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1" r:id="rId2"/>
    <p:sldId id="318" r:id="rId3"/>
    <p:sldId id="314" r:id="rId4"/>
    <p:sldId id="315" r:id="rId5"/>
    <p:sldId id="320" r:id="rId6"/>
    <p:sldId id="321" r:id="rId7"/>
    <p:sldId id="322" r:id="rId8"/>
    <p:sldId id="323" r:id="rId9"/>
    <p:sldId id="324" r:id="rId10"/>
    <p:sldId id="326" r:id="rId11"/>
    <p:sldId id="327" r:id="rId12"/>
    <p:sldId id="328" r:id="rId13"/>
    <p:sldId id="329" r:id="rId14"/>
    <p:sldId id="330" r:id="rId15"/>
    <p:sldId id="331" r:id="rId16"/>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CAFA"/>
    <a:srgbClr val="FDF2C3"/>
    <a:srgbClr val="94F4DB"/>
    <a:srgbClr val="CDF2FF"/>
    <a:srgbClr val="F3E5AB"/>
    <a:srgbClr val="D2CBFD"/>
    <a:srgbClr val="FDD5AD"/>
    <a:srgbClr val="FFCC99"/>
    <a:srgbClr val="0000C8"/>
    <a:srgbClr val="003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8136" autoAdjust="0"/>
  </p:normalViewPr>
  <p:slideViewPr>
    <p:cSldViewPr snapToGrid="0">
      <p:cViewPr varScale="1">
        <p:scale>
          <a:sx n="115" d="100"/>
          <a:sy n="115" d="100"/>
        </p:scale>
        <p:origin x="684" y="96"/>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r>
              <a:rPr lang="en-US" dirty="0"/>
              <a:t>This</a:t>
            </a:r>
            <a:r>
              <a:rPr lang="en-US" baseline="0" dirty="0"/>
              <a:t> presentation focuses on Assessment 2 which requires you to prepare a communication plan and more specifically a media release. When you begin working in an organisation, you would be required to write different forms of communication that are targeted to specific audiences. This assessment requires that you write a media release. The presentation draws your attention to the task, elements of a media release such as what it is and what you need to consider when writing one as well as an example. The requirements for the rationale section are also discussed. The rationale is the second section of the assessment.</a:t>
            </a:r>
            <a:endParaRPr lang="en-US" dirty="0"/>
          </a:p>
        </p:txBody>
      </p:sp>
    </p:spTree>
    <p:extLst>
      <p:ext uri="{BB962C8B-B14F-4D97-AF65-F5344CB8AC3E}">
        <p14:creationId xmlns:p14="http://schemas.microsoft.com/office/powerpoint/2010/main" val="371443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Structure of media release</a:t>
            </a:r>
          </a:p>
          <a:p>
            <a:r>
              <a:rPr lang="en-AU" baseline="0" dirty="0"/>
              <a:t>The writing style employed in the media release is very different from the academic writing style that you may be used to. Look at the example media release that is provided for this task and others that you can get your hands on and emulate that in our own media release. Your media release should catch the reader’s attention or hook the reader, provide a context for the issue that is being raised and deliver quotes that are easy to understand. Try not to write too much as media releases are usually succinct.</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Evidence and credibility</a:t>
            </a:r>
          </a:p>
          <a:p>
            <a:r>
              <a:rPr lang="en-AU" sz="1200" dirty="0"/>
              <a:t>Evidence</a:t>
            </a:r>
            <a:r>
              <a:rPr lang="en-AU" sz="1200" baseline="0" dirty="0"/>
              <a:t> and credibility are important for your media release as not all journalists would be familiar with you or your organisation. As you would be writing on behalf of the Head of the Red Cross, the ‘you’ would be the ‘Head’. Use quotes wherever possible to provide credibility and authority to what you are saying. You can use particular statements from particular people if it is going to add to the context and credibility of your information.  If you are referring to other people, ensure that you provide their full name and title so that the reader can identify their authority for saying something. As far as possible, provide evidence such as statistics and quotes from credible sources to support any statements and claims that you make. Remember to be accurate with the information that you present. This is why you need to research the information that you present. There is nothing worse than being called out by someone in the target audience or a journalist for some incorrect information that you have provided in the media release.</a:t>
            </a:r>
            <a:endParaRPr lang="en-AU" sz="120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Language</a:t>
            </a:r>
          </a:p>
          <a:p>
            <a:r>
              <a:rPr lang="en-AU" dirty="0"/>
              <a:t>Ensure</a:t>
            </a:r>
            <a:r>
              <a:rPr lang="en-AU" baseline="0" dirty="0"/>
              <a:t> that your sentences are clear, concise and engaging. Leave out any unnecessary words or phrases. Try to use positive rather than negative statements. Avoid jargon and clichés. It is advisable to use ‘said’ rather than other reporting verbs such as ‘exclaimed, declared, stated and expressed’ in your media release. Use the past tense unless you are referring to something that is yet to happen. Do also use the active rather than the passive voice. You need to proofread your media release and the whole assignment for spelling errors, grammatical errors, incorrect names, titles, etc.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Media release</a:t>
            </a:r>
            <a:r>
              <a:rPr lang="en-AU" baseline="0" dirty="0"/>
              <a:t> format</a:t>
            </a:r>
          </a:p>
          <a:p>
            <a:r>
              <a:rPr lang="en-AU" baseline="0" dirty="0"/>
              <a:t>On this slide you will see an example format of the media release. This is only an example. You can come up with your own version as long as it complies with the structure of a media release.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Media release : Example</a:t>
            </a:r>
          </a:p>
          <a:p>
            <a:r>
              <a:rPr lang="en-AU" dirty="0"/>
              <a:t>On this slide you will see an example of a</a:t>
            </a:r>
            <a:r>
              <a:rPr lang="en-AU" baseline="0" dirty="0"/>
              <a:t> media release. The text boxes on the right annotate the role of each of the paragraphs.</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15: Media release : Example</a:t>
            </a:r>
          </a:p>
          <a:p>
            <a:r>
              <a:rPr lang="en-AU" dirty="0"/>
              <a:t>This</a:t>
            </a:r>
            <a:r>
              <a:rPr lang="en-AU" baseline="0" dirty="0"/>
              <a:t> is a continuation of the media release example that you saw in the earlier slide.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196645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35138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The task</a:t>
            </a:r>
          </a:p>
          <a:p>
            <a:pPr>
              <a:lnSpc>
                <a:spcPct val="120000"/>
              </a:lnSpc>
              <a:spcBef>
                <a:spcPts val="0"/>
              </a:spcBef>
              <a:spcAft>
                <a:spcPts val="0"/>
              </a:spcAft>
            </a:pPr>
            <a:r>
              <a:rPr lang="en-AU" dirty="0"/>
              <a:t>Public communication is at the heart of all that human service organisations do</a:t>
            </a:r>
            <a:r>
              <a:rPr lang="en-AU" baseline="0" dirty="0"/>
              <a:t>. Communications planning involves planning what will be communicated publicly, when and how. </a:t>
            </a:r>
            <a:r>
              <a:rPr lang="en-AU" sz="9600" dirty="0">
                <a:latin typeface="Arial" panose="020B0604020202020204" pitchFamily="34" charset="0"/>
                <a:cs typeface="Arial" panose="020B0604020202020204" pitchFamily="34" charset="0"/>
              </a:rPr>
              <a:t>Communication</a:t>
            </a:r>
            <a:r>
              <a:rPr lang="en-AU" sz="9600" baseline="0" dirty="0">
                <a:latin typeface="Arial" panose="020B0604020202020204" pitchFamily="34" charset="0"/>
                <a:cs typeface="Arial" panose="020B0604020202020204" pitchFamily="34" charset="0"/>
              </a:rPr>
              <a:t> plans in the human services </a:t>
            </a:r>
            <a:r>
              <a:rPr lang="en-AU" sz="9600" dirty="0">
                <a:latin typeface="Arial" panose="020B0604020202020204" pitchFamily="34" charset="0"/>
                <a:cs typeface="Arial" panose="020B0604020202020204" pitchFamily="34" charset="0"/>
              </a:rPr>
              <a:t>can address any number of issues,</a:t>
            </a:r>
            <a:r>
              <a:rPr lang="en-AU" sz="9600" baseline="0" dirty="0">
                <a:latin typeface="Arial" panose="020B0604020202020204" pitchFamily="34" charset="0"/>
                <a:cs typeface="Arial" panose="020B0604020202020204" pitchFamily="34" charset="0"/>
              </a:rPr>
              <a:t> for example, d</a:t>
            </a:r>
            <a:r>
              <a:rPr lang="en-AU" sz="9600" dirty="0">
                <a:latin typeface="Arial" panose="020B0604020202020204" pitchFamily="34" charset="0"/>
                <a:cs typeface="Arial" panose="020B0604020202020204" pitchFamily="34" charset="0"/>
              </a:rPr>
              <a:t>rawing attention to or advocating for a social issue or client group (e.g., rise in youth homelessness),</a:t>
            </a:r>
            <a:r>
              <a:rPr lang="en-AU" sz="9600" baseline="0" dirty="0">
                <a:latin typeface="Arial" panose="020B0604020202020204" pitchFamily="34" charset="0"/>
                <a:cs typeface="Arial" panose="020B0604020202020204" pitchFamily="34" charset="0"/>
              </a:rPr>
              <a:t> r</a:t>
            </a:r>
            <a:r>
              <a:rPr lang="en-AU" sz="9600" dirty="0">
                <a:latin typeface="Arial" panose="020B0604020202020204" pitchFamily="34" charset="0"/>
                <a:cs typeface="Arial" panose="020B0604020202020204" pitchFamily="34" charset="0"/>
              </a:rPr>
              <a:t>aising the profile of an</a:t>
            </a:r>
            <a:r>
              <a:rPr lang="en-AU" sz="9600" baseline="0" dirty="0">
                <a:latin typeface="Arial" panose="020B0604020202020204" pitchFamily="34" charset="0"/>
                <a:cs typeface="Arial" panose="020B0604020202020204" pitchFamily="34" charset="0"/>
              </a:rPr>
              <a:t> </a:t>
            </a:r>
            <a:r>
              <a:rPr lang="en-AU" sz="9600" dirty="0">
                <a:latin typeface="Arial" panose="020B0604020202020204" pitchFamily="34" charset="0"/>
                <a:cs typeface="Arial" panose="020B0604020202020204" pitchFamily="34" charset="0"/>
              </a:rPr>
              <a:t>agency and its work,</a:t>
            </a:r>
            <a:r>
              <a:rPr lang="en-AU" sz="9600" baseline="0" dirty="0">
                <a:latin typeface="Arial" panose="020B0604020202020204" pitchFamily="34" charset="0"/>
                <a:cs typeface="Arial" panose="020B0604020202020204" pitchFamily="34" charset="0"/>
              </a:rPr>
              <a:t> h</a:t>
            </a:r>
            <a:r>
              <a:rPr lang="en-AU" sz="9600" dirty="0">
                <a:latin typeface="Arial" panose="020B0604020202020204" pitchFamily="34" charset="0"/>
                <a:cs typeface="Arial" panose="020B0604020202020204" pitchFamily="34" charset="0"/>
              </a:rPr>
              <a:t>ighlighting an agency’s strategic directions,</a:t>
            </a:r>
            <a:r>
              <a:rPr lang="en-AU" sz="9600" baseline="0" dirty="0">
                <a:latin typeface="Arial" panose="020B0604020202020204" pitchFamily="34" charset="0"/>
                <a:cs typeface="Arial" panose="020B0604020202020204" pitchFamily="34" charset="0"/>
              </a:rPr>
              <a:t> p</a:t>
            </a:r>
            <a:r>
              <a:rPr lang="en-AU" sz="9600" dirty="0">
                <a:latin typeface="Arial" panose="020B0604020202020204" pitchFamily="34" charset="0"/>
                <a:cs typeface="Arial" panose="020B0604020202020204" pitchFamily="34" charset="0"/>
              </a:rPr>
              <a:t>romoting new services or projects, or responding to criticism or bad press (which is</a:t>
            </a:r>
            <a:r>
              <a:rPr lang="en-AU" sz="9600" baseline="0" dirty="0">
                <a:latin typeface="Arial" panose="020B0604020202020204" pitchFamily="34" charset="0"/>
                <a:cs typeface="Arial" panose="020B0604020202020204" pitchFamily="34" charset="0"/>
              </a:rPr>
              <a:t> </a:t>
            </a:r>
            <a:r>
              <a:rPr lang="en-AU" sz="9600" dirty="0">
                <a:latin typeface="Arial" panose="020B0604020202020204" pitchFamily="34" charset="0"/>
                <a:cs typeface="Arial" panose="020B0604020202020204" pitchFamily="34" charset="0"/>
              </a:rPr>
              <a:t>the focus</a:t>
            </a:r>
            <a:r>
              <a:rPr lang="en-AU" sz="9600" baseline="0" dirty="0">
                <a:latin typeface="Arial" panose="020B0604020202020204" pitchFamily="34" charset="0"/>
                <a:cs typeface="Arial" panose="020B0604020202020204" pitchFamily="34" charset="0"/>
              </a:rPr>
              <a:t> of this assessment)</a:t>
            </a:r>
            <a:r>
              <a:rPr lang="en-AU" sz="9600" dirty="0">
                <a:latin typeface="Arial" panose="020B0604020202020204" pitchFamily="34" charset="0"/>
                <a:cs typeface="Arial" panose="020B0604020202020204" pitchFamily="34" charset="0"/>
              </a:rPr>
              <a:t>.</a:t>
            </a:r>
            <a:r>
              <a:rPr lang="en-AU" sz="9600" baseline="0" dirty="0">
                <a:latin typeface="Arial" panose="020B0604020202020204" pitchFamily="34" charset="0"/>
                <a:cs typeface="Arial" panose="020B0604020202020204" pitchFamily="34" charset="0"/>
              </a:rPr>
              <a:t> This assessment</a:t>
            </a:r>
            <a:r>
              <a:rPr lang="en-AU" baseline="0" dirty="0"/>
              <a:t> is divided into two components: the media release and a rationale. The word limit for the media release is 300 words and the rationale is 1500 words. The rationale should be written as any other academic piece of work. The due date for this assessment is June 4</a:t>
            </a:r>
            <a:r>
              <a:rPr lang="en-AU" baseline="30000" dirty="0"/>
              <a:t>th</a:t>
            </a:r>
            <a:r>
              <a:rPr lang="en-AU" baseline="0" dirty="0"/>
              <a:t>, 2016. The weight for this assessment is 40% which will significantly affect your final grades for this course. It is thus very important that you put in the effort required so as to produce a good piece of work. The task for this assessment reads: ‘You are employed as a social worker at the Australian Red Cross. You have been asked by your manager to prepare a media release to defend negative media coverage of the organisation’s work with asylum seekers. Please access the article on your Learnonline course webpage before you begin writing the media release. It is also advisable to do some research on the issue identified in the article before you begin the task.</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02491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Media release: Specific requirements 1</a:t>
            </a:r>
          </a:p>
          <a:p>
            <a:r>
              <a:rPr lang="en-AU" dirty="0"/>
              <a:t>There</a:t>
            </a:r>
            <a:r>
              <a:rPr lang="en-AU" baseline="0" dirty="0"/>
              <a:t> are particular requirements that you need to address in the presentation of the media release. The heading should be “Media Release” and not “Press Release”. The length of the media release should be no longer than one side of an A4 page. You should provide a heading that identifies the subject matter of your media release. A heading that relates to the key idea of the discussion would be good. Ensure that you stick to one key message and keep it brief, believable and compelling. Discussing too many issues will not only make you run over the word limit but it will also result in the media release coming across as confusing. Use clear and everyday language that would be understood by the target audience. Remember this is different from academic language used for all your other assessments. Keep the sentences in the media release short. Long sentences sometimes create confusion for the reader. Pretend that you are writing the media release on behalf of the Head of the Red Cross. Use quotes from him or her (use a pseudonym) and any other people you think would contribute to the credibility of what you are saying. There is no specified structure for the media release. However, it is advisable to organise your media release into paragraphs. Include key information in the first paragraph. This should inform the reader about the ‘who, what, when, where, why or how’ of your story. You don’t have to discuss everything in the article if it is not relevant to what you want to highlight. Be very clear about the most important message you want to convey as you want your target audience to focus on this. In the following paragraphs of your media release, expand on the details you provided earlier. Remember to sequence the information with the most important coming first followed by the next important and so 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22914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Rationale: Specific requirements 2</a:t>
            </a:r>
          </a:p>
          <a:p>
            <a:r>
              <a:rPr lang="en-AU" baseline="0" dirty="0"/>
              <a:t>In the second section of the assignment, you have to write a rationale for your media release. The word limit for this section of the assessment is 1,500 words. Integrate the theories and concepts that you have been introduced to in class about this topic, in particular communications planning, macro level advocacy and use of media. You need to have a section that discusses media releases, their benefits, limitations and use by human service organisations, in general. You also have to provide a succinct discussion of the specific issue that is being discussed in your media release. Identify what the problem is for the Red Cross – what is the problem, why is it a problem, and what could happen if the Red Cross did nothing? In your rationale section, you also need to discuss the key messages you included in your media release and specify who the target audience is and why you want to influence them. Discuss why they are important to the organisation. Ensure that you identify what your communication objectives are in the media release. Specify what you intend to accomplish and what your aims are. Link this to your discussion of the key messages in your media release.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159088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Specific requirement 3</a:t>
            </a:r>
          </a:p>
          <a:p>
            <a:r>
              <a:rPr lang="en-AU" dirty="0"/>
              <a:t>Indicate</a:t>
            </a:r>
            <a:r>
              <a:rPr lang="en-AU" baseline="0" dirty="0"/>
              <a:t> </a:t>
            </a:r>
            <a:r>
              <a:rPr lang="en-AU" dirty="0"/>
              <a:t>what you will do with the media release</a:t>
            </a:r>
            <a:r>
              <a:rPr lang="en-AU" baseline="0" dirty="0"/>
              <a:t> and where it will be sent. Specify whether or not your media release is part of a wider communication plan for the Red Cross. For example, will you also be doing radio or television interviews as well? Or will the media release be a stand alone form of communication? Justify your decision. Also discuss how you will be evaluating the media release for its effectiveness. How will you know that it has been effective in doing everything that you intended it to do? Conclude the rationale section of your assignment with a broad discussion on the overall purpose of communication plans. Use the readings to direct this.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912651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Why write for the media?</a:t>
            </a:r>
          </a:p>
          <a:p>
            <a:r>
              <a:rPr lang="en-AU" dirty="0"/>
              <a:t>There are many reasons as to why you may</a:t>
            </a:r>
            <a:r>
              <a:rPr lang="en-AU" baseline="0" dirty="0"/>
              <a:t> be asked to write for the media. One of them is to inform or raise awareness about an issue. As you will represent your organisation, you will be the best person to offer a selection of facts and views about an issue.  By putting forth a media release, you will be able to establish a favourable public profile of your work, your discipline and the organisation for which you work. Sometimes an issue about your organisation may be reported negatively or incorrectly in the media. This may harm your target audience’s perception of your organisation. The media release is one way of putting a positive spin on what you do to promote and secure support for the activities you carry out. By writing the media release, you will also develop your local profile as an organisation that is authorised to say something about an issue. Finally, the media release also helps journalists to get their facts right.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76803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What is a media</a:t>
            </a:r>
            <a:r>
              <a:rPr lang="en-AU" baseline="0" dirty="0"/>
              <a:t> release?</a:t>
            </a:r>
          </a:p>
          <a:p>
            <a:r>
              <a:rPr lang="en-AU" baseline="0" dirty="0"/>
              <a:t>A media release is the most commonly employed means of communicating with the media. It is a major source of information that will be used by journalists. The media release is a form of communication that highlights important information about an issue so that it gets favourable editorial coverage. It is also a first contact with the media about a story.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85987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a:t>
            </a:r>
            <a:r>
              <a:rPr lang="en-AU" baseline="0" dirty="0"/>
              <a:t> Targeting your media release</a:t>
            </a: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dirty="0"/>
              <a:t>The effectiveness of the media release depends on it being directed to the correct outlet. Before you begin writing your media release</a:t>
            </a:r>
            <a:r>
              <a:rPr lang="en-AU" sz="1200" baseline="0" dirty="0"/>
              <a:t> decide who your target audience is and present it to them. Avoid using phrases like ‘the general public’ – you need to be more specific. To what specific audience is the content relevant?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1966452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9332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prstGeom prst="rect">
            <a:avLst/>
          </a:prstGeom>
          <a:noFill/>
        </p:spPr>
        <p:txBody>
          <a:bodyPr/>
          <a:lstStyle/>
          <a:p>
            <a:pPr eaLnBrk="1" hangingPunct="1"/>
            <a:r>
              <a:rPr lang="en-US" sz="3600" dirty="0"/>
              <a:t>Media release</a:t>
            </a:r>
          </a:p>
        </p:txBody>
      </p:sp>
      <p:sp>
        <p:nvSpPr>
          <p:cNvPr id="3" name="Title 2">
            <a:extLst>
              <a:ext uri="{FF2B5EF4-FFF2-40B4-BE49-F238E27FC236}">
                <a16:creationId xmlns:a16="http://schemas.microsoft.com/office/drawing/2014/main" id="{7389FE27-77AB-4422-8973-F8E45190D212}"/>
              </a:ext>
            </a:extLst>
          </p:cNvPr>
          <p:cNvSpPr>
            <a:spLocks noGrp="1"/>
          </p:cNvSpPr>
          <p:nvPr>
            <p:ph type="ctrTitle" sz="quarter"/>
          </p:nvPr>
        </p:nvSpPr>
        <p:spPr/>
        <p:txBody>
          <a:bodyPr/>
          <a:lstStyle/>
          <a:p>
            <a:endParaRPr lang="en-US"/>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Structure of media release</a:t>
            </a:r>
          </a:p>
        </p:txBody>
      </p:sp>
      <p:sp>
        <p:nvSpPr>
          <p:cNvPr id="9" name="Rounded Rectangle 8"/>
          <p:cNvSpPr/>
          <p:nvPr/>
        </p:nvSpPr>
        <p:spPr bwMode="auto">
          <a:xfrm>
            <a:off x="704850" y="1432441"/>
            <a:ext cx="5705474" cy="1000125"/>
          </a:xfrm>
          <a:prstGeom prst="roundRect">
            <a:avLst/>
          </a:prstGeom>
          <a:solidFill>
            <a:srgbClr val="CDF2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Media release is different from academic writing</a:t>
            </a:r>
          </a:p>
        </p:txBody>
      </p:sp>
      <p:sp>
        <p:nvSpPr>
          <p:cNvPr id="10" name="Rounded Rectangle 9"/>
          <p:cNvSpPr/>
          <p:nvPr/>
        </p:nvSpPr>
        <p:spPr bwMode="auto">
          <a:xfrm>
            <a:off x="1685925" y="2857500"/>
            <a:ext cx="6134100" cy="1000125"/>
          </a:xfrm>
          <a:prstGeom prst="roundRect">
            <a:avLst/>
          </a:prstGeom>
          <a:solidFill>
            <a:srgbClr val="94F4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It must catch the reader’s attention (hook the reader), provide a context and deliver easily digested quotes</a:t>
            </a:r>
          </a:p>
        </p:txBody>
      </p:sp>
      <p:sp>
        <p:nvSpPr>
          <p:cNvPr id="11" name="Rounded Rectangle 10"/>
          <p:cNvSpPr/>
          <p:nvPr/>
        </p:nvSpPr>
        <p:spPr bwMode="auto">
          <a:xfrm>
            <a:off x="2628900" y="4219575"/>
            <a:ext cx="6134100" cy="1000125"/>
          </a:xfrm>
          <a:prstGeom prst="roundRect">
            <a:avLst/>
          </a:prstGeom>
          <a:solidFill>
            <a:srgbClr val="F3E5A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Do not write too much</a:t>
            </a:r>
          </a:p>
        </p:txBody>
      </p:sp>
      <p:sp>
        <p:nvSpPr>
          <p:cNvPr id="12" name="TextBox 11"/>
          <p:cNvSpPr txBox="1"/>
          <p:nvPr/>
        </p:nvSpPr>
        <p:spPr>
          <a:xfrm>
            <a:off x="1876425" y="5657850"/>
            <a:ext cx="6467475" cy="461665"/>
          </a:xfrm>
          <a:prstGeom prst="rect">
            <a:avLst/>
          </a:prstGeom>
          <a:noFill/>
        </p:spPr>
        <p:txBody>
          <a:bodyPr wrap="square" rtlCol="0">
            <a:spAutoFit/>
          </a:bodyPr>
          <a:lstStyle/>
          <a:p>
            <a:r>
              <a:rPr lang="en-AU" sz="1200" dirty="0">
                <a:solidFill>
                  <a:schemeClr val="bg1"/>
                </a:solidFill>
              </a:rPr>
              <a:t>Source adapted from: Hay, I 2002, </a:t>
            </a:r>
            <a:r>
              <a:rPr lang="en-AU" sz="1200" i="1" dirty="0">
                <a:solidFill>
                  <a:schemeClr val="bg1"/>
                </a:solidFill>
              </a:rPr>
              <a:t>Communicating in Geography and the Environmental Sciences,  </a:t>
            </a:r>
            <a:r>
              <a:rPr lang="en-AU" sz="1200" dirty="0">
                <a:solidFill>
                  <a:schemeClr val="bg1"/>
                </a:solidFill>
              </a:rPr>
              <a:t>3</a:t>
            </a:r>
            <a:r>
              <a:rPr lang="en-AU" sz="1200" baseline="30000" dirty="0">
                <a:solidFill>
                  <a:schemeClr val="bg1"/>
                </a:solidFill>
              </a:rPr>
              <a:t>rd</a:t>
            </a:r>
            <a:r>
              <a:rPr lang="en-AU" sz="1200" dirty="0">
                <a:solidFill>
                  <a:schemeClr val="bg1"/>
                </a:solidFill>
              </a:rPr>
              <a:t> </a:t>
            </a:r>
            <a:r>
              <a:rPr lang="en-AU" sz="1200" dirty="0" err="1">
                <a:solidFill>
                  <a:schemeClr val="bg1"/>
                </a:solidFill>
              </a:rPr>
              <a:t>edn</a:t>
            </a:r>
            <a:r>
              <a:rPr lang="en-AU" sz="1200" dirty="0">
                <a:solidFill>
                  <a:schemeClr val="bg1"/>
                </a:solidFill>
              </a:rPr>
              <a:t>, Oxford University Press, South Melbourne, Victoria.</a:t>
            </a:r>
          </a:p>
        </p:txBody>
      </p:sp>
      <p:sp>
        <p:nvSpPr>
          <p:cNvPr id="7" name="TextBox 6"/>
          <p:cNvSpPr txBox="1"/>
          <p:nvPr/>
        </p:nvSpPr>
        <p:spPr>
          <a:xfrm>
            <a:off x="7162800" y="5219700"/>
            <a:ext cx="1600200" cy="276999"/>
          </a:xfrm>
          <a:prstGeom prst="rect">
            <a:avLst/>
          </a:prstGeom>
          <a:noFill/>
        </p:spPr>
        <p:txBody>
          <a:bodyPr wrap="square" rtlCol="0">
            <a:spAutoFit/>
          </a:bodyPr>
          <a:lstStyle/>
          <a:p>
            <a:r>
              <a:rPr lang="en-AU" sz="1200" dirty="0"/>
              <a:t>Hay (2002, p. 69)</a:t>
            </a:r>
          </a:p>
        </p:txBody>
      </p:sp>
    </p:spTree>
    <p:custDataLst>
      <p:tags r:id="rId1"/>
    </p:custDataLst>
    <p:extLst>
      <p:ext uri="{BB962C8B-B14F-4D97-AF65-F5344CB8AC3E}">
        <p14:creationId xmlns:p14="http://schemas.microsoft.com/office/powerpoint/2010/main" val="9514627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Evidence and credibility</a:t>
            </a:r>
          </a:p>
        </p:txBody>
      </p:sp>
      <p:sp>
        <p:nvSpPr>
          <p:cNvPr id="2" name="TextBox 1"/>
          <p:cNvSpPr txBox="1"/>
          <p:nvPr/>
        </p:nvSpPr>
        <p:spPr>
          <a:xfrm>
            <a:off x="561975" y="1019175"/>
            <a:ext cx="8067675" cy="4524315"/>
          </a:xfrm>
          <a:prstGeom prst="rect">
            <a:avLst/>
          </a:prstGeom>
          <a:noFill/>
        </p:spPr>
        <p:txBody>
          <a:bodyPr wrap="square" rtlCol="0">
            <a:spAutoFit/>
          </a:bodyPr>
          <a:lstStyle/>
          <a:p>
            <a:pPr marL="342900" indent="-342900">
              <a:buFont typeface="Arial" panose="020B0604020202020204" pitchFamily="34" charset="0"/>
              <a:buChar char="•"/>
            </a:pPr>
            <a:r>
              <a:rPr lang="en-AU" sz="1800" dirty="0"/>
              <a:t>Do not assume journalists are familiar with you or your organisation</a:t>
            </a:r>
            <a:br>
              <a:rPr lang="en-AU" sz="1800" dirty="0"/>
            </a:br>
            <a:endParaRPr lang="en-AU" sz="1800" dirty="0"/>
          </a:p>
          <a:p>
            <a:pPr marL="342900" indent="-342900">
              <a:buFont typeface="Arial" panose="020B0604020202020204" pitchFamily="34" charset="0"/>
              <a:buChar char="•"/>
            </a:pPr>
            <a:r>
              <a:rPr lang="en-AU" sz="1800" dirty="0"/>
              <a:t>Use quotes wherever possible</a:t>
            </a:r>
            <a:br>
              <a:rPr lang="en-AU" sz="1800" dirty="0"/>
            </a:br>
            <a:endParaRPr lang="en-AU" sz="1800" dirty="0"/>
          </a:p>
          <a:p>
            <a:pPr marL="342900" indent="-342900">
              <a:buFont typeface="Arial" panose="020B0604020202020204" pitchFamily="34" charset="0"/>
              <a:buChar char="•"/>
            </a:pPr>
            <a:r>
              <a:rPr lang="en-AU" sz="1800" dirty="0"/>
              <a:t>Attribute statements to a particular spokesperson (give the person’s full title, name and position (e.g. Ms. Helen </a:t>
            </a:r>
            <a:r>
              <a:rPr lang="en-AU" sz="1800" dirty="0" err="1"/>
              <a:t>Connoly</a:t>
            </a:r>
            <a:r>
              <a:rPr lang="en-AU" sz="1800" dirty="0"/>
              <a:t>, Executive Director, Red Cross, South Australia)</a:t>
            </a:r>
            <a:br>
              <a:rPr lang="en-AU" sz="1800" dirty="0"/>
            </a:br>
            <a:endParaRPr lang="en-AU" sz="1800" dirty="0"/>
          </a:p>
          <a:p>
            <a:pPr marL="342900" indent="-342900">
              <a:buFont typeface="Arial" panose="020B0604020202020204" pitchFamily="34" charset="0"/>
              <a:buChar char="•"/>
            </a:pPr>
            <a:r>
              <a:rPr lang="en-AU" sz="1800" dirty="0"/>
              <a:t>Provide other people’s full name if they are quoted and include some phrase that makes it clear to readers about the person’s authority (e.g. Mr. David Hughes, President of the Human Rights Movement)</a:t>
            </a:r>
            <a:br>
              <a:rPr lang="en-AU" sz="1800" dirty="0"/>
            </a:br>
            <a:endParaRPr lang="en-AU" sz="1800" dirty="0"/>
          </a:p>
          <a:p>
            <a:pPr marL="342900" indent="-342900">
              <a:buFont typeface="Arial" panose="020B0604020202020204" pitchFamily="34" charset="0"/>
              <a:buChar char="•"/>
            </a:pPr>
            <a:r>
              <a:rPr lang="en-AU" sz="1800" dirty="0"/>
              <a:t>Support statements and claims with ‘hard’ evidence such as statistics, quotes and references to government documents and other reports</a:t>
            </a:r>
            <a:br>
              <a:rPr lang="en-AU" sz="1800" dirty="0"/>
            </a:br>
            <a:endParaRPr lang="en-AU" sz="1800" dirty="0"/>
          </a:p>
          <a:p>
            <a:pPr marL="342900" indent="-342900">
              <a:buFont typeface="Arial" panose="020B0604020202020204" pitchFamily="34" charset="0"/>
              <a:buChar char="•"/>
            </a:pPr>
            <a:r>
              <a:rPr lang="en-AU" sz="1800" dirty="0"/>
              <a:t>Be accurate (research the issue that is being discussed)</a:t>
            </a:r>
          </a:p>
        </p:txBody>
      </p:sp>
      <p:sp>
        <p:nvSpPr>
          <p:cNvPr id="4" name="TextBox 3"/>
          <p:cNvSpPr txBox="1"/>
          <p:nvPr/>
        </p:nvSpPr>
        <p:spPr>
          <a:xfrm>
            <a:off x="7162800" y="5667375"/>
            <a:ext cx="1600200" cy="276999"/>
          </a:xfrm>
          <a:prstGeom prst="rect">
            <a:avLst/>
          </a:prstGeom>
          <a:noFill/>
        </p:spPr>
        <p:txBody>
          <a:bodyPr wrap="square" rtlCol="0">
            <a:spAutoFit/>
          </a:bodyPr>
          <a:lstStyle/>
          <a:p>
            <a:r>
              <a:rPr lang="en-AU" sz="1200" dirty="0">
                <a:solidFill>
                  <a:schemeClr val="bg1"/>
                </a:solidFill>
              </a:rPr>
              <a:t>Hay (2002, p. 71)</a:t>
            </a:r>
          </a:p>
        </p:txBody>
      </p:sp>
    </p:spTree>
    <p:custDataLst>
      <p:tags r:id="rId1"/>
    </p:custDataLst>
    <p:extLst>
      <p:ext uri="{BB962C8B-B14F-4D97-AF65-F5344CB8AC3E}">
        <p14:creationId xmlns:p14="http://schemas.microsoft.com/office/powerpoint/2010/main" val="37113565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Language</a:t>
            </a:r>
          </a:p>
        </p:txBody>
      </p:sp>
      <p:graphicFrame>
        <p:nvGraphicFramePr>
          <p:cNvPr id="4" name="Table 3"/>
          <p:cNvGraphicFramePr>
            <a:graphicFrameLocks noGrp="1"/>
          </p:cNvGraphicFramePr>
          <p:nvPr>
            <p:extLst>
              <p:ext uri="{D42A27DB-BD31-4B8C-83A1-F6EECF244321}">
                <p14:modId xmlns:p14="http://schemas.microsoft.com/office/powerpoint/2010/main" val="4085160590"/>
              </p:ext>
            </p:extLst>
          </p:nvPr>
        </p:nvGraphicFramePr>
        <p:xfrm>
          <a:off x="428625" y="939800"/>
          <a:ext cx="8286750" cy="44958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6419850">
                  <a:extLst>
                    <a:ext uri="{9D8B030D-6E8A-4147-A177-3AD203B41FA5}">
                      <a16:colId xmlns:a16="http://schemas.microsoft.com/office/drawing/2014/main" val="20001"/>
                    </a:ext>
                  </a:extLst>
                </a:gridCol>
              </a:tblGrid>
              <a:tr h="370840">
                <a:tc>
                  <a:txBody>
                    <a:bodyPr/>
                    <a:lstStyle/>
                    <a:p>
                      <a:r>
                        <a:rPr lang="en-AU" dirty="0">
                          <a:solidFill>
                            <a:schemeClr val="tx1"/>
                          </a:solidFill>
                        </a:rPr>
                        <a:t>Sentences</a:t>
                      </a:r>
                    </a:p>
                  </a:txBody>
                  <a:tcPr/>
                </a:tc>
                <a:tc>
                  <a:txBody>
                    <a:bodyPr/>
                    <a:lstStyle/>
                    <a:p>
                      <a:pPr marL="285750" indent="-285750">
                        <a:buFont typeface="Arial" panose="020B0604020202020204" pitchFamily="34" charset="0"/>
                        <a:buChar char="•"/>
                      </a:pPr>
                      <a:r>
                        <a:rPr lang="en-AU" b="0" dirty="0">
                          <a:solidFill>
                            <a:schemeClr val="tx1"/>
                          </a:solidFill>
                        </a:rPr>
                        <a:t>Should be clear, concise and engaging</a:t>
                      </a:r>
                    </a:p>
                    <a:p>
                      <a:pPr marL="285750" indent="-285750">
                        <a:buFont typeface="Arial" panose="020B0604020202020204" pitchFamily="34" charset="0"/>
                        <a:buChar char="•"/>
                      </a:pPr>
                      <a:r>
                        <a:rPr lang="en-AU" b="0" dirty="0">
                          <a:solidFill>
                            <a:schemeClr val="tx1"/>
                          </a:solidFill>
                        </a:rPr>
                        <a:t>Leave out unnecessary words (e.g. ‘now’ instead of ‘at this</a:t>
                      </a:r>
                      <a:r>
                        <a:rPr lang="en-AU" b="0" baseline="0" dirty="0">
                          <a:solidFill>
                            <a:schemeClr val="tx1"/>
                          </a:solidFill>
                        </a:rPr>
                        <a:t> point in time’ and ‘here’ instead of ‘hereabouts’)</a:t>
                      </a:r>
                    </a:p>
                    <a:p>
                      <a:pPr marL="285750" indent="-285750">
                        <a:buFont typeface="Arial" panose="020B0604020202020204" pitchFamily="34" charset="0"/>
                        <a:buChar char="•"/>
                      </a:pPr>
                      <a:r>
                        <a:rPr lang="en-AU" b="0" baseline="0" dirty="0">
                          <a:solidFill>
                            <a:schemeClr val="tx1"/>
                          </a:solidFill>
                        </a:rPr>
                        <a:t>Use positive rather than negative statements</a:t>
                      </a:r>
                      <a:endParaRPr lang="en-AU"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dirty="0"/>
                        <a:t>Jargon</a:t>
                      </a:r>
                    </a:p>
                  </a:txBody>
                  <a:tcPr/>
                </a:tc>
                <a:tc>
                  <a:txBody>
                    <a:bodyPr/>
                    <a:lstStyle/>
                    <a:p>
                      <a:pPr marL="285750" indent="-285750">
                        <a:buFont typeface="Arial" panose="020B0604020202020204" pitchFamily="34" charset="0"/>
                        <a:buChar char="•"/>
                      </a:pPr>
                      <a:r>
                        <a:rPr lang="en-AU" dirty="0"/>
                        <a:t>Avoid jargon</a:t>
                      </a:r>
                      <a:r>
                        <a:rPr lang="en-AU" baseline="0" dirty="0"/>
                        <a:t> </a:t>
                      </a:r>
                      <a:r>
                        <a:rPr lang="en-AU" dirty="0"/>
                        <a:t>and clichés such as ‘like the plague’ </a:t>
                      </a:r>
                    </a:p>
                  </a:txBody>
                  <a:tcPr/>
                </a:tc>
                <a:extLst>
                  <a:ext uri="{0D108BD9-81ED-4DB2-BD59-A6C34878D82A}">
                    <a16:rowId xmlns:a16="http://schemas.microsoft.com/office/drawing/2014/main" val="10001"/>
                  </a:ext>
                </a:extLst>
              </a:tr>
              <a:tr h="370840">
                <a:tc>
                  <a:txBody>
                    <a:bodyPr/>
                    <a:lstStyle/>
                    <a:p>
                      <a:r>
                        <a:rPr lang="en-AU" dirty="0"/>
                        <a:t>Reporting verbs</a:t>
                      </a:r>
                    </a:p>
                  </a:txBody>
                  <a:tcPr/>
                </a:tc>
                <a:tc>
                  <a:txBody>
                    <a:bodyPr/>
                    <a:lstStyle/>
                    <a:p>
                      <a:pPr marL="285750" indent="-285750">
                        <a:buFont typeface="Arial" panose="020B0604020202020204" pitchFamily="34" charset="0"/>
                        <a:buChar char="•"/>
                      </a:pPr>
                      <a:r>
                        <a:rPr lang="en-AU" dirty="0"/>
                        <a:t>Use ‘said’ rather than ‘exclaimed, declared,</a:t>
                      </a:r>
                      <a:r>
                        <a:rPr lang="en-AU" baseline="0" dirty="0"/>
                        <a:t> stated, expressed’ etc.</a:t>
                      </a:r>
                      <a:endParaRPr lang="en-AU" dirty="0"/>
                    </a:p>
                  </a:txBody>
                  <a:tcPr/>
                </a:tc>
                <a:extLst>
                  <a:ext uri="{0D108BD9-81ED-4DB2-BD59-A6C34878D82A}">
                    <a16:rowId xmlns:a16="http://schemas.microsoft.com/office/drawing/2014/main" val="10002"/>
                  </a:ext>
                </a:extLst>
              </a:tr>
              <a:tr h="370840">
                <a:tc>
                  <a:txBody>
                    <a:bodyPr/>
                    <a:lstStyle/>
                    <a:p>
                      <a:r>
                        <a:rPr lang="en-AU" dirty="0"/>
                        <a:t>Proofread</a:t>
                      </a:r>
                    </a:p>
                  </a:txBody>
                  <a:tcPr/>
                </a:tc>
                <a:tc>
                  <a:txBody>
                    <a:bodyPr/>
                    <a:lstStyle/>
                    <a:p>
                      <a:pPr marL="285750" indent="-285750">
                        <a:buFont typeface="Arial" panose="020B0604020202020204" pitchFamily="34" charset="0"/>
                        <a:buChar char="•"/>
                      </a:pPr>
                      <a:r>
                        <a:rPr lang="en-AU" dirty="0"/>
                        <a:t>Ensure that spelling,</a:t>
                      </a:r>
                      <a:r>
                        <a:rPr lang="en-AU" baseline="0" dirty="0"/>
                        <a:t> grammar, names, titles are accurate</a:t>
                      </a:r>
                      <a:endParaRPr lang="en-AU" dirty="0"/>
                    </a:p>
                  </a:txBody>
                  <a:tcPr/>
                </a:tc>
                <a:extLst>
                  <a:ext uri="{0D108BD9-81ED-4DB2-BD59-A6C34878D82A}">
                    <a16:rowId xmlns:a16="http://schemas.microsoft.com/office/drawing/2014/main" val="10003"/>
                  </a:ext>
                </a:extLst>
              </a:tr>
              <a:tr h="370840">
                <a:tc>
                  <a:txBody>
                    <a:bodyPr/>
                    <a:lstStyle/>
                    <a:p>
                      <a:r>
                        <a:rPr lang="en-AU" dirty="0"/>
                        <a:t>Tenses</a:t>
                      </a:r>
                    </a:p>
                  </a:txBody>
                  <a:tcPr/>
                </a:tc>
                <a:tc>
                  <a:txBody>
                    <a:bodyPr/>
                    <a:lstStyle/>
                    <a:p>
                      <a:pPr marL="285750" indent="-285750">
                        <a:buFont typeface="Arial" panose="020B0604020202020204" pitchFamily="34" charset="0"/>
                        <a:buChar char="•"/>
                      </a:pPr>
                      <a:r>
                        <a:rPr lang="en-AU" dirty="0"/>
                        <a:t>Unless you are referring</a:t>
                      </a:r>
                      <a:r>
                        <a:rPr lang="en-AU" baseline="0" dirty="0"/>
                        <a:t> to something that is yet to happen, use the past tense</a:t>
                      </a:r>
                      <a:endParaRPr lang="en-AU" dirty="0"/>
                    </a:p>
                  </a:txBody>
                  <a:tcPr/>
                </a:tc>
                <a:extLst>
                  <a:ext uri="{0D108BD9-81ED-4DB2-BD59-A6C34878D82A}">
                    <a16:rowId xmlns:a16="http://schemas.microsoft.com/office/drawing/2014/main" val="10004"/>
                  </a:ext>
                </a:extLst>
              </a:tr>
              <a:tr h="370840">
                <a:tc>
                  <a:txBody>
                    <a:bodyPr/>
                    <a:lstStyle/>
                    <a:p>
                      <a:r>
                        <a:rPr lang="en-AU" dirty="0"/>
                        <a:t>Voice</a:t>
                      </a:r>
                    </a:p>
                  </a:txBody>
                  <a:tcPr/>
                </a:tc>
                <a:tc>
                  <a:txBody>
                    <a:bodyPr/>
                    <a:lstStyle/>
                    <a:p>
                      <a:pPr marL="285750" indent="-285750">
                        <a:buFont typeface="Arial" panose="020B0604020202020204" pitchFamily="34" charset="0"/>
                        <a:buChar char="•"/>
                      </a:pPr>
                      <a:r>
                        <a:rPr lang="en-AU" dirty="0"/>
                        <a:t>Use the ‘active’ rather than the ‘passive’ voice (e.g. ‘asylum seekers often arrive with only the</a:t>
                      </a:r>
                      <a:r>
                        <a:rPr lang="en-AU" baseline="0" dirty="0"/>
                        <a:t> clothes on their backs’)</a:t>
                      </a:r>
                      <a:endParaRPr lang="en-AU" dirty="0"/>
                    </a:p>
                  </a:txBody>
                  <a:tcPr/>
                </a:tc>
                <a:extLst>
                  <a:ext uri="{0D108BD9-81ED-4DB2-BD59-A6C34878D82A}">
                    <a16:rowId xmlns:a16="http://schemas.microsoft.com/office/drawing/2014/main" val="10005"/>
                  </a:ext>
                </a:extLst>
              </a:tr>
              <a:tr h="370840">
                <a:tc>
                  <a:txBody>
                    <a:bodyPr/>
                    <a:lstStyle/>
                    <a:p>
                      <a:endParaRPr lang="en-AU" dirty="0"/>
                    </a:p>
                  </a:txBody>
                  <a:tcPr/>
                </a:tc>
                <a:tc>
                  <a:txBody>
                    <a:bodyPr/>
                    <a:lstStyle/>
                    <a:p>
                      <a:pPr marL="285750" indent="-285750">
                        <a:buFont typeface="Arial" panose="020B0604020202020204" pitchFamily="34" charset="0"/>
                        <a:buChar char="•"/>
                      </a:pPr>
                      <a:endParaRPr lang="en-AU"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7162800" y="5219700"/>
            <a:ext cx="1600200" cy="276999"/>
          </a:xfrm>
          <a:prstGeom prst="rect">
            <a:avLst/>
          </a:prstGeom>
          <a:noFill/>
        </p:spPr>
        <p:txBody>
          <a:bodyPr wrap="square" rtlCol="0">
            <a:spAutoFit/>
          </a:bodyPr>
          <a:lstStyle/>
          <a:p>
            <a:r>
              <a:rPr lang="en-AU" sz="1200" dirty="0"/>
              <a:t>Hay (2002, p. 72)</a:t>
            </a:r>
          </a:p>
        </p:txBody>
      </p:sp>
    </p:spTree>
    <p:custDataLst>
      <p:tags r:id="rId1"/>
    </p:custDataLst>
    <p:extLst>
      <p:ext uri="{BB962C8B-B14F-4D97-AF65-F5344CB8AC3E}">
        <p14:creationId xmlns:p14="http://schemas.microsoft.com/office/powerpoint/2010/main" val="16138600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Media release format</a:t>
            </a:r>
          </a:p>
        </p:txBody>
      </p:sp>
      <p:sp>
        <p:nvSpPr>
          <p:cNvPr id="2" name="TextBox 1"/>
          <p:cNvSpPr txBox="1"/>
          <p:nvPr/>
        </p:nvSpPr>
        <p:spPr>
          <a:xfrm>
            <a:off x="1057275" y="1352550"/>
            <a:ext cx="7239000" cy="3231654"/>
          </a:xfrm>
          <a:prstGeom prst="rect">
            <a:avLst/>
          </a:prstGeom>
          <a:solidFill>
            <a:srgbClr val="FDF2C3"/>
          </a:solidFill>
          <a:ln w="19050">
            <a:solidFill>
              <a:schemeClr val="tx1"/>
            </a:solidFill>
          </a:ln>
        </p:spPr>
        <p:txBody>
          <a:bodyPr wrap="square" rtlCol="0">
            <a:spAutoFit/>
          </a:bodyPr>
          <a:lstStyle/>
          <a:p>
            <a:pPr algn="ctr"/>
            <a:r>
              <a:rPr lang="en-AU" dirty="0"/>
              <a:t>Headline</a:t>
            </a:r>
          </a:p>
          <a:p>
            <a:r>
              <a:rPr lang="en-AU" sz="1800" dirty="0"/>
              <a:t>Introductory paragraph that answers </a:t>
            </a:r>
            <a:r>
              <a:rPr lang="en-AU" sz="1800" i="1" dirty="0"/>
              <a:t>Who, When, Where, What and Why?</a:t>
            </a:r>
            <a:endParaRPr lang="en-AU" sz="1800" dirty="0"/>
          </a:p>
          <a:p>
            <a:r>
              <a:rPr lang="en-AU" sz="1800" dirty="0"/>
              <a:t>     A second paragraph explaining in more detail the information from the first paragraph.</a:t>
            </a:r>
          </a:p>
          <a:p>
            <a:r>
              <a:rPr lang="en-AU" sz="1800" dirty="0"/>
              <a:t>     Third paragraph that includes a quote attributed to some prominent person.</a:t>
            </a:r>
          </a:p>
          <a:p>
            <a:r>
              <a:rPr lang="en-AU" sz="1800" dirty="0"/>
              <a:t>     Fourth paragraph that includes some more information, perhaps another quote.</a:t>
            </a:r>
          </a:p>
          <a:p>
            <a:r>
              <a:rPr lang="en-AU" sz="1800" dirty="0"/>
              <a:t>     Subsequent paragraphs add supplementary information.</a:t>
            </a:r>
          </a:p>
          <a:p>
            <a:pPr algn="ctr"/>
            <a:r>
              <a:rPr lang="en-AU" sz="1800" dirty="0"/>
              <a:t>End</a:t>
            </a:r>
          </a:p>
        </p:txBody>
      </p:sp>
    </p:spTree>
    <p:custDataLst>
      <p:tags r:id="rId1"/>
    </p:custDataLst>
    <p:extLst>
      <p:ext uri="{BB962C8B-B14F-4D97-AF65-F5344CB8AC3E}">
        <p14:creationId xmlns:p14="http://schemas.microsoft.com/office/powerpoint/2010/main" val="299856292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Media release : Example</a:t>
            </a:r>
          </a:p>
        </p:txBody>
      </p:sp>
      <p:sp>
        <p:nvSpPr>
          <p:cNvPr id="2" name="TextBox 1"/>
          <p:cNvSpPr txBox="1"/>
          <p:nvPr/>
        </p:nvSpPr>
        <p:spPr>
          <a:xfrm>
            <a:off x="409575" y="830818"/>
            <a:ext cx="6962775" cy="4524315"/>
          </a:xfrm>
          <a:prstGeom prst="rect">
            <a:avLst/>
          </a:prstGeom>
          <a:solidFill>
            <a:srgbClr val="FDF2C3"/>
          </a:solidFill>
          <a:ln w="19050">
            <a:solidFill>
              <a:schemeClr val="tx1"/>
            </a:solidFill>
          </a:ln>
        </p:spPr>
        <p:txBody>
          <a:bodyPr wrap="square" rtlCol="0">
            <a:spAutoFit/>
          </a:bodyPr>
          <a:lstStyle/>
          <a:p>
            <a:r>
              <a:rPr lang="en-AU" sz="1200" dirty="0"/>
              <a:t>Save the Children statement on Nauru tender outcome</a:t>
            </a:r>
          </a:p>
          <a:p>
            <a:r>
              <a:rPr lang="en-AU" sz="1200" dirty="0"/>
              <a:t>31/08/2015</a:t>
            </a:r>
            <a:br>
              <a:rPr lang="en-AU" sz="1200" dirty="0"/>
            </a:br>
            <a:endParaRPr lang="en-AU" sz="1200" dirty="0"/>
          </a:p>
          <a:p>
            <a:r>
              <a:rPr lang="en-AU" sz="1200" dirty="0"/>
              <a:t>Child rights agency Save the Children has expressed its disappointment at the outcome of the tender for services at the Nauru regional processing centre, following the announcement of private contractor </a:t>
            </a:r>
            <a:r>
              <a:rPr lang="en-AU" sz="1200" dirty="0" err="1"/>
              <a:t>Transfield</a:t>
            </a:r>
            <a:r>
              <a:rPr lang="en-AU" sz="1200" dirty="0"/>
              <a:t> as winning bidder earlier today.</a:t>
            </a:r>
            <a:br>
              <a:rPr lang="en-AU" sz="1200" dirty="0"/>
            </a:br>
            <a:endParaRPr lang="en-AU" sz="1200" dirty="0"/>
          </a:p>
          <a:p>
            <a:r>
              <a:rPr lang="en-AU" sz="1200" dirty="0"/>
              <a:t>Save the Children has provided education, child protection, welfare and recreation services to asylum seekers in Nauru since 2013, supporting thousands of vulnerable people to attempt to mitigate the harsh impacts of the Australian Government’s policy of mandatory, offshore immigration detention. Save the Children bid as part of a consortium to continue to provide services beyond the expiration of its current contract on 31 October 2015.</a:t>
            </a:r>
            <a:br>
              <a:rPr lang="en-AU" sz="1200" dirty="0"/>
            </a:br>
            <a:endParaRPr lang="en-AU" sz="1200" dirty="0"/>
          </a:p>
          <a:p>
            <a:r>
              <a:rPr lang="en-AU" sz="1200" dirty="0"/>
              <a:t>Save the Children CEO Paul </a:t>
            </a:r>
            <a:r>
              <a:rPr lang="en-AU" sz="1200" dirty="0" err="1"/>
              <a:t>Ronalds</a:t>
            </a:r>
            <a:r>
              <a:rPr lang="en-AU" sz="1200" dirty="0"/>
              <a:t> said, “Save the Children is on Nauru because we believe that asylum seekers there need our help. As the time spent in isolation on Nauru and in detention increases, the protection of vulnerable children and adults becomes even more important.”</a:t>
            </a:r>
            <a:br>
              <a:rPr lang="en-AU" sz="1200" dirty="0"/>
            </a:br>
            <a:endParaRPr lang="en-AU" sz="1200" dirty="0"/>
          </a:p>
          <a:p>
            <a:r>
              <a:rPr lang="en-AU" sz="1200" dirty="0"/>
              <a:t> “We believe that a rights-based agency is best placed to support this vulnerable group of people on Nauru, especially given the myriad of allegations of physical, sexual and emotional abuse against asylum seekers, including several against children. However we know from our experience on Nauru working with both asylum seekers and refugees that a rights-based organisation alone cannot safeguard people’s welfare. Oversight and accountability mechanisms need to be significantly enhanced and this is something Save the Children has continually called for”.</a:t>
            </a:r>
          </a:p>
          <a:p>
            <a:endParaRPr lang="en-AU" sz="1200" dirty="0"/>
          </a:p>
        </p:txBody>
      </p:sp>
      <p:sp>
        <p:nvSpPr>
          <p:cNvPr id="4" name="Left Arrow Callout 3"/>
          <p:cNvSpPr/>
          <p:nvPr/>
        </p:nvSpPr>
        <p:spPr bwMode="auto">
          <a:xfrm>
            <a:off x="7029449" y="638173"/>
            <a:ext cx="1952625" cy="676275"/>
          </a:xfrm>
          <a:prstGeom prst="leftArrowCallout">
            <a:avLst>
              <a:gd name="adj1" fmla="val 25000"/>
              <a:gd name="adj2" fmla="val 25000"/>
              <a:gd name="adj3" fmla="val 25000"/>
              <a:gd name="adj4" fmla="val 76197"/>
            </a:avLst>
          </a:prstGeom>
          <a:solidFill>
            <a:srgbClr val="CDF2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Heading and date</a:t>
            </a:r>
            <a:endParaRPr kumimoji="0" lang="en-AU" sz="1200" b="0" i="0" u="none" strike="noStrike" cap="none" normalizeH="0" baseline="0" dirty="0">
              <a:ln>
                <a:noFill/>
              </a:ln>
              <a:solidFill>
                <a:schemeClr val="tx1"/>
              </a:solidFill>
              <a:effectLst/>
              <a:latin typeface="Arial" charset="0"/>
              <a:cs typeface="Arial" charset="0"/>
            </a:endParaRPr>
          </a:p>
        </p:txBody>
      </p:sp>
      <p:sp>
        <p:nvSpPr>
          <p:cNvPr id="6" name="Left Arrow Callout 5"/>
          <p:cNvSpPr/>
          <p:nvPr/>
        </p:nvSpPr>
        <p:spPr bwMode="auto">
          <a:xfrm>
            <a:off x="7029449" y="1485896"/>
            <a:ext cx="1952625" cy="676275"/>
          </a:xfrm>
          <a:prstGeom prst="leftArrowCallout">
            <a:avLst>
              <a:gd name="adj1" fmla="val 25000"/>
              <a:gd name="adj2" fmla="val 25000"/>
              <a:gd name="adj3" fmla="val 25000"/>
              <a:gd name="adj4" fmla="val 76197"/>
            </a:avLst>
          </a:prstGeom>
          <a:solidFill>
            <a:srgbClr val="94F4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Who, What, When, Where, Why</a:t>
            </a:r>
            <a:endParaRPr kumimoji="0" lang="en-AU" sz="1200" b="0" i="0" u="none" strike="noStrike" cap="none" normalizeH="0" baseline="0" dirty="0">
              <a:ln>
                <a:noFill/>
              </a:ln>
              <a:solidFill>
                <a:schemeClr val="tx1"/>
              </a:solidFill>
              <a:effectLst/>
              <a:latin typeface="Arial" charset="0"/>
              <a:cs typeface="Arial" charset="0"/>
            </a:endParaRPr>
          </a:p>
        </p:txBody>
      </p:sp>
      <p:sp>
        <p:nvSpPr>
          <p:cNvPr id="7" name="Left Arrow Callout 6"/>
          <p:cNvSpPr/>
          <p:nvPr/>
        </p:nvSpPr>
        <p:spPr bwMode="auto">
          <a:xfrm>
            <a:off x="7029449" y="2581271"/>
            <a:ext cx="1952625" cy="676275"/>
          </a:xfrm>
          <a:prstGeom prst="leftArrowCallout">
            <a:avLst>
              <a:gd name="adj1" fmla="val 25000"/>
              <a:gd name="adj2" fmla="val 25000"/>
              <a:gd name="adj3" fmla="val 25000"/>
              <a:gd name="adj4" fmla="val 76197"/>
            </a:avLst>
          </a:prstGeom>
          <a:solidFill>
            <a:srgbClr val="FDF2C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Expansion on details provided in first paragraph</a:t>
            </a:r>
            <a:endParaRPr kumimoji="0" lang="en-AU" sz="1200" b="0" i="0" u="none" strike="noStrike" cap="none" normalizeH="0" baseline="0" dirty="0">
              <a:ln>
                <a:noFill/>
              </a:ln>
              <a:solidFill>
                <a:schemeClr val="tx1"/>
              </a:solidFill>
              <a:effectLst/>
              <a:latin typeface="Arial" charset="0"/>
              <a:cs typeface="Arial" charset="0"/>
            </a:endParaRPr>
          </a:p>
        </p:txBody>
      </p:sp>
      <p:sp>
        <p:nvSpPr>
          <p:cNvPr id="8" name="Left Arrow Callout 7"/>
          <p:cNvSpPr/>
          <p:nvPr/>
        </p:nvSpPr>
        <p:spPr bwMode="auto">
          <a:xfrm>
            <a:off x="7096124" y="3552817"/>
            <a:ext cx="1952625" cy="676275"/>
          </a:xfrm>
          <a:prstGeom prst="leftArrowCallout">
            <a:avLst>
              <a:gd name="adj1" fmla="val 25000"/>
              <a:gd name="adj2" fmla="val 25000"/>
              <a:gd name="adj3" fmla="val 25000"/>
              <a:gd name="adj4" fmla="val 76197"/>
            </a:avLst>
          </a:prstGeom>
          <a:solidFill>
            <a:srgbClr val="EBCA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Quote from particular spokesperson</a:t>
            </a:r>
            <a:endParaRPr kumimoji="0" lang="en-AU" sz="12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531928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Media release : Example (cont’d)</a:t>
            </a:r>
          </a:p>
        </p:txBody>
      </p:sp>
      <p:sp>
        <p:nvSpPr>
          <p:cNvPr id="2" name="TextBox 1"/>
          <p:cNvSpPr txBox="1"/>
          <p:nvPr/>
        </p:nvSpPr>
        <p:spPr>
          <a:xfrm>
            <a:off x="409575" y="830818"/>
            <a:ext cx="6962775" cy="4708981"/>
          </a:xfrm>
          <a:prstGeom prst="rect">
            <a:avLst/>
          </a:prstGeom>
          <a:solidFill>
            <a:srgbClr val="FDF2C3"/>
          </a:solidFill>
          <a:ln w="19050">
            <a:solidFill>
              <a:schemeClr val="tx1"/>
            </a:solidFill>
          </a:ln>
        </p:spPr>
        <p:txBody>
          <a:bodyPr wrap="square" rtlCol="0">
            <a:spAutoFit/>
          </a:bodyPr>
          <a:lstStyle/>
          <a:p>
            <a:r>
              <a:rPr lang="en-AU" sz="1200" dirty="0"/>
              <a:t>Mr </a:t>
            </a:r>
            <a:r>
              <a:rPr lang="en-AU" sz="1200" dirty="0" err="1"/>
              <a:t>Ronalds</a:t>
            </a:r>
            <a:r>
              <a:rPr lang="en-AU" sz="1200" dirty="0"/>
              <a:t> said it was critical that the Australian Government require meticulous and transparent reporting standards when it comes to monitoring and upholding basic human rights on Nauru.</a:t>
            </a:r>
            <a:br>
              <a:rPr lang="en-AU" sz="1200" dirty="0"/>
            </a:br>
            <a:endParaRPr lang="en-AU" sz="1200" dirty="0"/>
          </a:p>
          <a:p>
            <a:r>
              <a:rPr lang="en-AU" sz="1200" dirty="0"/>
              <a:t>“As the only rights-based organisation in the Nauru regional processing centre at the moment, and in light of the extraordinary range of evidence of abuse revealed recently, it is essential that the new welfare service provider be obliged to report against minimum human rights standards in their contract for services on Nauru,” Mr </a:t>
            </a:r>
            <a:r>
              <a:rPr lang="en-AU" sz="1200" dirty="0" err="1"/>
              <a:t>Ronalds</a:t>
            </a:r>
            <a:r>
              <a:rPr lang="en-AU" sz="1200" dirty="0"/>
              <a:t> said.</a:t>
            </a:r>
            <a:br>
              <a:rPr lang="en-AU" sz="1200" dirty="0"/>
            </a:br>
            <a:endParaRPr lang="en-AU" sz="1200" dirty="0"/>
          </a:p>
          <a:p>
            <a:r>
              <a:rPr lang="en-AU" sz="1200" dirty="0"/>
              <a:t>“We continue to call for the appointment of an ‘RPC Ombudsman’, convened by both the Australian and Nauruan governments and with a mandate to conduct routine and thorough public audits of asylum seeker processing – both against its operational objectives but also human rights and welfare norms.”</a:t>
            </a:r>
            <a:br>
              <a:rPr lang="en-AU" sz="1200" dirty="0"/>
            </a:br>
            <a:endParaRPr lang="en-AU" sz="1200" dirty="0"/>
          </a:p>
          <a:p>
            <a:r>
              <a:rPr lang="en-AU" sz="1200" dirty="0"/>
              <a:t>Save the Children remains committed to maintaining a presence on Nauru outside of the regional processing centre in a development capacity, serving both refugees and </a:t>
            </a:r>
            <a:r>
              <a:rPr lang="en-AU" sz="1200" dirty="0" err="1"/>
              <a:t>Nauruans</a:t>
            </a:r>
            <a:r>
              <a:rPr lang="en-AU" sz="1200" dirty="0"/>
              <a:t>, and will explore this with the Government of Nauru and the Australian government.</a:t>
            </a:r>
          </a:p>
          <a:p>
            <a:endParaRPr lang="en-AU" sz="1200" dirty="0"/>
          </a:p>
          <a:p>
            <a:r>
              <a:rPr lang="en-AU" sz="1200" dirty="0"/>
              <a:t>“We are proud of the achievements we have been able to make over almost two years working with hundreds of vulnerable children and adults on Nauru, many of whom have fled conflict and persecution. Our dedicated staff have worked tirelessly to provide the highest standard of services possible in extremely challenging conditions,” Mr </a:t>
            </a:r>
            <a:r>
              <a:rPr lang="en-AU" sz="1200" dirty="0" err="1"/>
              <a:t>Ronalds</a:t>
            </a:r>
            <a:r>
              <a:rPr lang="en-AU" sz="1200" dirty="0"/>
              <a:t> said.</a:t>
            </a:r>
          </a:p>
          <a:p>
            <a:endParaRPr lang="en-AU" sz="1200" dirty="0"/>
          </a:p>
          <a:p>
            <a:r>
              <a:rPr lang="en-AU" sz="1200" dirty="0"/>
              <a:t>Save the Children is committed to working with </a:t>
            </a:r>
            <a:r>
              <a:rPr lang="en-AU" sz="1200" dirty="0" err="1"/>
              <a:t>Transfield</a:t>
            </a:r>
            <a:r>
              <a:rPr lang="en-AU" sz="1200" dirty="0"/>
              <a:t> in the transition of welfare service delivery to allow for the smoothest possible change for the children and adults in the detention centre.</a:t>
            </a:r>
          </a:p>
          <a:p>
            <a:endParaRPr lang="en-AU" sz="1200" dirty="0"/>
          </a:p>
        </p:txBody>
      </p:sp>
      <p:sp>
        <p:nvSpPr>
          <p:cNvPr id="4" name="Left Arrow Callout 3"/>
          <p:cNvSpPr/>
          <p:nvPr/>
        </p:nvSpPr>
        <p:spPr bwMode="auto">
          <a:xfrm>
            <a:off x="7029447" y="830818"/>
            <a:ext cx="1952625" cy="676275"/>
          </a:xfrm>
          <a:prstGeom prst="leftArrowCallout">
            <a:avLst>
              <a:gd name="adj1" fmla="val 25000"/>
              <a:gd name="adj2" fmla="val 25000"/>
              <a:gd name="adj3" fmla="val 25000"/>
              <a:gd name="adj4" fmla="val 76197"/>
            </a:avLst>
          </a:prstGeom>
          <a:solidFill>
            <a:srgbClr val="CDF2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More quotes</a:t>
            </a:r>
            <a:endParaRPr kumimoji="0" lang="en-AU" sz="1200" b="0" i="0" u="none" strike="noStrike" cap="none" normalizeH="0" baseline="0" dirty="0">
              <a:ln>
                <a:noFill/>
              </a:ln>
              <a:solidFill>
                <a:schemeClr val="tx1"/>
              </a:solidFill>
              <a:effectLst/>
              <a:latin typeface="Arial" charset="0"/>
              <a:cs typeface="Arial" charset="0"/>
            </a:endParaRPr>
          </a:p>
        </p:txBody>
      </p:sp>
      <p:sp>
        <p:nvSpPr>
          <p:cNvPr id="8" name="Left Arrow Callout 7"/>
          <p:cNvSpPr/>
          <p:nvPr/>
        </p:nvSpPr>
        <p:spPr bwMode="auto">
          <a:xfrm>
            <a:off x="7096123" y="4882566"/>
            <a:ext cx="1952625" cy="676275"/>
          </a:xfrm>
          <a:prstGeom prst="leftArrowCallout">
            <a:avLst>
              <a:gd name="adj1" fmla="val 25000"/>
              <a:gd name="adj2" fmla="val 25000"/>
              <a:gd name="adj3" fmla="val 25000"/>
              <a:gd name="adj4" fmla="val 76197"/>
            </a:avLst>
          </a:prstGeom>
          <a:solidFill>
            <a:srgbClr val="EBCA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End</a:t>
            </a:r>
            <a:endParaRPr kumimoji="0" lang="en-AU" sz="12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216125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The task</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23533380"/>
              </p:ext>
            </p:extLst>
          </p:nvPr>
        </p:nvGraphicFramePr>
        <p:xfrm>
          <a:off x="485772" y="1397000"/>
          <a:ext cx="8172452" cy="1483360"/>
        </p:xfrm>
        <a:graphic>
          <a:graphicData uri="http://schemas.openxmlformats.org/drawingml/2006/table">
            <a:tbl>
              <a:tblPr firstRow="1" bandRow="1">
                <a:tableStyleId>{5C22544A-7EE6-4342-B048-85BDC9FD1C3A}</a:tableStyleId>
              </a:tblPr>
              <a:tblGrid>
                <a:gridCol w="1876428">
                  <a:extLst>
                    <a:ext uri="{9D8B030D-6E8A-4147-A177-3AD203B41FA5}">
                      <a16:colId xmlns:a16="http://schemas.microsoft.com/office/drawing/2014/main" val="20000"/>
                    </a:ext>
                  </a:extLst>
                </a:gridCol>
                <a:gridCol w="6296024">
                  <a:extLst>
                    <a:ext uri="{9D8B030D-6E8A-4147-A177-3AD203B41FA5}">
                      <a16:colId xmlns:a16="http://schemas.microsoft.com/office/drawing/2014/main" val="20001"/>
                    </a:ext>
                  </a:extLst>
                </a:gridCol>
              </a:tblGrid>
              <a:tr h="370840">
                <a:tc>
                  <a:txBody>
                    <a:bodyPr/>
                    <a:lstStyle/>
                    <a:p>
                      <a:r>
                        <a:rPr lang="en-AU" b="0" dirty="0">
                          <a:solidFill>
                            <a:schemeClr val="tx1"/>
                          </a:solidFill>
                        </a:rPr>
                        <a:t>Genre</a:t>
                      </a:r>
                    </a:p>
                  </a:txBody>
                  <a:tcPr/>
                </a:tc>
                <a:tc>
                  <a:txBody>
                    <a:bodyPr/>
                    <a:lstStyle/>
                    <a:p>
                      <a:r>
                        <a:rPr lang="en-AU" b="0" dirty="0">
                          <a:solidFill>
                            <a:schemeClr val="tx1"/>
                          </a:solidFill>
                        </a:rPr>
                        <a:t>Media release</a:t>
                      </a:r>
                    </a:p>
                  </a:txBody>
                  <a:tcPr/>
                </a:tc>
                <a:extLst>
                  <a:ext uri="{0D108BD9-81ED-4DB2-BD59-A6C34878D82A}">
                    <a16:rowId xmlns:a16="http://schemas.microsoft.com/office/drawing/2014/main" val="10000"/>
                  </a:ext>
                </a:extLst>
              </a:tr>
              <a:tr h="370840">
                <a:tc>
                  <a:txBody>
                    <a:bodyPr/>
                    <a:lstStyle/>
                    <a:p>
                      <a:r>
                        <a:rPr lang="en-AU" dirty="0"/>
                        <a:t>Word count</a:t>
                      </a:r>
                    </a:p>
                  </a:txBody>
                  <a:tcPr/>
                </a:tc>
                <a:tc>
                  <a:txBody>
                    <a:bodyPr/>
                    <a:lstStyle/>
                    <a:p>
                      <a:r>
                        <a:rPr lang="en-AU" dirty="0"/>
                        <a:t>300</a:t>
                      </a:r>
                      <a:r>
                        <a:rPr lang="en-AU" baseline="0" dirty="0"/>
                        <a:t> : Media release ; 1500 : rationale</a:t>
                      </a:r>
                      <a:endParaRPr lang="en-AU" dirty="0"/>
                    </a:p>
                  </a:txBody>
                  <a:tcPr/>
                </a:tc>
                <a:extLst>
                  <a:ext uri="{0D108BD9-81ED-4DB2-BD59-A6C34878D82A}">
                    <a16:rowId xmlns:a16="http://schemas.microsoft.com/office/drawing/2014/main" val="10001"/>
                  </a:ext>
                </a:extLst>
              </a:tr>
              <a:tr h="370840">
                <a:tc>
                  <a:txBody>
                    <a:bodyPr/>
                    <a:lstStyle/>
                    <a:p>
                      <a:r>
                        <a:rPr lang="en-AU" dirty="0"/>
                        <a:t>Due date</a:t>
                      </a:r>
                    </a:p>
                  </a:txBody>
                  <a:tcPr/>
                </a:tc>
                <a:tc>
                  <a:txBody>
                    <a:bodyPr/>
                    <a:lstStyle/>
                    <a:p>
                      <a:r>
                        <a:rPr lang="en-AU" dirty="0"/>
                        <a:t>4/6/2016</a:t>
                      </a:r>
                    </a:p>
                  </a:txBody>
                  <a:tcPr/>
                </a:tc>
                <a:extLst>
                  <a:ext uri="{0D108BD9-81ED-4DB2-BD59-A6C34878D82A}">
                    <a16:rowId xmlns:a16="http://schemas.microsoft.com/office/drawing/2014/main" val="10002"/>
                  </a:ext>
                </a:extLst>
              </a:tr>
              <a:tr h="370840">
                <a:tc>
                  <a:txBody>
                    <a:bodyPr/>
                    <a:lstStyle/>
                    <a:p>
                      <a:r>
                        <a:rPr lang="en-AU" dirty="0"/>
                        <a:t>Weight</a:t>
                      </a:r>
                    </a:p>
                  </a:txBody>
                  <a:tcPr/>
                </a:tc>
                <a:tc>
                  <a:txBody>
                    <a:bodyPr/>
                    <a:lstStyle/>
                    <a:p>
                      <a:r>
                        <a:rPr lang="en-AU" dirty="0"/>
                        <a:t>40%</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514350" y="3248025"/>
            <a:ext cx="8191500" cy="1200329"/>
          </a:xfrm>
          <a:prstGeom prst="rect">
            <a:avLst/>
          </a:prstGeom>
          <a:solidFill>
            <a:schemeClr val="accent1"/>
          </a:solidFill>
        </p:spPr>
        <p:txBody>
          <a:bodyPr wrap="square" rtlCol="0">
            <a:spAutoFit/>
          </a:bodyPr>
          <a:lstStyle/>
          <a:p>
            <a:r>
              <a:rPr lang="en-AU" sz="1800" dirty="0"/>
              <a:t>You are employed as a social worker at the Australian Red Cross. You have been asked by your manager to prepare a </a:t>
            </a:r>
            <a:r>
              <a:rPr lang="en-AU" sz="1800" dirty="0">
                <a:solidFill>
                  <a:srgbClr val="C00000"/>
                </a:solidFill>
              </a:rPr>
              <a:t>media release to defend negative media coverage</a:t>
            </a:r>
            <a:r>
              <a:rPr lang="en-AU" sz="1800" dirty="0"/>
              <a:t> (refer to article) on the organisation's work with asylum seekers</a:t>
            </a: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Media release : Specific requirements 1 </a:t>
            </a:r>
          </a:p>
        </p:txBody>
      </p:sp>
      <p:sp>
        <p:nvSpPr>
          <p:cNvPr id="4" name="Text Placeholder 3"/>
          <p:cNvSpPr>
            <a:spLocks noGrp="1"/>
          </p:cNvSpPr>
          <p:nvPr>
            <p:ph type="body" sz="quarter" idx="12"/>
          </p:nvPr>
        </p:nvSpPr>
        <p:spPr>
          <a:xfrm>
            <a:off x="495300" y="981075"/>
            <a:ext cx="8439150" cy="3952875"/>
          </a:xfrm>
        </p:spPr>
        <p:txBody>
          <a:bodyPr/>
          <a:lstStyle/>
          <a:p>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2257110939"/>
              </p:ext>
            </p:extLst>
          </p:nvPr>
        </p:nvGraphicFramePr>
        <p:xfrm>
          <a:off x="466725" y="873125"/>
          <a:ext cx="8362950" cy="4886960"/>
        </p:xfrm>
        <a:graphic>
          <a:graphicData uri="http://schemas.openxmlformats.org/drawingml/2006/table">
            <a:tbl>
              <a:tblPr firstRow="1" bandRow="1">
                <a:tableStyleId>{5C22544A-7EE6-4342-B048-85BDC9FD1C3A}</a:tableStyleId>
              </a:tblPr>
              <a:tblGrid>
                <a:gridCol w="1952625">
                  <a:extLst>
                    <a:ext uri="{9D8B030D-6E8A-4147-A177-3AD203B41FA5}">
                      <a16:colId xmlns:a16="http://schemas.microsoft.com/office/drawing/2014/main" val="20000"/>
                    </a:ext>
                  </a:extLst>
                </a:gridCol>
                <a:gridCol w="6410325">
                  <a:extLst>
                    <a:ext uri="{9D8B030D-6E8A-4147-A177-3AD203B41FA5}">
                      <a16:colId xmlns:a16="http://schemas.microsoft.com/office/drawing/2014/main" val="20001"/>
                    </a:ext>
                  </a:extLst>
                </a:gridCol>
              </a:tblGrid>
              <a:tr h="370840">
                <a:tc>
                  <a:txBody>
                    <a:bodyPr/>
                    <a:lstStyle/>
                    <a:p>
                      <a:r>
                        <a:rPr lang="en-AU" b="1" dirty="0">
                          <a:solidFill>
                            <a:schemeClr val="tx1"/>
                          </a:solidFill>
                        </a:rPr>
                        <a:t>Title</a:t>
                      </a:r>
                    </a:p>
                  </a:txBody>
                  <a:tcPr/>
                </a:tc>
                <a:tc>
                  <a:txBody>
                    <a:bodyPr/>
                    <a:lstStyle/>
                    <a:p>
                      <a:r>
                        <a:rPr lang="en-AU" b="0" dirty="0">
                          <a:solidFill>
                            <a:schemeClr val="tx1"/>
                          </a:solidFill>
                        </a:rPr>
                        <a:t>MEDIA</a:t>
                      </a:r>
                      <a:r>
                        <a:rPr lang="en-AU" b="0" baseline="0" dirty="0">
                          <a:solidFill>
                            <a:schemeClr val="tx1"/>
                          </a:solidFill>
                        </a:rPr>
                        <a:t> RELEASE (NOT Press Release)</a:t>
                      </a:r>
                      <a:endParaRPr lang="en-AU"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b="1" dirty="0"/>
                        <a:t>Length</a:t>
                      </a:r>
                    </a:p>
                  </a:txBody>
                  <a:tcPr/>
                </a:tc>
                <a:tc>
                  <a:txBody>
                    <a:bodyPr/>
                    <a:lstStyle/>
                    <a:p>
                      <a:r>
                        <a:rPr lang="en-AU" dirty="0"/>
                        <a:t>Preferably one side of A4 page</a:t>
                      </a:r>
                    </a:p>
                  </a:txBody>
                  <a:tcPr/>
                </a:tc>
                <a:extLst>
                  <a:ext uri="{0D108BD9-81ED-4DB2-BD59-A6C34878D82A}">
                    <a16:rowId xmlns:a16="http://schemas.microsoft.com/office/drawing/2014/main" val="10001"/>
                  </a:ext>
                </a:extLst>
              </a:tr>
              <a:tr h="370840">
                <a:tc>
                  <a:txBody>
                    <a:bodyPr/>
                    <a:lstStyle/>
                    <a:p>
                      <a:r>
                        <a:rPr lang="en-AU" b="1" dirty="0"/>
                        <a:t>Heading</a:t>
                      </a:r>
                    </a:p>
                  </a:txBody>
                  <a:tcPr/>
                </a:tc>
                <a:tc>
                  <a:txBody>
                    <a:bodyPr/>
                    <a:lstStyle/>
                    <a:p>
                      <a:r>
                        <a:rPr lang="en-AU" dirty="0"/>
                        <a:t>Provide heading to identify subject matter of your media release</a:t>
                      </a:r>
                    </a:p>
                  </a:txBody>
                  <a:tcPr/>
                </a:tc>
                <a:extLst>
                  <a:ext uri="{0D108BD9-81ED-4DB2-BD59-A6C34878D82A}">
                    <a16:rowId xmlns:a16="http://schemas.microsoft.com/office/drawing/2014/main" val="10002"/>
                  </a:ext>
                </a:extLst>
              </a:tr>
              <a:tr h="370840">
                <a:tc>
                  <a:txBody>
                    <a:bodyPr/>
                    <a:lstStyle/>
                    <a:p>
                      <a:r>
                        <a:rPr lang="en-AU" b="1" dirty="0"/>
                        <a:t>Key message</a:t>
                      </a:r>
                    </a:p>
                  </a:txBody>
                  <a:tcPr/>
                </a:tc>
                <a:tc>
                  <a:txBody>
                    <a:bodyPr/>
                    <a:lstStyle/>
                    <a:p>
                      <a:r>
                        <a:rPr lang="en-AU" dirty="0"/>
                        <a:t>Brief, believable,</a:t>
                      </a:r>
                      <a:r>
                        <a:rPr lang="en-AU" baseline="0" dirty="0"/>
                        <a:t> compelling and linked to one theme </a:t>
                      </a:r>
                      <a:endParaRPr lang="en-AU" dirty="0"/>
                    </a:p>
                  </a:txBody>
                  <a:tcPr/>
                </a:tc>
                <a:extLst>
                  <a:ext uri="{0D108BD9-81ED-4DB2-BD59-A6C34878D82A}">
                    <a16:rowId xmlns:a16="http://schemas.microsoft.com/office/drawing/2014/main" val="10003"/>
                  </a:ext>
                </a:extLst>
              </a:tr>
              <a:tr h="370840">
                <a:tc>
                  <a:txBody>
                    <a:bodyPr/>
                    <a:lstStyle/>
                    <a:p>
                      <a:r>
                        <a:rPr lang="en-AU" b="1" dirty="0"/>
                        <a:t>Language</a:t>
                      </a:r>
                    </a:p>
                  </a:txBody>
                  <a:tcPr/>
                </a:tc>
                <a:tc>
                  <a:txBody>
                    <a:bodyPr/>
                    <a:lstStyle/>
                    <a:p>
                      <a:r>
                        <a:rPr lang="en-AU" dirty="0"/>
                        <a:t>Clear,</a:t>
                      </a:r>
                      <a:r>
                        <a:rPr lang="en-AU" baseline="0" dirty="0"/>
                        <a:t> everyday language suitable for target audience</a:t>
                      </a:r>
                      <a:endParaRPr lang="en-AU" dirty="0"/>
                    </a:p>
                  </a:txBody>
                  <a:tcPr/>
                </a:tc>
                <a:extLst>
                  <a:ext uri="{0D108BD9-81ED-4DB2-BD59-A6C34878D82A}">
                    <a16:rowId xmlns:a16="http://schemas.microsoft.com/office/drawing/2014/main" val="10004"/>
                  </a:ext>
                </a:extLst>
              </a:tr>
              <a:tr h="370840">
                <a:tc>
                  <a:txBody>
                    <a:bodyPr/>
                    <a:lstStyle/>
                    <a:p>
                      <a:r>
                        <a:rPr lang="en-AU" b="1" dirty="0"/>
                        <a:t>Sentences</a:t>
                      </a:r>
                    </a:p>
                  </a:txBody>
                  <a:tcPr/>
                </a:tc>
                <a:tc>
                  <a:txBody>
                    <a:bodyPr/>
                    <a:lstStyle/>
                    <a:p>
                      <a:r>
                        <a:rPr lang="en-AU" dirty="0"/>
                        <a:t>Keep it short (long sentences can</a:t>
                      </a:r>
                      <a:r>
                        <a:rPr lang="en-AU" baseline="0" dirty="0"/>
                        <a:t> create confusion)</a:t>
                      </a:r>
                      <a:endParaRPr lang="en-AU" dirty="0"/>
                    </a:p>
                  </a:txBody>
                  <a:tcPr/>
                </a:tc>
                <a:extLst>
                  <a:ext uri="{0D108BD9-81ED-4DB2-BD59-A6C34878D82A}">
                    <a16:rowId xmlns:a16="http://schemas.microsoft.com/office/drawing/2014/main" val="10005"/>
                  </a:ext>
                </a:extLst>
              </a:tr>
              <a:tr h="370840">
                <a:tc>
                  <a:txBody>
                    <a:bodyPr/>
                    <a:lstStyle/>
                    <a:p>
                      <a:r>
                        <a:rPr lang="en-AU" b="1" dirty="0"/>
                        <a:t>Quotes</a:t>
                      </a:r>
                    </a:p>
                  </a:txBody>
                  <a:tcPr/>
                </a:tc>
                <a:tc>
                  <a:txBody>
                    <a:bodyPr/>
                    <a:lstStyle/>
                    <a:p>
                      <a:r>
                        <a:rPr lang="en-AU" dirty="0"/>
                        <a:t>Quote on behalf of </a:t>
                      </a:r>
                      <a:r>
                        <a:rPr lang="en-AU" baseline="0" dirty="0"/>
                        <a:t>the Head of the Red Cross (assume you are writing for him/her)</a:t>
                      </a:r>
                      <a:endParaRPr lang="en-AU" dirty="0"/>
                    </a:p>
                  </a:txBody>
                  <a:tcPr/>
                </a:tc>
                <a:extLst>
                  <a:ext uri="{0D108BD9-81ED-4DB2-BD59-A6C34878D82A}">
                    <a16:rowId xmlns:a16="http://schemas.microsoft.com/office/drawing/2014/main" val="10006"/>
                  </a:ext>
                </a:extLst>
              </a:tr>
              <a:tr h="370840">
                <a:tc>
                  <a:txBody>
                    <a:bodyPr/>
                    <a:lstStyle/>
                    <a:p>
                      <a:r>
                        <a:rPr lang="en-AU" b="1" dirty="0"/>
                        <a:t>Structure</a:t>
                      </a:r>
                    </a:p>
                  </a:txBody>
                  <a:tcPr/>
                </a:tc>
                <a:tc>
                  <a:txBody>
                    <a:bodyPr/>
                    <a:lstStyle/>
                    <a:p>
                      <a:r>
                        <a:rPr lang="en-AU" dirty="0"/>
                        <a:t>Include key information in the first paragraph (who, what, when, where, why, how)</a:t>
                      </a:r>
                    </a:p>
                  </a:txBody>
                  <a:tcPr/>
                </a:tc>
                <a:extLst>
                  <a:ext uri="{0D108BD9-81ED-4DB2-BD59-A6C34878D82A}">
                    <a16:rowId xmlns:a16="http://schemas.microsoft.com/office/drawing/2014/main" val="10007"/>
                  </a:ext>
                </a:extLst>
              </a:tr>
              <a:tr h="370840">
                <a:tc>
                  <a:txBody>
                    <a:bodyPr/>
                    <a:lstStyle/>
                    <a:p>
                      <a:r>
                        <a:rPr lang="en-AU" b="1" dirty="0"/>
                        <a:t>Angle</a:t>
                      </a:r>
                    </a:p>
                  </a:txBody>
                  <a:tcPr/>
                </a:tc>
                <a:tc>
                  <a:txBody>
                    <a:bodyPr/>
                    <a:lstStyle/>
                    <a:p>
                      <a:r>
                        <a:rPr lang="en-AU" dirty="0"/>
                        <a:t>Identify the most important message you want to convey</a:t>
                      </a:r>
                    </a:p>
                  </a:txBody>
                  <a:tcPr/>
                </a:tc>
                <a:extLst>
                  <a:ext uri="{0D108BD9-81ED-4DB2-BD59-A6C34878D82A}">
                    <a16:rowId xmlns:a16="http://schemas.microsoft.com/office/drawing/2014/main" val="10008"/>
                  </a:ext>
                </a:extLst>
              </a:tr>
              <a:tr h="370840">
                <a:tc>
                  <a:txBody>
                    <a:bodyPr/>
                    <a:lstStyle/>
                    <a:p>
                      <a:r>
                        <a:rPr lang="en-AU" b="1" dirty="0"/>
                        <a:t>Body</a:t>
                      </a:r>
                    </a:p>
                  </a:txBody>
                  <a:tcPr/>
                </a:tc>
                <a:tc>
                  <a:txBody>
                    <a:bodyPr/>
                    <a:lstStyle/>
                    <a:p>
                      <a:r>
                        <a:rPr lang="en-AU" dirty="0"/>
                        <a:t>Expand</a:t>
                      </a:r>
                      <a:r>
                        <a:rPr lang="en-AU" baseline="0" dirty="0"/>
                        <a:t> on the details provided in the first paragraph</a:t>
                      </a:r>
                      <a:endParaRPr lang="en-AU" dirty="0"/>
                    </a:p>
                  </a:txBody>
                  <a:tcPr/>
                </a:tc>
                <a:extLst>
                  <a:ext uri="{0D108BD9-81ED-4DB2-BD59-A6C34878D82A}">
                    <a16:rowId xmlns:a16="http://schemas.microsoft.com/office/drawing/2014/main" val="10009"/>
                  </a:ext>
                </a:extLst>
              </a:tr>
              <a:tr h="370840">
                <a:tc>
                  <a:txBody>
                    <a:bodyPr/>
                    <a:lstStyle/>
                    <a:p>
                      <a:r>
                        <a:rPr lang="en-AU" b="1" dirty="0"/>
                        <a:t>Sequence</a:t>
                      </a:r>
                    </a:p>
                  </a:txBody>
                  <a:tcPr/>
                </a:tc>
                <a:tc>
                  <a:txBody>
                    <a:bodyPr/>
                    <a:lstStyle/>
                    <a:p>
                      <a:r>
                        <a:rPr lang="en-AU" dirty="0"/>
                        <a:t>Most important information, followed by the next and so on</a:t>
                      </a:r>
                    </a:p>
                  </a:txBody>
                  <a:tcPr/>
                </a:tc>
                <a:extLst>
                  <a:ext uri="{0D108BD9-81ED-4DB2-BD59-A6C34878D82A}">
                    <a16:rowId xmlns:a16="http://schemas.microsoft.com/office/drawing/2014/main" val="10010"/>
                  </a:ext>
                </a:extLst>
              </a:tr>
            </a:tbl>
          </a:graphicData>
        </a:graphic>
      </p:graphicFrame>
    </p:spTree>
    <p:custDataLst>
      <p:tags r:id="rId1"/>
    </p:custDataLst>
    <p:extLst>
      <p:ext uri="{BB962C8B-B14F-4D97-AF65-F5344CB8AC3E}">
        <p14:creationId xmlns:p14="http://schemas.microsoft.com/office/powerpoint/2010/main" val="34977154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Rationale: Specific requirements 2</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graphicFrame>
        <p:nvGraphicFramePr>
          <p:cNvPr id="2" name="Table 1"/>
          <p:cNvGraphicFramePr>
            <a:graphicFrameLocks noGrp="1"/>
          </p:cNvGraphicFramePr>
          <p:nvPr>
            <p:extLst>
              <p:ext uri="{D42A27DB-BD31-4B8C-83A1-F6EECF244321}">
                <p14:modId xmlns:p14="http://schemas.microsoft.com/office/powerpoint/2010/main" val="1634144561"/>
              </p:ext>
            </p:extLst>
          </p:nvPr>
        </p:nvGraphicFramePr>
        <p:xfrm>
          <a:off x="504823" y="911225"/>
          <a:ext cx="8439152" cy="4572000"/>
        </p:xfrm>
        <a:graphic>
          <a:graphicData uri="http://schemas.openxmlformats.org/drawingml/2006/table">
            <a:tbl>
              <a:tblPr firstRow="1" bandRow="1">
                <a:tableStyleId>{5C22544A-7EE6-4342-B048-85BDC9FD1C3A}</a:tableStyleId>
              </a:tblPr>
              <a:tblGrid>
                <a:gridCol w="2614250">
                  <a:extLst>
                    <a:ext uri="{9D8B030D-6E8A-4147-A177-3AD203B41FA5}">
                      <a16:colId xmlns:a16="http://schemas.microsoft.com/office/drawing/2014/main" val="20000"/>
                    </a:ext>
                  </a:extLst>
                </a:gridCol>
                <a:gridCol w="5824902">
                  <a:extLst>
                    <a:ext uri="{9D8B030D-6E8A-4147-A177-3AD203B41FA5}">
                      <a16:colId xmlns:a16="http://schemas.microsoft.com/office/drawing/2014/main" val="20001"/>
                    </a:ext>
                  </a:extLst>
                </a:gridCol>
              </a:tblGrid>
              <a:tr h="370840">
                <a:tc>
                  <a:txBody>
                    <a:bodyPr/>
                    <a:lstStyle/>
                    <a:p>
                      <a:r>
                        <a:rPr lang="en-AU" dirty="0">
                          <a:solidFill>
                            <a:schemeClr val="tx1"/>
                          </a:solidFill>
                        </a:rPr>
                        <a:t>Learning</a:t>
                      </a:r>
                    </a:p>
                  </a:txBody>
                  <a:tcPr/>
                </a:tc>
                <a:tc>
                  <a:txBody>
                    <a:bodyPr/>
                    <a:lstStyle/>
                    <a:p>
                      <a:r>
                        <a:rPr lang="en-AU" b="0" dirty="0">
                          <a:solidFill>
                            <a:schemeClr val="tx1"/>
                          </a:solidFill>
                        </a:rPr>
                        <a:t>Knowledge demonstration of:</a:t>
                      </a:r>
                      <a:r>
                        <a:rPr lang="en-AU" b="0" baseline="0" dirty="0">
                          <a:solidFill>
                            <a:schemeClr val="tx1"/>
                          </a:solidFill>
                        </a:rPr>
                        <a:t> course </a:t>
                      </a:r>
                      <a:r>
                        <a:rPr lang="en-AU" b="0" dirty="0">
                          <a:solidFill>
                            <a:schemeClr val="tx1"/>
                          </a:solidFill>
                        </a:rPr>
                        <a:t>content,</a:t>
                      </a:r>
                      <a:r>
                        <a:rPr lang="en-AU" b="0" baseline="0" dirty="0">
                          <a:solidFill>
                            <a:schemeClr val="tx1"/>
                          </a:solidFill>
                        </a:rPr>
                        <a:t> advocacy and use of media</a:t>
                      </a:r>
                      <a:endParaRPr lang="en-AU"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b="1" dirty="0">
                          <a:solidFill>
                            <a:schemeClr val="tx1"/>
                          </a:solidFill>
                        </a:rPr>
                        <a:t>General </a:t>
                      </a:r>
                    </a:p>
                  </a:txBody>
                  <a:tcPr/>
                </a:tc>
                <a:tc>
                  <a:txBody>
                    <a:bodyPr/>
                    <a:lstStyle/>
                    <a:p>
                      <a:r>
                        <a:rPr lang="en-AU" dirty="0"/>
                        <a:t>Discussion of media releases, benefits, limitations and their uses by human service organisations</a:t>
                      </a:r>
                    </a:p>
                  </a:txBody>
                  <a:tcPr/>
                </a:tc>
                <a:extLst>
                  <a:ext uri="{0D108BD9-81ED-4DB2-BD59-A6C34878D82A}">
                    <a16:rowId xmlns:a16="http://schemas.microsoft.com/office/drawing/2014/main" val="10001"/>
                  </a:ext>
                </a:extLst>
              </a:tr>
              <a:tr h="370840">
                <a:tc>
                  <a:txBody>
                    <a:bodyPr/>
                    <a:lstStyle/>
                    <a:p>
                      <a:r>
                        <a:rPr lang="en-AU" b="1" dirty="0">
                          <a:solidFill>
                            <a:schemeClr val="tx1"/>
                          </a:solidFill>
                        </a:rPr>
                        <a:t>Summary</a:t>
                      </a:r>
                    </a:p>
                  </a:txBody>
                  <a:tcPr/>
                </a:tc>
                <a:tc>
                  <a:txBody>
                    <a:bodyPr/>
                    <a:lstStyle/>
                    <a:p>
                      <a:r>
                        <a:rPr lang="en-AU" dirty="0"/>
                        <a:t>Succinct</a:t>
                      </a:r>
                      <a:r>
                        <a:rPr lang="en-AU" baseline="0" dirty="0"/>
                        <a:t> discussion of the issue that is being addressed in your media release:</a:t>
                      </a:r>
                    </a:p>
                    <a:p>
                      <a:r>
                        <a:rPr lang="en-AU" baseline="0" dirty="0"/>
                        <a:t>- What is the problem for Red Cross? Why is it a problem? What happens if Red Cross did nothing?</a:t>
                      </a:r>
                      <a:endParaRPr lang="en-AU" dirty="0"/>
                    </a:p>
                  </a:txBody>
                  <a:tcPr/>
                </a:tc>
                <a:extLst>
                  <a:ext uri="{0D108BD9-81ED-4DB2-BD59-A6C34878D82A}">
                    <a16:rowId xmlns:a16="http://schemas.microsoft.com/office/drawing/2014/main" val="10002"/>
                  </a:ext>
                </a:extLst>
              </a:tr>
              <a:tr h="370840">
                <a:tc>
                  <a:txBody>
                    <a:bodyPr/>
                    <a:lstStyle/>
                    <a:p>
                      <a:r>
                        <a:rPr lang="en-AU" b="1" dirty="0">
                          <a:solidFill>
                            <a:schemeClr val="tx1"/>
                          </a:solidFill>
                        </a:rPr>
                        <a:t>Target audience</a:t>
                      </a:r>
                    </a:p>
                  </a:txBody>
                  <a:tcPr/>
                </a:tc>
                <a:tc>
                  <a:txBody>
                    <a:bodyPr/>
                    <a:lstStyle/>
                    <a:p>
                      <a:r>
                        <a:rPr lang="en-AU" dirty="0"/>
                        <a:t>Who? Why do you want to influence them? (Be specific)</a:t>
                      </a:r>
                    </a:p>
                    <a:p>
                      <a:r>
                        <a:rPr lang="en-AU" dirty="0"/>
                        <a:t>- Consider</a:t>
                      </a:r>
                      <a:r>
                        <a:rPr lang="en-AU" baseline="0" dirty="0"/>
                        <a:t> who your stakeholders are and why they are important (wrong message to the wrong audience can affect an organisation’s profile and reputation</a:t>
                      </a:r>
                      <a:endParaRPr lang="en-AU" dirty="0"/>
                    </a:p>
                  </a:txBody>
                  <a:tcPr/>
                </a:tc>
                <a:extLst>
                  <a:ext uri="{0D108BD9-81ED-4DB2-BD59-A6C34878D82A}">
                    <a16:rowId xmlns:a16="http://schemas.microsoft.com/office/drawing/2014/main" val="10003"/>
                  </a:ext>
                </a:extLst>
              </a:tr>
              <a:tr h="370840">
                <a:tc>
                  <a:txBody>
                    <a:bodyPr/>
                    <a:lstStyle/>
                    <a:p>
                      <a:r>
                        <a:rPr lang="en-AU" b="1" dirty="0">
                          <a:solidFill>
                            <a:schemeClr val="tx1"/>
                          </a:solidFill>
                        </a:rPr>
                        <a:t>Communication objectives</a:t>
                      </a:r>
                    </a:p>
                  </a:txBody>
                  <a:tcPr/>
                </a:tc>
                <a:tc>
                  <a:txBody>
                    <a:bodyPr/>
                    <a:lstStyle/>
                    <a:p>
                      <a:r>
                        <a:rPr lang="en-AU" dirty="0"/>
                        <a:t>What do you want to accomplish? What are your aims (link to </a:t>
                      </a:r>
                      <a:r>
                        <a:rPr lang="en-AU" baseline="0" dirty="0"/>
                        <a:t>discussion on key messages)</a:t>
                      </a:r>
                      <a:endParaRPr lang="en-AU" dirty="0"/>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3508421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Rationale: Specific requirements 3</a:t>
            </a:r>
          </a:p>
        </p:txBody>
      </p:sp>
      <p:sp>
        <p:nvSpPr>
          <p:cNvPr id="4" name="Text Placeholder 3"/>
          <p:cNvSpPr>
            <a:spLocks noGrp="1"/>
          </p:cNvSpPr>
          <p:nvPr>
            <p:ph type="body" sz="quarter" idx="12"/>
          </p:nvPr>
        </p:nvSpPr>
        <p:spPr>
          <a:xfrm>
            <a:off x="495300" y="981075"/>
            <a:ext cx="8439150" cy="3952875"/>
          </a:xfrm>
        </p:spPr>
        <p:txBody>
          <a:bodyPr/>
          <a:lstStyle/>
          <a:p>
            <a:endParaRPr lang="en-AU" sz="4800" dirty="0"/>
          </a:p>
        </p:txBody>
      </p:sp>
      <p:graphicFrame>
        <p:nvGraphicFramePr>
          <p:cNvPr id="2" name="Table 1"/>
          <p:cNvGraphicFramePr>
            <a:graphicFrameLocks noGrp="1"/>
          </p:cNvGraphicFramePr>
          <p:nvPr>
            <p:extLst>
              <p:ext uri="{D42A27DB-BD31-4B8C-83A1-F6EECF244321}">
                <p14:modId xmlns:p14="http://schemas.microsoft.com/office/powerpoint/2010/main" val="3639322859"/>
              </p:ext>
            </p:extLst>
          </p:nvPr>
        </p:nvGraphicFramePr>
        <p:xfrm>
          <a:off x="504823" y="911225"/>
          <a:ext cx="8439152" cy="4480560"/>
        </p:xfrm>
        <a:graphic>
          <a:graphicData uri="http://schemas.openxmlformats.org/drawingml/2006/table">
            <a:tbl>
              <a:tblPr firstRow="1" bandRow="1">
                <a:tableStyleId>{5C22544A-7EE6-4342-B048-85BDC9FD1C3A}</a:tableStyleId>
              </a:tblPr>
              <a:tblGrid>
                <a:gridCol w="2614250">
                  <a:extLst>
                    <a:ext uri="{9D8B030D-6E8A-4147-A177-3AD203B41FA5}">
                      <a16:colId xmlns:a16="http://schemas.microsoft.com/office/drawing/2014/main" val="20000"/>
                    </a:ext>
                  </a:extLst>
                </a:gridCol>
                <a:gridCol w="5824902">
                  <a:extLst>
                    <a:ext uri="{9D8B030D-6E8A-4147-A177-3AD203B41FA5}">
                      <a16:colId xmlns:a16="http://schemas.microsoft.com/office/drawing/2014/main" val="20001"/>
                    </a:ext>
                  </a:extLst>
                </a:gridCol>
              </a:tblGrid>
              <a:tr h="370840">
                <a:tc>
                  <a:txBody>
                    <a:bodyPr/>
                    <a:lstStyle/>
                    <a:p>
                      <a:r>
                        <a:rPr lang="en-AU" dirty="0">
                          <a:solidFill>
                            <a:schemeClr val="tx1"/>
                          </a:solidFill>
                        </a:rPr>
                        <a:t>Other considerations</a:t>
                      </a:r>
                    </a:p>
                  </a:txBody>
                  <a:tcPr/>
                </a:tc>
                <a:tc>
                  <a:txBody>
                    <a:bodyPr/>
                    <a:lstStyle/>
                    <a:p>
                      <a:pPr marL="285750" indent="-285750">
                        <a:buFont typeface="Arial" panose="020B0604020202020204" pitchFamily="34" charset="0"/>
                        <a:buChar char="•"/>
                      </a:pPr>
                      <a:r>
                        <a:rPr lang="en-AU" b="0" dirty="0">
                          <a:solidFill>
                            <a:schemeClr val="tx1"/>
                          </a:solidFill>
                        </a:rPr>
                        <a:t>What will you do with the media release?</a:t>
                      </a:r>
                    </a:p>
                    <a:p>
                      <a:pPr marL="285750" indent="-285750">
                        <a:buFont typeface="Arial" panose="020B0604020202020204" pitchFamily="34" charset="0"/>
                        <a:buChar char="•"/>
                      </a:pPr>
                      <a:r>
                        <a:rPr lang="en-AU" b="0" dirty="0">
                          <a:solidFill>
                            <a:schemeClr val="tx1"/>
                          </a:solidFill>
                        </a:rPr>
                        <a:t>Where will it be sent?</a:t>
                      </a:r>
                    </a:p>
                    <a:p>
                      <a:pPr marL="285750" indent="-285750">
                        <a:buFont typeface="Arial" panose="020B0604020202020204" pitchFamily="34" charset="0"/>
                        <a:buChar char="•"/>
                      </a:pPr>
                      <a:r>
                        <a:rPr lang="en-AU" b="0" dirty="0">
                          <a:solidFill>
                            <a:schemeClr val="tx1"/>
                          </a:solidFill>
                        </a:rPr>
                        <a:t>Is the media release part of a wider communication</a:t>
                      </a:r>
                      <a:r>
                        <a:rPr lang="en-AU" b="0" baseline="0" dirty="0">
                          <a:solidFill>
                            <a:schemeClr val="tx1"/>
                          </a:solidFill>
                        </a:rPr>
                        <a:t> plan or strategy (e.g. radio interviews, etc.) or will it stand alone? Provide reasons.</a:t>
                      </a:r>
                      <a:endParaRPr lang="en-AU" b="0" dirty="0">
                        <a:solidFill>
                          <a:schemeClr val="tx1"/>
                        </a:solidFill>
                      </a:endParaRPr>
                    </a:p>
                  </a:txBody>
                  <a:tcPr/>
                </a:tc>
                <a:extLst>
                  <a:ext uri="{0D108BD9-81ED-4DB2-BD59-A6C34878D82A}">
                    <a16:rowId xmlns:a16="http://schemas.microsoft.com/office/drawing/2014/main" val="10000"/>
                  </a:ext>
                </a:extLst>
              </a:tr>
              <a:tr h="370840">
                <a:tc>
                  <a:txBody>
                    <a:bodyPr/>
                    <a:lstStyle/>
                    <a:p>
                      <a:r>
                        <a:rPr lang="en-AU" b="1" dirty="0">
                          <a:solidFill>
                            <a:schemeClr val="tx1"/>
                          </a:solidFill>
                        </a:rPr>
                        <a:t>Evaluation</a:t>
                      </a:r>
                    </a:p>
                  </a:txBody>
                  <a:tcPr/>
                </a:tc>
                <a:tc>
                  <a:txBody>
                    <a:bodyPr/>
                    <a:lstStyle/>
                    <a:p>
                      <a:r>
                        <a:rPr lang="en-AU" dirty="0"/>
                        <a:t>How will the media release</a:t>
                      </a:r>
                      <a:r>
                        <a:rPr lang="en-AU" baseline="0" dirty="0"/>
                        <a:t> be evaluated for its effectiveness?</a:t>
                      </a:r>
                      <a:endParaRPr lang="en-AU" dirty="0"/>
                    </a:p>
                  </a:txBody>
                  <a:tcPr/>
                </a:tc>
                <a:extLst>
                  <a:ext uri="{0D108BD9-81ED-4DB2-BD59-A6C34878D82A}">
                    <a16:rowId xmlns:a16="http://schemas.microsoft.com/office/drawing/2014/main" val="10001"/>
                  </a:ext>
                </a:extLst>
              </a:tr>
              <a:tr h="370840">
                <a:tc>
                  <a:txBody>
                    <a:bodyPr/>
                    <a:lstStyle/>
                    <a:p>
                      <a:r>
                        <a:rPr lang="en-AU" b="1" dirty="0">
                          <a:solidFill>
                            <a:schemeClr val="tx1"/>
                          </a:solidFill>
                        </a:rPr>
                        <a:t>Conclusion</a:t>
                      </a:r>
                    </a:p>
                  </a:txBody>
                  <a:tcPr/>
                </a:tc>
                <a:tc>
                  <a:txBody>
                    <a:bodyPr/>
                    <a:lstStyle/>
                    <a:p>
                      <a:r>
                        <a:rPr lang="en-AU" dirty="0"/>
                        <a:t>Broad discussion of the overall purpose of communication plans, drawing on literature.</a:t>
                      </a:r>
                    </a:p>
                  </a:txBody>
                  <a:tcPr/>
                </a:tc>
                <a:extLst>
                  <a:ext uri="{0D108BD9-81ED-4DB2-BD59-A6C34878D82A}">
                    <a16:rowId xmlns:a16="http://schemas.microsoft.com/office/drawing/2014/main" val="10002"/>
                  </a:ext>
                </a:extLst>
              </a:tr>
              <a:tr h="741680">
                <a:tc>
                  <a:txBody>
                    <a:bodyPr/>
                    <a:lstStyle/>
                    <a:p>
                      <a:r>
                        <a:rPr lang="en-AU" b="1" dirty="0">
                          <a:solidFill>
                            <a:schemeClr val="tx1"/>
                          </a:solidFill>
                        </a:rPr>
                        <a:t>Conventions (overall)</a:t>
                      </a:r>
                    </a:p>
                  </a:txBody>
                  <a:tcPr/>
                </a:tc>
                <a:tc>
                  <a:txBody>
                    <a:bodyPr/>
                    <a:lstStyle/>
                    <a:p>
                      <a:pPr marL="285750" indent="-285750">
                        <a:buFont typeface="Arial" panose="020B0604020202020204" pitchFamily="34" charset="0"/>
                        <a:buChar char="•"/>
                      </a:pPr>
                      <a:r>
                        <a:rPr lang="en-AU" dirty="0"/>
                        <a:t>Harvard referencing</a:t>
                      </a:r>
                    </a:p>
                    <a:p>
                      <a:pPr marL="285750" indent="-285750">
                        <a:buFont typeface="Arial" panose="020B0604020202020204" pitchFamily="34" charset="0"/>
                        <a:buChar char="•"/>
                      </a:pPr>
                      <a:r>
                        <a:rPr lang="en-AU" dirty="0"/>
                        <a:t>Font size:</a:t>
                      </a:r>
                      <a:r>
                        <a:rPr lang="en-AU" baseline="0" dirty="0"/>
                        <a:t> 12 point</a:t>
                      </a:r>
                    </a:p>
                    <a:p>
                      <a:pPr marL="285750" indent="-285750">
                        <a:buFont typeface="Arial" panose="020B0604020202020204" pitchFamily="34" charset="0"/>
                        <a:buChar char="•"/>
                      </a:pPr>
                      <a:r>
                        <a:rPr lang="en-AU" baseline="0" dirty="0"/>
                        <a:t>Spacing: 1.5</a:t>
                      </a:r>
                    </a:p>
                    <a:p>
                      <a:pPr marL="285750" indent="-285750">
                        <a:buFont typeface="Arial" panose="020B0604020202020204" pitchFamily="34" charset="0"/>
                        <a:buChar char="•"/>
                      </a:pPr>
                      <a:r>
                        <a:rPr lang="en-AU" baseline="0" dirty="0"/>
                        <a:t>Page numbers</a:t>
                      </a:r>
                    </a:p>
                    <a:p>
                      <a:pPr marL="285750" indent="-285750">
                        <a:buFont typeface="Arial" panose="020B0604020202020204" pitchFamily="34" charset="0"/>
                        <a:buChar char="•"/>
                      </a:pPr>
                      <a:r>
                        <a:rPr lang="en-AU" baseline="0" dirty="0"/>
                        <a:t>Name: in header and footer</a:t>
                      </a:r>
                    </a:p>
                    <a:p>
                      <a:pPr marL="285750" indent="-285750">
                        <a:buFont typeface="Arial" panose="020B0604020202020204" pitchFamily="34" charset="0"/>
                        <a:buChar char="•"/>
                      </a:pPr>
                      <a:endParaRPr lang="en-AU" dirty="0"/>
                    </a:p>
                  </a:txBody>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33439147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Why write for the media?</a:t>
            </a:r>
          </a:p>
        </p:txBody>
      </p:sp>
      <p:sp>
        <p:nvSpPr>
          <p:cNvPr id="5" name="Rounded Rectangle 4"/>
          <p:cNvSpPr/>
          <p:nvPr/>
        </p:nvSpPr>
        <p:spPr bwMode="auto">
          <a:xfrm>
            <a:off x="752474" y="1028700"/>
            <a:ext cx="6505575" cy="542925"/>
          </a:xfrm>
          <a:prstGeom prst="roundRect">
            <a:avLst/>
          </a:prstGeom>
          <a:solidFill>
            <a:srgbClr val="CDF2FF"/>
          </a:solidFill>
          <a:ln w="9525" cap="flat" cmpd="sng" algn="ctr">
            <a:solidFill>
              <a:srgbClr val="CDF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Inform or raise awareness about an issue</a:t>
            </a:r>
          </a:p>
        </p:txBody>
      </p:sp>
      <p:sp>
        <p:nvSpPr>
          <p:cNvPr id="6" name="Text Placeholder 5"/>
          <p:cNvSpPr>
            <a:spLocks noGrp="1"/>
          </p:cNvSpPr>
          <p:nvPr>
            <p:ph type="body" sz="quarter" idx="12"/>
          </p:nvPr>
        </p:nvSpPr>
        <p:spPr bwMode="auto">
          <a:xfrm>
            <a:off x="752472" y="1724025"/>
            <a:ext cx="6505575" cy="609600"/>
          </a:xfrm>
          <a:prstGeom prst="roundRect">
            <a:avLst/>
          </a:prstGeom>
          <a:solidFill>
            <a:srgbClr val="94F4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800" b="0" dirty="0">
                <a:latin typeface="Arial" charset="0"/>
                <a:cs typeface="Arial" charset="0"/>
              </a:rPr>
              <a:t>Offer a selection of facts and views about an issue</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7" name="Text Placeholder 5"/>
          <p:cNvSpPr txBox="1">
            <a:spLocks/>
          </p:cNvSpPr>
          <p:nvPr/>
        </p:nvSpPr>
        <p:spPr bwMode="auto">
          <a:xfrm>
            <a:off x="752473" y="2486025"/>
            <a:ext cx="6505575" cy="609600"/>
          </a:xfrm>
          <a:prstGeom prst="roundRect">
            <a:avLst/>
          </a:prstGeom>
          <a:solidFill>
            <a:srgbClr val="F3E5AB"/>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ct val="0"/>
              </a:spcBef>
            </a:pPr>
            <a:r>
              <a:rPr lang="en-AU" sz="1800" b="0" kern="0" dirty="0">
                <a:latin typeface="Arial" charset="0"/>
                <a:cs typeface="Arial" charset="0"/>
              </a:rPr>
              <a:t>Help establish a favourable public profile for your work, your discipline and the organisation for which you work</a:t>
            </a:r>
          </a:p>
        </p:txBody>
      </p:sp>
      <p:sp>
        <p:nvSpPr>
          <p:cNvPr id="8" name="Text Placeholder 5"/>
          <p:cNvSpPr txBox="1">
            <a:spLocks/>
          </p:cNvSpPr>
          <p:nvPr/>
        </p:nvSpPr>
        <p:spPr bwMode="auto">
          <a:xfrm>
            <a:off x="752473" y="3248025"/>
            <a:ext cx="6505575" cy="609600"/>
          </a:xfrm>
          <a:prstGeom prst="roundRect">
            <a:avLst/>
          </a:prstGeom>
          <a:solidFill>
            <a:srgbClr val="EBCAFA"/>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ct val="0"/>
              </a:spcBef>
            </a:pPr>
            <a:r>
              <a:rPr lang="en-AU" sz="1800" b="0" kern="0" dirty="0">
                <a:latin typeface="Arial" charset="0"/>
                <a:cs typeface="Arial" charset="0"/>
              </a:rPr>
              <a:t>Promote and secure support for activities</a:t>
            </a:r>
          </a:p>
        </p:txBody>
      </p:sp>
      <p:sp>
        <p:nvSpPr>
          <p:cNvPr id="9" name="Text Placeholder 5"/>
          <p:cNvSpPr txBox="1">
            <a:spLocks/>
          </p:cNvSpPr>
          <p:nvPr/>
        </p:nvSpPr>
        <p:spPr bwMode="auto">
          <a:xfrm>
            <a:off x="752474" y="4019550"/>
            <a:ext cx="6505575" cy="609600"/>
          </a:xfrm>
          <a:prstGeom prst="roundRect">
            <a:avLst/>
          </a:prstGeom>
          <a:solidFill>
            <a:srgbClr val="FDD5AD"/>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ct val="0"/>
              </a:spcBef>
            </a:pPr>
            <a:r>
              <a:rPr lang="en-AU" sz="1800" b="0" kern="0" dirty="0">
                <a:latin typeface="Arial" charset="0"/>
                <a:cs typeface="Arial" charset="0"/>
              </a:rPr>
              <a:t>Help develop your local profile as someone with something useful to say about a topic (authorised knower)</a:t>
            </a:r>
          </a:p>
        </p:txBody>
      </p:sp>
      <p:sp>
        <p:nvSpPr>
          <p:cNvPr id="10" name="Text Placeholder 5"/>
          <p:cNvSpPr txBox="1">
            <a:spLocks/>
          </p:cNvSpPr>
          <p:nvPr/>
        </p:nvSpPr>
        <p:spPr bwMode="auto">
          <a:xfrm>
            <a:off x="752472" y="4819650"/>
            <a:ext cx="6505575" cy="609600"/>
          </a:xfrm>
          <a:prstGeom prst="roundRect">
            <a:avLst/>
          </a:prstGeom>
          <a:solidFill>
            <a:srgbClr val="D2CBFD"/>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spcBef>
                <a:spcPct val="0"/>
              </a:spcBef>
            </a:pPr>
            <a:r>
              <a:rPr lang="en-AU" sz="1800" b="0" kern="0" dirty="0">
                <a:latin typeface="Arial" charset="0"/>
                <a:cs typeface="Arial" charset="0"/>
              </a:rPr>
              <a:t>Help journalists get their facts right</a:t>
            </a:r>
          </a:p>
        </p:txBody>
      </p:sp>
      <p:sp>
        <p:nvSpPr>
          <p:cNvPr id="2" name="TextBox 1"/>
          <p:cNvSpPr txBox="1"/>
          <p:nvPr/>
        </p:nvSpPr>
        <p:spPr>
          <a:xfrm>
            <a:off x="2076450" y="5657850"/>
            <a:ext cx="6467475" cy="461665"/>
          </a:xfrm>
          <a:prstGeom prst="rect">
            <a:avLst/>
          </a:prstGeom>
          <a:noFill/>
        </p:spPr>
        <p:txBody>
          <a:bodyPr wrap="square" rtlCol="0">
            <a:spAutoFit/>
          </a:bodyPr>
          <a:lstStyle/>
          <a:p>
            <a:r>
              <a:rPr lang="en-AU" sz="1200" dirty="0">
                <a:solidFill>
                  <a:schemeClr val="bg1"/>
                </a:solidFill>
              </a:rPr>
              <a:t>Source adapted from: Hay, I 2002, </a:t>
            </a:r>
            <a:r>
              <a:rPr lang="en-AU" sz="1200" i="1" dirty="0">
                <a:solidFill>
                  <a:schemeClr val="bg1"/>
                </a:solidFill>
              </a:rPr>
              <a:t>Communicating in Geography and the Environmental Sciences,  </a:t>
            </a:r>
            <a:r>
              <a:rPr lang="en-AU" sz="1200" dirty="0">
                <a:solidFill>
                  <a:schemeClr val="bg1"/>
                </a:solidFill>
              </a:rPr>
              <a:t>3</a:t>
            </a:r>
            <a:r>
              <a:rPr lang="en-AU" sz="1200" baseline="30000" dirty="0">
                <a:solidFill>
                  <a:schemeClr val="bg1"/>
                </a:solidFill>
              </a:rPr>
              <a:t>rd</a:t>
            </a:r>
            <a:r>
              <a:rPr lang="en-AU" sz="1200" dirty="0">
                <a:solidFill>
                  <a:schemeClr val="bg1"/>
                </a:solidFill>
              </a:rPr>
              <a:t> </a:t>
            </a:r>
            <a:r>
              <a:rPr lang="en-AU" sz="1200" dirty="0" err="1">
                <a:solidFill>
                  <a:schemeClr val="bg1"/>
                </a:solidFill>
              </a:rPr>
              <a:t>edn</a:t>
            </a:r>
            <a:r>
              <a:rPr lang="en-AU" sz="1200" dirty="0">
                <a:solidFill>
                  <a:schemeClr val="bg1"/>
                </a:solidFill>
              </a:rPr>
              <a:t>, Oxford University Press, South Melbourne, Victoria.</a:t>
            </a:r>
          </a:p>
        </p:txBody>
      </p:sp>
      <p:sp>
        <p:nvSpPr>
          <p:cNvPr id="11" name="TextBox 10"/>
          <p:cNvSpPr txBox="1"/>
          <p:nvPr/>
        </p:nvSpPr>
        <p:spPr>
          <a:xfrm>
            <a:off x="7362822" y="5250596"/>
            <a:ext cx="1600200" cy="276999"/>
          </a:xfrm>
          <a:prstGeom prst="rect">
            <a:avLst/>
          </a:prstGeom>
          <a:noFill/>
        </p:spPr>
        <p:txBody>
          <a:bodyPr wrap="square" rtlCol="0">
            <a:spAutoFit/>
          </a:bodyPr>
          <a:lstStyle/>
          <a:p>
            <a:r>
              <a:rPr lang="en-AU" sz="1200" dirty="0"/>
              <a:t>Hay (2002, p. 68)</a:t>
            </a:r>
          </a:p>
        </p:txBody>
      </p:sp>
    </p:spTree>
    <p:custDataLst>
      <p:tags r:id="rId1"/>
    </p:custDataLst>
    <p:extLst>
      <p:ext uri="{BB962C8B-B14F-4D97-AF65-F5344CB8AC3E}">
        <p14:creationId xmlns:p14="http://schemas.microsoft.com/office/powerpoint/2010/main" val="623943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What is a media release?</a:t>
            </a:r>
          </a:p>
        </p:txBody>
      </p:sp>
      <p:sp>
        <p:nvSpPr>
          <p:cNvPr id="4" name="TextBox 3"/>
          <p:cNvSpPr txBox="1"/>
          <p:nvPr/>
        </p:nvSpPr>
        <p:spPr>
          <a:xfrm>
            <a:off x="561975" y="1095375"/>
            <a:ext cx="7781925" cy="2862322"/>
          </a:xfrm>
          <a:prstGeom prst="rect">
            <a:avLst/>
          </a:prstGeom>
          <a:noFill/>
        </p:spPr>
        <p:txBody>
          <a:bodyPr wrap="square" rtlCol="0">
            <a:spAutoFit/>
          </a:bodyPr>
          <a:lstStyle/>
          <a:p>
            <a:pPr marL="342900" indent="-342900">
              <a:buFont typeface="Arial" panose="020B0604020202020204" pitchFamily="34" charset="0"/>
              <a:buChar char="•"/>
            </a:pPr>
            <a:r>
              <a:rPr lang="en-AU" sz="2000" dirty="0"/>
              <a:t>Most commonly employed means of communicating with the media</a:t>
            </a:r>
          </a:p>
          <a:p>
            <a:endParaRPr lang="en-AU" sz="2000" dirty="0"/>
          </a:p>
          <a:p>
            <a:pPr marL="342900" indent="-342900">
              <a:buFont typeface="Arial" panose="020B0604020202020204" pitchFamily="34" charset="0"/>
              <a:buChar char="•"/>
            </a:pPr>
            <a:r>
              <a:rPr lang="en-AU" sz="2000" dirty="0"/>
              <a:t>Major source of information used by journalists</a:t>
            </a:r>
          </a:p>
          <a:p>
            <a:endParaRPr lang="en-AU" sz="2000" dirty="0"/>
          </a:p>
          <a:p>
            <a:pPr marL="342900" indent="-342900">
              <a:buFont typeface="Arial" panose="020B0604020202020204" pitchFamily="34" charset="0"/>
              <a:buChar char="•"/>
            </a:pPr>
            <a:r>
              <a:rPr lang="en-AU" sz="2000" dirty="0"/>
              <a:t>Core information about something in order to get favourable editorial coverage</a:t>
            </a:r>
          </a:p>
          <a:p>
            <a:endParaRPr lang="en-AU" sz="2000" dirty="0"/>
          </a:p>
          <a:p>
            <a:pPr marL="342900" indent="-342900">
              <a:buFont typeface="Arial" panose="020B0604020202020204" pitchFamily="34" charset="0"/>
              <a:buChar char="•"/>
            </a:pPr>
            <a:r>
              <a:rPr lang="en-AU" sz="2000" dirty="0"/>
              <a:t>First contact with the media about a story</a:t>
            </a:r>
          </a:p>
        </p:txBody>
      </p:sp>
      <p:sp>
        <p:nvSpPr>
          <p:cNvPr id="11" name="TextBox 10"/>
          <p:cNvSpPr txBox="1"/>
          <p:nvPr/>
        </p:nvSpPr>
        <p:spPr>
          <a:xfrm>
            <a:off x="1876425" y="5657850"/>
            <a:ext cx="6467475" cy="461665"/>
          </a:xfrm>
          <a:prstGeom prst="rect">
            <a:avLst/>
          </a:prstGeom>
          <a:noFill/>
        </p:spPr>
        <p:txBody>
          <a:bodyPr wrap="square" rtlCol="0">
            <a:spAutoFit/>
          </a:bodyPr>
          <a:lstStyle/>
          <a:p>
            <a:r>
              <a:rPr lang="en-AU" sz="1200" dirty="0">
                <a:solidFill>
                  <a:schemeClr val="bg1"/>
                </a:solidFill>
              </a:rPr>
              <a:t>Source adapted from: Hay, I 2002, </a:t>
            </a:r>
            <a:r>
              <a:rPr lang="en-AU" sz="1200" i="1" dirty="0">
                <a:solidFill>
                  <a:schemeClr val="bg1"/>
                </a:solidFill>
              </a:rPr>
              <a:t>Communicating in Geography and the Environmental Sciences,  </a:t>
            </a:r>
            <a:r>
              <a:rPr lang="en-AU" sz="1200" dirty="0">
                <a:solidFill>
                  <a:schemeClr val="bg1"/>
                </a:solidFill>
              </a:rPr>
              <a:t>3</a:t>
            </a:r>
            <a:r>
              <a:rPr lang="en-AU" sz="1200" baseline="30000" dirty="0">
                <a:solidFill>
                  <a:schemeClr val="bg1"/>
                </a:solidFill>
              </a:rPr>
              <a:t>rd</a:t>
            </a:r>
            <a:r>
              <a:rPr lang="en-AU" sz="1200" dirty="0">
                <a:solidFill>
                  <a:schemeClr val="bg1"/>
                </a:solidFill>
              </a:rPr>
              <a:t> </a:t>
            </a:r>
            <a:r>
              <a:rPr lang="en-AU" sz="1200" dirty="0" err="1">
                <a:solidFill>
                  <a:schemeClr val="bg1"/>
                </a:solidFill>
              </a:rPr>
              <a:t>edn</a:t>
            </a:r>
            <a:r>
              <a:rPr lang="en-AU" sz="1200" dirty="0">
                <a:solidFill>
                  <a:schemeClr val="bg1"/>
                </a:solidFill>
              </a:rPr>
              <a:t>, Oxford University Press, South Melbourne, Victoria.</a:t>
            </a:r>
          </a:p>
        </p:txBody>
      </p:sp>
      <p:sp>
        <p:nvSpPr>
          <p:cNvPr id="5" name="TextBox 4"/>
          <p:cNvSpPr txBox="1"/>
          <p:nvPr/>
        </p:nvSpPr>
        <p:spPr>
          <a:xfrm>
            <a:off x="6743695" y="4939099"/>
            <a:ext cx="1600200" cy="276999"/>
          </a:xfrm>
          <a:prstGeom prst="rect">
            <a:avLst/>
          </a:prstGeom>
          <a:noFill/>
        </p:spPr>
        <p:txBody>
          <a:bodyPr wrap="square" rtlCol="0">
            <a:spAutoFit/>
          </a:bodyPr>
          <a:lstStyle/>
          <a:p>
            <a:r>
              <a:rPr lang="en-AU" sz="1200" dirty="0"/>
              <a:t>Hay (2002, p. 68)</a:t>
            </a:r>
          </a:p>
        </p:txBody>
      </p:sp>
    </p:spTree>
    <p:custDataLst>
      <p:tags r:id="rId1"/>
    </p:custDataLst>
    <p:extLst>
      <p:ext uri="{BB962C8B-B14F-4D97-AF65-F5344CB8AC3E}">
        <p14:creationId xmlns:p14="http://schemas.microsoft.com/office/powerpoint/2010/main" val="21797916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Targeting your media release</a:t>
            </a:r>
          </a:p>
        </p:txBody>
      </p:sp>
      <p:sp>
        <p:nvSpPr>
          <p:cNvPr id="4" name="TextBox 3"/>
          <p:cNvSpPr txBox="1"/>
          <p:nvPr/>
        </p:nvSpPr>
        <p:spPr>
          <a:xfrm>
            <a:off x="447675" y="895380"/>
            <a:ext cx="7781925" cy="400110"/>
          </a:xfrm>
          <a:prstGeom prst="rect">
            <a:avLst/>
          </a:prstGeom>
          <a:noFill/>
        </p:spPr>
        <p:txBody>
          <a:bodyPr wrap="square" rtlCol="0">
            <a:spAutoFit/>
          </a:bodyPr>
          <a:lstStyle/>
          <a:p>
            <a:r>
              <a:rPr lang="en-AU" sz="2000" dirty="0"/>
              <a:t>Direct your attention to the following:</a:t>
            </a:r>
          </a:p>
        </p:txBody>
      </p:sp>
      <p:sp>
        <p:nvSpPr>
          <p:cNvPr id="2" name="Rounded Rectangle 1"/>
          <p:cNvSpPr/>
          <p:nvPr/>
        </p:nvSpPr>
        <p:spPr bwMode="auto">
          <a:xfrm>
            <a:off x="581024" y="1495425"/>
            <a:ext cx="7762875" cy="600075"/>
          </a:xfrm>
          <a:prstGeom prst="roundRect">
            <a:avLst/>
          </a:prstGeom>
          <a:solidFill>
            <a:srgbClr val="CDF2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What relevant papers and magazines exist?</a:t>
            </a:r>
          </a:p>
        </p:txBody>
      </p:sp>
      <p:sp>
        <p:nvSpPr>
          <p:cNvPr id="5" name="Rounded Rectangle 4"/>
          <p:cNvSpPr/>
          <p:nvPr/>
        </p:nvSpPr>
        <p:spPr bwMode="auto">
          <a:xfrm>
            <a:off x="581023" y="2419346"/>
            <a:ext cx="7762875" cy="600075"/>
          </a:xfrm>
          <a:prstGeom prst="roundRect">
            <a:avLst/>
          </a:prstGeom>
          <a:solidFill>
            <a:srgbClr val="94F4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To what audience is the content relevant (local, state,</a:t>
            </a:r>
            <a:r>
              <a:rPr kumimoji="0" lang="en-AU" sz="1800" b="0" i="0" u="none" strike="noStrike" cap="none" normalizeH="0" dirty="0">
                <a:ln>
                  <a:noFill/>
                </a:ln>
                <a:solidFill>
                  <a:schemeClr val="tx1"/>
                </a:solidFill>
                <a:effectLst/>
                <a:latin typeface="Arial" charset="0"/>
                <a:cs typeface="Arial" charset="0"/>
              </a:rPr>
              <a:t> national, international, etc.)?</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6" name="Rounded Rectangle 5"/>
          <p:cNvSpPr/>
          <p:nvPr/>
        </p:nvSpPr>
        <p:spPr bwMode="auto">
          <a:xfrm>
            <a:off x="581020" y="3238492"/>
            <a:ext cx="7762875" cy="600075"/>
          </a:xfrm>
          <a:prstGeom prst="roundRect">
            <a:avLst/>
          </a:prstGeom>
          <a:solidFill>
            <a:srgbClr val="F3E5A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How much of time or space </a:t>
            </a:r>
            <a:r>
              <a:rPr lang="en-AU" sz="1800" dirty="0"/>
              <a:t>should be devoted to specific issues?</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7" name="Rounded Rectangle 6"/>
          <p:cNvSpPr/>
          <p:nvPr/>
        </p:nvSpPr>
        <p:spPr bwMode="auto">
          <a:xfrm>
            <a:off x="581021" y="4038596"/>
            <a:ext cx="7762875" cy="600075"/>
          </a:xfrm>
          <a:prstGeom prst="roundRect">
            <a:avLst/>
          </a:prstGeom>
          <a:solidFill>
            <a:srgbClr val="EBCA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What are the characteristic</a:t>
            </a:r>
            <a:r>
              <a:rPr kumimoji="0" lang="en-AU" sz="1800" b="0" i="0" u="none" strike="noStrike" cap="none" normalizeH="0" dirty="0">
                <a:ln>
                  <a:noFill/>
                </a:ln>
                <a:solidFill>
                  <a:schemeClr val="tx1"/>
                </a:solidFill>
                <a:effectLst/>
                <a:latin typeface="Arial" charset="0"/>
                <a:cs typeface="Arial" charset="0"/>
              </a:rPr>
              <a:t> styles of writing used by the paper</a:t>
            </a:r>
            <a:r>
              <a:rPr lang="en-AU" sz="1800" dirty="0"/>
              <a:t>?</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8" name="TextBox 7"/>
          <p:cNvSpPr txBox="1"/>
          <p:nvPr/>
        </p:nvSpPr>
        <p:spPr>
          <a:xfrm>
            <a:off x="1876425" y="5657850"/>
            <a:ext cx="6467475" cy="461665"/>
          </a:xfrm>
          <a:prstGeom prst="rect">
            <a:avLst/>
          </a:prstGeom>
          <a:noFill/>
        </p:spPr>
        <p:txBody>
          <a:bodyPr wrap="square" rtlCol="0">
            <a:spAutoFit/>
          </a:bodyPr>
          <a:lstStyle/>
          <a:p>
            <a:r>
              <a:rPr lang="en-AU" sz="1200" dirty="0">
                <a:solidFill>
                  <a:schemeClr val="bg1"/>
                </a:solidFill>
              </a:rPr>
              <a:t>Source adapted from: Hay, I 2002, </a:t>
            </a:r>
            <a:r>
              <a:rPr lang="en-AU" sz="1200" i="1" dirty="0">
                <a:solidFill>
                  <a:schemeClr val="bg1"/>
                </a:solidFill>
              </a:rPr>
              <a:t>Communicating in Geography and the Environmental Sciences,  </a:t>
            </a:r>
            <a:r>
              <a:rPr lang="en-AU" sz="1200" dirty="0">
                <a:solidFill>
                  <a:schemeClr val="bg1"/>
                </a:solidFill>
              </a:rPr>
              <a:t>3</a:t>
            </a:r>
            <a:r>
              <a:rPr lang="en-AU" sz="1200" baseline="30000" dirty="0">
                <a:solidFill>
                  <a:schemeClr val="bg1"/>
                </a:solidFill>
              </a:rPr>
              <a:t>rd</a:t>
            </a:r>
            <a:r>
              <a:rPr lang="en-AU" sz="1200" dirty="0">
                <a:solidFill>
                  <a:schemeClr val="bg1"/>
                </a:solidFill>
              </a:rPr>
              <a:t> </a:t>
            </a:r>
            <a:r>
              <a:rPr lang="en-AU" sz="1200" dirty="0" err="1">
                <a:solidFill>
                  <a:schemeClr val="bg1"/>
                </a:solidFill>
              </a:rPr>
              <a:t>edn</a:t>
            </a:r>
            <a:r>
              <a:rPr lang="en-AU" sz="1200" dirty="0">
                <a:solidFill>
                  <a:schemeClr val="bg1"/>
                </a:solidFill>
              </a:rPr>
              <a:t>, Oxford University Press, South Melbourne, Victoria.</a:t>
            </a:r>
          </a:p>
        </p:txBody>
      </p:sp>
      <p:sp>
        <p:nvSpPr>
          <p:cNvPr id="9" name="TextBox 8"/>
          <p:cNvSpPr txBox="1"/>
          <p:nvPr/>
        </p:nvSpPr>
        <p:spPr>
          <a:xfrm>
            <a:off x="6743695" y="4939099"/>
            <a:ext cx="1600200" cy="276999"/>
          </a:xfrm>
          <a:prstGeom prst="rect">
            <a:avLst/>
          </a:prstGeom>
          <a:noFill/>
        </p:spPr>
        <p:txBody>
          <a:bodyPr wrap="square" rtlCol="0">
            <a:spAutoFit/>
          </a:bodyPr>
          <a:lstStyle/>
          <a:p>
            <a:r>
              <a:rPr lang="en-AU" sz="1200" dirty="0"/>
              <a:t>Hay (2002, p. 69)</a:t>
            </a:r>
          </a:p>
        </p:txBody>
      </p:sp>
    </p:spTree>
    <p:custDataLst>
      <p:tags r:id="rId1"/>
    </p:custDataLst>
    <p:extLst>
      <p:ext uri="{BB962C8B-B14F-4D97-AF65-F5344CB8AC3E}">
        <p14:creationId xmlns:p14="http://schemas.microsoft.com/office/powerpoint/2010/main" val="136007931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UUID" val="{C2AFBFBA-70A6-453B-A05A-493CAD1EC509}"/>
  <p:tag name="ISPRING_PROJECT_FOLDER_UPDATED" val="1"/>
  <p:tag name="ISPRING_RESOURCE_PATHS_HASH_2" val="2616ebd8ecd4d1b62c39baabe4bff16cbb55c"/>
  <p:tag name="ISPRING_ULTRA_SCORM_COURSE_ID" val="799D4455-0DA9-47D6-B71F-51D2B69E2DD4"/>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xTYkglxWA8qisAAC9AAAAXAAAAdW5pdmVyc2FsL3VuaXZlcnNhbC5wbmfte3lU09f2L+JFf6VWfrU4IAqtFjEyVVCQKWmriDJFQUGGhDpgSiFEZjKQlPaqVVEuU1KmxIGhyhAFTQiQhDqAGCBqFIRAmBNDCAESkkCml4Dea+/7rfUb3lrvvbVu/2CFM+2zzz57+Jz9PefSkSDfT0w3mxoZGX1y+NCBYCOjlTNGRsbof1ulrzkQjbqh/1mRHOz7rVFd9xahvvAX2DeB3xgZ3cv5WH3SRF/+6Nyh8GQjo3Uphr8VvLPWGUZGoMeHD3xzLAMqHoRXx6dngrDW+Watqz8fD8Jdpx3/PsTv00u8WJvjEXaAyauuocERnMt+8MdXnrfdhH+15+brv476eB/60ubSocDA+S9XJJ9cd1WqY6bLBY3dbkPhaPmUtwDTW9xrCZ0qSvWOOytp4DX0dCI5Z/OidYu9JdGaybCSMChy4jHLidmy8MQJu0LP44CRcOR1B4ddRQsdjkaL957fqq9clbeNlC/uOJzF3jphKLdJJ6vJ2spWQRBim744zGdNyBDP+hS8Q/rSd2toP2gDY2fpufpC6z6ejBWtrfc01hc2XTQG/Yp5NOzGmL06vU9fcY1gDNpkYmVk9CPRHzBjvfj8oit1MI27l4ZTDKYj6qJoL8uI4rWQYWnpuPviuC1o4UJiOKJtMH0oE7EpHd+ZL6C7JUSLRT/8QILbPzBDjelJHkwFmABj3tIlmZLDK7J3JSOQrEhXMHDhTLrVop5Sw5Qbc6GrhMqYr0VsIgi+Gpvj+3tO2xcJ6v0Tob7hCWfQDeomXG7mMdV1t7X6tRwjhA6H3OkfAczQXejegEUBQAXSCMFDR0aTQI9E8pQBnyh+fXfSdlM1lyen5BtzoV/k5pUm0gX1hci4aF9+0QalF6E5Kuue6PSgfDPXt8fdYQa5pTneTi+arpRHphhTiOmpyyFnBlaaeZ1zdoRFxGUEOD3pVnMSj6/jrttAiz7/FVWUnYQn5IU+2VvvMH/hG3z4o1sUmhv7xhXe1Z0zyBYJqre5jstGRlm4Zjq6iGXuLMZvL4nCH3ShQrJgB6t4ujq7OuZA4EYaKJP4Q0ZcEySkjy+sr0JsEs/134bXxta3FFvrF/qlYaE/zTWUvwp0ukFOOqEIqbtjH9O0GJDcBmvysPNwWDxOcRbf/2vhAHmuhAu4sNdRdDkC1+ZDOd1UtlCkopUlhkc7bDdJivh3s5GD65VTHFRp7lzpSYswH/ccujxz3L22nSTsz8w/CUey2V4b59UHeyLHuILYEmFaYbw/5TaxOT4OT1CFax3JZS07KhFbxrWy3SuNjLJHX5pi1tcI+155RFpa4JMKYreNVR94rQac4cxFcF5rNuNjq2xqxrFdJC48ttSx+Ux46iraq/u53OMJ1TutXl7dNUPzdmjcaw9qMPth0XyoMz+zyDhqzHnwfgYsow1WxHFz/wHHh93WlM2KpfcDmyF7axy4eyFTc/0dlJ6xZzPCuA0G4aym/ZXR3RR05fvpqpnjtF0WhJcFXICyyPH8rhikR2CHhvLXQqEHWkTiOYX33JcVCsMHB8AfdTknNUPaYppyTYBs3/F7oRYkIAHQinScRMZ9rE6JHk8rVKhrtnmVIX7gGqZmbO7pjuQUChsHyMh63mYivM6toF7cHG+mV5WraXfZrVX/Hnglym9AFhBXKB9IENQ+JAgbpoSNBR32nhXJEQ9PRazinnpTx7yMLHyz2QqQEo7lkxy3S6milni3+lZBGvHWFDsC5k14gKuClVexk1WlgjSH9CZwA7teEtf0lEGef8DmuIoXt4m+vxgDCdcOxNmKqgW7Oa9L9u4NhHvquTi0Vq8j6jtb+Ng2wUthQdXTPvkuPwuiaq+jjb2019kZcqG3b3BXVJHjI2dHzpmoBFhU5JoGbTZ57gSnR7yZOBGDdgZfiInyg7ZN3LufI60ffGps3XeR8xOEHbNeiZrqc6JF5zAzu5Ob8ZHsSH41d94rhnTWfX4LRc8XvfcEn6Xm9H7tnZ5MLit24rz2mt/XQIwfS/HWW/32xgLj6ImqrcSTnJeF6wp/eoW/V1Brfnuzm8MRQBRAsbeOobZPar4As7x5+SQ+mspK0XBSjyVeifelVOk3aDNB/NvIxaS3xqTMPM0xhVRZqTq1GBVkjZbD5OmBXKCA5g2Zlmll7p1sYfIbNBHVP1+4phoeT2oWom71lIxweqMTevfMX/hML6PvHStak5F6T6N3pid2mGC/MvXS8+dtqv7OXO/tjVDmyt9b1HOsEr1/Qg8m6mu2OBkcoNGGr7NW6/2gyRHDwO9WLHU+YfSHpgwOG6eVdoWAvQ3BZM1UoE6B01EXtAqmmaEc8J8S+K81NX5jhZ6615UPBtI6du87F4WV3bIuU2sVWtcpP33nHy2HJ19XW36aawgd410tvKFLDTv1cfDcdyDtbA7YbNDngGvJRmjGDRV11N6w+C0nuhsv/RIgVY7lpOugnUf1Mw23HjjQPyVFZhh4WBtwoPyqsX4JK9d9GnurdaVR64/6VgPJrz7/NNfVQGLNoX/JLm3sQrsw1/TB1F7+Nc/pNwNYlbgkMoEWs5PKQ4k6KE80iiEmUrsgAFOj8JsNolz15WnB76utp/D83InAVTbYPoOwv/vaOYGIXRQmfAP9KWr356zlafMS81kv0BMZHyWFa4Ad61cnSZe5ODMwgJbQB5NazAWBmd3RCViDSmz6W3bJ6V0zAEmRb5b19nfMdVGMSU6XWG6coSmnyyzXTgifGXenRR/iD74fAjcBPvL1A0p43G6Is4PkRmvOp8tcjp0FmDCoVxND++esTNWb3nPZEzWMnvA2V+6++Y6VmgetCLs/jLtqgq37wxwP1isbnqF3zpw+YNDNFR2N4SFZQxV/7GKuhLD+0GV/FgiMNDPBZi8L3MLN32lG8EcGhSZY6w9YM8+ghf93/sdDh60xM79Pz7h/QERfmS/FZ3wwb9zOmQ6kX8sfmT3Tu478ASeBJsC+isd2H7AfmQXu3jX7oeBODOfT/jCoVj8odHT9B6KktdrS/9AlMospIKKDqhoXDDrUzN3UXO7wIVHKeuXTxk/LzykoTmld9z9k4PA3xA2jFe7gOx9W0nRa1dCRy4TRnkiEd6Z5s60N9ANd+Qzs9cKh3f+coCydCLwstckJ/7tmldHYv+ZMPSu0q8r5Gr/pvRoLq0g8g8IP5nndiVp0Yl1b1trZfN0dB5IZgrkCe8AxK9p3mcYvhyyXx217eXCJnUu/3F9exrZt8P/LXaKCDMbWpbfcuiXbbK/xRJYm57ipJi7ZEvfR6KKU96Y2npQkoSsSEmgTeNEASlRb4jndOFZeeg1/0RqrDDZNNkVaCfQmjvMYXxyfHUpme9tSG8DBo+gOLeu+88H3s6FM9pgsyLkI6/pfz5ZQCoVSfl3ztAeyFD7X5uOHpmftTl+l3wi75Y1wtOWavv3ZDJiRdMHjcG6XRh1QVHuq5CZJ9YK4nr0nXJ6y6AdhQCsnMjxajtV/YsDih2frRprtqykNDiMWQIfJwjTSuDalWJjEjRVQqvJiXmfQBpaVmVbauV5ZwP3SxwV2J+StKGku6hmRC3hVBBqrrylmOD4iJ4ZDbVjPWizCWLU3S2LORF1lN3r48+xmYA52j1ywHpjizhAupMOjkluyEJf5ILp+IAKGDeVTbM+DHv1AWk9reT9NeUvlEb7g2GVY5iqvib0VKSi8t/SV8svzQOmXRSCb5ryF6n8PW0HECwv6F+1R/MDbtbPzB7+p9Rzrd/am1sTDyI1h9dkBIbfbPcpsFS4t3W+ooup12B75mSYhkJXyQDKRdPPd7gTHeE8k/bA4kQAg0/NKnIsX/NcPbsYZNNh8RjghCE/zE6cwImDBjypvT+woSkCpamICP052ArxAqudXfcPL+JWx8LdXiw3gH/oKI2BJPfIAa98YD2aU1/utaDZ/WtAt3EMjOXs43Kl4hrqMvnzuWWJgybEbcEG1iywVV0wzxvFi5vPEAS/IzkP4qQgcvnA+0GVrWo9858zFnGWLYHU4mjhXJHsE+qGevZV1op4h8IUnATUcljiZ3+RIlpSNBPUNVbVKGmqg9bW0h59LA8l7fnu1iB5r0Pa7weDg2tPFPK963Ht1Cj7HjhzOH2BPjAKmc9cV50F9gGN3hqtaw2a76oN/qX7Kx/Krbw7aDcKz2H1z9mhSDNyfQsUPVvaQUs8uzM/+ZK4bIGc2sOQBCv9KllJYsjXp3t837gBx3n3WvDOt2Hwe0+Z9fm/w8+pfKGNJ6Ijg5FCPJw/awIQy8W3jqMPf1C2Ikt8ev8luroF3JNUP7OrlBPSSSICR8DCrZP2Bo5smPhw8GjeQQuqYOPD/2t7/Fbs8tyO3JKGeOm6bQ1nh1LPTQ1fcl5HeNZrPgV1OLTPfKhBPwpfA5Io6KB2Feuu4rb00KreB3acwIM3hVQsvcrApSa5W+6A5wMXvFZJHjv9zwPofNQ2vQspe+LoZIKmb+6ocPR7NCgkjQ+mUaAOcTVUMAa304bkLpB0DJQBnL4HjtXNOuqTCOeWolKRT83N9rYTTq3u+WcK7nz/RPOiFcp8mdDD8brNLrOgaJN68X0GXZJYoWgTevoLpZgkPI46LFk1vxAcahqxEz3XYguNul7qBdAts9vFRprRMUmr+BnrPe4e1snV16dXoL5agr73NMTlb79l7B8nez1SIcdO/ttx4wQXb5xtse/WOjWDgT8+51BB9EMBRn1o1YA4yqGT9qWIJNTsSw6IzHzQjqoCyG2ap/lP3WBsX5uUbWUvBJatj4sw0V5h8O4PcMkfMRwxLxC543yXe8lmHGf7XqbjtuvMR+sZF2AhalT2xDMvH5+benM5JVSQyUul6fA9hWF+nDp3YsDRhPMlr9vFnJfq4FiWVccCka0hvGk4fwIgYBrJ4MxGZN0DMf+VBsRlzhgfmp/KxlMTizdDbKu9kUYk/mXnGm/4ShSdjJuxstTKwTvbJI5CCxoa42QPncnPigfJ7ORAOls/AU7vCOQEEAry4zk5Ul6iaiUkTXV9aUJmbYiCZzcdHJiB/9pS0SFMu9/qnXhhMbN9atR8K/gR8OKhSqgio6sPb243FFYXDpqmiupHCpqEQlgcCFX2W8BPXrhZ2u9yL+kjKf5zyppepnc8fgddrhZhk97hi1BaAiA1UTQmfD51pqstU4kYI4CVpeYLv2A+lceG2VP9p8BVJnQlQ4X+hPeVE8COqDavYMTmisyrMKN5uhoZBN3V/T965D2ywiDiVfFs01K1LNpXu7DADUB72m5dlIwunUCu/Q7W1OG8NZQVVPvKHfHSEXATOnAzpbXvdhApbNbVr6LMjqqsxwUt7kRbod3r9mHxOZoADZ5S1etCfBLLZp2DvmuG8qufGW0KL7Gb6iAISTtukXygJ3tQZ4Nnpo5UoYivPZ6JAsEd24pgpwJsOfyd6yuDMb1MemDvOmSFf2AAR5uOClH7pU8VfAqIJ9ktxZDUl7s7OIT3eqtpfBy7ke1wp47o1tPay0zIqpodSeyG2nADI+Bq1E3b2SpzKlSSeLnwNOTbZlber/bA+6vPHb1cRmxJ4wbFXUmM84j1aukfBr/dw3BBJngRJtMxlZiIuWtWfSg7E+ywJlbsXQDmeje5o3FTRKrjzY2kWW2w+Bzdh2HKRuePct9KiaejhweM2E54dMZN7WxxmUpnH3RFZkorKjgrZ0GIPNeiidgfS4UF0YzpUC1bGhCzLq+ulKaankN0qSLvwesZvUJK5iuHYPOQGWugABz37nlw+fSePe/xX7kPsb8YkYaT4PkAUrR7dCO5upZKoQwTWW0Lge+YuAVpeQE9BfWimSabnEqgEbm+K251W274LA+SG2cK0JlaA4y3mW50G2iEumMDgvfN2TXHYrVQdPIpxpM55q1Uh5CKhxkkUFEtaS06Fo7ePeM1tFtKDLEhLok4jHhMGAuoaXgHgx69JkXN+077d52yLGM9SPimprESEPKqCPfVPCs1isyMOHuN3twp2Q/ZYq4dXN5ukhhU2RcO4+bFH6+BdgmHROrm5eJfKHR3NwT+jjNBdZvS4wyF98ao09fzXCIigMHUeWpX9Xo+DH1YrKc4YlBB5ORHR1MD4C7krhReqnwc81/YwhXiGO/ZLdvP3SUgk+fr0Hb2KEu6AP8b4qShuW5xbFDSZYYJXE7McFxWn/E10G6HPkGIVMd4vigIOxock+UuyUXnrvMumiehpWt04OD8m9CNS5QXFl+G+CWEn2TZvaCB6J4haJf1yLwTcBtnTR6X/1FRtzpe7TLh7lp2k6xDej0LesAYs/40eA76oODO4F1JmQ06d6ESjP9L5YBZY0Yzpvc+cl/MNSY2ybmwypVnCaFZFxMQvRaBftziSNFOwZpPChkyB55CQAbUgLPvSi/6ME3VhQe6RQPwLNN3ZcdmJri25grXU3Euy0My9I/rmvg7m0Ywez/VtIoe3lS8705P5OmitfjBXoHfo03H43YDlzkrMZAhpcsMx/gSzUkQ/a/HOb18Ey5PJ15NcCS+cLi7XuO1gdCaASMrHtk3kyLZ3LvpqhyET3tUOlO/uFnJIWhm/w5Y03mqVKXsxPXRReuRdpmSXwTHxYqBL+/jZp0X8ydfVg8z1sH9kUpI3vG+MzWc/UWg/yLL8Z1mHtC59LDe2HyBj56s5Q28Xlvpfp7XIXvqX6DmqKtlCAKmmGlof6qUKapar1P1x5DJtJXP3Er3vHQESMmNxUuj9abi/Yc+7rjgxMlCSq8t4IbljtvGXGic9IHh4Cf6u6uiwT4+FQfgbvnc0bXnqscSGcZdP1sZwmCGan7hO2zmzTZRtYPPjPRtNoGfKlkZm8W+2XskuardCx0vPO2FO6qOmIirZcIAy5PLhUOzCBOc2ZSnEmRSzfD5WGxL9XUw1ixmVr3KzA3jq45Y73bZ+oLw8LJakxWbO5ZNaXKdqDAu++3Uy7VAWbjhrdZDX/KsQ26S2r0zGzhYqzUviLz7Ny+89VwbXx3Ec1kM2P96JxgqcgTY4R4MA7J9HOQYPh2wL7q9aGDHDZQSPOm3Xw4xBYfBIuV/O05f5o8TeJKiOPp5+s/sx1QS3+d3CNwJmaGe8YSupNj7bYR9V/+2xbJ2iIGcztBLxb2cYASQ90M2bP44sCiIJnTO7tb2NNPhnFrsBYqQYKHu+v2r/YocywE2R++k/qAEsARxAN2BS3NdakJ3NCl/Qn4cUohqU34LMeTggusKTU349oL2qFIaptaWKkjS79hx/K3VR+OALmvLGa1hjLtoa4TvpR5W32orD5fI1KNM0v8OHY9ns2PrsNf4fkb8lqoqYweexxeYLTZ2NGuPmCMLTvLxeOFQwj77rcHy4zCD7wiIW0IRhqthzfDxkV1KzqUJmed/fL/1ZeoJgDXY8HmWKLjvayY695C5qmA/vlZn+2JL7N7e/HMDjm+7YMPdz89yq5oqH5O4LB95tpJ5Y9zq56cHCy8VniwOinzAdceSYYyPkWYCC03AFILNwDWyruq/oKZyDIlb9Yg+YP/iG4nZ9romtNNfQ8sjLyhUz5DIDMANs4hjnju6mT3nbnF5cUJTurWE3wgbuX4eFW4TCXjSohX1PSo+SNuA7S1SpzQ6Kvmsol887xJTnsCJObH1CRXRC2mR6hR8Kml9xgTBA0q4Neqe6MSRj0ivC48CKPdQKz0fBddJk1GHM+rls/48Ou3c4Bx8MLq8uDbvz6oz7QtHsg7oCnbDeBYc/jlj1ZVElz+tQfUtAvvi38as/2kePn7Ulsz04WDzcBvpu+QwTRp7LmwqC+ZVsUWYo1fEBaYO4IVg0uX5D7oMKLM4PGzaHzne7W2nDoBvbvLOTpBfGTtvcgIBZdynUhKFYVfQPUyrq6FvAyMoZsJtX/0P7qnF5p9XmGbmpB5d5uGLsVN/9zko+NF6Qqo/t+kfjNyCND4wf51O4TjfVwDa2m+t0YZdq8Ypln9Pt193KnHtm13q5Rd4fV8Uc0fzfzbBeh+T9vIDTKXBDA+lDmSU5OPVYq3Gm0D+6HyMtGRrw0vu7KmYfd3kQf270ilMCcPFFTkICU5P2nY8VcjyXMzS3nL56HsVQTzilm2mzJliWKdyb74ZoFUwmetjMfmggfCnHvWoPgfcN6O5a2sOzke/GoVZrWj2WxPpVsnCrrB2h6UHcC0bgVNxmtrtoae6HnRXpz60BqCGtnBp+Y0hFHxIBBTVLeO1jFz1BXHkrSNrpUvPckzd7bTq5e/Ef5C4aM6Gm6llDCPnuJP+l51szEyzdXDl24x90TdUowEz7fsMmny/yl1wHmSvng4dzLv6D/M4ZUUWrtdnSfp91pP+sPTLc658FslrSkU7DCm60kgnGOK8lz/ErTbZ2cX9WtJOJNuNPRv6VGRG1mGhvWWveWmKUj6wZrnVlWme6wFtCo9QpmDqNbX/s6DbuPTgtWRRp+s/jgAsSnVYi8tKHud62Bxz24Rd6DAIa3NqbL2xgDARZXE0rbnyaFkBohiuDY1TUpePEiq53rIpDhtGPFIm8YC+HmeTu5qtcymkPDHePf554aMPfrdDAcWqRCaOtYidw7ul22xhParJQpWAo6F2vq8PAWH6wrGDWj7xJUKM1YJn6bKaqmelpQRGvwThWs2caJQxVED6cdVv8y0DdSMXgtXp4RlcIK3sAQfC8Ga+jvMNPy/ImZ5qq7z8PvV2buFB0EjAEoABE+iDdYxE2Qa0s6Y5O6kNB8KQ5kjDkJbVLBdJJQb140skHW8ODKsnsOkHXzzwbFSdGnOSJOPAqqT4wHJeQ48hlOrxDXu9kdsQEi6J4KqrPgJn/VlfGLDcXfPJjdrVTbfUIPIs9V2nicZ5J2c6pvN97P9WVUemwF0vgcuB2+sAJZVkep6R+4I70GtN7w/FGjrCxQFEg/BJEDQxL6sOs7zYfb5piOMxwTtp0sNeAY8mxYzdhww2MePCgE8dtx8FC8cA/SXe7KSah12Ky9Avwiu6i+bSmvDwICZ3jcYWnPyaXuYzuhV9Ogfs+U92/C9Ne2aC0B3GjpT37DCQaU97rpdvN1qpDAmfFmmqnqmph8AVucNkc8VXSpFTGNVWnLIRD80aQ+Z8rRPYYeuIREWCvI3c3ZJoywpmf6Do/QHJEHOvjvQec7ygK9MfIHfSqton4FPRBD8LzsI+6w5VrWOxOjt3r1I8yXykDoqnc1GMd3UqhKx/rAOOGzwmXFC3j1Ziw7IX1cUr6P8kK+bEXq+JP7/EnI//fM5JjntEjpOJU1A+gxYRGgsMpWq1PMC5aod7K3DTvYduCweF6z6zGS/TnzCqmELF0FFtZzNK7w8aFmYugAW/lanzc9NwyRl9RVlig3DKFk92yNgkdzvW1cteIeVb/7RyzON9wAq15ZYad+ZkDC7/mvuzlSOVv6YuT1TXP95t5pyzas3b7vuttroQRkRfWo2Z+Xw0mxbjzl/1u5k2DcJwuLXHcb7sk7rw/m/61mnqBJlqtSjJkuMhga4VVjnBuuDktJY8NX2Dp6WnTjWPX8knIKa6VDkko8tLIOLYgl2g+Od4SGLzs4oFHl9HIhJuJ9lmhnW0SyEd7dgf3b/C+vdSBJFYHG7WGXppe9MApz1zeT+aMcLi3lqGI+DO9zXeHDIcEVKtDg/0kTaI6DpoMzj95FEa0c185aKlQS9nRltDb66Kk92GP4jIqS+y482f39xztCx2mOiQ3ZYrTjtWbJTSLKfnwOjjiIkwbm0Wef5KiSjj4AWteJkCaRs4FO64EC+PzR1GiWiqxoKe0kC1e4++ceTmZH3ipKylvAPx7lyydhxRc+pID0wYQJl6jqsaSQBxBGgLtDIZMkrh7A9crNxM6HVy4YTkAllDcAPfJ5M4MkNshquGzBz9YUeRwcmXj5fjL50xjC2W7aIX2no/yAsLO7+tIcV9ZdjMKRpK6KKqngvzh3eVhC2WO1fwiR89YQpnqQRndmAkv6sNHIPJiZM/SKmuFabSymHGsjUrYwn4S88EcjsGbQ84my/fFuB12D3Qn3nkYUYEsjr1RO471S/VMQDEhoRfArHM2Ffs4/K4LLSuO3F6oMsFynV2AYxHwSi6VJeY5x0X+s5RMGhwTSZWOYPJLrr/p5B737UTEXXYL51gfET94BoVDnfUuikTkTcTQUj/Cwln3WxGR/JRiWgAVQeCKtY3v7s+oDuihnNRcWZoIflHWnb8OGrPHx92E6XicLd7VRYP4NDoeJbMGRMyb1aoiXERavlAjrHf2EhkSJ1ctoBVe3FCCVGGqpsScLUmiob0rUS7XAyu7ZgJIXM5LniVvOqdm7KyWgHnn8QwIiuf/NuRMyKGQc9t99jy5H0yo9S1UfGnzgO9/GPxp0J37sIw2MEudohVq7O1Etcj67mxECOdVyt7AwrdecpQ6mVXjtvKHKDrgq0C5P74kJoCayp0Ran+RAs0IW5fc7n2wPvA09T052vbLn37jz6b/rSnPWNe60uzut9Gq/t6gv4fXf/HreH92+bPLfyG5uBGaMSL7G+TA+LzX4ttbg8yNyYaQtO9uuzUOI62O1kzK7kIOXPMOI0PF2tp9VwxU3FpP53hTkMIKQpDZkM/4CSlTp2IOMj9t/j++zPv3puFAtpe0kz/bbr3a8KBDXhmtnSOUGD6AGl5ptP7PZnA8Noyb+dk6nqEalCRo56N1qfv66qy1MxcHxav0Ufg4qkcP21+J3W+hlSMXwRSdLWjhsOJemY3UUTNrXX9x+vhwyDWQ8nezBJ6UqFjjxL39dKWR0S3/RA0HpOEkkMNvgjGjn5UIiOg61YlI4a9xqCnDZVge4lSne3oW+6DM9dwZ5BcyK1ZMY9KEX3qGqAqkERq+oU1dG2sc7Ow92FMyr2iD4Fuy8LhslOQI0Zd3flAxOKB+lIuUXvse0SfIxUXV1/BQRkbywrECKCG8iblQwhQCebe3OMn5kCbZcxawCDNtrAPrZODBq5aQtU3oHMG2aYZqugtOHezZ2mt4lUJDDmetrrPEj8ooVDpc2kNlzJ9xp2W+dX4iUmkgElTvA42Wp2Ao+hsRmDHLEsN3qV5iDhzxHPN2v3V/y4QDwr3IcRJZEil35UItL/a35aksSBOBF6Px6nvPrKd4kjGfTL4LqW9hcKBgen9LSUk1eu1suonRPmCcg2Si5rOv3CmiLuoqAmSUDRk2S/0a+737LxJvYuZ4TcwzdOEt3p7agnuUr2MsOKfwDwuFlZxzC8G/VrF9iT/vusf5tkRAU6jPZlxOLdvLNKS2iKwBop4Rem/bF9Tdcxe+4bMsV8DgQ4y1mt0l6huS2vTJg+rTGb/43zL6cezeY7tStqimeiOhf3d64dgob4ynP3peNL9RH5clCSS4VHFG8cF7HWRbDhKpQguJEMu2EG+GKkJ+CkkKSXOxp0rP+gfmC76KcacK8PRAyYPEp/Aa5Nyi57EsdpGQJxmJ8RTZY4DoVyUS54k75bymFUZpuexLimu7e8ZrjHHbr/UlUDBb7ivesP2zmD9CPsY8C+v+Td5WaF5TcGd/AaCOIIhvIiU3X3jAhn3CloZIx5E5wpTjpVSH5mkqhe5KcaiitmxmiFwpjypFNPuFTJHGCkpp0O5+25XcN+d2j5pg9GPDwG/5Vm7ce6QsJ0IigG6MW9G8QVn6UZmqvrnUOxCZLte0vanaAr4IOZs1JO9/QynlzfXH7s/CQRBEw1UXCGnxVVUTh2Q4G8hznamVCAjpVivTMWyzTH/02Dmz8W5cFqlkx4QDwVXg8ow+G8WgzEDPuvMoU01D/a4J3CQUK67qExNtKh2JQk7erpJrVx8zkEpcQ7i60UTr5rg4yyoJHSZljF4SxVsq5sk4TVOiqincBAjrpZaFk1n8QoWlHZsrk47QIDFu513Z/gkCGFlWOcNHVqtoaxjQ1cmshC6661ra1ZBb65XQS9oBATB9TskdSbQw0W6b8NYb/3BLj7pW5G2qnu/ut05OiMhCNMCjIqcVqQ2mGOBQ6dwrS8KcqwbBOBXRvy/bXDClmBIdutR1N5ulMR/yonJy9paPB11JapuIHHWB4I+zZwfqI5PJV/cnjB2rtL7RWvV11SHc1Glr9KNG9SdvP8lh7Zwx3PBo4ogNjw26x7aR0OzdR4VX2YmjKcW8w5fXlAS5FC6A5nJzSg1vYBacsR6YjRd3ztDht9ujudCciir8p5x2j0GQWFvaDwMVYOw0dTqbJIOGmN+hsSm+fiFlDvCKfQ+6I6wI21XuT1z7M4mnykY4TgRW8q8CGIrJR1zR81jFh1rq9dG+CJtgKU8lGpNAWMNn+A4JWrupZ8ZDin1rTIoqf2w3Y9Ra57hIU0CTtuSfrsxmKxZleadrFxmkLWFwfz57/fOOjUzlE1FPmaoDGHbI+mZr2OQ9X2+tR1pn4jjlDMa7R3jvu4Teu3CVC+17cJcO+Jy7EXZ0OMvfLWxYunovbk2V7utjlT70y6ovTDHdckFOJjZU7jCrj0F3q69gp70PW5BP3/bAd9zNJj8Mn0j2CMSeLd4SZuPedifWr21i3C+YQ4joBsKIZuHDVZm7c764fbo927+/3cKC5BYyeSDYKsxbToCihP1FymJGZbXKve+YaDCsru2tOMfd1OuckG+K0Q7D/bWHKDCeCIYIV5kr1WMhEowApjldEB/J3qKPCm+ePDIDDXjj9+Wc6c9Jsg/p0Hh0F1tx7nPOROXFxhWHbrV+3SdWB/QHM6v3b1CW1zl+b41brxRiavutiyiVkkIpBJ8KRSagVKevGZtFNV3RT9GtwMrxD8BZ5DkgnYTLlmduPK5XhrRc/0p0+zpBboDq6OW4PJc2WnR7OG3Aux189NEdDOxE3sSZgWPr5U1RDMdbCAmp94YpxirECt19TfBrnVXcVk/+7h3isfgcVWXY+SCF5JhDtdv0tm70BmgWaXbMWqcctxyNtOCVWGUMPjXR1gP0G+voeMsX7n+N7IzlJoZeTih7/DTxNeXV7jB0mzcof5dSkPqbMWnsMapzIZwqSjyDcbIAQkIhHqR4dP5N/GvL9E8F4tumGF/GV/ZO3SDlz6A3mOGV1o3dJHUHKZ6nmU4nZYeN30AITYAkS+68y9KeXmF5rARp1mAC2Dt6E0P9vr8gmEp5ppAli9zr/Jzhn4huv4RywoqG2r/4GJPQK+Akq/Gv7p1us+UsoH5oKgfqGPDiNKVP2QNEhClm+4RGgdMp3HCzG3GJSYefuQKk+n3zdNPDgIB093OdjsHD0pxA3ucsCXa6l82rX3t0uIrrprnogHuKHmq6o8c0zfsew4YjU7eEtAcBpjn+nS72Y3l6m4e4Rk9kDLEEY89NGFYhFVY4w/wR8/tEfwl66cnnxoQLCnVBdVSQ/szwmfstYjA2FOnkbmlNj/l9d4ndDECwcGvz/OqGYFz8dqaKFg2qYu3Um+9Cey0vMWjuwrefiDTewcMrfoRAZPYY596cfmPQ1tCKPWN59rZjlZUwabLaJZC+4m7O/o1KpVbBxDnb324nzR5W7dveXi6mdvsm2IpnYQ5xHlM354ZM5fL2LSbYUSJ62t29gWcn4raMbZW8wcgbSINe8jen7R9TmRpx15BOM0RSP3xJAM3Qh3IhXeuVoT1hkqkg3ZGzGdpf+IivVavvb7nZ6tsTKWnd8SCTzvRdMj89LJker4lDe92rhrdvt3myJzanbPLEDo3NGKUCklY4qi5dCyJbHh0OeWo3r3TBRjoHlt0vYiTmcg+rcrMielLe+Ey9BKPNlSHuKqK/wHBTlXmjHGf4Cq3mMjXcDjZaQlc0JbpH6pqZquYS3SJZd+qbuWmBmDrUvQHApg/lQ8qqWn1Nk7WH5JdR2lWyC+16jS/CK8sVikMG37kdBuGOXXrgeSAruv7KFhDvvjHuVtnxYWvU2xtd1poX1pCw7jHDRyeyHVY3a62bvRDL08qpCMbiazLUbevpkGHB4Fvj6OBx7snUHYytVhftZ+YrH+7Rr/2chdw7NGKXPgAlZS/kk9TlzdZpN1pJz3BmvVAgyX8MPeH0qIoz0akxUE+vigkwVbeUHB9mi46YMMJ4n+l9RqN9+7GI9cqhpwQLufz3Or0Q6MYkfz56QvJxtPJhKgcww7rVyvaUG4M0N+m3pwhpEQZH4ws0Y4p3PXpwdDiasPYlWi3QT7o4R2Bi5q7OcU5pzXQzZoid2AXj+2tIQQpPptTTlpSLqIqJ0k9/ZYMS82WFAp3R173I77aczRmNUX+xyuhayGW4RHkKbq7sJc90lrjS23FWpurbap1k4eBC7O4cc2mBvICBsQLqxK9TMPJ2nQqnk3xiknsPMCN1jBhGPCY0jOd8hxgMQRLRUmhlS/iLSDe930h4VXjFLd8YJwe+eU37WH113+fAv+otRz1irR3hk7WT5Dq7t7CFMZB2rIuk6SOl+m8bWzTseULiRGofSK+E0n0y61EItspMUyePoeebGm2hVqTVQMpSX4/3W+tiiDN6/Ms8SmiDUiDafLWvFXK8vEWmtaMRmVoRk9eih+PABae3KNbPp/GnVEVsTKVKlfEpoKu5QDE3KMEqvtUNTboifz5FYNoZGcE6EjmQ9MHX3vwTTZC64s6NzfN8yM9bzBRWUkY3ZJigHH3m6UFvf2m4cFVaoCyQQmOdFnRD0olUR9J55ALCOWmHun4K3dZMrckETBu1xrB2czb7q+uGmhht7ViiVVN18kblvldFD/Y/TSMqfgRVeMF6dGq2Tv0JbEwa+GqhvjmdIS2zJZVIuvRHoXNQ/8lwWEeRQlo61Wm5KW7BXo0kb/LOoZuqdz+NmXW3JLGfGO7j9o5jGed5MVLDk/VDS28s7X80HKWMPjZcFzZqNTYcxozuGiEW9ahocKvhaXv2yAQhmtcSK9UJCsOgwiAjw1gMDaUtb2XK++MGP9KXfyyxgw0lz6sPZ4GDR13uuu3W150bm7i8UKAYj8gCO8+8DosWd//FMHKT++9EFh+X38XXrbxu3Z1YnNMTbSB52CfoQN233/30vwBQSwMEFAACAAgADFNiSFqZGiBgAAAAagAAABsAAAB1bml2ZXJzYWwvdW5pdmVyc2FsLnBuZy54bWwtjFsKgCAQAP+D7iB7gG1NrQ2yLpOk0IsSq9tX0PzNfEzbX/MkktuPsC4WJBL0XZ612+5ScKe43kbIhj5A3Ba0RE2/nmGI3kJNDTaqZuYShHdh9NGCUSVqo7SsJBTv8gFQSwECAAAUAAIACABMcq5EzoIJN+wCAACICAAAFAAAAAAAAAABAAAAAAAAAAAAdW5pdmVyc2FsL3BsYXllci54bWxQSwECAAAUAAIACAAMU2JIJcVgPKorAAAvQAAAFwAAAAAAAAAAAAAAAAAeAwAAdW5pdmVyc2FsL3VuaXZlcnNhbC5wbmdQSwECAAAUAAIACAAMU2JIWpkaIGAAAABqAAAAGwAAAAAAAAABAAAAAAD9LgAAdW5pdmVyc2FsL3VuaXZlcnNhbC5wbmcueG1sUEsFBgAAAAADAAMA0AAAAJYvAAAAAA=="/>
  <p:tag name="ISPRING_RESOURCE_PATHS_HASH_PRESENTER" val="b970fd60639515fe627843a77a629885e82985b2"/>
  <p:tag name="ARTICULATE_PROJECT_OPEN" val="0"/>
  <p:tag name="ISPRING_SCREEN_RECS_UPDATED" val="C:\Users\loniea\Dropbox\7. EASS Div\ELILT project\STILL TO DO\WELF4032 Professional Practice in the Workplace_Helena\WELF4032 Professional Practice in the Workplace_Helena"/>
  <p:tag name="ISPRING_RESOURCE_FOLDER" val="C:\Users\loniea\Dropbox\7. EASS Div\ELILT project\STILL TO DO\WELF4032 Professional Practice in the Workplace_Helena\WELF4032 Professional Practice in the Workplace_Helena"/>
  <p:tag name="ISPRING_PRESENTATION_PATH" val="C:\Users\loniea\Dropbox\7. EASS Div\ELILT project\STILL TO DO\WELF4032 Professional Practice in the Workplace_Helena\WELF4032 Professional Practice in the Workplace_Helena.pptx"/>
  <p:tag name="FLASHSPRING_ZOOM_TAG" val="50"/>
  <p:tag name="ISPRING_PRESENTATION_INFO_2" val="&lt;?xml version=&quot;1.0&quot; encoding=&quot;UTF-8&quot; standalone=&quot;no&quot; ?&gt;&#10;&lt;presentation2&gt;&#10;&#10;  &lt;slides&gt;&#10;    &lt;slide id=&quot;{0BCC9758-B884-4FE9-A991-351237D3EBC1}&quot; pptId=&quot;261&quot;/&gt;&#10;    &lt;slide id=&quot;{CD459CBC-E4CD-4AB5-BBB7-8765C47EAA5D}&quot; pptId=&quot;318&quot;/&gt;&#10;    &lt;slide id=&quot;{4E796828-9AEE-42A8-A720-3EB36AB79DB9}&quot; pptId=&quot;314&quot;/&gt;&#10;    &lt;slide id=&quot;{C9EBCAC1-EF1E-4AAC-876F-23B78674A79A}&quot; pptId=&quot;315&quot;/&gt;&#10;    &lt;slide id=&quot;{A751BE45-71ED-4DBD-A3F9-13362595EC5D}&quot; pptId=&quot;320&quot;/&gt;&#10;    &lt;slide id=&quot;{7A4D691D-280C-46A0-A559-33982139B008}&quot; pptId=&quot;321&quot;/&gt;&#10;    &lt;slide id=&quot;{BAF40D97-AE8B-472D-B036-B46883A61744}&quot; pptId=&quot;322&quot;/&gt;&#10;    &lt;slide id=&quot;{BBFF845A-F55A-4C21-92CD-C97851346D02}&quot; pptId=&quot;323&quot;/&gt;&#10;    &lt;slide id=&quot;{8897E658-5F53-476F-B4AE-394CE06B1893}&quot; pptId=&quot;324&quot;/&gt;&#10;    &lt;slide id=&quot;{4AC7EC9F-1DD0-4362-8EC9-98AA54564F98}&quot; pptId=&quot;326&quot;/&gt;&#10;    &lt;slide id=&quot;{7E855E3E-1164-4316-921B-F559DD9E3018}&quot; pptId=&quot;327&quot;/&gt;&#10;    &lt;slide id=&quot;{2B3763FD-B186-4F4D-8A5B-FC4E5BA65FA5}&quot; pptId=&quot;328&quot;/&gt;&#10;    &lt;slide id=&quot;{8030E160-B922-476A-89CD-54FCBE1F35EE}&quot; pptId=&quot;329&quot;/&gt;&#10;    &lt;slide id=&quot;{F4BC3BC5-BE75-4CE8-A19F-9151DB2606EA}&quot; pptId=&quot;330&quot;/&gt;&#10;    &lt;slide id=&quot;{CE40025B-8B10-4554-96DE-FB73758D6B2B}&quot; pptId=&quot;331&quot;/&gt;&#10;  &lt;/slides&gt;&#10;&#10;  &lt;narration&gt;&#10;    &lt;audioTracks&gt;&#10;      &lt;audioTrack muted=&quot;false&quot; name=&quot;audio1&quot; resource=&quot;bc1b0296&quot; slideId=&quot;{0BCC9758-B884-4FE9-A991-351237D3EBC1}&quot; startTime=&quot;0&quot; stepIndex=&quot;0&quot; volume=&quot;1&quot;&gt;&#10;        &lt;audio channels=&quot;2&quot; format=&quot;s16&quot; sampleRate=&quot;44100&quot;/&gt;&#10;      &lt;/audioTrack&gt;&#10;      &lt;audioTrack muted=&quot;false&quot; name=&quot;audio2&quot; resource=&quot;9bb31951&quot; slideId=&quot;{CD459CBC-E4CD-4AB5-BBB7-8765C47EAA5D}&quot; startTime=&quot;0&quot; stepIndex=&quot;0&quot; volume=&quot;1&quot;&gt;&#10;        &lt;audio channels=&quot;2&quot; format=&quot;s16&quot; sampleRate=&quot;44100&quot;/&gt;&#10;      &lt;/audioTrack&gt;&#10;      &lt;audioTrack muted=&quot;false&quot; name=&quot;audio8&quot; resource=&quot;ab9f541c&quot; slideId=&quot;{4E796828-9AEE-42A8-A720-3EB36AB79DB9}&quot; startTime=&quot;0&quot; stepIndex=&quot;0&quot; volume=&quot;1&quot;&gt;&#10;        &lt;audio channels=&quot;2&quot; format=&quot;s16&quot; sampleRate=&quot;44100&quot;/&gt;&#10;      &lt;/audioTrack&gt;&#10;      &lt;audioTrack muted=&quot;false&quot; name=&quot;audio11&quot; resource=&quot;01d16256&quot; slideId=&quot;{C9EBCAC1-EF1E-4AAC-876F-23B78674A79A}&quot; startTime=&quot;0&quot; stepIndex=&quot;0&quot; volume=&quot;1&quot;&gt;&#10;        &lt;audio channels=&quot;2&quot; format=&quot;s16&quot; sampleRate=&quot;44100&quot;/&gt;&#10;      &lt;/audioTrack&gt;&#10;      &lt;audioTrack muted=&quot;false&quot; name=&quot;audio12&quot; resource=&quot;58160a68&quot; slideId=&quot;{A751BE45-71ED-4DBD-A3F9-13362595EC5D}&quot; startTime=&quot;0&quot; stepIndex=&quot;0&quot; volume=&quot;1&quot;&gt;&#10;        &lt;audio channels=&quot;2&quot; format=&quot;s16&quot; sampleRate=&quot;44100&quot;/&gt;&#10;      &lt;/audioTrack&gt;&#10;      &lt;audioTrack muted=&quot;false&quot; name=&quot;audio15&quot; resource=&quot;0049ca5e&quot; slideId=&quot;{7A4D691D-280C-46A0-A559-33982139B008}&quot; startTime=&quot;0&quot; stepIndex=&quot;0&quot; volume=&quot;1&quot;&gt;&#10;        &lt;audio channels=&quot;2&quot; format=&quot;s16&quot; sampleRate=&quot;44100&quot;/&gt;&#10;      &lt;/audioTrack&gt;&#10;      &lt;audioTrack muted=&quot;false&quot; name=&quot;audio17&quot; resource=&quot;b58f87f4&quot; slideId=&quot;{BAF40D97-AE8B-472D-B036-B46883A61744}&quot; startTime=&quot;0&quot; stepIndex=&quot;0&quot; volume=&quot;1&quot;&gt;&#10;        &lt;audio channels=&quot;2&quot; format=&quot;s16&quot; sampleRate=&quot;44100&quot;/&gt;&#10;      &lt;/audioTrack&gt;&#10;      &lt;audioTrack muted=&quot;false&quot; name=&quot;audio18&quot; resource=&quot;1c76152d&quot; slideId=&quot;{BBFF845A-F55A-4C21-92CD-C97851346D02}&quot; startTime=&quot;0&quot; stepIndex=&quot;0&quot; volume=&quot;1&quot;&gt;&#10;        &lt;audio channels=&quot;2&quot; format=&quot;s16&quot; sampleRate=&quot;44100&quot;/&gt;&#10;      &lt;/audioTrack&gt;&#10;      &lt;audioTrack muted=&quot;false&quot; name=&quot;audio20&quot; resource=&quot;91618259&quot; slideId=&quot;{8897E658-5F53-476F-B4AE-394CE06B1893}&quot; startTime=&quot;0&quot; stepIndex=&quot;0&quot; volume=&quot;1&quot;&gt;&#10;        &lt;audio channels=&quot;2&quot; format=&quot;s16&quot; sampleRate=&quot;44100&quot;/&gt;&#10;      &lt;/audioTrack&gt;&#10;      &lt;audioTrack muted=&quot;false&quot; name=&quot;audio21&quot; resource=&quot;1ef9f0ca&quot; slideId=&quot;{4AC7EC9F-1DD0-4362-8EC9-98AA54564F98}&quot; startTime=&quot;0&quot; stepIndex=&quot;0&quot; volume=&quot;1&quot;&gt;&#10;        &lt;audio channels=&quot;2&quot; format=&quot;s16&quot; sampleRate=&quot;44100&quot;/&gt;&#10;      &lt;/audioTrack&gt;&#10;      &lt;audioTrack muted=&quot;false&quot; name=&quot;audio23&quot; resource=&quot;b2e7846f&quot; slideId=&quot;{7E855E3E-1164-4316-921B-F559DD9E3018}&quot; startTime=&quot;0&quot; stepIndex=&quot;0&quot; volume=&quot;1&quot;&gt;&#10;        &lt;audio channels=&quot;2&quot; format=&quot;s16&quot; sampleRate=&quot;44100&quot;/&gt;&#10;      &lt;/audioTrack&gt;&#10;      &lt;audioTrack muted=&quot;false&quot; name=&quot;audio26&quot; resource=&quot;4b7474c6&quot; slideId=&quot;{2B3763FD-B186-4F4D-8A5B-FC4E5BA65FA5}&quot; startTime=&quot;0&quot; stepIndex=&quot;0&quot; volume=&quot;1&quot;&gt;&#10;        &lt;audio channels=&quot;2&quot; format=&quot;s16&quot; sampleRate=&quot;44100&quot;/&gt;&#10;      &lt;/audioTrack&gt;&#10;      &lt;audioTrack muted=&quot;false&quot; name=&quot;audio28&quot; resource=&quot;ac1bae3d&quot; slideId=&quot;{8030E160-B922-476A-89CD-54FCBE1F35EE}&quot; startTime=&quot;0&quot; stepIndex=&quot;0&quot; volume=&quot;1&quot;&gt;&#10;        &lt;audio channels=&quot;2&quot; format=&quot;s16&quot; sampleRate=&quot;44100&quot;/&gt;&#10;      &lt;/audioTrack&gt;&#10;      &lt;audioTrack muted=&quot;false&quot; name=&quot;audio29&quot; resource=&quot;c2b5f59b&quot; slideId=&quot;{F4BC3BC5-BE75-4CE8-A19F-9151DB2606EA}&quot; startTime=&quot;0&quot; stepIndex=&quot;0&quot; volume=&quot;1&quot;&gt;&#10;        &lt;audio channels=&quot;2&quot; format=&quot;s16&quot; sampleRate=&quot;44100&quot;/&gt;&#10;      &lt;/audioTrack&gt;&#10;      &lt;audioTrack muted=&quot;false&quot; name=&quot;audio34&quot; resource=&quot;1463dec4&quot; slideId=&quot;{CE40025B-8B10-4554-96DE-FB73758D6B2B}&quot; startTime=&quot;0&quot; stepIndex=&quot;0&quot; volume=&quot;1&quot;&gt;&#10;        &lt;audio channels=&quot;2&quot; format=&quot;s16&quot; sampleRate=&quot;44100&quot;/&gt;&#10;      &lt;/audioTrack&gt;&#10;    &lt;/audioTracks&gt;&#10;    &lt;videoTracks/&gt;&#10;  &lt;/narration&gt;&#10;&#10;&lt;/presentation2&gt;&#10;"/>
  <p:tag name="ISPRING_PRESENTATION_TITLE" val="Produce a media release"/>
  <p:tag name="ARTICULATE_SLIDE_COUNT" val="15"/>
  <p:tag name="ISPRING_SCORM_RATE_QUIZZES" val="0"/>
  <p:tag name="ISPRING_SCORM_ENDPOINT" val="&lt;endpoint&gt;&lt;enable&gt;0&lt;/enable&gt;&lt;lrs&gt;http://&lt;/lrs&gt;&lt;auth&gt;0&lt;/auth&gt;&lt;login&gt;&lt;/login&gt;&lt;password&gt;&lt;/password&gt;&lt;key&gt;&lt;/key&gt;&lt;name&gt;&lt;/name&gt;&lt;email&gt;&lt;/email&gt;&lt;/endpoint&gt;&#10;"/>
  <p:tag name="ISPRINGCLOUDFOLDERPATH" val="Repository"/>
  <p:tag name="ISPRING_OUTPUT_FOLDER" val="C:\Users\loniea\Dropbox\7. EASS Div\ELILT project\STILL TO DO\WELF4032 Professional Practice in the Workplace_Helena"/>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ISPRING_SLIDE_ID" val="{46DA6989-C80A-4113-BB10-04B2DCB4B5A3}"/>
  <p:tag name="GENSWF_ADVANCE_TIME" val="28"/>
  <p:tag name="ISPRING_CUSTOM_TIMING_USED" val="1"/>
  <p:tag name="ISPRING_SLIDE_ID_2" val="{8897E658-5F53-476F-B4AE-394CE06B1893}"/>
</p:tagLst>
</file>

<file path=ppt/tags/tag11.xml><?xml version="1.0" encoding="utf-8"?>
<p:tagLst xmlns:a="http://schemas.openxmlformats.org/drawingml/2006/main" xmlns:r="http://schemas.openxmlformats.org/officeDocument/2006/relationships" xmlns:p="http://schemas.openxmlformats.org/presentationml/2006/main">
  <p:tag name="ISPRING_SLIDE_ID" val="{3BD566A6-A87F-45F8-8B82-02CC706ABB25}"/>
  <p:tag name="GENSWF_ADVANCE_TIME" val="42"/>
  <p:tag name="ISPRING_CUSTOM_TIMING_USED" val="1"/>
  <p:tag name="ISPRING_SLIDE_ID_2" val="{4AC7EC9F-1DD0-4362-8EC9-98AA54564F98}"/>
</p:tagLst>
</file>

<file path=ppt/tags/tag12.xml><?xml version="1.0" encoding="utf-8"?>
<p:tagLst xmlns:a="http://schemas.openxmlformats.org/drawingml/2006/main" xmlns:r="http://schemas.openxmlformats.org/officeDocument/2006/relationships" xmlns:p="http://schemas.openxmlformats.org/presentationml/2006/main">
  <p:tag name="ISPRING_SLIDE_ID" val="{86F0F5E4-7A87-48B2-9CF6-055E6E7DD0D1}"/>
  <p:tag name="GENSWF_ADVANCE_TIME" val="81.319"/>
  <p:tag name="TIMING" val="|36.263"/>
  <p:tag name="ISPRING_CUSTOM_TIMING_USED" val="1"/>
  <p:tag name="ISPRING_SLIDE_ID_2" val="{7E855E3E-1164-4316-921B-F559DD9E3018}"/>
</p:tagLst>
</file>

<file path=ppt/tags/tag13.xml><?xml version="1.0" encoding="utf-8"?>
<p:tagLst xmlns:a="http://schemas.openxmlformats.org/drawingml/2006/main" xmlns:r="http://schemas.openxmlformats.org/officeDocument/2006/relationships" xmlns:p="http://schemas.openxmlformats.org/presentationml/2006/main">
  <p:tag name="ISPRING_SLIDE_ID" val="{DF2C6728-7B06-4572-BE84-0F74642A7602}"/>
  <p:tag name="ISPRING_CUSTOM_TIMING_USED" val="1"/>
  <p:tag name="ISPRING_SLIDE_ID_2" val="{2B3763FD-B186-4F4D-8A5B-FC4E5BA65FA5}"/>
  <p:tag name="GENSWF_ADVANCE_TIME" val="50.996"/>
</p:tagLst>
</file>

<file path=ppt/tags/tag14.xml><?xml version="1.0" encoding="utf-8"?>
<p:tagLst xmlns:a="http://schemas.openxmlformats.org/drawingml/2006/main" xmlns:r="http://schemas.openxmlformats.org/officeDocument/2006/relationships" xmlns:p="http://schemas.openxmlformats.org/presentationml/2006/main">
  <p:tag name="ISPRING_SLIDE_ID" val="{66A17706-8891-4EC4-BA43-78E658A60374}"/>
  <p:tag name="GENSWF_ADVANCE_TIME" val="19.4"/>
  <p:tag name="ISPRING_CUSTOM_TIMING_USED" val="1"/>
  <p:tag name="ISPRING_SLIDE_ID_2" val="{8030E160-B922-476A-89CD-54FCBE1F35EE}"/>
</p:tagLst>
</file>

<file path=ppt/tags/tag15.xml><?xml version="1.0" encoding="utf-8"?>
<p:tagLst xmlns:a="http://schemas.openxmlformats.org/drawingml/2006/main" xmlns:r="http://schemas.openxmlformats.org/officeDocument/2006/relationships" xmlns:p="http://schemas.openxmlformats.org/presentationml/2006/main">
  <p:tag name="ISPRING_SLIDE_ID" val="{7173763B-0D71-4F44-9B1E-C36F5D8A4B95}"/>
  <p:tag name="GENSWF_ADVANCE_TIME" val="14.9"/>
  <p:tag name="TIMING" val="|8.568"/>
  <p:tag name="ISPRING_CUSTOM_TIMING_USED" val="1"/>
  <p:tag name="ISPRING_SLIDE_ID_2" val="{F4BC3BC5-BE75-4CE8-A19F-9151DB2606EA}"/>
</p:tagLst>
</file>

<file path=ppt/tags/tag16.xml><?xml version="1.0" encoding="utf-8"?>
<p:tagLst xmlns:a="http://schemas.openxmlformats.org/drawingml/2006/main" xmlns:r="http://schemas.openxmlformats.org/officeDocument/2006/relationships" xmlns:p="http://schemas.openxmlformats.org/presentationml/2006/main">
  <p:tag name="ISPRING_SLIDE_ID" val="{6A3B9D5A-3D51-4FE7-B8B3-8F55624774B7}"/>
  <p:tag name="GENSWF_ADVANCE_TIME" val="20.4"/>
  <p:tag name="TIMING" val="|13.892"/>
  <p:tag name="ISPRING_CUSTOM_TIMING_USED" val="1"/>
  <p:tag name="ISPRING_SLIDE_ID_2" val="{CE40025B-8B10-4554-96DE-FB73758D6B2B}"/>
</p:tagLst>
</file>

<file path=ppt/tags/tag2.xml><?xml version="1.0" encoding="utf-8"?>
<p:tagLst xmlns:a="http://schemas.openxmlformats.org/drawingml/2006/main" xmlns:r="http://schemas.openxmlformats.org/officeDocument/2006/relationships" xmlns:p="http://schemas.openxmlformats.org/presentationml/2006/main">
  <p:tag name="ISPRING_SLIDE_ID" val="{85077416-DA64-47D8-B489-2F6970EE62D3}"/>
  <p:tag name="GENSWF_ADVANCE_TIME" val="52.1"/>
  <p:tag name="ISPRING_CUSTOM_TIMING_USED" val="1"/>
  <p:tag name="ISPRING_SLIDE_ID_2" val="{0BCC9758-B884-4FE9-A991-351237D3EBC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58F30E6E-A63D-428F-BBA8-F299BA2E123C}"/>
  <p:tag name="GENSWF_ADVANCE_TIME" val="5"/>
  <p:tag name="ISPRING_CUSTOM_TIMING_USED" val="1"/>
  <p:tag name="ISPRING_SLIDE_ID_2" val="{CD459CBC-E4CD-4AB5-BBB7-8765C47EAA5D}"/>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ISPRING_SLIDE_ID" val="{91BC8019-078E-443D-8EBB-DCEE5345B884}"/>
  <p:tag name="ISPRING_CUSTOM_TIMING_USED" val="1"/>
  <p:tag name="ISPRING_SLIDE_ID_2" val="{4E796828-9AEE-42A8-A720-3EB36AB79DB9}"/>
  <p:tag name="GENSWF_ADVANCE_TIME" val="125.71"/>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ISPRING_SLIDE_ID" val="{50D762B5-5EDA-4ABB-BF2B-DDFDB7943746}"/>
  <p:tag name="ISPRING_CUSTOM_TIMING_USED" val="1"/>
  <p:tag name="ISPRING_SLIDE_ID_2" val="{C9EBCAC1-EF1E-4AAC-876F-23B78674A79A}"/>
  <p:tag name="GENSWF_ADVANCE_TIME" val="140.074"/>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ISPRING_SLIDE_ID" val="{6823A1FA-F57D-47C4-BDC5-5D9103C4441D}"/>
  <p:tag name="GENSWF_ADVANCE_TIME" val="93.6"/>
  <p:tag name="ISPRING_CUSTOM_TIMING_USED" val="1"/>
  <p:tag name="ISPRING_SLIDE_ID_2" val="{A751BE45-71ED-4DBD-A3F9-13362595EC5D}"/>
</p:tagLst>
</file>

<file path=ppt/tags/tag7.xml><?xml version="1.0" encoding="utf-8"?>
<p:tagLst xmlns:a="http://schemas.openxmlformats.org/drawingml/2006/main" xmlns:r="http://schemas.openxmlformats.org/officeDocument/2006/relationships" xmlns:p="http://schemas.openxmlformats.org/presentationml/2006/main">
  <p:tag name="ISPRING_SLIDE_ID" val="{35B68401-F3C8-40DA-890D-8D2B5BF44F62}"/>
  <p:tag name="GENSWF_ADVANCE_TIME" val="55"/>
  <p:tag name="ISPRING_CUSTOM_TIMING_USED" val="1"/>
  <p:tag name="ISPRING_SLIDE_ID_2" val="{7A4D691D-280C-46A0-A559-33982139B008}"/>
</p:tagLst>
</file>

<file path=ppt/tags/tag8.xml><?xml version="1.0" encoding="utf-8"?>
<p:tagLst xmlns:a="http://schemas.openxmlformats.org/drawingml/2006/main" xmlns:r="http://schemas.openxmlformats.org/officeDocument/2006/relationships" xmlns:p="http://schemas.openxmlformats.org/presentationml/2006/main">
  <p:tag name="ISPRING_SLIDE_ID" val="{4EAE230E-1F0C-49BC-A9F8-55DFBD372653}"/>
  <p:tag name="TIMING" val="|47.89"/>
  <p:tag name="ISPRING_CUSTOM_TIMING_USED" val="1"/>
  <p:tag name="ISPRING_SLIDE_ID_2" val="{BAF40D97-AE8B-472D-B036-B46883A61744}"/>
  <p:tag name="GENSWF_ADVANCE_TIME" val="73.73"/>
</p:tagLst>
</file>

<file path=ppt/tags/tag9.xml><?xml version="1.0" encoding="utf-8"?>
<p:tagLst xmlns:a="http://schemas.openxmlformats.org/drawingml/2006/main" xmlns:r="http://schemas.openxmlformats.org/officeDocument/2006/relationships" xmlns:p="http://schemas.openxmlformats.org/presentationml/2006/main">
  <p:tag name="ISPRING_SLIDE_ID" val="{1C49DC08-CF17-46D5-BC31-AF1C8C2D9CF0}"/>
  <p:tag name="GENSWF_ADVANCE_TIME" val="28.7"/>
  <p:tag name="ISPRING_CUSTOM_TIMING_USED" val="1"/>
  <p:tag name="ISPRING_SLIDE_ID_2" val="{BBFF845A-F55A-4C21-92CD-C97851346D0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5588</TotalTime>
  <Words>3195</Words>
  <Application>Microsoft Office PowerPoint</Application>
  <PresentationFormat>On-screen Show (4:3)</PresentationFormat>
  <Paragraphs>205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Produce a media release</dc:title>
  <dc:creator>Edmund Boey</dc:creator>
  <cp:lastModifiedBy>Anne Lonie</cp:lastModifiedBy>
  <cp:revision>401</cp:revision>
  <cp:lastPrinted>2011-11-18T03:36:14Z</cp:lastPrinted>
  <dcterms:created xsi:type="dcterms:W3CDTF">2012-06-21T06:49:01Z</dcterms:created>
  <dcterms:modified xsi:type="dcterms:W3CDTF">2019-06-26T05:58:22Z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EB2CF249-333C-4E44-ADEF-00C2111A48EE</vt:lpwstr>
  </property>
  <property fmtid="{D5CDD505-2E9C-101B-9397-08002B2CF9AE}" pid="3" name="ArticulatePath">
    <vt:lpwstr>WELF4032 Professional Practice in the Workplace_Helena</vt:lpwstr>
  </property>
</Properties>
</file>