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0"/>
  </p:notesMasterIdLst>
  <p:handoutMasterIdLst>
    <p:handoutMasterId r:id="rId11"/>
  </p:handoutMasterIdLst>
  <p:sldIdLst>
    <p:sldId id="261" r:id="rId2"/>
    <p:sldId id="314" r:id="rId3"/>
    <p:sldId id="319" r:id="rId4"/>
    <p:sldId id="315" r:id="rId5"/>
    <p:sldId id="316" r:id="rId6"/>
    <p:sldId id="317" r:id="rId7"/>
    <p:sldId id="318" r:id="rId8"/>
    <p:sldId id="320" r:id="rId9"/>
  </p:sldIdLst>
  <p:sldSz cx="9144000" cy="6858000" type="screen4x3"/>
  <p:notesSz cx="6858000" cy="9144000"/>
  <p:custDataLst>
    <p:tags r:id="rId12"/>
  </p:custDataLst>
  <p:defaultTextStyle>
    <a:defPPr>
      <a:defRPr lang="en-US"/>
    </a:defPPr>
    <a:lvl1pPr algn="l" rtl="0" eaLnBrk="0" fontAlgn="base" hangingPunct="0">
      <a:spcBef>
        <a:spcPct val="0"/>
      </a:spcBef>
      <a:spcAft>
        <a:spcPct val="0"/>
      </a:spcAft>
      <a:defRPr sz="2400" kern="1200">
        <a:solidFill>
          <a:schemeClr val="tx1"/>
        </a:solidFill>
        <a:latin typeface="Arial" charset="0"/>
        <a:ea typeface="+mn-ea"/>
        <a:cs typeface="Arial" charset="0"/>
      </a:defRPr>
    </a:lvl1pPr>
    <a:lvl2pPr marL="457200" algn="l" rtl="0" eaLnBrk="0" fontAlgn="base" hangingPunct="0">
      <a:spcBef>
        <a:spcPct val="0"/>
      </a:spcBef>
      <a:spcAft>
        <a:spcPct val="0"/>
      </a:spcAft>
      <a:defRPr sz="2400" kern="1200">
        <a:solidFill>
          <a:schemeClr val="tx1"/>
        </a:solidFill>
        <a:latin typeface="Arial" charset="0"/>
        <a:ea typeface="+mn-ea"/>
        <a:cs typeface="Arial" charset="0"/>
      </a:defRPr>
    </a:lvl2pPr>
    <a:lvl3pPr marL="914400" algn="l" rtl="0" eaLnBrk="0" fontAlgn="base" hangingPunct="0">
      <a:spcBef>
        <a:spcPct val="0"/>
      </a:spcBef>
      <a:spcAft>
        <a:spcPct val="0"/>
      </a:spcAft>
      <a:defRPr sz="2400" kern="1200">
        <a:solidFill>
          <a:schemeClr val="tx1"/>
        </a:solidFill>
        <a:latin typeface="Arial" charset="0"/>
        <a:ea typeface="+mn-ea"/>
        <a:cs typeface="Arial" charset="0"/>
      </a:defRPr>
    </a:lvl3pPr>
    <a:lvl4pPr marL="1371600" algn="l" rtl="0" eaLnBrk="0" fontAlgn="base" hangingPunct="0">
      <a:spcBef>
        <a:spcPct val="0"/>
      </a:spcBef>
      <a:spcAft>
        <a:spcPct val="0"/>
      </a:spcAft>
      <a:defRPr sz="2400" kern="1200">
        <a:solidFill>
          <a:schemeClr val="tx1"/>
        </a:solidFill>
        <a:latin typeface="Arial" charset="0"/>
        <a:ea typeface="+mn-ea"/>
        <a:cs typeface="Arial" charset="0"/>
      </a:defRPr>
    </a:lvl4pPr>
    <a:lvl5pPr marL="1828800" algn="l" rtl="0" eaLnBrk="0" fontAlgn="base" hangingPunct="0">
      <a:spcBef>
        <a:spcPct val="0"/>
      </a:spcBef>
      <a:spcAft>
        <a:spcPct val="0"/>
      </a:spcAft>
      <a:defRPr sz="2400" kern="1200">
        <a:solidFill>
          <a:schemeClr val="tx1"/>
        </a:solidFill>
        <a:latin typeface="Arial" charset="0"/>
        <a:ea typeface="+mn-ea"/>
        <a:cs typeface="Arial" charset="0"/>
      </a:defRPr>
    </a:lvl5pPr>
    <a:lvl6pPr marL="2286000" algn="l" defTabSz="914400" rtl="0" eaLnBrk="1" latinLnBrk="0" hangingPunct="1">
      <a:defRPr sz="2400" kern="1200">
        <a:solidFill>
          <a:schemeClr val="tx1"/>
        </a:solidFill>
        <a:latin typeface="Arial" charset="0"/>
        <a:ea typeface="+mn-ea"/>
        <a:cs typeface="Arial" charset="0"/>
      </a:defRPr>
    </a:lvl6pPr>
    <a:lvl7pPr marL="2743200" algn="l" defTabSz="914400" rtl="0" eaLnBrk="1" latinLnBrk="0" hangingPunct="1">
      <a:defRPr sz="2400" kern="1200">
        <a:solidFill>
          <a:schemeClr val="tx1"/>
        </a:solidFill>
        <a:latin typeface="Arial" charset="0"/>
        <a:ea typeface="+mn-ea"/>
        <a:cs typeface="Arial" charset="0"/>
      </a:defRPr>
    </a:lvl7pPr>
    <a:lvl8pPr marL="3200400" algn="l" defTabSz="914400" rtl="0" eaLnBrk="1" latinLnBrk="0" hangingPunct="1">
      <a:defRPr sz="2400" kern="1200">
        <a:solidFill>
          <a:schemeClr val="tx1"/>
        </a:solidFill>
        <a:latin typeface="Arial" charset="0"/>
        <a:ea typeface="+mn-ea"/>
        <a:cs typeface="Arial" charset="0"/>
      </a:defRPr>
    </a:lvl8pPr>
    <a:lvl9pPr marL="3657600" algn="l" defTabSz="914400" rtl="0" eaLnBrk="1" latinLnBrk="0" hangingPunct="1">
      <a:defRPr sz="2400"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3968">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C3D9FD"/>
    <a:srgbClr val="F6CEFE"/>
    <a:srgbClr val="FFCC99"/>
    <a:srgbClr val="E4FFC9"/>
    <a:srgbClr val="FCDF96"/>
    <a:srgbClr val="CCFF99"/>
    <a:srgbClr val="C6FEDB"/>
    <a:srgbClr val="0000C8"/>
    <a:srgbClr val="00349C"/>
    <a:srgbClr val="13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9" autoAdjust="0"/>
    <p:restoredTop sz="80687" autoAdjust="0"/>
  </p:normalViewPr>
  <p:slideViewPr>
    <p:cSldViewPr snapToGrid="0">
      <p:cViewPr varScale="1">
        <p:scale>
          <a:sx n="81" d="100"/>
          <a:sy n="81" d="100"/>
        </p:scale>
        <p:origin x="994" y="58"/>
      </p:cViewPr>
      <p:guideLst>
        <p:guide orient="horz" pos="3968"/>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1428"/>
    </p:cViewPr>
  </p:sorterViewPr>
  <p:notesViewPr>
    <p:cSldViewPr>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30723"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30724"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30725"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5FF6F4C1-4114-4918-8993-473D0CD5DCE6}" type="slidenum">
              <a:rPr lang="en-US"/>
              <a:pPr>
                <a:defRPr/>
              </a:pPr>
              <a:t>‹#›</a:t>
            </a:fld>
            <a:endParaRPr lang="en-US"/>
          </a:p>
        </p:txBody>
      </p:sp>
    </p:spTree>
    <p:extLst>
      <p:ext uri="{BB962C8B-B14F-4D97-AF65-F5344CB8AC3E}">
        <p14:creationId xmlns:p14="http://schemas.microsoft.com/office/powerpoint/2010/main" val="71991731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20483" name="Rectangle 3"/>
          <p:cNvSpPr>
            <a:spLocks noGrp="1" noChangeArrowheads="1"/>
          </p:cNvSpPr>
          <p:nvPr>
            <p:ph type="dt"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4506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20485"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486"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20487"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a:defRPr sz="1200"/>
            </a:lvl1pPr>
          </a:lstStyle>
          <a:p>
            <a:pPr>
              <a:defRPr/>
            </a:pPr>
            <a:fld id="{1EDB437F-59FE-4A6C-A802-8DC82142699A}" type="slidenum">
              <a:rPr lang="en-US"/>
              <a:pPr>
                <a:defRPr/>
              </a:pPr>
              <a:t>‹#›</a:t>
            </a:fld>
            <a:endParaRPr lang="en-US"/>
          </a:p>
        </p:txBody>
      </p:sp>
    </p:spTree>
    <p:extLst>
      <p:ext uri="{BB962C8B-B14F-4D97-AF65-F5344CB8AC3E}">
        <p14:creationId xmlns:p14="http://schemas.microsoft.com/office/powerpoint/2010/main" val="352294353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Arial" pitchFamily="-65" charset="0"/>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Arial" pitchFamily="-65" charset="0"/>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Arial" pitchFamily="-65" charset="0"/>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Arial" pitchFamily="-65" charset="0"/>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Arial" pitchFamily="-65" charset="0"/>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p:spPr>
        <p:txBody>
          <a:bodyPr/>
          <a:lstStyle/>
          <a:p>
            <a:fld id="{466D26C5-F0A9-400F-9FD0-E330148CE9D3}" type="slidenum">
              <a:rPr lang="en-US" smtClean="0"/>
              <a:pPr/>
              <a:t>1</a:t>
            </a:fld>
            <a:endParaRPr lang="en-US" smtClean="0"/>
          </a:p>
        </p:txBody>
      </p:sp>
      <p:sp>
        <p:nvSpPr>
          <p:cNvPr id="46083" name="Rectangle 2"/>
          <p:cNvSpPr>
            <a:spLocks noGrp="1" noRot="1" noChangeAspect="1" noChangeArrowheads="1" noTextEdit="1"/>
          </p:cNvSpPr>
          <p:nvPr>
            <p:ph type="sldImg"/>
          </p:nvPr>
        </p:nvSpPr>
        <p:spPr>
          <a:xfrm>
            <a:off x="1143000" y="685800"/>
            <a:ext cx="4572000" cy="3429000"/>
          </a:xfrm>
          <a:ln/>
        </p:spPr>
      </p:sp>
      <p:sp>
        <p:nvSpPr>
          <p:cNvPr id="46084" name="Rectangle 3"/>
          <p:cNvSpPr>
            <a:spLocks noGrp="1" noChangeArrowheads="1"/>
          </p:cNvSpPr>
          <p:nvPr>
            <p:ph type="body" idx="1"/>
          </p:nvPr>
        </p:nvSpPr>
        <p:spPr>
          <a:noFill/>
          <a:ln/>
        </p:spPr>
        <p:txBody>
          <a:bodyPr/>
          <a:lstStyle/>
          <a:p>
            <a:r>
              <a:rPr lang="en-US" dirty="0" smtClean="0"/>
              <a:t>Slide 1: Introduction</a:t>
            </a:r>
          </a:p>
          <a:p>
            <a:endParaRPr lang="en-US" dirty="0" smtClean="0"/>
          </a:p>
          <a:p>
            <a:r>
              <a:rPr lang="en-US" dirty="0" smtClean="0"/>
              <a:t>One</a:t>
            </a:r>
            <a:r>
              <a:rPr lang="en-US" baseline="0" dirty="0" smtClean="0"/>
              <a:t> of the tasks you are required to complete for Assessment 2 is to write a media backgrounder. This presentation provides you with information on what a backgrounder is, its uses, how to write one and an example.</a:t>
            </a:r>
            <a:endParaRPr lang="en-US" dirty="0" smtClean="0"/>
          </a:p>
        </p:txBody>
      </p:sp>
    </p:spTree>
    <p:extLst>
      <p:ext uri="{BB962C8B-B14F-4D97-AF65-F5344CB8AC3E}">
        <p14:creationId xmlns:p14="http://schemas.microsoft.com/office/powerpoint/2010/main" val="14900700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Slide 2: What is a media</a:t>
            </a:r>
            <a:r>
              <a:rPr lang="en-AU" baseline="0" dirty="0" smtClean="0"/>
              <a:t> backgrounder?</a:t>
            </a:r>
          </a:p>
          <a:p>
            <a:endParaRPr lang="en-AU" baseline="0" dirty="0" smtClean="0"/>
          </a:p>
          <a:p>
            <a:r>
              <a:rPr lang="en-AU" baseline="0" dirty="0" smtClean="0"/>
              <a:t>*A media backgrounder is an in-depth informational piece that provides background information on a specific issue. Backgrounders usually accompany press releases and provide additional information that is often not found in media releases. For this assessment task, you are required to write a media backgrounder that will accompany a media release. *The aim of the backgrounder is to provide the press or other interested parties with a more detailed background of an issue, event, person of interest or launch. *This document is provided along with the media release because other documents such as the media release or media advisories are kept short and succinct and are not able to provide in-depth details about the topic. *The backgrounder is able to provide more information to journalists or media outlets without compromising the readability or standard format of the other documents.</a:t>
            </a:r>
            <a:endParaRPr lang="en-AU" dirty="0"/>
          </a:p>
        </p:txBody>
      </p:sp>
      <p:sp>
        <p:nvSpPr>
          <p:cNvPr id="4" name="Slide Number Placeholder 3"/>
          <p:cNvSpPr>
            <a:spLocks noGrp="1"/>
          </p:cNvSpPr>
          <p:nvPr>
            <p:ph type="sldNum" sz="quarter" idx="10"/>
          </p:nvPr>
        </p:nvSpPr>
        <p:spPr/>
        <p:txBody>
          <a:bodyPr/>
          <a:lstStyle/>
          <a:p>
            <a:pPr>
              <a:defRPr/>
            </a:pPr>
            <a:fld id="{1EDB437F-59FE-4A6C-A802-8DC82142699A}" type="slidenum">
              <a:rPr lang="en-US" smtClean="0"/>
              <a:pPr>
                <a:defRPr/>
              </a:pPr>
              <a:t>2</a:t>
            </a:fld>
            <a:endParaRPr lang="en-US"/>
          </a:p>
        </p:txBody>
      </p:sp>
    </p:spTree>
    <p:extLst>
      <p:ext uri="{BB962C8B-B14F-4D97-AF65-F5344CB8AC3E}">
        <p14:creationId xmlns:p14="http://schemas.microsoft.com/office/powerpoint/2010/main" val="9519610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Slide 3: What are the uses?</a:t>
            </a:r>
          </a:p>
          <a:p>
            <a:endParaRPr lang="en-AU" dirty="0" smtClean="0"/>
          </a:p>
          <a:p>
            <a:r>
              <a:rPr lang="en-AU" dirty="0" smtClean="0"/>
              <a:t>The backgrounder</a:t>
            </a:r>
            <a:r>
              <a:rPr lang="en-AU" baseline="0" dirty="0" smtClean="0"/>
              <a:t> has many uses. It is sometimes used as collateral material for partner groups. It is also used as talking points for interviews. In other instances, a media backgrounders are also used as a preparation document for media interviews. Finally, the backgrounder is a document that is often included in online or print media toolkits.</a:t>
            </a:r>
            <a:endParaRPr lang="en-AU" dirty="0"/>
          </a:p>
        </p:txBody>
      </p:sp>
      <p:sp>
        <p:nvSpPr>
          <p:cNvPr id="4" name="Slide Number Placeholder 3"/>
          <p:cNvSpPr>
            <a:spLocks noGrp="1"/>
          </p:cNvSpPr>
          <p:nvPr>
            <p:ph type="sldNum" sz="quarter" idx="10"/>
          </p:nvPr>
        </p:nvSpPr>
        <p:spPr/>
        <p:txBody>
          <a:bodyPr/>
          <a:lstStyle/>
          <a:p>
            <a:pPr>
              <a:defRPr/>
            </a:pPr>
            <a:fld id="{1EDB437F-59FE-4A6C-A802-8DC82142699A}" type="slidenum">
              <a:rPr lang="en-US" smtClean="0"/>
              <a:pPr>
                <a:defRPr/>
              </a:pPr>
              <a:t>3</a:t>
            </a:fld>
            <a:endParaRPr lang="en-US"/>
          </a:p>
        </p:txBody>
      </p:sp>
    </p:spTree>
    <p:extLst>
      <p:ext uri="{BB962C8B-B14F-4D97-AF65-F5344CB8AC3E}">
        <p14:creationId xmlns:p14="http://schemas.microsoft.com/office/powerpoint/2010/main" val="31531780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Slide 4: How to write a backgrounder</a:t>
            </a:r>
          </a:p>
          <a:p>
            <a:endParaRPr lang="en-AU" dirty="0" smtClean="0"/>
          </a:p>
          <a:p>
            <a:r>
              <a:rPr lang="en-AU" dirty="0" smtClean="0"/>
              <a:t>*A media</a:t>
            </a:r>
            <a:r>
              <a:rPr lang="en-AU" baseline="0" dirty="0" smtClean="0"/>
              <a:t> backgrounder is usually written in a narrative style and is about 3 to 4 pages long. It is a good idea to use the ‘5W and H’ approach to write a backgrounder. *Always start your backgrounder with a concise statement on the issue or subject of the topic accompanying the press release. *The opening statement is usually followed with a historical overview of the issue that has been highlighted. It will be a good idea here to trace the issue’s evolution or how it came to be and any major events leading up to it. External information derived from your reading and research can be used in this section to make your argument more credible. However, if you do so, it is important that you cite the sources from which you obtained the information. Generally, the recommended style guidelines of the publication you are sending it to, is used. However, since you will be completing this task for your assessment, it is advised that you use the UniSA Harvard referencing convention. Please check with your tutor to confirm this. *Ensure that you emphasise why the issue that you are addressing in the backgrounder is important today. Do state its significance and back the statement as appropriate.</a:t>
            </a:r>
          </a:p>
          <a:p>
            <a:endParaRPr lang="en-AU" baseline="0" dirty="0" smtClean="0"/>
          </a:p>
          <a:p>
            <a:r>
              <a:rPr lang="en-AU" baseline="0" dirty="0" smtClean="0"/>
              <a:t>*Do also present the implications of the issue and support the statement with facts. *Use clear and concise language and sub-headings where appropriate to make reading easier. Do not forget to proofread and edit your document as this is a professional text and your readers may form negative impression of you if grammatical errors and typos are found in the backgrounder.</a:t>
            </a:r>
            <a:endParaRPr lang="en-AU" dirty="0"/>
          </a:p>
        </p:txBody>
      </p:sp>
      <p:sp>
        <p:nvSpPr>
          <p:cNvPr id="4" name="Slide Number Placeholder 3"/>
          <p:cNvSpPr>
            <a:spLocks noGrp="1"/>
          </p:cNvSpPr>
          <p:nvPr>
            <p:ph type="sldNum" sz="quarter" idx="10"/>
          </p:nvPr>
        </p:nvSpPr>
        <p:spPr/>
        <p:txBody>
          <a:bodyPr/>
          <a:lstStyle/>
          <a:p>
            <a:pPr>
              <a:defRPr/>
            </a:pPr>
            <a:fld id="{1EDB437F-59FE-4A6C-A802-8DC82142699A}" type="slidenum">
              <a:rPr lang="en-US" smtClean="0"/>
              <a:pPr>
                <a:defRPr/>
              </a:pPr>
              <a:t>4</a:t>
            </a:fld>
            <a:endParaRPr lang="en-US"/>
          </a:p>
        </p:txBody>
      </p:sp>
    </p:spTree>
    <p:extLst>
      <p:ext uri="{BB962C8B-B14F-4D97-AF65-F5344CB8AC3E}">
        <p14:creationId xmlns:p14="http://schemas.microsoft.com/office/powerpoint/2010/main" val="34225923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Slide 5: Specifics of a backgrounder</a:t>
            </a:r>
          </a:p>
          <a:p>
            <a:endParaRPr lang="en-AU" dirty="0" smtClean="0"/>
          </a:p>
          <a:p>
            <a:r>
              <a:rPr lang="en-AU" dirty="0" smtClean="0"/>
              <a:t>There</a:t>
            </a:r>
            <a:r>
              <a:rPr lang="en-AU" baseline="0" dirty="0" smtClean="0"/>
              <a:t> are particular specifics to producing a media backgrounder as can be observed on this slide. A backgrounder always has a heading that indicates what it is about which is then broken up with subheadings. Reference is also made to external sources of information.  A backgrounder is written in a professional manner and uses a formal tone. The backgrounder is targeted for specific media outlet and audience. The writing is tailored for this. Generally, the backgrounder is produced on an organisation’s letterhead and includes graphs, charts and statistics where appropriate. Its content is directed by internal and external sources of information that is derived from extensive research. Although, the backgrounder contains all the details, it should be concise and straight to the point. </a:t>
            </a:r>
            <a:endParaRPr lang="en-AU" dirty="0"/>
          </a:p>
        </p:txBody>
      </p:sp>
      <p:sp>
        <p:nvSpPr>
          <p:cNvPr id="4" name="Slide Number Placeholder 3"/>
          <p:cNvSpPr>
            <a:spLocks noGrp="1"/>
          </p:cNvSpPr>
          <p:nvPr>
            <p:ph type="sldNum" sz="quarter" idx="10"/>
          </p:nvPr>
        </p:nvSpPr>
        <p:spPr/>
        <p:txBody>
          <a:bodyPr/>
          <a:lstStyle/>
          <a:p>
            <a:pPr>
              <a:defRPr/>
            </a:pPr>
            <a:fld id="{1EDB437F-59FE-4A6C-A802-8DC82142699A}" type="slidenum">
              <a:rPr lang="en-US" smtClean="0"/>
              <a:pPr>
                <a:defRPr/>
              </a:pPr>
              <a:t>5</a:t>
            </a:fld>
            <a:endParaRPr lang="en-US"/>
          </a:p>
        </p:txBody>
      </p:sp>
    </p:spTree>
    <p:extLst>
      <p:ext uri="{BB962C8B-B14F-4D97-AF65-F5344CB8AC3E}">
        <p14:creationId xmlns:p14="http://schemas.microsoft.com/office/powerpoint/2010/main" val="1081720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Slide 6: Writing the backgrounder</a:t>
            </a:r>
          </a:p>
          <a:p>
            <a:endParaRPr lang="en-AU" dirty="0" smtClean="0"/>
          </a:p>
          <a:p>
            <a:r>
              <a:rPr lang="en-AU" dirty="0" smtClean="0"/>
              <a:t>When writing the backgrounder</a:t>
            </a:r>
            <a:r>
              <a:rPr lang="en-AU" baseline="0" dirty="0" smtClean="0"/>
              <a:t>, it is important to focus squarely on the audience. Do reflect on what they already know and what is it that you want them to know. Do structure the backgrounder to emphasise the main points that you want the readers to take away. Ensure that you write using concise sentences and paragraphs. Avoid any flowery or unnecessary words or phrases and get straight to the point. Do not beat around the bush. It is important, however, to make sure that your writing does not become boring. Wherever appropriate call readers’ attention to people rather than organisations as this would make your story more personable. Ensure that your backgrounder is of high quality and is error free as you want readers to believe in the credibility of what you are communicating.</a:t>
            </a:r>
            <a:endParaRPr lang="en-AU" dirty="0"/>
          </a:p>
        </p:txBody>
      </p:sp>
      <p:sp>
        <p:nvSpPr>
          <p:cNvPr id="4" name="Slide Number Placeholder 3"/>
          <p:cNvSpPr>
            <a:spLocks noGrp="1"/>
          </p:cNvSpPr>
          <p:nvPr>
            <p:ph type="sldNum" sz="quarter" idx="10"/>
          </p:nvPr>
        </p:nvSpPr>
        <p:spPr/>
        <p:txBody>
          <a:bodyPr/>
          <a:lstStyle/>
          <a:p>
            <a:pPr>
              <a:defRPr/>
            </a:pPr>
            <a:fld id="{1EDB437F-59FE-4A6C-A802-8DC82142699A}" type="slidenum">
              <a:rPr lang="en-US" smtClean="0"/>
              <a:pPr>
                <a:defRPr/>
              </a:pPr>
              <a:t>6</a:t>
            </a:fld>
            <a:endParaRPr lang="en-US"/>
          </a:p>
        </p:txBody>
      </p:sp>
    </p:spTree>
    <p:extLst>
      <p:ext uri="{BB962C8B-B14F-4D97-AF65-F5344CB8AC3E}">
        <p14:creationId xmlns:p14="http://schemas.microsoft.com/office/powerpoint/2010/main" val="260900554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Slide 7: Example: Media backgrounder</a:t>
            </a:r>
          </a:p>
          <a:p>
            <a:endParaRPr lang="en-AU" dirty="0" smtClean="0"/>
          </a:p>
          <a:p>
            <a:r>
              <a:rPr lang="en-AU" dirty="0" smtClean="0"/>
              <a:t>On this slide,</a:t>
            </a:r>
            <a:r>
              <a:rPr lang="en-AU" baseline="0" dirty="0" smtClean="0"/>
              <a:t> you are presented with two examples of media backgrounders. Notice how the styles in the two texts are different. One writer has used bullet points to present their discussion and the other has written their backgrounder in paragraph form. It is up to you to choose which style you want to use in your own backgrounder. Do make sure that your backgrounder addresses a particular audience, is based on well-researched content, is structured coherently and cohesively, is clear and concise, maintains a formal tone and communicates the main message. Most importantly do ensure that your text is has been edited and is error free.</a:t>
            </a:r>
          </a:p>
          <a:p>
            <a:endParaRPr lang="en-AU" baseline="0" dirty="0" smtClean="0"/>
          </a:p>
          <a:p>
            <a:r>
              <a:rPr lang="en-AU" baseline="0" dirty="0" smtClean="0"/>
              <a:t> It is important not to reproduce any one of these examples as your own as this may affect your grades. Do attempt to incorporate all the information presented to you in this presentation to produce your own media backgrounder as this is one of the texts that you may be asked to write in the workplace. Do also remember to use the concepts introduced in the course when writing your backgrounder. Your final piece should demonstrate that you have learnt how to write a good media backgrounder.</a:t>
            </a:r>
            <a:endParaRPr lang="en-AU" dirty="0"/>
          </a:p>
        </p:txBody>
      </p:sp>
      <p:sp>
        <p:nvSpPr>
          <p:cNvPr id="4" name="Slide Number Placeholder 3"/>
          <p:cNvSpPr>
            <a:spLocks noGrp="1"/>
          </p:cNvSpPr>
          <p:nvPr>
            <p:ph type="sldNum" sz="quarter" idx="10"/>
          </p:nvPr>
        </p:nvSpPr>
        <p:spPr/>
        <p:txBody>
          <a:bodyPr/>
          <a:lstStyle/>
          <a:p>
            <a:pPr>
              <a:defRPr/>
            </a:pPr>
            <a:fld id="{1EDB437F-59FE-4A6C-A802-8DC82142699A}" type="slidenum">
              <a:rPr lang="en-US" smtClean="0"/>
              <a:pPr>
                <a:defRPr/>
              </a:pPr>
              <a:t>7</a:t>
            </a:fld>
            <a:endParaRPr lang="en-US"/>
          </a:p>
        </p:txBody>
      </p:sp>
    </p:spTree>
    <p:extLst>
      <p:ext uri="{BB962C8B-B14F-4D97-AF65-F5344CB8AC3E}">
        <p14:creationId xmlns:p14="http://schemas.microsoft.com/office/powerpoint/2010/main" val="85064132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Slide 8: Reference</a:t>
            </a:r>
          </a:p>
          <a:p>
            <a:endParaRPr lang="en-AU" dirty="0" smtClean="0"/>
          </a:p>
          <a:p>
            <a:r>
              <a:rPr lang="en-AU" dirty="0" smtClean="0"/>
              <a:t>The information shared</a:t>
            </a:r>
            <a:r>
              <a:rPr lang="en-AU" baseline="0" dirty="0" smtClean="0"/>
              <a:t> in this presentation was accessed from the sources listed on the slide. For additional information on writing media backgrounders, do refer to the texts.</a:t>
            </a:r>
            <a:endParaRPr lang="en-AU" dirty="0"/>
          </a:p>
        </p:txBody>
      </p:sp>
      <p:sp>
        <p:nvSpPr>
          <p:cNvPr id="4" name="Slide Number Placeholder 3"/>
          <p:cNvSpPr>
            <a:spLocks noGrp="1"/>
          </p:cNvSpPr>
          <p:nvPr>
            <p:ph type="sldNum" sz="quarter" idx="10"/>
          </p:nvPr>
        </p:nvSpPr>
        <p:spPr/>
        <p:txBody>
          <a:bodyPr/>
          <a:lstStyle/>
          <a:p>
            <a:pPr>
              <a:defRPr/>
            </a:pPr>
            <a:fld id="{1EDB437F-59FE-4A6C-A802-8DC82142699A}" type="slidenum">
              <a:rPr lang="en-US" smtClean="0"/>
              <a:pPr>
                <a:defRPr/>
              </a:pPr>
              <a:t>8</a:t>
            </a:fld>
            <a:endParaRPr lang="en-US"/>
          </a:p>
        </p:txBody>
      </p:sp>
    </p:spTree>
    <p:extLst>
      <p:ext uri="{BB962C8B-B14F-4D97-AF65-F5344CB8AC3E}">
        <p14:creationId xmlns:p14="http://schemas.microsoft.com/office/powerpoint/2010/main" val="170457259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1"/>
        </a:solidFill>
        <a:effectLst/>
      </p:bgPr>
    </p:bg>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728" y="2590"/>
            <a:ext cx="9140546" cy="6855410"/>
          </a:xfrm>
          <a:prstGeom prst="rect">
            <a:avLst/>
          </a:prstGeom>
        </p:spPr>
      </p:pic>
      <p:sp>
        <p:nvSpPr>
          <p:cNvPr id="8200" name="Rectangle 8"/>
          <p:cNvSpPr>
            <a:spLocks noGrp="1" noChangeArrowheads="1"/>
          </p:cNvSpPr>
          <p:nvPr>
            <p:ph type="ctrTitle" sz="quarter"/>
          </p:nvPr>
        </p:nvSpPr>
        <p:spPr bwMode="auto">
          <a:xfrm>
            <a:off x="1440000" y="3384550"/>
            <a:ext cx="5791200" cy="387351"/>
          </a:xfrm>
          <a:prstGeom prst="rect">
            <a:avLst/>
          </a:prstGeom>
          <a:noFill/>
          <a:ln>
            <a:miter lim="800000"/>
            <a:headEnd/>
            <a:tailEnd/>
          </a:ln>
        </p:spPr>
        <p:txBody>
          <a:bodyPr vert="horz" wrap="square" lIns="91440" tIns="45720" rIns="91440" bIns="45720" numCol="1" anchor="ctr" anchorCtr="0" compatLnSpc="1">
            <a:prstTxWarp prst="textNoShape">
              <a:avLst/>
            </a:prstTxWarp>
          </a:bodyPr>
          <a:lstStyle>
            <a:lvl1pPr algn="l">
              <a:defRPr sz="2400">
                <a:solidFill>
                  <a:schemeClr val="bg1"/>
                </a:solidFill>
              </a:defRPr>
            </a:lvl1pPr>
          </a:lstStyle>
          <a:p>
            <a:r>
              <a:rPr lang="en-US" dirty="0"/>
              <a:t>Click to edit Master title style</a:t>
            </a:r>
          </a:p>
        </p:txBody>
      </p:sp>
      <p:sp>
        <p:nvSpPr>
          <p:cNvPr id="8203" name="Rectangle 11"/>
          <p:cNvSpPr>
            <a:spLocks noGrp="1" noChangeArrowheads="1"/>
          </p:cNvSpPr>
          <p:nvPr>
            <p:ph type="subTitle" sz="quarter" idx="1"/>
          </p:nvPr>
        </p:nvSpPr>
        <p:spPr bwMode="auto">
          <a:xfrm>
            <a:off x="1440000" y="3868737"/>
            <a:ext cx="6019800" cy="385763"/>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lvl1pPr marL="0" indent="0" algn="l">
              <a:buFontTx/>
              <a:buNone/>
              <a:defRPr sz="1400">
                <a:solidFill>
                  <a:schemeClr val="bg1"/>
                </a:solidFill>
              </a:defRPr>
            </a:lvl1pPr>
          </a:lstStyle>
          <a:p>
            <a:r>
              <a:rPr lang="en-US" dirty="0"/>
              <a:t>Click to edit Master subtitle style</a:t>
            </a:r>
          </a:p>
        </p:txBody>
      </p:sp>
      <p:pic>
        <p:nvPicPr>
          <p:cNvPr id="6" name="Picture 5"/>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18645" y="5977919"/>
            <a:ext cx="1624455" cy="482860"/>
          </a:xfrm>
          <a:prstGeom prst="rect">
            <a:avLst/>
          </a:prstGeom>
        </p:spPr>
      </p:pic>
    </p:spTree>
  </p:cSld>
  <p:clrMapOvr>
    <a:masterClrMapping/>
  </p:clrMapOvr>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409575" y="428625"/>
            <a:ext cx="8258175" cy="647700"/>
          </a:xfrm>
          <a:prstGeom prst="rect">
            <a:avLst/>
          </a:prstGeom>
        </p:spPr>
        <p:txBody>
          <a:bodyPr/>
          <a:lstStyle>
            <a:lvl1pPr marL="0" indent="0">
              <a:buNone/>
              <a:defRPr b="1">
                <a:solidFill>
                  <a:srgbClr val="0000C8"/>
                </a:solidFill>
              </a:defRPr>
            </a:lvl1pPr>
          </a:lstStyle>
          <a:p>
            <a:pPr lvl="0"/>
            <a:r>
              <a:rPr lang="en-US" dirty="0" smtClean="0"/>
              <a:t>Title</a:t>
            </a:r>
            <a:endParaRPr lang="en-AU" dirty="0"/>
          </a:p>
        </p:txBody>
      </p:sp>
      <p:sp>
        <p:nvSpPr>
          <p:cNvPr id="6" name="Text Placeholder 3"/>
          <p:cNvSpPr>
            <a:spLocks noGrp="1"/>
          </p:cNvSpPr>
          <p:nvPr>
            <p:ph type="body" sz="quarter" idx="11" hasCustomPrompt="1"/>
          </p:nvPr>
        </p:nvSpPr>
        <p:spPr>
          <a:xfrm>
            <a:off x="414337" y="1295400"/>
            <a:ext cx="8258175" cy="647700"/>
          </a:xfrm>
          <a:prstGeom prst="rect">
            <a:avLst/>
          </a:prstGeom>
        </p:spPr>
        <p:txBody>
          <a:bodyPr/>
          <a:lstStyle>
            <a:lvl1pPr marL="0" indent="0">
              <a:buNone/>
              <a:defRPr sz="2000" b="1">
                <a:solidFill>
                  <a:schemeClr val="tx1"/>
                </a:solidFill>
              </a:defRPr>
            </a:lvl1pPr>
          </a:lstStyle>
          <a:p>
            <a:pPr lvl="0"/>
            <a:r>
              <a:rPr lang="en-US" dirty="0" smtClean="0"/>
              <a:t>Text</a:t>
            </a:r>
          </a:p>
          <a:p>
            <a:pPr lvl="0"/>
            <a:endParaRPr lang="en-AU" dirty="0"/>
          </a:p>
        </p:txBody>
      </p:sp>
      <p:pic>
        <p:nvPicPr>
          <p:cNvPr id="1026" name="Picture 2"/>
          <p:cNvPicPr>
            <a:picLocks noChangeAspect="1" noChangeArrowheads="1"/>
          </p:cNvPicPr>
          <p:nvPr userDrawn="1"/>
        </p:nvPicPr>
        <p:blipFill>
          <a:blip r:embed="rId2">
            <a:extLst>
              <a:ext uri="{28A0092B-C50C-407E-A947-70E740481C1C}">
                <a14:useLocalDpi xmlns:a14="http://schemas.microsoft.com/office/drawing/2010/main" val="0"/>
              </a:ext>
            </a:extLst>
          </a:blip>
          <a:stretch>
            <a:fillRect/>
          </a:stretch>
        </p:blipFill>
        <p:spPr bwMode="auto">
          <a:xfrm>
            <a:off x="0" y="5562556"/>
            <a:ext cx="9144000" cy="1295400"/>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18645" y="5977919"/>
            <a:ext cx="1624455" cy="482860"/>
          </a:xfrm>
          <a:prstGeom prst="rect">
            <a:avLst/>
          </a:prstGeom>
        </p:spPr>
      </p:pic>
    </p:spTree>
  </p:cSld>
  <p:clrMapOvr>
    <a:masterClrMapping/>
  </p:clrMapOvr>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pic>
        <p:nvPicPr>
          <p:cNvPr id="6147" name="Picture 3"/>
          <p:cNvPicPr>
            <a:picLocks noChangeAspect="1" noChangeArrowheads="1"/>
          </p:cNvPicPr>
          <p:nvPr userDrawn="1"/>
        </p:nvPicPr>
        <p:blipFill>
          <a:blip r:embed="rId2">
            <a:extLst>
              <a:ext uri="{28A0092B-C50C-407E-A947-70E740481C1C}">
                <a14:useLocalDpi xmlns:a14="http://schemas.microsoft.com/office/drawing/2010/main" val="0"/>
              </a:ext>
            </a:extLst>
          </a:blip>
          <a:stretch>
            <a:fillRect/>
          </a:stretch>
        </p:blipFill>
        <p:spPr bwMode="auto">
          <a:xfrm>
            <a:off x="2760" y="4916073"/>
            <a:ext cx="9138480" cy="1941927"/>
          </a:xfrm>
          <a:prstGeom prst="rect">
            <a:avLst/>
          </a:prstGeom>
          <a:noFill/>
          <a:extLst>
            <a:ext uri="{909E8E84-426E-40DD-AFC4-6F175D3DCCD1}">
              <a14:hiddenFill xmlns:a14="http://schemas.microsoft.com/office/drawing/2010/main">
                <a:solidFill>
                  <a:srgbClr val="FFFFFF"/>
                </a:solidFill>
              </a14:hiddenFill>
            </a:ext>
          </a:extLst>
        </p:spPr>
      </p:pic>
      <p:sp>
        <p:nvSpPr>
          <p:cNvPr id="4" name="Text Placeholder 3"/>
          <p:cNvSpPr>
            <a:spLocks noGrp="1"/>
          </p:cNvSpPr>
          <p:nvPr>
            <p:ph type="body" sz="quarter" idx="10" hasCustomPrompt="1"/>
          </p:nvPr>
        </p:nvSpPr>
        <p:spPr>
          <a:xfrm>
            <a:off x="409575" y="428625"/>
            <a:ext cx="8258175" cy="647700"/>
          </a:xfrm>
          <a:prstGeom prst="rect">
            <a:avLst/>
          </a:prstGeom>
        </p:spPr>
        <p:txBody>
          <a:bodyPr/>
          <a:lstStyle>
            <a:lvl1pPr marL="0" indent="0">
              <a:buNone/>
              <a:defRPr b="1">
                <a:solidFill>
                  <a:srgbClr val="0000C8"/>
                </a:solidFill>
              </a:defRPr>
            </a:lvl1pPr>
          </a:lstStyle>
          <a:p>
            <a:pPr lvl="0"/>
            <a:r>
              <a:rPr lang="en-US" dirty="0" smtClean="0"/>
              <a:t>Title</a:t>
            </a:r>
            <a:endParaRPr lang="en-AU" dirty="0"/>
          </a:p>
        </p:txBody>
      </p:sp>
      <p:sp>
        <p:nvSpPr>
          <p:cNvPr id="6" name="Text Placeholder 3"/>
          <p:cNvSpPr>
            <a:spLocks noGrp="1"/>
          </p:cNvSpPr>
          <p:nvPr>
            <p:ph type="body" sz="quarter" idx="11" hasCustomPrompt="1"/>
          </p:nvPr>
        </p:nvSpPr>
        <p:spPr>
          <a:xfrm>
            <a:off x="414337" y="1295400"/>
            <a:ext cx="8258175" cy="647700"/>
          </a:xfrm>
          <a:prstGeom prst="rect">
            <a:avLst/>
          </a:prstGeom>
        </p:spPr>
        <p:txBody>
          <a:bodyPr/>
          <a:lstStyle>
            <a:lvl1pPr marL="0" indent="0">
              <a:buNone/>
              <a:defRPr sz="2000" b="1">
                <a:solidFill>
                  <a:schemeClr val="tx1"/>
                </a:solidFill>
              </a:defRPr>
            </a:lvl1pPr>
          </a:lstStyle>
          <a:p>
            <a:pPr lvl="0"/>
            <a:r>
              <a:rPr lang="en-US" dirty="0" smtClean="0"/>
              <a:t>Text</a:t>
            </a:r>
          </a:p>
          <a:p>
            <a:pPr lvl="0"/>
            <a:endParaRPr lang="en-AU" dirty="0"/>
          </a:p>
        </p:txBody>
      </p:sp>
      <p:pic>
        <p:nvPicPr>
          <p:cNvPr id="7" name="Picture 6"/>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18645" y="5977919"/>
            <a:ext cx="1624455" cy="482860"/>
          </a:xfrm>
          <a:prstGeom prst="rect">
            <a:avLst/>
          </a:prstGeom>
        </p:spPr>
      </p:pic>
    </p:spTree>
    <p:extLst>
      <p:ext uri="{BB962C8B-B14F-4D97-AF65-F5344CB8AC3E}">
        <p14:creationId xmlns:p14="http://schemas.microsoft.com/office/powerpoint/2010/main" val="2411421538"/>
      </p:ext>
    </p:extLst>
  </p:cSld>
  <p:clrMapOvr>
    <a:masterClrMapping/>
  </p:clrMapOvr>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5" name="Picture Placeholder 4"/>
          <p:cNvSpPr>
            <a:spLocks noGrp="1"/>
          </p:cNvSpPr>
          <p:nvPr>
            <p:ph type="pic" sz="quarter" idx="10"/>
          </p:nvPr>
        </p:nvSpPr>
        <p:spPr>
          <a:xfrm>
            <a:off x="0" y="0"/>
            <a:ext cx="4476750" cy="5562556"/>
          </a:xfrm>
          <a:prstGeom prst="rect">
            <a:avLst/>
          </a:prstGeom>
        </p:spPr>
        <p:txBody>
          <a:bodyPr/>
          <a:lstStyle/>
          <a:p>
            <a:endParaRPr lang="en-AU"/>
          </a:p>
        </p:txBody>
      </p:sp>
      <p:sp>
        <p:nvSpPr>
          <p:cNvPr id="7" name="Text Placeholder 6"/>
          <p:cNvSpPr>
            <a:spLocks noGrp="1"/>
          </p:cNvSpPr>
          <p:nvPr>
            <p:ph type="body" sz="quarter" idx="11" hasCustomPrompt="1"/>
          </p:nvPr>
        </p:nvSpPr>
        <p:spPr>
          <a:xfrm>
            <a:off x="4819650" y="266700"/>
            <a:ext cx="4114800" cy="666750"/>
          </a:xfrm>
          <a:prstGeom prst="rect">
            <a:avLst/>
          </a:prstGeom>
        </p:spPr>
        <p:txBody>
          <a:bodyPr/>
          <a:lstStyle>
            <a:lvl1pPr marL="0" indent="0">
              <a:buNone/>
              <a:defRPr sz="2800" b="1">
                <a:solidFill>
                  <a:srgbClr val="0000C8"/>
                </a:solidFill>
              </a:defRPr>
            </a:lvl1pPr>
          </a:lstStyle>
          <a:p>
            <a:pPr lvl="0"/>
            <a:r>
              <a:rPr lang="en-US" dirty="0" smtClean="0"/>
              <a:t>Title</a:t>
            </a:r>
          </a:p>
          <a:p>
            <a:pPr lvl="0"/>
            <a:endParaRPr lang="en-US" dirty="0" smtClean="0"/>
          </a:p>
          <a:p>
            <a:pPr lvl="0"/>
            <a:endParaRPr lang="en-US" dirty="0" smtClean="0"/>
          </a:p>
          <a:p>
            <a:pPr lvl="0"/>
            <a:endParaRPr lang="en-AU" dirty="0"/>
          </a:p>
        </p:txBody>
      </p:sp>
      <p:sp>
        <p:nvSpPr>
          <p:cNvPr id="9" name="Text Placeholder 8"/>
          <p:cNvSpPr>
            <a:spLocks noGrp="1"/>
          </p:cNvSpPr>
          <p:nvPr>
            <p:ph type="body" sz="quarter" idx="12" hasCustomPrompt="1"/>
          </p:nvPr>
        </p:nvSpPr>
        <p:spPr>
          <a:xfrm>
            <a:off x="4819650" y="981075"/>
            <a:ext cx="4114800" cy="3952875"/>
          </a:xfrm>
          <a:prstGeom prst="rect">
            <a:avLst/>
          </a:prstGeom>
        </p:spPr>
        <p:txBody>
          <a:bodyPr/>
          <a:lstStyle>
            <a:lvl1pPr marL="0" indent="0">
              <a:buNone/>
              <a:defRPr sz="2000" b="1"/>
            </a:lvl1pPr>
          </a:lstStyle>
          <a:p>
            <a:pPr lvl="0"/>
            <a:r>
              <a:rPr lang="en-US" dirty="0" smtClean="0"/>
              <a:t>Text</a:t>
            </a:r>
            <a:endParaRPr lang="en-AU" dirty="0"/>
          </a:p>
        </p:txBody>
      </p:sp>
      <p:pic>
        <p:nvPicPr>
          <p:cNvPr id="8" name="Picture 2"/>
          <p:cNvPicPr>
            <a:picLocks noChangeAspect="1" noChangeArrowheads="1"/>
          </p:cNvPicPr>
          <p:nvPr userDrawn="1"/>
        </p:nvPicPr>
        <p:blipFill>
          <a:blip r:embed="rId2">
            <a:extLst>
              <a:ext uri="{28A0092B-C50C-407E-A947-70E740481C1C}">
                <a14:useLocalDpi xmlns:a14="http://schemas.microsoft.com/office/drawing/2010/main" val="0"/>
              </a:ext>
            </a:extLst>
          </a:blip>
          <a:stretch>
            <a:fillRect/>
          </a:stretch>
        </p:blipFill>
        <p:spPr bwMode="auto">
          <a:xfrm>
            <a:off x="0" y="5562556"/>
            <a:ext cx="9144000" cy="1295400"/>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18645" y="5977919"/>
            <a:ext cx="1624455" cy="482860"/>
          </a:xfrm>
          <a:prstGeom prst="rect">
            <a:avLst/>
          </a:prstGeom>
        </p:spPr>
      </p:pic>
    </p:spTree>
  </p:cSld>
  <p:clrMapOvr>
    <a:masterClrMapping/>
  </p:clrMapOvr>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Section Header">
    <p:spTree>
      <p:nvGrpSpPr>
        <p:cNvPr id="1" name=""/>
        <p:cNvGrpSpPr/>
        <p:nvPr/>
      </p:nvGrpSpPr>
      <p:grpSpPr>
        <a:xfrm>
          <a:off x="0" y="0"/>
          <a:ext cx="0" cy="0"/>
          <a:chOff x="0" y="0"/>
          <a:chExt cx="0" cy="0"/>
        </a:xfrm>
      </p:grpSpPr>
      <p:pic>
        <p:nvPicPr>
          <p:cNvPr id="8" name="Picture 3"/>
          <p:cNvPicPr>
            <a:picLocks noChangeAspect="1" noChangeArrowheads="1"/>
          </p:cNvPicPr>
          <p:nvPr userDrawn="1"/>
        </p:nvPicPr>
        <p:blipFill>
          <a:blip r:embed="rId2">
            <a:extLst>
              <a:ext uri="{28A0092B-C50C-407E-A947-70E740481C1C}">
                <a14:useLocalDpi xmlns:a14="http://schemas.microsoft.com/office/drawing/2010/main" val="0"/>
              </a:ext>
            </a:extLst>
          </a:blip>
          <a:stretch>
            <a:fillRect/>
          </a:stretch>
        </p:blipFill>
        <p:spPr bwMode="auto">
          <a:xfrm>
            <a:off x="2760" y="4916073"/>
            <a:ext cx="9138480" cy="1941927"/>
          </a:xfrm>
          <a:prstGeom prst="rect">
            <a:avLst/>
          </a:prstGeom>
          <a:noFill/>
          <a:extLst>
            <a:ext uri="{909E8E84-426E-40DD-AFC4-6F175D3DCCD1}">
              <a14:hiddenFill xmlns:a14="http://schemas.microsoft.com/office/drawing/2010/main">
                <a:solidFill>
                  <a:srgbClr val="FFFFFF"/>
                </a:solidFill>
              </a14:hiddenFill>
            </a:ext>
          </a:extLst>
        </p:spPr>
      </p:pic>
      <p:sp>
        <p:nvSpPr>
          <p:cNvPr id="5" name="Picture Placeholder 4"/>
          <p:cNvSpPr>
            <a:spLocks noGrp="1"/>
          </p:cNvSpPr>
          <p:nvPr>
            <p:ph type="pic" sz="quarter" idx="10"/>
          </p:nvPr>
        </p:nvSpPr>
        <p:spPr>
          <a:xfrm>
            <a:off x="0" y="0"/>
            <a:ext cx="4476750" cy="5410200"/>
          </a:xfrm>
          <a:custGeom>
            <a:avLst/>
            <a:gdLst>
              <a:gd name="connsiteX0" fmla="*/ 0 w 4476750"/>
              <a:gd name="connsiteY0" fmla="*/ 0 h 6858000"/>
              <a:gd name="connsiteX1" fmla="*/ 4476750 w 4476750"/>
              <a:gd name="connsiteY1" fmla="*/ 0 h 6858000"/>
              <a:gd name="connsiteX2" fmla="*/ 4476750 w 4476750"/>
              <a:gd name="connsiteY2" fmla="*/ 6858000 h 6858000"/>
              <a:gd name="connsiteX3" fmla="*/ 0 w 4476750"/>
              <a:gd name="connsiteY3" fmla="*/ 6858000 h 6858000"/>
              <a:gd name="connsiteX4" fmla="*/ 0 w 4476750"/>
              <a:gd name="connsiteY4" fmla="*/ 0 h 6858000"/>
              <a:gd name="connsiteX0" fmla="*/ 0 w 4476750"/>
              <a:gd name="connsiteY0" fmla="*/ 0 h 6858000"/>
              <a:gd name="connsiteX1" fmla="*/ 4476750 w 4476750"/>
              <a:gd name="connsiteY1" fmla="*/ 0 h 6858000"/>
              <a:gd name="connsiteX2" fmla="*/ 4476750 w 4476750"/>
              <a:gd name="connsiteY2" fmla="*/ 6858000 h 6858000"/>
              <a:gd name="connsiteX3" fmla="*/ 0 w 4476750"/>
              <a:gd name="connsiteY3" fmla="*/ 4914900 h 6858000"/>
              <a:gd name="connsiteX4" fmla="*/ 0 w 4476750"/>
              <a:gd name="connsiteY4" fmla="*/ 0 h 6858000"/>
              <a:gd name="connsiteX0" fmla="*/ 0 w 4476750"/>
              <a:gd name="connsiteY0" fmla="*/ 0 h 5429250"/>
              <a:gd name="connsiteX1" fmla="*/ 4476750 w 4476750"/>
              <a:gd name="connsiteY1" fmla="*/ 0 h 5429250"/>
              <a:gd name="connsiteX2" fmla="*/ 4476750 w 4476750"/>
              <a:gd name="connsiteY2" fmla="*/ 5429250 h 5429250"/>
              <a:gd name="connsiteX3" fmla="*/ 0 w 4476750"/>
              <a:gd name="connsiteY3" fmla="*/ 4914900 h 5429250"/>
              <a:gd name="connsiteX4" fmla="*/ 0 w 4476750"/>
              <a:gd name="connsiteY4" fmla="*/ 0 h 5429250"/>
              <a:gd name="connsiteX0" fmla="*/ 0 w 4476750"/>
              <a:gd name="connsiteY0" fmla="*/ 0 h 5429250"/>
              <a:gd name="connsiteX1" fmla="*/ 4476750 w 4476750"/>
              <a:gd name="connsiteY1" fmla="*/ 0 h 5429250"/>
              <a:gd name="connsiteX2" fmla="*/ 4476750 w 4476750"/>
              <a:gd name="connsiteY2" fmla="*/ 5429250 h 5429250"/>
              <a:gd name="connsiteX3" fmla="*/ 0 w 4476750"/>
              <a:gd name="connsiteY3" fmla="*/ 4924425 h 5429250"/>
              <a:gd name="connsiteX4" fmla="*/ 0 w 4476750"/>
              <a:gd name="connsiteY4" fmla="*/ 0 h 54292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76750" h="5429250">
                <a:moveTo>
                  <a:pt x="0" y="0"/>
                </a:moveTo>
                <a:lnTo>
                  <a:pt x="4476750" y="0"/>
                </a:lnTo>
                <a:lnTo>
                  <a:pt x="4476750" y="5429250"/>
                </a:lnTo>
                <a:lnTo>
                  <a:pt x="0" y="4924425"/>
                </a:lnTo>
                <a:lnTo>
                  <a:pt x="0" y="0"/>
                </a:lnTo>
                <a:close/>
              </a:path>
            </a:pathLst>
          </a:custGeom>
        </p:spPr>
        <p:txBody>
          <a:bodyPr/>
          <a:lstStyle/>
          <a:p>
            <a:endParaRPr lang="en-AU"/>
          </a:p>
        </p:txBody>
      </p:sp>
      <p:sp>
        <p:nvSpPr>
          <p:cNvPr id="7" name="Text Placeholder 6"/>
          <p:cNvSpPr>
            <a:spLocks noGrp="1"/>
          </p:cNvSpPr>
          <p:nvPr>
            <p:ph type="body" sz="quarter" idx="11" hasCustomPrompt="1"/>
          </p:nvPr>
        </p:nvSpPr>
        <p:spPr>
          <a:xfrm>
            <a:off x="4819650" y="266700"/>
            <a:ext cx="4114800" cy="666750"/>
          </a:xfrm>
          <a:prstGeom prst="rect">
            <a:avLst/>
          </a:prstGeom>
        </p:spPr>
        <p:txBody>
          <a:bodyPr/>
          <a:lstStyle>
            <a:lvl1pPr marL="0" indent="0">
              <a:buNone/>
              <a:defRPr sz="2800" b="1">
                <a:solidFill>
                  <a:srgbClr val="0000C8"/>
                </a:solidFill>
              </a:defRPr>
            </a:lvl1pPr>
          </a:lstStyle>
          <a:p>
            <a:pPr lvl="0"/>
            <a:r>
              <a:rPr lang="en-US" dirty="0" smtClean="0"/>
              <a:t>Title</a:t>
            </a:r>
          </a:p>
          <a:p>
            <a:pPr lvl="0"/>
            <a:endParaRPr lang="en-US" dirty="0" smtClean="0"/>
          </a:p>
          <a:p>
            <a:pPr lvl="0"/>
            <a:endParaRPr lang="en-US" dirty="0" smtClean="0"/>
          </a:p>
          <a:p>
            <a:pPr lvl="0"/>
            <a:endParaRPr lang="en-AU" dirty="0"/>
          </a:p>
        </p:txBody>
      </p:sp>
      <p:sp>
        <p:nvSpPr>
          <p:cNvPr id="9" name="Text Placeholder 8"/>
          <p:cNvSpPr>
            <a:spLocks noGrp="1"/>
          </p:cNvSpPr>
          <p:nvPr>
            <p:ph type="body" sz="quarter" idx="12" hasCustomPrompt="1"/>
          </p:nvPr>
        </p:nvSpPr>
        <p:spPr>
          <a:xfrm>
            <a:off x="4819650" y="981075"/>
            <a:ext cx="4114800" cy="3952875"/>
          </a:xfrm>
          <a:prstGeom prst="rect">
            <a:avLst/>
          </a:prstGeom>
        </p:spPr>
        <p:txBody>
          <a:bodyPr/>
          <a:lstStyle>
            <a:lvl1pPr marL="0" indent="0">
              <a:buNone/>
              <a:defRPr sz="2000" b="1"/>
            </a:lvl1pPr>
          </a:lstStyle>
          <a:p>
            <a:pPr lvl="0"/>
            <a:r>
              <a:rPr lang="en-US" dirty="0" smtClean="0"/>
              <a:t>Text</a:t>
            </a:r>
            <a:endParaRPr lang="en-AU" dirty="0"/>
          </a:p>
        </p:txBody>
      </p:sp>
      <p:pic>
        <p:nvPicPr>
          <p:cNvPr id="10" name="Picture 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18645" y="5977919"/>
            <a:ext cx="1624455" cy="482860"/>
          </a:xfrm>
          <a:prstGeom prst="rect">
            <a:avLst/>
          </a:prstGeom>
        </p:spPr>
      </p:pic>
    </p:spTree>
    <p:extLst>
      <p:ext uri="{BB962C8B-B14F-4D97-AF65-F5344CB8AC3E}">
        <p14:creationId xmlns:p14="http://schemas.microsoft.com/office/powerpoint/2010/main" val="948151755"/>
      </p:ext>
    </p:extLst>
  </p:cSld>
  <p:clrMapOvr>
    <a:masterClrMapping/>
  </p:clrMapOvr>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Picture Placeholder 4"/>
          <p:cNvSpPr>
            <a:spLocks noGrp="1"/>
          </p:cNvSpPr>
          <p:nvPr>
            <p:ph type="pic" sz="quarter" idx="10"/>
          </p:nvPr>
        </p:nvSpPr>
        <p:spPr>
          <a:xfrm>
            <a:off x="4810125" y="0"/>
            <a:ext cx="4333875" cy="5562556"/>
          </a:xfrm>
          <a:prstGeom prst="rect">
            <a:avLst/>
          </a:prstGeom>
        </p:spPr>
        <p:txBody>
          <a:bodyPr/>
          <a:lstStyle/>
          <a:p>
            <a:endParaRPr lang="en-AU"/>
          </a:p>
        </p:txBody>
      </p:sp>
      <p:sp>
        <p:nvSpPr>
          <p:cNvPr id="3" name="Text Placeholder 6"/>
          <p:cNvSpPr>
            <a:spLocks noGrp="1"/>
          </p:cNvSpPr>
          <p:nvPr>
            <p:ph type="body" sz="quarter" idx="11" hasCustomPrompt="1"/>
          </p:nvPr>
        </p:nvSpPr>
        <p:spPr>
          <a:xfrm>
            <a:off x="333375" y="266700"/>
            <a:ext cx="4114800" cy="666750"/>
          </a:xfrm>
          <a:prstGeom prst="rect">
            <a:avLst/>
          </a:prstGeom>
        </p:spPr>
        <p:txBody>
          <a:bodyPr/>
          <a:lstStyle>
            <a:lvl1pPr marL="0" indent="0">
              <a:buNone/>
              <a:defRPr sz="2800" b="1">
                <a:solidFill>
                  <a:srgbClr val="0000C8"/>
                </a:solidFill>
              </a:defRPr>
            </a:lvl1pPr>
          </a:lstStyle>
          <a:p>
            <a:pPr lvl="0"/>
            <a:r>
              <a:rPr lang="en-US" dirty="0" smtClean="0"/>
              <a:t>Title</a:t>
            </a:r>
          </a:p>
          <a:p>
            <a:pPr lvl="0"/>
            <a:endParaRPr lang="en-US" dirty="0" smtClean="0"/>
          </a:p>
          <a:p>
            <a:pPr lvl="0"/>
            <a:endParaRPr lang="en-US" dirty="0" smtClean="0"/>
          </a:p>
          <a:p>
            <a:pPr lvl="0"/>
            <a:endParaRPr lang="en-AU" dirty="0"/>
          </a:p>
        </p:txBody>
      </p:sp>
      <p:sp>
        <p:nvSpPr>
          <p:cNvPr id="4" name="Text Placeholder 8"/>
          <p:cNvSpPr>
            <a:spLocks noGrp="1"/>
          </p:cNvSpPr>
          <p:nvPr>
            <p:ph type="body" sz="quarter" idx="12" hasCustomPrompt="1"/>
          </p:nvPr>
        </p:nvSpPr>
        <p:spPr>
          <a:xfrm>
            <a:off x="323850" y="1028700"/>
            <a:ext cx="4114800" cy="3952875"/>
          </a:xfrm>
          <a:prstGeom prst="rect">
            <a:avLst/>
          </a:prstGeom>
        </p:spPr>
        <p:txBody>
          <a:bodyPr/>
          <a:lstStyle>
            <a:lvl1pPr marL="0" indent="0">
              <a:buNone/>
              <a:defRPr sz="2000" b="1"/>
            </a:lvl1pPr>
          </a:lstStyle>
          <a:p>
            <a:pPr lvl="0"/>
            <a:r>
              <a:rPr lang="en-US" dirty="0" smtClean="0"/>
              <a:t>Text</a:t>
            </a:r>
            <a:endParaRPr lang="en-AU" dirty="0"/>
          </a:p>
        </p:txBody>
      </p:sp>
      <p:pic>
        <p:nvPicPr>
          <p:cNvPr id="7" name="Picture 2"/>
          <p:cNvPicPr>
            <a:picLocks noChangeAspect="1" noChangeArrowheads="1"/>
          </p:cNvPicPr>
          <p:nvPr userDrawn="1"/>
        </p:nvPicPr>
        <p:blipFill>
          <a:blip r:embed="rId2">
            <a:extLst>
              <a:ext uri="{28A0092B-C50C-407E-A947-70E740481C1C}">
                <a14:useLocalDpi xmlns:a14="http://schemas.microsoft.com/office/drawing/2010/main" val="0"/>
              </a:ext>
            </a:extLst>
          </a:blip>
          <a:stretch>
            <a:fillRect/>
          </a:stretch>
        </p:blipFill>
        <p:spPr bwMode="auto">
          <a:xfrm>
            <a:off x="0" y="5562556"/>
            <a:ext cx="9144000" cy="1295400"/>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18645" y="5977919"/>
            <a:ext cx="1624455" cy="482860"/>
          </a:xfrm>
          <a:prstGeom prst="rect">
            <a:avLst/>
          </a:prstGeom>
        </p:spPr>
      </p:pic>
    </p:spTree>
  </p:cSld>
  <p:clrMapOvr>
    <a:masterClrMapping/>
  </p:clrMapOvr>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pic>
        <p:nvPicPr>
          <p:cNvPr id="7" name="Picture 3"/>
          <p:cNvPicPr>
            <a:picLocks noChangeAspect="1" noChangeArrowheads="1"/>
          </p:cNvPicPr>
          <p:nvPr userDrawn="1"/>
        </p:nvPicPr>
        <p:blipFill>
          <a:blip r:embed="rId2">
            <a:extLst>
              <a:ext uri="{28A0092B-C50C-407E-A947-70E740481C1C}">
                <a14:useLocalDpi xmlns:a14="http://schemas.microsoft.com/office/drawing/2010/main" val="0"/>
              </a:ext>
            </a:extLst>
          </a:blip>
          <a:stretch>
            <a:fillRect/>
          </a:stretch>
        </p:blipFill>
        <p:spPr bwMode="auto">
          <a:xfrm>
            <a:off x="2760" y="4916073"/>
            <a:ext cx="9138480" cy="1941927"/>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18645" y="5977919"/>
            <a:ext cx="1624455" cy="482860"/>
          </a:xfrm>
          <a:prstGeom prst="rect">
            <a:avLst/>
          </a:prstGeom>
        </p:spPr>
      </p:pic>
      <p:sp>
        <p:nvSpPr>
          <p:cNvPr id="2" name="Picture Placeholder 4"/>
          <p:cNvSpPr>
            <a:spLocks noGrp="1"/>
          </p:cNvSpPr>
          <p:nvPr>
            <p:ph type="pic" sz="quarter" idx="10"/>
          </p:nvPr>
        </p:nvSpPr>
        <p:spPr>
          <a:xfrm>
            <a:off x="4810125" y="-9526"/>
            <a:ext cx="4333875" cy="5953125"/>
          </a:xfrm>
          <a:custGeom>
            <a:avLst/>
            <a:gdLst>
              <a:gd name="connsiteX0" fmla="*/ 0 w 4333875"/>
              <a:gd name="connsiteY0" fmla="*/ 0 h 6858000"/>
              <a:gd name="connsiteX1" fmla="*/ 4333875 w 4333875"/>
              <a:gd name="connsiteY1" fmla="*/ 0 h 6858000"/>
              <a:gd name="connsiteX2" fmla="*/ 4333875 w 4333875"/>
              <a:gd name="connsiteY2" fmla="*/ 6858000 h 6858000"/>
              <a:gd name="connsiteX3" fmla="*/ 0 w 4333875"/>
              <a:gd name="connsiteY3" fmla="*/ 6858000 h 6858000"/>
              <a:gd name="connsiteX4" fmla="*/ 0 w 4333875"/>
              <a:gd name="connsiteY4" fmla="*/ 0 h 6858000"/>
              <a:gd name="connsiteX0" fmla="*/ 0 w 4333875"/>
              <a:gd name="connsiteY0" fmla="*/ 0 h 6858000"/>
              <a:gd name="connsiteX1" fmla="*/ 4333875 w 4333875"/>
              <a:gd name="connsiteY1" fmla="*/ 0 h 6858000"/>
              <a:gd name="connsiteX2" fmla="*/ 4333875 w 4333875"/>
              <a:gd name="connsiteY2" fmla="*/ 6858000 h 6858000"/>
              <a:gd name="connsiteX3" fmla="*/ 0 w 4333875"/>
              <a:gd name="connsiteY3" fmla="*/ 5476875 h 6858000"/>
              <a:gd name="connsiteX4" fmla="*/ 0 w 4333875"/>
              <a:gd name="connsiteY4" fmla="*/ 0 h 6858000"/>
              <a:gd name="connsiteX0" fmla="*/ 0 w 4333875"/>
              <a:gd name="connsiteY0" fmla="*/ 0 h 5953125"/>
              <a:gd name="connsiteX1" fmla="*/ 4333875 w 4333875"/>
              <a:gd name="connsiteY1" fmla="*/ 0 h 5953125"/>
              <a:gd name="connsiteX2" fmla="*/ 4333875 w 4333875"/>
              <a:gd name="connsiteY2" fmla="*/ 5953125 h 5953125"/>
              <a:gd name="connsiteX3" fmla="*/ 0 w 4333875"/>
              <a:gd name="connsiteY3" fmla="*/ 5476875 h 5953125"/>
              <a:gd name="connsiteX4" fmla="*/ 0 w 4333875"/>
              <a:gd name="connsiteY4" fmla="*/ 0 h 5953125"/>
              <a:gd name="connsiteX0" fmla="*/ 0 w 4333875"/>
              <a:gd name="connsiteY0" fmla="*/ 0 h 5953125"/>
              <a:gd name="connsiteX1" fmla="*/ 4333875 w 4333875"/>
              <a:gd name="connsiteY1" fmla="*/ 0 h 5953125"/>
              <a:gd name="connsiteX2" fmla="*/ 4333875 w 4333875"/>
              <a:gd name="connsiteY2" fmla="*/ 5953125 h 5953125"/>
              <a:gd name="connsiteX3" fmla="*/ 0 w 4333875"/>
              <a:gd name="connsiteY3" fmla="*/ 5467350 h 5953125"/>
              <a:gd name="connsiteX4" fmla="*/ 0 w 4333875"/>
              <a:gd name="connsiteY4" fmla="*/ 0 h 59531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33875" h="5953125">
                <a:moveTo>
                  <a:pt x="0" y="0"/>
                </a:moveTo>
                <a:lnTo>
                  <a:pt x="4333875" y="0"/>
                </a:lnTo>
                <a:lnTo>
                  <a:pt x="4333875" y="5953125"/>
                </a:lnTo>
                <a:lnTo>
                  <a:pt x="0" y="5467350"/>
                </a:lnTo>
                <a:lnTo>
                  <a:pt x="0" y="0"/>
                </a:lnTo>
                <a:close/>
              </a:path>
            </a:pathLst>
          </a:custGeom>
        </p:spPr>
        <p:txBody>
          <a:bodyPr/>
          <a:lstStyle/>
          <a:p>
            <a:endParaRPr lang="en-AU"/>
          </a:p>
        </p:txBody>
      </p:sp>
      <p:sp>
        <p:nvSpPr>
          <p:cNvPr id="3" name="Text Placeholder 6"/>
          <p:cNvSpPr>
            <a:spLocks noGrp="1"/>
          </p:cNvSpPr>
          <p:nvPr>
            <p:ph type="body" sz="quarter" idx="11" hasCustomPrompt="1"/>
          </p:nvPr>
        </p:nvSpPr>
        <p:spPr>
          <a:xfrm>
            <a:off x="333375" y="266700"/>
            <a:ext cx="4114800" cy="666750"/>
          </a:xfrm>
          <a:prstGeom prst="rect">
            <a:avLst/>
          </a:prstGeom>
        </p:spPr>
        <p:txBody>
          <a:bodyPr/>
          <a:lstStyle>
            <a:lvl1pPr marL="0" indent="0">
              <a:buNone/>
              <a:defRPr sz="2800" b="1">
                <a:solidFill>
                  <a:srgbClr val="0000C8"/>
                </a:solidFill>
              </a:defRPr>
            </a:lvl1pPr>
          </a:lstStyle>
          <a:p>
            <a:pPr lvl="0"/>
            <a:r>
              <a:rPr lang="en-US" dirty="0" smtClean="0"/>
              <a:t>Title</a:t>
            </a:r>
          </a:p>
          <a:p>
            <a:pPr lvl="0"/>
            <a:endParaRPr lang="en-US" dirty="0" smtClean="0"/>
          </a:p>
          <a:p>
            <a:pPr lvl="0"/>
            <a:endParaRPr lang="en-US" dirty="0" smtClean="0"/>
          </a:p>
          <a:p>
            <a:pPr lvl="0"/>
            <a:endParaRPr lang="en-AU" dirty="0"/>
          </a:p>
        </p:txBody>
      </p:sp>
      <p:sp>
        <p:nvSpPr>
          <p:cNvPr id="4" name="Text Placeholder 8"/>
          <p:cNvSpPr>
            <a:spLocks noGrp="1"/>
          </p:cNvSpPr>
          <p:nvPr>
            <p:ph type="body" sz="quarter" idx="12" hasCustomPrompt="1"/>
          </p:nvPr>
        </p:nvSpPr>
        <p:spPr>
          <a:xfrm>
            <a:off x="323850" y="1028700"/>
            <a:ext cx="4114800" cy="3952875"/>
          </a:xfrm>
          <a:prstGeom prst="rect">
            <a:avLst/>
          </a:prstGeom>
        </p:spPr>
        <p:txBody>
          <a:bodyPr/>
          <a:lstStyle>
            <a:lvl1pPr marL="0" indent="0">
              <a:buNone/>
              <a:defRPr sz="2000" b="1"/>
            </a:lvl1pPr>
          </a:lstStyle>
          <a:p>
            <a:pPr lvl="0"/>
            <a:r>
              <a:rPr lang="en-US" dirty="0" smtClean="0"/>
              <a:t>Text</a:t>
            </a:r>
            <a:endParaRPr lang="en-AU" dirty="0"/>
          </a:p>
        </p:txBody>
      </p:sp>
    </p:spTree>
    <p:extLst>
      <p:ext uri="{BB962C8B-B14F-4D97-AF65-F5344CB8AC3E}">
        <p14:creationId xmlns:p14="http://schemas.microsoft.com/office/powerpoint/2010/main" val="2255525063"/>
      </p:ext>
    </p:extLst>
  </p:cSld>
  <p:clrMapOvr>
    <a:masterClrMapping/>
  </p:clrMapOvr>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Picture Placeholder 3"/>
          <p:cNvSpPr>
            <a:spLocks noGrp="1"/>
          </p:cNvSpPr>
          <p:nvPr>
            <p:ph type="pic" sz="quarter" idx="10" hasCustomPrompt="1"/>
          </p:nvPr>
        </p:nvSpPr>
        <p:spPr>
          <a:xfrm>
            <a:off x="0" y="0"/>
            <a:ext cx="9144000" cy="6858000"/>
          </a:xfrm>
          <a:prstGeom prst="rect">
            <a:avLst/>
          </a:prstGeom>
        </p:spPr>
        <p:txBody>
          <a:bodyPr/>
          <a:lstStyle>
            <a:lvl1pPr marL="0" indent="0">
              <a:buNone/>
              <a:defRPr/>
            </a:lvl1pPr>
          </a:lstStyle>
          <a:p>
            <a:r>
              <a:rPr lang="en-AU" dirty="0" smtClean="0"/>
              <a:t>INSERT PICTURE</a:t>
            </a:r>
            <a:endParaRPr lang="en-AU" dirty="0"/>
          </a:p>
        </p:txBody>
      </p:sp>
    </p:spTree>
    <p:extLst>
      <p:ext uri="{BB962C8B-B14F-4D97-AF65-F5344CB8AC3E}">
        <p14:creationId xmlns:p14="http://schemas.microsoft.com/office/powerpoint/2010/main" val="1848636496"/>
      </p:ext>
    </p:extLst>
  </p:cSld>
  <p:clrMapOvr>
    <a:masterClrMapping/>
  </p:clrMapOvr>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41" name="Text Box 17"/>
          <p:cNvSpPr txBox="1">
            <a:spLocks noChangeArrowheads="1"/>
          </p:cNvSpPr>
          <p:nvPr/>
        </p:nvSpPr>
        <p:spPr bwMode="auto">
          <a:xfrm>
            <a:off x="2971800" y="387352"/>
            <a:ext cx="3200400" cy="461665"/>
          </a:xfrm>
          <a:prstGeom prst="rect">
            <a:avLst/>
          </a:prstGeom>
          <a:noFill/>
          <a:ln w="9525">
            <a:noFill/>
            <a:miter lim="800000"/>
            <a:headEnd/>
            <a:tailEnd/>
          </a:ln>
        </p:spPr>
        <p:txBody>
          <a:bodyPr>
            <a:spAutoFit/>
          </a:bodyPr>
          <a:lstStyle/>
          <a:p>
            <a:pPr algn="ctr">
              <a:spcBef>
                <a:spcPct val="50000"/>
              </a:spcBef>
              <a:defRPr/>
            </a:pPr>
            <a:endParaRPr lang="en-US">
              <a:solidFill>
                <a:schemeClr val="bg1"/>
              </a:solidFill>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6" r:id="rId3"/>
    <p:sldLayoutId id="2147483651" r:id="rId4"/>
    <p:sldLayoutId id="2147483654" r:id="rId5"/>
    <p:sldLayoutId id="2147483652" r:id="rId6"/>
    <p:sldLayoutId id="2147483655" r:id="rId7"/>
    <p:sldLayoutId id="2147483653" r:id="rId8"/>
  </p:sldLayoutIdLst>
  <p:transition/>
  <p:timing>
    <p:tnLst>
      <p:par>
        <p:cTn id="1" dur="indefinite" restart="never" nodeType="tmRoot"/>
      </p:par>
    </p:tnLst>
  </p:timing>
  <p:txStyles>
    <p:titleStyle>
      <a:lvl1pPr algn="ctr" rtl="0" eaLnBrk="0" fontAlgn="base" hangingPunct="0">
        <a:spcBef>
          <a:spcPct val="0"/>
        </a:spcBef>
        <a:spcAft>
          <a:spcPct val="0"/>
        </a:spcAft>
        <a:defRPr sz="4400">
          <a:solidFill>
            <a:schemeClr val="tx2"/>
          </a:solidFill>
          <a:latin typeface="+mj-lt"/>
          <a:ea typeface="Arial" pitchFamily="-65" charset="0"/>
          <a:cs typeface="+mj-cs"/>
        </a:defRPr>
      </a:lvl1pPr>
      <a:lvl2pPr algn="ctr" rtl="0" eaLnBrk="0" fontAlgn="base" hangingPunct="0">
        <a:spcBef>
          <a:spcPct val="0"/>
        </a:spcBef>
        <a:spcAft>
          <a:spcPct val="0"/>
        </a:spcAft>
        <a:defRPr sz="4400">
          <a:solidFill>
            <a:schemeClr val="tx2"/>
          </a:solidFill>
          <a:latin typeface="Arial" charset="0"/>
          <a:ea typeface="Arial" pitchFamily="-65" charset="0"/>
          <a:cs typeface="Arial" charset="0"/>
        </a:defRPr>
      </a:lvl2pPr>
      <a:lvl3pPr algn="ctr" rtl="0" eaLnBrk="0" fontAlgn="base" hangingPunct="0">
        <a:spcBef>
          <a:spcPct val="0"/>
        </a:spcBef>
        <a:spcAft>
          <a:spcPct val="0"/>
        </a:spcAft>
        <a:defRPr sz="4400">
          <a:solidFill>
            <a:schemeClr val="tx2"/>
          </a:solidFill>
          <a:latin typeface="Arial" charset="0"/>
          <a:ea typeface="Arial" pitchFamily="-65" charset="0"/>
          <a:cs typeface="Arial" charset="0"/>
        </a:defRPr>
      </a:lvl3pPr>
      <a:lvl4pPr algn="ctr" rtl="0" eaLnBrk="0" fontAlgn="base" hangingPunct="0">
        <a:spcBef>
          <a:spcPct val="0"/>
        </a:spcBef>
        <a:spcAft>
          <a:spcPct val="0"/>
        </a:spcAft>
        <a:defRPr sz="4400">
          <a:solidFill>
            <a:schemeClr val="tx2"/>
          </a:solidFill>
          <a:latin typeface="Arial" charset="0"/>
          <a:ea typeface="Arial" pitchFamily="-65" charset="0"/>
          <a:cs typeface="Arial" charset="0"/>
        </a:defRPr>
      </a:lvl4pPr>
      <a:lvl5pPr algn="ctr" rtl="0" eaLnBrk="0" fontAlgn="base" hangingPunct="0">
        <a:spcBef>
          <a:spcPct val="0"/>
        </a:spcBef>
        <a:spcAft>
          <a:spcPct val="0"/>
        </a:spcAft>
        <a:defRPr sz="4400">
          <a:solidFill>
            <a:schemeClr val="tx2"/>
          </a:solidFill>
          <a:latin typeface="Arial" charset="0"/>
          <a:ea typeface="Arial" pitchFamily="-65"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Arial" pitchFamily="-65" charset="0"/>
          <a:cs typeface="+mn-cs"/>
        </a:defRPr>
      </a:lvl1pPr>
      <a:lvl2pPr marL="742950" indent="-285750" algn="l" rtl="0" eaLnBrk="0" fontAlgn="base" hangingPunct="0">
        <a:spcBef>
          <a:spcPct val="20000"/>
        </a:spcBef>
        <a:spcAft>
          <a:spcPct val="0"/>
        </a:spcAft>
        <a:buChar char="–"/>
        <a:defRPr sz="2800">
          <a:solidFill>
            <a:schemeClr val="tx1"/>
          </a:solidFill>
          <a:latin typeface="+mn-lt"/>
          <a:ea typeface="Arial" pitchFamily="-65" charset="0"/>
          <a:cs typeface="+mn-cs"/>
        </a:defRPr>
      </a:lvl2pPr>
      <a:lvl3pPr marL="1143000" indent="-228600" algn="l" rtl="0" eaLnBrk="0" fontAlgn="base" hangingPunct="0">
        <a:spcBef>
          <a:spcPct val="20000"/>
        </a:spcBef>
        <a:spcAft>
          <a:spcPct val="0"/>
        </a:spcAft>
        <a:buChar char="•"/>
        <a:defRPr sz="2400">
          <a:solidFill>
            <a:schemeClr val="tx1"/>
          </a:solidFill>
          <a:latin typeface="+mn-lt"/>
          <a:ea typeface="Arial" pitchFamily="-65" charset="0"/>
          <a:cs typeface="+mn-cs"/>
        </a:defRPr>
      </a:lvl3pPr>
      <a:lvl4pPr marL="1600200" indent="-228600" algn="l" rtl="0" eaLnBrk="0" fontAlgn="base" hangingPunct="0">
        <a:spcBef>
          <a:spcPct val="20000"/>
        </a:spcBef>
        <a:spcAft>
          <a:spcPct val="0"/>
        </a:spcAft>
        <a:buChar char="–"/>
        <a:defRPr sz="2000">
          <a:solidFill>
            <a:schemeClr val="tx1"/>
          </a:solidFill>
          <a:latin typeface="+mn-lt"/>
          <a:ea typeface="Arial" pitchFamily="-65" charset="0"/>
          <a:cs typeface="+mn-cs"/>
        </a:defRPr>
      </a:lvl4pPr>
      <a:lvl5pPr marL="2057400" indent="-228600" algn="l" rtl="0" eaLnBrk="0" fontAlgn="base" hangingPunct="0">
        <a:spcBef>
          <a:spcPct val="20000"/>
        </a:spcBef>
        <a:spcAft>
          <a:spcPct val="0"/>
        </a:spcAft>
        <a:buChar char="»"/>
        <a:defRPr sz="2000">
          <a:solidFill>
            <a:schemeClr val="tx1"/>
          </a:solidFill>
          <a:latin typeface="+mn-lt"/>
          <a:ea typeface="Arial" pitchFamily="-65" charset="0"/>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ctrTitle" sz="quarter"/>
          </p:nvPr>
        </p:nvSpPr>
        <p:spPr>
          <a:xfrm>
            <a:off x="1440000" y="2847976"/>
            <a:ext cx="6903900" cy="923926"/>
          </a:xfrm>
          <a:prstGeom prst="rect">
            <a:avLst/>
          </a:prstGeom>
          <a:noFill/>
        </p:spPr>
        <p:txBody>
          <a:bodyPr/>
          <a:lstStyle/>
          <a:p>
            <a:pPr eaLnBrk="1" hangingPunct="1"/>
            <a:r>
              <a:rPr lang="en-US" sz="2800" dirty="0" smtClean="0"/>
              <a:t>Writing a media backgrounder</a:t>
            </a:r>
            <a:br>
              <a:rPr lang="en-US" sz="2800" dirty="0" smtClean="0"/>
            </a:br>
            <a:r>
              <a:rPr lang="en-US" sz="2800" dirty="0" smtClean="0"/>
              <a:t>COMM2079</a:t>
            </a:r>
            <a:endParaRPr lang="en-US" dirty="0" smtClean="0"/>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AU" sz="2800" dirty="0" smtClean="0"/>
              <a:t>What is a media backgrounder?</a:t>
            </a:r>
            <a:endParaRPr lang="en-AU" sz="2800" dirty="0"/>
          </a:p>
        </p:txBody>
      </p:sp>
      <p:sp>
        <p:nvSpPr>
          <p:cNvPr id="3" name="Slide Number Placeholder 9"/>
          <p:cNvSpPr txBox="1">
            <a:spLocks/>
          </p:cNvSpPr>
          <p:nvPr/>
        </p:nvSpPr>
        <p:spPr bwMode="auto">
          <a:xfrm>
            <a:off x="7010400" y="5502276"/>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fld id="{D79D5CF6-1821-4FB7-849E-54A439F8F4B0}" type="slidenum">
              <a:rPr lang="en-AU" altLang="en-US" sz="1200">
                <a:solidFill>
                  <a:srgbClr val="898989"/>
                </a:solidFill>
              </a:rPr>
              <a:pPr algn="r" eaLnBrk="1" hangingPunct="1">
                <a:spcBef>
                  <a:spcPct val="0"/>
                </a:spcBef>
                <a:buFontTx/>
                <a:buNone/>
              </a:pPr>
              <a:t>2</a:t>
            </a:fld>
            <a:endParaRPr lang="en-AU" altLang="en-US" sz="1200">
              <a:solidFill>
                <a:srgbClr val="898989"/>
              </a:solidFill>
            </a:endParaRPr>
          </a:p>
        </p:txBody>
      </p:sp>
      <p:sp>
        <p:nvSpPr>
          <p:cNvPr id="9" name="TextBox 8"/>
          <p:cNvSpPr txBox="1"/>
          <p:nvPr/>
        </p:nvSpPr>
        <p:spPr>
          <a:xfrm>
            <a:off x="739140" y="1424940"/>
            <a:ext cx="7772400" cy="1323439"/>
          </a:xfrm>
          <a:prstGeom prst="rect">
            <a:avLst/>
          </a:prstGeom>
          <a:solidFill>
            <a:srgbClr val="E4FFC9"/>
          </a:solidFill>
          <a:ln w="12700">
            <a:solidFill>
              <a:schemeClr val="tx1"/>
            </a:solidFill>
          </a:ln>
        </p:spPr>
        <p:txBody>
          <a:bodyPr wrap="square" rtlCol="0">
            <a:spAutoFit/>
          </a:bodyPr>
          <a:lstStyle/>
          <a:p>
            <a:r>
              <a:rPr lang="en-AU" sz="2000" dirty="0">
                <a:ea typeface="Arial" pitchFamily="-65" charset="0"/>
              </a:rPr>
              <a:t>A backgrounder is an in-depth informational </a:t>
            </a:r>
            <a:r>
              <a:rPr lang="en-AU" sz="2000" dirty="0" smtClean="0">
                <a:ea typeface="Arial" pitchFamily="-65" charset="0"/>
              </a:rPr>
              <a:t>piece, providing </a:t>
            </a:r>
            <a:r>
              <a:rPr lang="en-AU" sz="2000" dirty="0">
                <a:ea typeface="Arial" pitchFamily="-65" charset="0"/>
              </a:rPr>
              <a:t>as the name implies, background information on a specific issue. They often accompany press releases and provide additional information not found in the releases.</a:t>
            </a:r>
            <a:endParaRPr lang="en-US" sz="2000" dirty="0"/>
          </a:p>
        </p:txBody>
      </p:sp>
      <p:sp>
        <p:nvSpPr>
          <p:cNvPr id="10" name="Rounded Rectangle 9"/>
          <p:cNvSpPr/>
          <p:nvPr/>
        </p:nvSpPr>
        <p:spPr bwMode="auto">
          <a:xfrm>
            <a:off x="739140" y="3138747"/>
            <a:ext cx="7772400" cy="609600"/>
          </a:xfrm>
          <a:prstGeom prst="roundRect">
            <a:avLst/>
          </a:prstGeom>
          <a:solidFill>
            <a:srgbClr val="CCFF99"/>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sz="1600" b="0" i="0" u="none" strike="noStrike" cap="none" normalizeH="0" baseline="0" dirty="0" smtClean="0">
                <a:ln>
                  <a:noFill/>
                </a:ln>
                <a:solidFill>
                  <a:schemeClr val="tx1"/>
                </a:solidFill>
                <a:effectLst/>
                <a:latin typeface="Arial" charset="0"/>
                <a:cs typeface="Arial" charset="0"/>
              </a:rPr>
              <a:t>Gives the press</a:t>
            </a:r>
            <a:r>
              <a:rPr kumimoji="0" lang="en-AU" sz="1600" b="0" i="0" u="none" strike="noStrike" cap="none" normalizeH="0" dirty="0" smtClean="0">
                <a:ln>
                  <a:noFill/>
                </a:ln>
                <a:solidFill>
                  <a:schemeClr val="tx1"/>
                </a:solidFill>
                <a:effectLst/>
                <a:latin typeface="Arial" charset="0"/>
                <a:cs typeface="Arial" charset="0"/>
              </a:rPr>
              <a:t> or other interested parties a more detailed background of an issue, event, person of interest or launch.</a:t>
            </a:r>
            <a:endParaRPr kumimoji="0" lang="en-AU" sz="1600" b="0" i="0" u="none" strike="noStrike" cap="none" normalizeH="0" baseline="0" dirty="0" smtClean="0">
              <a:ln>
                <a:noFill/>
              </a:ln>
              <a:solidFill>
                <a:schemeClr val="tx1"/>
              </a:solidFill>
              <a:effectLst/>
              <a:latin typeface="Arial" charset="0"/>
              <a:cs typeface="Arial" charset="0"/>
            </a:endParaRPr>
          </a:p>
        </p:txBody>
      </p:sp>
      <p:sp>
        <p:nvSpPr>
          <p:cNvPr id="11" name="Rounded Rectangle 10"/>
          <p:cNvSpPr/>
          <p:nvPr/>
        </p:nvSpPr>
        <p:spPr bwMode="auto">
          <a:xfrm>
            <a:off x="739140" y="3984011"/>
            <a:ext cx="7772400" cy="609600"/>
          </a:xfrm>
          <a:prstGeom prst="roundRect">
            <a:avLst/>
          </a:prstGeom>
          <a:solidFill>
            <a:srgbClr val="FFCC99"/>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r>
              <a:rPr lang="en-AU" sz="1600" dirty="0" smtClean="0"/>
              <a:t>Provided </a:t>
            </a:r>
            <a:r>
              <a:rPr lang="en-AU" sz="1600" dirty="0"/>
              <a:t>because other </a:t>
            </a:r>
            <a:r>
              <a:rPr lang="en-AU" sz="1600" dirty="0" smtClean="0"/>
              <a:t>media </a:t>
            </a:r>
            <a:r>
              <a:rPr lang="en-AU" sz="1600" dirty="0"/>
              <a:t>documents such as media advisories and </a:t>
            </a:r>
            <a:r>
              <a:rPr lang="en-AU" sz="1600" dirty="0" smtClean="0"/>
              <a:t>media </a:t>
            </a:r>
            <a:r>
              <a:rPr lang="en-AU" sz="1600" dirty="0"/>
              <a:t>releases are necessarily kept short and succinct</a:t>
            </a:r>
            <a:endParaRPr kumimoji="0" lang="en-AU" sz="1600" b="0" i="0" u="none" strike="noStrike" cap="none" normalizeH="0" baseline="0" dirty="0" smtClean="0">
              <a:ln>
                <a:noFill/>
              </a:ln>
              <a:solidFill>
                <a:schemeClr val="tx1"/>
              </a:solidFill>
              <a:effectLst/>
              <a:latin typeface="Arial" charset="0"/>
              <a:cs typeface="Arial" charset="0"/>
            </a:endParaRPr>
          </a:p>
        </p:txBody>
      </p:sp>
      <p:sp>
        <p:nvSpPr>
          <p:cNvPr id="13" name="Rounded Rectangle 12"/>
          <p:cNvSpPr/>
          <p:nvPr/>
        </p:nvSpPr>
        <p:spPr bwMode="auto">
          <a:xfrm>
            <a:off x="739140" y="4829275"/>
            <a:ext cx="7772400" cy="609600"/>
          </a:xfrm>
          <a:prstGeom prst="roundRect">
            <a:avLst/>
          </a:prstGeom>
          <a:solidFill>
            <a:srgbClr val="F6CEFE"/>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r>
              <a:rPr lang="en-AU" sz="1600" dirty="0" smtClean="0"/>
              <a:t>Provides </a:t>
            </a:r>
            <a:r>
              <a:rPr lang="en-AU" sz="1600" dirty="0"/>
              <a:t>more information to </a:t>
            </a:r>
            <a:r>
              <a:rPr lang="en-AU" sz="1600" dirty="0" smtClean="0"/>
              <a:t>journalists </a:t>
            </a:r>
            <a:r>
              <a:rPr lang="en-AU" sz="1600" dirty="0"/>
              <a:t>or media </a:t>
            </a:r>
            <a:r>
              <a:rPr lang="en-AU" sz="1600" dirty="0" smtClean="0"/>
              <a:t>outlets </a:t>
            </a:r>
            <a:r>
              <a:rPr lang="en-AU" sz="1600" dirty="0"/>
              <a:t>without compromising the readability or standard format of the media advisory or </a:t>
            </a:r>
            <a:r>
              <a:rPr lang="en-AU" sz="1600" dirty="0" smtClean="0"/>
              <a:t>media </a:t>
            </a:r>
            <a:r>
              <a:rPr lang="en-AU" sz="1600" dirty="0"/>
              <a:t>release.</a:t>
            </a:r>
            <a:endParaRPr kumimoji="0" lang="en-AU" sz="1600" b="0" i="0" u="none" strike="noStrike" cap="none" normalizeH="0" baseline="0" dirty="0" smtClean="0">
              <a:ln>
                <a:noFill/>
              </a:ln>
              <a:solidFill>
                <a:schemeClr val="tx1"/>
              </a:solidFill>
              <a:effectLst/>
              <a:latin typeface="Arial" charset="0"/>
              <a:cs typeface="Arial" charset="0"/>
            </a:endParaRPr>
          </a:p>
        </p:txBody>
      </p:sp>
      <p:sp>
        <p:nvSpPr>
          <p:cNvPr id="14" name="TextBox 13"/>
          <p:cNvSpPr txBox="1"/>
          <p:nvPr/>
        </p:nvSpPr>
        <p:spPr>
          <a:xfrm>
            <a:off x="5638800" y="5791200"/>
            <a:ext cx="2971800" cy="276999"/>
          </a:xfrm>
          <a:prstGeom prst="rect">
            <a:avLst/>
          </a:prstGeom>
          <a:noFill/>
        </p:spPr>
        <p:txBody>
          <a:bodyPr wrap="square" rtlCol="0">
            <a:spAutoFit/>
          </a:bodyPr>
          <a:lstStyle/>
          <a:p>
            <a:pPr algn="r"/>
            <a:r>
              <a:rPr lang="en-AU" sz="1200" dirty="0" smtClean="0">
                <a:solidFill>
                  <a:schemeClr val="bg1"/>
                </a:solidFill>
              </a:rPr>
              <a:t>Tapia 2015</a:t>
            </a:r>
            <a:endParaRPr lang="en-AU" sz="1200" dirty="0">
              <a:solidFill>
                <a:schemeClr val="bg1"/>
              </a:solidFill>
            </a:endParaRPr>
          </a:p>
        </p:txBody>
      </p:sp>
    </p:spTree>
    <p:extLst>
      <p:ext uri="{BB962C8B-B14F-4D97-AF65-F5344CB8AC3E}">
        <p14:creationId xmlns:p14="http://schemas.microsoft.com/office/powerpoint/2010/main" val="2481402512"/>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0"/>
                                        </p:tgtEl>
                                        <p:attrNameLst>
                                          <p:attrName>style.visibility</p:attrName>
                                        </p:attrNameLst>
                                      </p:cBhvr>
                                      <p:to>
                                        <p:strVal val="visible"/>
                                      </p:to>
                                    </p:set>
                                    <p:anim calcmode="lin" valueType="num">
                                      <p:cBhvr additive="base">
                                        <p:cTn id="13" dur="500" fill="hold"/>
                                        <p:tgtEl>
                                          <p:spTgt spid="10"/>
                                        </p:tgtEl>
                                        <p:attrNameLst>
                                          <p:attrName>ppt_x</p:attrName>
                                        </p:attrNameLst>
                                      </p:cBhvr>
                                      <p:tavLst>
                                        <p:tav tm="0">
                                          <p:val>
                                            <p:strVal val="#ppt_x"/>
                                          </p:val>
                                        </p:tav>
                                        <p:tav tm="100000">
                                          <p:val>
                                            <p:strVal val="#ppt_x"/>
                                          </p:val>
                                        </p:tav>
                                      </p:tavLst>
                                    </p:anim>
                                    <p:anim calcmode="lin" valueType="num">
                                      <p:cBhvr additive="base">
                                        <p:cTn id="14"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anim calcmode="lin" valueType="num">
                                      <p:cBhvr additive="base">
                                        <p:cTn id="19" dur="500" fill="hold"/>
                                        <p:tgtEl>
                                          <p:spTgt spid="11"/>
                                        </p:tgtEl>
                                        <p:attrNameLst>
                                          <p:attrName>ppt_x</p:attrName>
                                        </p:attrNameLst>
                                      </p:cBhvr>
                                      <p:tavLst>
                                        <p:tav tm="0">
                                          <p:val>
                                            <p:strVal val="#ppt_x"/>
                                          </p:val>
                                        </p:tav>
                                        <p:tav tm="100000">
                                          <p:val>
                                            <p:strVal val="#ppt_x"/>
                                          </p:val>
                                        </p:tav>
                                      </p:tavLst>
                                    </p:anim>
                                    <p:anim calcmode="lin" valueType="num">
                                      <p:cBhvr additive="base">
                                        <p:cTn id="20"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3"/>
                                        </p:tgtEl>
                                        <p:attrNameLst>
                                          <p:attrName>style.visibility</p:attrName>
                                        </p:attrNameLst>
                                      </p:cBhvr>
                                      <p:to>
                                        <p:strVal val="visible"/>
                                      </p:to>
                                    </p:set>
                                    <p:anim calcmode="lin" valueType="num">
                                      <p:cBhvr additive="base">
                                        <p:cTn id="25" dur="500" fill="hold"/>
                                        <p:tgtEl>
                                          <p:spTgt spid="13"/>
                                        </p:tgtEl>
                                        <p:attrNameLst>
                                          <p:attrName>ppt_x</p:attrName>
                                        </p:attrNameLst>
                                      </p:cBhvr>
                                      <p:tavLst>
                                        <p:tav tm="0">
                                          <p:val>
                                            <p:strVal val="#ppt_x"/>
                                          </p:val>
                                        </p:tav>
                                        <p:tav tm="100000">
                                          <p:val>
                                            <p:strVal val="#ppt_x"/>
                                          </p:val>
                                        </p:tav>
                                      </p:tavLst>
                                    </p:anim>
                                    <p:anim calcmode="lin" valueType="num">
                                      <p:cBhvr additive="base">
                                        <p:cTn id="26"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1" grpId="0" animBg="1"/>
      <p:bldP spid="13"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AU" sz="2800" dirty="0" smtClean="0"/>
              <a:t>What are the </a:t>
            </a:r>
            <a:r>
              <a:rPr lang="en-AU" sz="2800" dirty="0" smtClean="0"/>
              <a:t>uses?</a:t>
            </a:r>
            <a:endParaRPr lang="en-AU" sz="2800" dirty="0"/>
          </a:p>
        </p:txBody>
      </p:sp>
      <p:sp>
        <p:nvSpPr>
          <p:cNvPr id="3" name="Slide Number Placeholder 9"/>
          <p:cNvSpPr txBox="1">
            <a:spLocks/>
          </p:cNvSpPr>
          <p:nvPr/>
        </p:nvSpPr>
        <p:spPr bwMode="auto">
          <a:xfrm>
            <a:off x="7010400" y="5502276"/>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fld id="{D79D5CF6-1821-4FB7-849E-54A439F8F4B0}" type="slidenum">
              <a:rPr lang="en-AU" altLang="en-US" sz="1200">
                <a:solidFill>
                  <a:srgbClr val="898989"/>
                </a:solidFill>
              </a:rPr>
              <a:pPr algn="r" eaLnBrk="1" hangingPunct="1">
                <a:spcBef>
                  <a:spcPct val="0"/>
                </a:spcBef>
                <a:buFontTx/>
                <a:buNone/>
              </a:pPr>
              <a:t>3</a:t>
            </a:fld>
            <a:endParaRPr lang="en-AU" altLang="en-US" sz="1200">
              <a:solidFill>
                <a:srgbClr val="898989"/>
              </a:solidFill>
            </a:endParaRPr>
          </a:p>
        </p:txBody>
      </p:sp>
      <p:sp>
        <p:nvSpPr>
          <p:cNvPr id="10" name="Rounded Rectangle 9"/>
          <p:cNvSpPr/>
          <p:nvPr/>
        </p:nvSpPr>
        <p:spPr bwMode="auto">
          <a:xfrm>
            <a:off x="409575" y="1484711"/>
            <a:ext cx="7772400" cy="609600"/>
          </a:xfrm>
          <a:prstGeom prst="roundRect">
            <a:avLst/>
          </a:prstGeom>
          <a:solidFill>
            <a:srgbClr val="CCFF99"/>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r>
              <a:rPr lang="en-AU" sz="1600" dirty="0"/>
              <a:t>Collateral material for partner groups</a:t>
            </a:r>
            <a:endParaRPr kumimoji="0" lang="en-AU" sz="1600" b="0" i="0" u="none" strike="noStrike" cap="none" normalizeH="0" baseline="0" dirty="0" smtClean="0">
              <a:ln>
                <a:noFill/>
              </a:ln>
              <a:solidFill>
                <a:schemeClr val="tx1"/>
              </a:solidFill>
              <a:effectLst/>
              <a:latin typeface="Arial" charset="0"/>
              <a:cs typeface="Arial" charset="0"/>
            </a:endParaRPr>
          </a:p>
        </p:txBody>
      </p:sp>
      <p:sp>
        <p:nvSpPr>
          <p:cNvPr id="11" name="Rounded Rectangle 10"/>
          <p:cNvSpPr/>
          <p:nvPr/>
        </p:nvSpPr>
        <p:spPr bwMode="auto">
          <a:xfrm>
            <a:off x="409575" y="2502697"/>
            <a:ext cx="7772400" cy="609600"/>
          </a:xfrm>
          <a:prstGeom prst="roundRect">
            <a:avLst/>
          </a:prstGeom>
          <a:solidFill>
            <a:srgbClr val="FFCC99"/>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r>
              <a:rPr lang="en-AU" sz="1600" dirty="0"/>
              <a:t>Talking points for an interview</a:t>
            </a:r>
            <a:endParaRPr kumimoji="0" lang="en-AU" sz="1600" b="0" i="0" u="none" strike="noStrike" cap="none" normalizeH="0" baseline="0" dirty="0" smtClean="0">
              <a:ln>
                <a:noFill/>
              </a:ln>
              <a:solidFill>
                <a:schemeClr val="tx1"/>
              </a:solidFill>
              <a:effectLst/>
              <a:latin typeface="Arial" charset="0"/>
              <a:cs typeface="Arial" charset="0"/>
            </a:endParaRPr>
          </a:p>
        </p:txBody>
      </p:sp>
      <p:sp>
        <p:nvSpPr>
          <p:cNvPr id="13" name="Rounded Rectangle 12"/>
          <p:cNvSpPr/>
          <p:nvPr/>
        </p:nvSpPr>
        <p:spPr bwMode="auto">
          <a:xfrm>
            <a:off x="409575" y="3487909"/>
            <a:ext cx="7772400" cy="609600"/>
          </a:xfrm>
          <a:prstGeom prst="roundRect">
            <a:avLst/>
          </a:prstGeom>
          <a:solidFill>
            <a:srgbClr val="F6CEFE"/>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r>
              <a:rPr lang="en-AU" sz="1600" dirty="0"/>
              <a:t>Preparation documents for a media interview</a:t>
            </a:r>
            <a:endParaRPr kumimoji="0" lang="en-AU" sz="1600" b="0" i="0" u="none" strike="noStrike" cap="none" normalizeH="0" baseline="0" dirty="0" smtClean="0">
              <a:ln>
                <a:noFill/>
              </a:ln>
              <a:solidFill>
                <a:schemeClr val="tx1"/>
              </a:solidFill>
              <a:effectLst/>
              <a:latin typeface="Arial" charset="0"/>
              <a:cs typeface="Arial" charset="0"/>
            </a:endParaRPr>
          </a:p>
        </p:txBody>
      </p:sp>
      <p:sp>
        <p:nvSpPr>
          <p:cNvPr id="12" name="Rounded Rectangle 11"/>
          <p:cNvSpPr/>
          <p:nvPr/>
        </p:nvSpPr>
        <p:spPr bwMode="auto">
          <a:xfrm>
            <a:off x="409575" y="4495092"/>
            <a:ext cx="7772400" cy="609600"/>
          </a:xfrm>
          <a:prstGeom prst="roundRect">
            <a:avLst/>
          </a:prstGeom>
          <a:solidFill>
            <a:srgbClr val="C3D9FD"/>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r>
              <a:rPr lang="en-AU" sz="1600" dirty="0"/>
              <a:t>Inclusion in an online or print </a:t>
            </a:r>
            <a:r>
              <a:rPr lang="en-AU" sz="1600" dirty="0" smtClean="0"/>
              <a:t>media toolkit</a:t>
            </a:r>
            <a:endParaRPr kumimoji="0" lang="en-AU" sz="1600" b="0" i="0" u="none" strike="noStrike" cap="none" normalizeH="0" baseline="0" dirty="0" smtClean="0">
              <a:ln>
                <a:noFill/>
              </a:ln>
              <a:solidFill>
                <a:schemeClr val="tx1"/>
              </a:solidFill>
              <a:effectLst/>
              <a:latin typeface="Arial" charset="0"/>
              <a:cs typeface="Arial" charset="0"/>
            </a:endParaRPr>
          </a:p>
        </p:txBody>
      </p:sp>
      <p:sp>
        <p:nvSpPr>
          <p:cNvPr id="15" name="TextBox 14"/>
          <p:cNvSpPr txBox="1"/>
          <p:nvPr/>
        </p:nvSpPr>
        <p:spPr>
          <a:xfrm>
            <a:off x="5561814" y="5867401"/>
            <a:ext cx="3200204" cy="276999"/>
          </a:xfrm>
          <a:prstGeom prst="rect">
            <a:avLst/>
          </a:prstGeom>
          <a:noFill/>
        </p:spPr>
        <p:txBody>
          <a:bodyPr wrap="square" rtlCol="0">
            <a:spAutoFit/>
          </a:bodyPr>
          <a:lstStyle/>
          <a:p>
            <a:pPr algn="r"/>
            <a:r>
              <a:rPr lang="en-AU" sz="1200" dirty="0" smtClean="0">
                <a:solidFill>
                  <a:schemeClr val="bg1"/>
                </a:solidFill>
              </a:rPr>
              <a:t>National Association of Social Workers 2008</a:t>
            </a:r>
            <a:endParaRPr lang="en-AU" sz="1200" dirty="0">
              <a:solidFill>
                <a:schemeClr val="bg1"/>
              </a:solidFill>
            </a:endParaRPr>
          </a:p>
        </p:txBody>
      </p:sp>
    </p:spTree>
    <p:extLst>
      <p:ext uri="{BB962C8B-B14F-4D97-AF65-F5344CB8AC3E}">
        <p14:creationId xmlns:p14="http://schemas.microsoft.com/office/powerpoint/2010/main" val="2215830863"/>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369569" y="186419"/>
            <a:ext cx="8258175" cy="647700"/>
          </a:xfrm>
        </p:spPr>
        <p:txBody>
          <a:bodyPr/>
          <a:lstStyle/>
          <a:p>
            <a:r>
              <a:rPr lang="en-AU" sz="2800" dirty="0" smtClean="0"/>
              <a:t>How to write a backgrounder</a:t>
            </a:r>
            <a:endParaRPr lang="en-AU" sz="2800" dirty="0"/>
          </a:p>
        </p:txBody>
      </p:sp>
      <p:sp>
        <p:nvSpPr>
          <p:cNvPr id="3" name="Slide Number Placeholder 9"/>
          <p:cNvSpPr txBox="1">
            <a:spLocks/>
          </p:cNvSpPr>
          <p:nvPr/>
        </p:nvSpPr>
        <p:spPr bwMode="auto">
          <a:xfrm>
            <a:off x="7010400" y="5502276"/>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fld id="{D79D5CF6-1821-4FB7-849E-54A439F8F4B0}" type="slidenum">
              <a:rPr lang="en-AU" altLang="en-US" sz="1200">
                <a:solidFill>
                  <a:srgbClr val="898989"/>
                </a:solidFill>
              </a:rPr>
              <a:pPr algn="r" eaLnBrk="1" hangingPunct="1">
                <a:spcBef>
                  <a:spcPct val="0"/>
                </a:spcBef>
                <a:buFontTx/>
                <a:buNone/>
              </a:pPr>
              <a:t>4</a:t>
            </a:fld>
            <a:endParaRPr lang="en-AU" altLang="en-US" sz="1200">
              <a:solidFill>
                <a:srgbClr val="898989"/>
              </a:solidFill>
            </a:endParaRPr>
          </a:p>
        </p:txBody>
      </p:sp>
      <p:sp>
        <p:nvSpPr>
          <p:cNvPr id="4" name="TextBox 3"/>
          <p:cNvSpPr txBox="1"/>
          <p:nvPr/>
        </p:nvSpPr>
        <p:spPr>
          <a:xfrm>
            <a:off x="479107" y="881195"/>
            <a:ext cx="8039100" cy="1200329"/>
          </a:xfrm>
          <a:prstGeom prst="rect">
            <a:avLst/>
          </a:prstGeom>
          <a:solidFill>
            <a:srgbClr val="CCFF99"/>
          </a:solidFill>
          <a:ln w="12700">
            <a:solidFill>
              <a:schemeClr val="tx1"/>
            </a:solidFill>
          </a:ln>
        </p:spPr>
        <p:txBody>
          <a:bodyPr wrap="square" rtlCol="0">
            <a:spAutoFit/>
          </a:bodyPr>
          <a:lstStyle/>
          <a:p>
            <a:pPr marL="342900" indent="-342900">
              <a:buFont typeface="Arial" panose="020B0604020202020204" pitchFamily="34" charset="0"/>
              <a:buChar char="•"/>
            </a:pPr>
            <a:r>
              <a:rPr lang="en-AU" sz="1800" dirty="0" smtClean="0"/>
              <a:t>Usually written in narrative style.</a:t>
            </a:r>
          </a:p>
          <a:p>
            <a:pPr marL="342900" indent="-342900">
              <a:buFont typeface="Arial" panose="020B0604020202020204" pitchFamily="34" charset="0"/>
              <a:buChar char="•"/>
            </a:pPr>
            <a:r>
              <a:rPr lang="en-AU" sz="1800" dirty="0" smtClean="0"/>
              <a:t>Can be longer than a media release (sometimes 3-4 pages)</a:t>
            </a:r>
          </a:p>
          <a:p>
            <a:pPr marL="342900" indent="-342900">
              <a:buFont typeface="Arial" panose="020B0604020202020204" pitchFamily="34" charset="0"/>
              <a:buChar char="•"/>
            </a:pPr>
            <a:r>
              <a:rPr lang="en-AU" sz="1800" dirty="0" smtClean="0"/>
              <a:t>Good idea to use the ‘5Ws (What? When? Where? Why? Who?) and H (How?)’ to help you work out what you need to say</a:t>
            </a:r>
            <a:endParaRPr lang="en-AU" sz="1800" dirty="0"/>
          </a:p>
        </p:txBody>
      </p:sp>
      <p:sp>
        <p:nvSpPr>
          <p:cNvPr id="5" name="Rounded Rectangle 4"/>
          <p:cNvSpPr/>
          <p:nvPr/>
        </p:nvSpPr>
        <p:spPr bwMode="auto">
          <a:xfrm>
            <a:off x="479107" y="2270274"/>
            <a:ext cx="8119110" cy="952664"/>
          </a:xfrm>
          <a:prstGeom prst="roundRect">
            <a:avLst/>
          </a:prstGeom>
          <a:solidFill>
            <a:srgbClr val="E4FFC9"/>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r>
              <a:rPr lang="en-AU" sz="1600" dirty="0"/>
              <a:t>Start with a concise statement on the issue or subject </a:t>
            </a:r>
            <a:r>
              <a:rPr lang="en-AU" sz="1600" dirty="0" smtClean="0"/>
              <a:t>of </a:t>
            </a:r>
            <a:r>
              <a:rPr lang="en-AU" sz="1600" dirty="0" smtClean="0"/>
              <a:t>the </a:t>
            </a:r>
            <a:r>
              <a:rPr lang="en-AU" sz="1600" dirty="0"/>
              <a:t>topic </a:t>
            </a:r>
            <a:r>
              <a:rPr lang="en-AU" sz="1600" dirty="0" smtClean="0"/>
              <a:t>accompanying the </a:t>
            </a:r>
            <a:r>
              <a:rPr lang="en-AU" sz="1600" dirty="0"/>
              <a:t>press release. For example</a:t>
            </a:r>
            <a:r>
              <a:rPr lang="en-AU" sz="1600" dirty="0" smtClean="0"/>
              <a:t>: “</a:t>
            </a:r>
            <a:r>
              <a:rPr lang="en-AU" sz="1600" dirty="0"/>
              <a:t>Clinical social workers provide the majority of the </a:t>
            </a:r>
            <a:r>
              <a:rPr lang="en-AU" sz="1600" dirty="0" smtClean="0"/>
              <a:t>nation’s mental </a:t>
            </a:r>
            <a:r>
              <a:rPr lang="en-AU" sz="1600" dirty="0"/>
              <a:t>health services.”</a:t>
            </a:r>
            <a:endParaRPr kumimoji="0" lang="en-AU" sz="1600" b="0" i="0" u="none" strike="noStrike" cap="none" normalizeH="0" baseline="0" dirty="0" smtClean="0">
              <a:ln>
                <a:noFill/>
              </a:ln>
              <a:effectLst/>
              <a:latin typeface="Arial" charset="0"/>
              <a:cs typeface="Arial" charset="0"/>
            </a:endParaRPr>
          </a:p>
        </p:txBody>
      </p:sp>
      <p:sp>
        <p:nvSpPr>
          <p:cNvPr id="6" name="Rounded Rectangle 5"/>
          <p:cNvSpPr/>
          <p:nvPr/>
        </p:nvSpPr>
        <p:spPr bwMode="auto">
          <a:xfrm>
            <a:off x="479107" y="3313580"/>
            <a:ext cx="8119110" cy="1109634"/>
          </a:xfrm>
          <a:prstGeom prst="roundRect">
            <a:avLst/>
          </a:prstGeom>
          <a:solidFill>
            <a:srgbClr val="FFCC99"/>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r>
              <a:rPr lang="en-AU" sz="1600" dirty="0"/>
              <a:t>Follow the opening statement with a historical overview </a:t>
            </a:r>
            <a:r>
              <a:rPr lang="en-AU" sz="1600" dirty="0" smtClean="0"/>
              <a:t>of the </a:t>
            </a:r>
            <a:r>
              <a:rPr lang="en-AU" sz="1600" dirty="0"/>
              <a:t>issue. Trace the issue’s evolution—how it came to </a:t>
            </a:r>
            <a:r>
              <a:rPr lang="en-AU" sz="1600" dirty="0" smtClean="0"/>
              <a:t>be—and </a:t>
            </a:r>
            <a:r>
              <a:rPr lang="en-AU" sz="1600" dirty="0"/>
              <a:t>the major events leading up to it. You can utilize</a:t>
            </a:r>
          </a:p>
          <a:p>
            <a:r>
              <a:rPr lang="en-AU" sz="1600" dirty="0"/>
              <a:t>outside information in this section. However, cite </a:t>
            </a:r>
            <a:r>
              <a:rPr lang="en-AU" sz="1600" dirty="0" smtClean="0"/>
              <a:t>your statements </a:t>
            </a:r>
            <a:r>
              <a:rPr lang="en-AU" sz="1600" dirty="0"/>
              <a:t>within the text, according to the </a:t>
            </a:r>
            <a:r>
              <a:rPr lang="en-AU" sz="1600" dirty="0" smtClean="0"/>
              <a:t>appropriate style </a:t>
            </a:r>
            <a:r>
              <a:rPr lang="en-AU" sz="1600" dirty="0"/>
              <a:t>guidelines of the publication you are sending it to.</a:t>
            </a:r>
            <a:endParaRPr kumimoji="0" lang="en-AU" sz="1600" b="0" i="0" u="none" strike="noStrike" cap="none" normalizeH="0" baseline="0" dirty="0" smtClean="0">
              <a:ln>
                <a:noFill/>
              </a:ln>
              <a:effectLst/>
              <a:latin typeface="Arial" charset="0"/>
              <a:cs typeface="Arial" charset="0"/>
            </a:endParaRPr>
          </a:p>
        </p:txBody>
      </p:sp>
      <p:sp>
        <p:nvSpPr>
          <p:cNvPr id="7" name="Rounded Rectangle 6"/>
          <p:cNvSpPr/>
          <p:nvPr/>
        </p:nvSpPr>
        <p:spPr bwMode="auto">
          <a:xfrm>
            <a:off x="479107" y="4524825"/>
            <a:ext cx="8119110" cy="612322"/>
          </a:xfrm>
          <a:prstGeom prst="roundRect">
            <a:avLst/>
          </a:prstGeom>
          <a:solidFill>
            <a:srgbClr val="F6CEFE"/>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r>
              <a:rPr lang="en-AU" sz="1600" dirty="0"/>
              <a:t>Explain why this issue is important TODAY. State </a:t>
            </a:r>
            <a:r>
              <a:rPr lang="en-AU" sz="1600" dirty="0" smtClean="0"/>
              <a:t>its significance </a:t>
            </a:r>
            <a:r>
              <a:rPr lang="en-AU" sz="1600" dirty="0"/>
              <a:t>and back that </a:t>
            </a:r>
            <a:r>
              <a:rPr lang="en-AU" sz="1600" dirty="0" smtClean="0"/>
              <a:t>statement, </a:t>
            </a:r>
            <a:r>
              <a:rPr lang="en-AU" sz="1600" dirty="0"/>
              <a:t>as appropriate.</a:t>
            </a:r>
            <a:endParaRPr kumimoji="0" lang="en-AU" sz="1600" b="0" i="0" u="none" strike="noStrike" cap="none" normalizeH="0" baseline="0" dirty="0" smtClean="0">
              <a:ln>
                <a:noFill/>
              </a:ln>
              <a:effectLst/>
              <a:latin typeface="Arial" charset="0"/>
              <a:cs typeface="Arial" charset="0"/>
            </a:endParaRPr>
          </a:p>
        </p:txBody>
      </p:sp>
      <p:sp>
        <p:nvSpPr>
          <p:cNvPr id="8" name="Rounded Rectangle 7"/>
          <p:cNvSpPr/>
          <p:nvPr/>
        </p:nvSpPr>
        <p:spPr bwMode="auto">
          <a:xfrm>
            <a:off x="491490" y="5225218"/>
            <a:ext cx="8119110" cy="459620"/>
          </a:xfrm>
          <a:prstGeom prst="roundRect">
            <a:avLst/>
          </a:prstGeom>
          <a:solidFill>
            <a:srgbClr val="C3D9FD"/>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r>
              <a:rPr lang="en-AU" sz="1600" dirty="0"/>
              <a:t>Present the implications of the issue. </a:t>
            </a:r>
            <a:r>
              <a:rPr lang="en-AU" sz="1600" dirty="0" smtClean="0"/>
              <a:t>Support that </a:t>
            </a:r>
            <a:r>
              <a:rPr lang="en-AU" sz="1600" dirty="0" smtClean="0"/>
              <a:t>statement with </a:t>
            </a:r>
            <a:r>
              <a:rPr lang="en-AU" sz="1600" dirty="0"/>
              <a:t>facts.</a:t>
            </a:r>
            <a:endParaRPr kumimoji="0" lang="en-AU" sz="1600" b="0" i="0" u="none" strike="noStrike" cap="none" normalizeH="0" baseline="0" dirty="0" smtClean="0">
              <a:ln>
                <a:noFill/>
              </a:ln>
              <a:effectLst/>
              <a:latin typeface="Arial" charset="0"/>
              <a:cs typeface="Arial" charset="0"/>
            </a:endParaRPr>
          </a:p>
        </p:txBody>
      </p:sp>
      <p:sp>
        <p:nvSpPr>
          <p:cNvPr id="9" name="Rounded Rectangle 8"/>
          <p:cNvSpPr/>
          <p:nvPr/>
        </p:nvSpPr>
        <p:spPr bwMode="auto">
          <a:xfrm>
            <a:off x="491490" y="5770246"/>
            <a:ext cx="8119110" cy="541755"/>
          </a:xfrm>
          <a:prstGeom prst="roundRect">
            <a:avLst/>
          </a:prstGeom>
          <a:solidFill>
            <a:srgbClr val="FCDF9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sz="1600" b="0" i="0" u="none" strike="noStrike" cap="none" normalizeH="0" baseline="0" dirty="0" smtClean="0">
                <a:ln>
                  <a:noFill/>
                </a:ln>
                <a:effectLst/>
                <a:latin typeface="Arial" charset="0"/>
                <a:cs typeface="Arial" charset="0"/>
              </a:rPr>
              <a:t>Use clear and concise language and use sub-headings where</a:t>
            </a:r>
            <a:r>
              <a:rPr kumimoji="0" lang="en-AU" sz="1600" b="0" i="0" u="none" strike="noStrike" cap="none" normalizeH="0" dirty="0" smtClean="0">
                <a:ln>
                  <a:noFill/>
                </a:ln>
                <a:effectLst/>
                <a:latin typeface="Arial" charset="0"/>
                <a:cs typeface="Arial" charset="0"/>
              </a:rPr>
              <a:t> appropriate to make reading easier.</a:t>
            </a:r>
            <a:endParaRPr kumimoji="0" lang="en-AU" sz="1600" b="0" i="0" u="none" strike="noStrike" cap="none" normalizeH="0" baseline="0" dirty="0" smtClean="0">
              <a:ln>
                <a:noFill/>
              </a:ln>
              <a:effectLst/>
              <a:latin typeface="Arial" charset="0"/>
              <a:cs typeface="Arial" charset="0"/>
            </a:endParaRPr>
          </a:p>
        </p:txBody>
      </p:sp>
      <p:sp>
        <p:nvSpPr>
          <p:cNvPr id="11" name="TextBox 10"/>
          <p:cNvSpPr txBox="1"/>
          <p:nvPr/>
        </p:nvSpPr>
        <p:spPr>
          <a:xfrm>
            <a:off x="5467546" y="6397409"/>
            <a:ext cx="3200204" cy="276999"/>
          </a:xfrm>
          <a:prstGeom prst="rect">
            <a:avLst/>
          </a:prstGeom>
          <a:noFill/>
        </p:spPr>
        <p:txBody>
          <a:bodyPr wrap="square" rtlCol="0">
            <a:spAutoFit/>
          </a:bodyPr>
          <a:lstStyle/>
          <a:p>
            <a:pPr algn="r"/>
            <a:r>
              <a:rPr lang="en-AU" sz="1200" dirty="0" smtClean="0">
                <a:solidFill>
                  <a:schemeClr val="bg1"/>
                </a:solidFill>
              </a:rPr>
              <a:t>National Association of Social Workers 2008</a:t>
            </a:r>
            <a:endParaRPr lang="en-AU" sz="1200" dirty="0">
              <a:solidFill>
                <a:schemeClr val="bg1"/>
              </a:solidFill>
            </a:endParaRPr>
          </a:p>
        </p:txBody>
      </p:sp>
    </p:spTree>
    <p:extLst>
      <p:ext uri="{BB962C8B-B14F-4D97-AF65-F5344CB8AC3E}">
        <p14:creationId xmlns:p14="http://schemas.microsoft.com/office/powerpoint/2010/main" val="358510523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ppt_x"/>
                                          </p:val>
                                        </p:tav>
                                        <p:tav tm="100000">
                                          <p:val>
                                            <p:strVal val="#ppt_x"/>
                                          </p:val>
                                        </p:tav>
                                      </p:tavLst>
                                    </p:anim>
                                    <p:anim calcmode="lin" valueType="num">
                                      <p:cBhvr additive="base">
                                        <p:cTn id="2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additive="base">
                                        <p:cTn id="25" dur="500" fill="hold"/>
                                        <p:tgtEl>
                                          <p:spTgt spid="7"/>
                                        </p:tgtEl>
                                        <p:attrNameLst>
                                          <p:attrName>ppt_x</p:attrName>
                                        </p:attrNameLst>
                                      </p:cBhvr>
                                      <p:tavLst>
                                        <p:tav tm="0">
                                          <p:val>
                                            <p:strVal val="#ppt_x"/>
                                          </p:val>
                                        </p:tav>
                                        <p:tav tm="100000">
                                          <p:val>
                                            <p:strVal val="#ppt_x"/>
                                          </p:val>
                                        </p:tav>
                                      </p:tavLst>
                                    </p:anim>
                                    <p:anim calcmode="lin" valueType="num">
                                      <p:cBhvr additive="base">
                                        <p:cTn id="26"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8"/>
                                        </p:tgtEl>
                                        <p:attrNameLst>
                                          <p:attrName>style.visibility</p:attrName>
                                        </p:attrNameLst>
                                      </p:cBhvr>
                                      <p:to>
                                        <p:strVal val="visible"/>
                                      </p:to>
                                    </p:set>
                                    <p:anim calcmode="lin" valueType="num">
                                      <p:cBhvr additive="base">
                                        <p:cTn id="31" dur="500" fill="hold"/>
                                        <p:tgtEl>
                                          <p:spTgt spid="8"/>
                                        </p:tgtEl>
                                        <p:attrNameLst>
                                          <p:attrName>ppt_x</p:attrName>
                                        </p:attrNameLst>
                                      </p:cBhvr>
                                      <p:tavLst>
                                        <p:tav tm="0">
                                          <p:val>
                                            <p:strVal val="#ppt_x"/>
                                          </p:val>
                                        </p:tav>
                                        <p:tav tm="100000">
                                          <p:val>
                                            <p:strVal val="#ppt_x"/>
                                          </p:val>
                                        </p:tav>
                                      </p:tavLst>
                                    </p:anim>
                                    <p:anim calcmode="lin" valueType="num">
                                      <p:cBhvr additive="base">
                                        <p:cTn id="32"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9"/>
                                        </p:tgtEl>
                                        <p:attrNameLst>
                                          <p:attrName>style.visibility</p:attrName>
                                        </p:attrNameLst>
                                      </p:cBhvr>
                                      <p:to>
                                        <p:strVal val="visible"/>
                                      </p:to>
                                    </p:set>
                                    <p:anim calcmode="lin" valueType="num">
                                      <p:cBhvr additive="base">
                                        <p:cTn id="37" dur="500" fill="hold"/>
                                        <p:tgtEl>
                                          <p:spTgt spid="9"/>
                                        </p:tgtEl>
                                        <p:attrNameLst>
                                          <p:attrName>ppt_x</p:attrName>
                                        </p:attrNameLst>
                                      </p:cBhvr>
                                      <p:tavLst>
                                        <p:tav tm="0">
                                          <p:val>
                                            <p:strVal val="#ppt_x"/>
                                          </p:val>
                                        </p:tav>
                                        <p:tav tm="100000">
                                          <p:val>
                                            <p:strVal val="#ppt_x"/>
                                          </p:val>
                                        </p:tav>
                                      </p:tavLst>
                                    </p:anim>
                                    <p:anim calcmode="lin" valueType="num">
                                      <p:cBhvr additive="base">
                                        <p:cTn id="3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AU" sz="2800" dirty="0" smtClean="0"/>
              <a:t>Specifics of a backgrounder</a:t>
            </a:r>
            <a:endParaRPr lang="en-AU" sz="2800" dirty="0"/>
          </a:p>
        </p:txBody>
      </p:sp>
      <p:sp>
        <p:nvSpPr>
          <p:cNvPr id="3" name="Slide Number Placeholder 9"/>
          <p:cNvSpPr txBox="1">
            <a:spLocks/>
          </p:cNvSpPr>
          <p:nvPr/>
        </p:nvSpPr>
        <p:spPr bwMode="auto">
          <a:xfrm>
            <a:off x="7010400" y="5502276"/>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fld id="{D79D5CF6-1821-4FB7-849E-54A439F8F4B0}" type="slidenum">
              <a:rPr lang="en-AU" altLang="en-US" sz="1200">
                <a:solidFill>
                  <a:srgbClr val="898989"/>
                </a:solidFill>
              </a:rPr>
              <a:pPr algn="r" eaLnBrk="1" hangingPunct="1">
                <a:spcBef>
                  <a:spcPct val="0"/>
                </a:spcBef>
                <a:buFontTx/>
                <a:buNone/>
              </a:pPr>
              <a:t>5</a:t>
            </a:fld>
            <a:endParaRPr lang="en-AU" altLang="en-US" sz="1200">
              <a:solidFill>
                <a:srgbClr val="898989"/>
              </a:solidFill>
            </a:endParaRPr>
          </a:p>
        </p:txBody>
      </p:sp>
      <p:graphicFrame>
        <p:nvGraphicFramePr>
          <p:cNvPr id="4" name="Table 3"/>
          <p:cNvGraphicFramePr>
            <a:graphicFrameLocks noGrp="1"/>
          </p:cNvGraphicFramePr>
          <p:nvPr>
            <p:extLst>
              <p:ext uri="{D42A27DB-BD31-4B8C-83A1-F6EECF244321}">
                <p14:modId xmlns:p14="http://schemas.microsoft.com/office/powerpoint/2010/main" val="1848485305"/>
              </p:ext>
            </p:extLst>
          </p:nvPr>
        </p:nvGraphicFramePr>
        <p:xfrm>
          <a:off x="409574" y="1270972"/>
          <a:ext cx="8258176" cy="3017520"/>
        </p:xfrm>
        <a:graphic>
          <a:graphicData uri="http://schemas.openxmlformats.org/drawingml/2006/table">
            <a:tbl>
              <a:tblPr firstRow="1" bandRow="1">
                <a:tableStyleId>{5C22544A-7EE6-4342-B048-85BDC9FD1C3A}</a:tableStyleId>
              </a:tblPr>
              <a:tblGrid>
                <a:gridCol w="4116707"/>
                <a:gridCol w="4141469"/>
              </a:tblGrid>
              <a:tr h="393700">
                <a:tc>
                  <a:txBody>
                    <a:bodyPr/>
                    <a:lstStyle/>
                    <a:p>
                      <a:pPr>
                        <a:lnSpc>
                          <a:spcPct val="100000"/>
                        </a:lnSpc>
                      </a:pPr>
                      <a:r>
                        <a:rPr lang="en-AU" sz="1600" b="0" dirty="0" smtClean="0">
                          <a:solidFill>
                            <a:schemeClr val="tx1"/>
                          </a:solidFill>
                        </a:rPr>
                        <a:t>Has a heading that indicates what it is about</a:t>
                      </a:r>
                      <a:endParaRPr lang="en-AU" sz="1600" b="0" dirty="0">
                        <a:solidFill>
                          <a:schemeClr val="tx1"/>
                        </a:solidFill>
                      </a:endParaRPr>
                    </a:p>
                  </a:txBody>
                  <a:tcPr/>
                </a:tc>
                <a:tc>
                  <a:txBody>
                    <a:bodyPr/>
                    <a:lstStyle/>
                    <a:p>
                      <a:pPr>
                        <a:lnSpc>
                          <a:spcPct val="100000"/>
                        </a:lnSpc>
                      </a:pPr>
                      <a:r>
                        <a:rPr lang="en-AU" sz="1600" b="0" dirty="0" smtClean="0">
                          <a:solidFill>
                            <a:schemeClr val="tx1"/>
                          </a:solidFill>
                        </a:rPr>
                        <a:t>Usually produced on an</a:t>
                      </a:r>
                      <a:r>
                        <a:rPr lang="en-AU" sz="1600" b="0" baseline="0" dirty="0" smtClean="0">
                          <a:solidFill>
                            <a:schemeClr val="tx1"/>
                          </a:solidFill>
                        </a:rPr>
                        <a:t> organisation’s letterhead</a:t>
                      </a:r>
                      <a:endParaRPr lang="en-AU" sz="1600" b="0" dirty="0">
                        <a:solidFill>
                          <a:schemeClr val="tx1"/>
                        </a:solidFill>
                      </a:endParaRPr>
                    </a:p>
                  </a:txBody>
                  <a:tcPr/>
                </a:tc>
              </a:tr>
              <a:tr h="370840">
                <a:tc>
                  <a:txBody>
                    <a:bodyPr/>
                    <a:lstStyle/>
                    <a:p>
                      <a:pPr>
                        <a:lnSpc>
                          <a:spcPct val="150000"/>
                        </a:lnSpc>
                      </a:pPr>
                      <a:r>
                        <a:rPr lang="en-AU" sz="1600" dirty="0" smtClean="0"/>
                        <a:t>Is broken up with subheadings</a:t>
                      </a:r>
                      <a:endParaRPr lang="en-AU" sz="1600" dirty="0"/>
                    </a:p>
                  </a:txBody>
                  <a:tcPr/>
                </a:tc>
                <a:tc>
                  <a:txBody>
                    <a:bodyPr/>
                    <a:lstStyle/>
                    <a:p>
                      <a:pPr>
                        <a:lnSpc>
                          <a:spcPct val="100000"/>
                        </a:lnSpc>
                      </a:pPr>
                      <a:r>
                        <a:rPr lang="en-AU" sz="1600" dirty="0" smtClean="0"/>
                        <a:t>Includes graphs and charts where appropriate</a:t>
                      </a:r>
                      <a:endParaRPr lang="en-AU" sz="1600" dirty="0"/>
                    </a:p>
                  </a:txBody>
                  <a:tcPr/>
                </a:tc>
              </a:tr>
              <a:tr h="370840">
                <a:tc>
                  <a:txBody>
                    <a:bodyPr/>
                    <a:lstStyle/>
                    <a:p>
                      <a:pPr>
                        <a:lnSpc>
                          <a:spcPct val="100000"/>
                        </a:lnSpc>
                      </a:pPr>
                      <a:r>
                        <a:rPr lang="en-AU" sz="1600" dirty="0" smtClean="0"/>
                        <a:t>Sometimes</a:t>
                      </a:r>
                      <a:r>
                        <a:rPr lang="en-AU" sz="1600" baseline="0" dirty="0" smtClean="0"/>
                        <a:t> refers readers to other sources of information</a:t>
                      </a:r>
                      <a:endParaRPr lang="en-AU" sz="1600" dirty="0"/>
                    </a:p>
                  </a:txBody>
                  <a:tcPr/>
                </a:tc>
                <a:tc>
                  <a:txBody>
                    <a:bodyPr/>
                    <a:lstStyle/>
                    <a:p>
                      <a:pPr>
                        <a:lnSpc>
                          <a:spcPct val="100000"/>
                        </a:lnSpc>
                      </a:pPr>
                      <a:r>
                        <a:rPr lang="en-AU" sz="1600" dirty="0" smtClean="0"/>
                        <a:t>Uses</a:t>
                      </a:r>
                      <a:r>
                        <a:rPr lang="en-AU" sz="1600" baseline="0" dirty="0" smtClean="0"/>
                        <a:t> internal and external (should be cited) sources as in-depth research for the content</a:t>
                      </a:r>
                      <a:endParaRPr lang="en-AU" sz="1600" dirty="0"/>
                    </a:p>
                  </a:txBody>
                  <a:tcPr/>
                </a:tc>
              </a:tr>
              <a:tr h="370840">
                <a:tc>
                  <a:txBody>
                    <a:bodyPr/>
                    <a:lstStyle/>
                    <a:p>
                      <a:pPr>
                        <a:lnSpc>
                          <a:spcPct val="150000"/>
                        </a:lnSpc>
                      </a:pPr>
                      <a:r>
                        <a:rPr lang="en-AU" sz="1600" dirty="0" smtClean="0"/>
                        <a:t>Written in an appropriate style and tone</a:t>
                      </a:r>
                      <a:endParaRPr lang="en-AU" sz="1600" dirty="0"/>
                    </a:p>
                  </a:txBody>
                  <a:tcPr/>
                </a:tc>
                <a:tc>
                  <a:txBody>
                    <a:bodyPr/>
                    <a:lstStyle/>
                    <a:p>
                      <a:pPr>
                        <a:lnSpc>
                          <a:spcPct val="100000"/>
                        </a:lnSpc>
                      </a:pPr>
                      <a:r>
                        <a:rPr lang="en-AU" sz="1600" dirty="0" smtClean="0"/>
                        <a:t>Although contains all the specifics should not be too long or beat around</a:t>
                      </a:r>
                      <a:r>
                        <a:rPr lang="en-AU" sz="1600" baseline="0" dirty="0" smtClean="0"/>
                        <a:t> the bush</a:t>
                      </a:r>
                      <a:endParaRPr lang="en-AU" sz="1600" dirty="0"/>
                    </a:p>
                  </a:txBody>
                  <a:tcPr/>
                </a:tc>
              </a:tr>
              <a:tr h="370840">
                <a:tc>
                  <a:txBody>
                    <a:bodyPr/>
                    <a:lstStyle/>
                    <a:p>
                      <a:pPr>
                        <a:lnSpc>
                          <a:spcPct val="150000"/>
                        </a:lnSpc>
                      </a:pPr>
                      <a:r>
                        <a:rPr lang="en-AU" sz="1600" dirty="0" smtClean="0"/>
                        <a:t>Targeted for</a:t>
                      </a:r>
                      <a:r>
                        <a:rPr lang="en-AU" sz="1600" baseline="0" dirty="0" smtClean="0"/>
                        <a:t> the specific media outlet</a:t>
                      </a:r>
                      <a:endParaRPr lang="en-AU" sz="1600" dirty="0"/>
                    </a:p>
                  </a:txBody>
                  <a:tcPr/>
                </a:tc>
                <a:tc>
                  <a:txBody>
                    <a:bodyPr/>
                    <a:lstStyle/>
                    <a:p>
                      <a:pPr>
                        <a:lnSpc>
                          <a:spcPct val="150000"/>
                        </a:lnSpc>
                      </a:pPr>
                      <a:endParaRPr lang="en-AU" sz="1600" dirty="0"/>
                    </a:p>
                  </a:txBody>
                  <a:tcPr/>
                </a:tc>
              </a:tr>
            </a:tbl>
          </a:graphicData>
        </a:graphic>
      </p:graphicFrame>
      <p:sp>
        <p:nvSpPr>
          <p:cNvPr id="5" name="TextBox 4"/>
          <p:cNvSpPr txBox="1"/>
          <p:nvPr/>
        </p:nvSpPr>
        <p:spPr>
          <a:xfrm>
            <a:off x="5695950" y="6062048"/>
            <a:ext cx="2971800" cy="276999"/>
          </a:xfrm>
          <a:prstGeom prst="rect">
            <a:avLst/>
          </a:prstGeom>
          <a:noFill/>
        </p:spPr>
        <p:txBody>
          <a:bodyPr wrap="square" rtlCol="0">
            <a:spAutoFit/>
          </a:bodyPr>
          <a:lstStyle/>
          <a:p>
            <a:pPr algn="r"/>
            <a:r>
              <a:rPr lang="en-AU" sz="1200" dirty="0" smtClean="0">
                <a:solidFill>
                  <a:schemeClr val="bg1"/>
                </a:solidFill>
              </a:rPr>
              <a:t>Mahoney 2013</a:t>
            </a:r>
            <a:endParaRPr lang="en-AU" sz="1200" dirty="0">
              <a:solidFill>
                <a:schemeClr val="bg1"/>
              </a:solidFill>
            </a:endParaRPr>
          </a:p>
        </p:txBody>
      </p:sp>
    </p:spTree>
    <p:extLst>
      <p:ext uri="{BB962C8B-B14F-4D97-AF65-F5344CB8AC3E}">
        <p14:creationId xmlns:p14="http://schemas.microsoft.com/office/powerpoint/2010/main" val="1255656751"/>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AU" sz="2800" dirty="0" smtClean="0"/>
              <a:t>Writing the backgrounder</a:t>
            </a:r>
            <a:endParaRPr lang="en-AU" sz="2800" dirty="0"/>
          </a:p>
        </p:txBody>
      </p:sp>
      <p:sp>
        <p:nvSpPr>
          <p:cNvPr id="3" name="Slide Number Placeholder 9"/>
          <p:cNvSpPr txBox="1">
            <a:spLocks/>
          </p:cNvSpPr>
          <p:nvPr/>
        </p:nvSpPr>
        <p:spPr bwMode="auto">
          <a:xfrm>
            <a:off x="7010400" y="5502276"/>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fld id="{D79D5CF6-1821-4FB7-849E-54A439F8F4B0}" type="slidenum">
              <a:rPr lang="en-AU" altLang="en-US" sz="1200">
                <a:solidFill>
                  <a:srgbClr val="898989"/>
                </a:solidFill>
              </a:rPr>
              <a:pPr algn="r" eaLnBrk="1" hangingPunct="1">
                <a:spcBef>
                  <a:spcPct val="0"/>
                </a:spcBef>
                <a:buFontTx/>
                <a:buNone/>
              </a:pPr>
              <a:t>6</a:t>
            </a:fld>
            <a:endParaRPr lang="en-AU" altLang="en-US" sz="1200">
              <a:solidFill>
                <a:srgbClr val="898989"/>
              </a:solidFill>
            </a:endParaRPr>
          </a:p>
        </p:txBody>
      </p:sp>
      <p:sp>
        <p:nvSpPr>
          <p:cNvPr id="4" name="Rounded Rectangle 3"/>
          <p:cNvSpPr/>
          <p:nvPr/>
        </p:nvSpPr>
        <p:spPr bwMode="auto">
          <a:xfrm>
            <a:off x="426720" y="1333500"/>
            <a:ext cx="8282940" cy="860424"/>
          </a:xfrm>
          <a:prstGeom prst="roundRect">
            <a:avLst/>
          </a:prstGeom>
          <a:solidFill>
            <a:srgbClr val="E4FFC9"/>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r>
              <a:rPr lang="en-AU" sz="1600" dirty="0"/>
              <a:t>Focus squarely on the audience. What do they already </a:t>
            </a:r>
            <a:r>
              <a:rPr lang="en-AU" sz="1600" dirty="0" smtClean="0"/>
              <a:t>know and </a:t>
            </a:r>
            <a:r>
              <a:rPr lang="en-AU" sz="1600" dirty="0"/>
              <a:t>what do you need them to know? Structure the piece to emphasize primary points you want to stick in readers’ minds</a:t>
            </a:r>
            <a:endParaRPr kumimoji="0" lang="en-AU" sz="1600" b="0" i="0" u="none" strike="noStrike" cap="none" normalizeH="0" baseline="0" dirty="0" smtClean="0">
              <a:ln>
                <a:noFill/>
              </a:ln>
              <a:solidFill>
                <a:schemeClr val="tx1"/>
              </a:solidFill>
              <a:effectLst/>
            </a:endParaRPr>
          </a:p>
        </p:txBody>
      </p:sp>
      <p:sp>
        <p:nvSpPr>
          <p:cNvPr id="5" name="Rounded Rectangle 4"/>
          <p:cNvSpPr/>
          <p:nvPr/>
        </p:nvSpPr>
        <p:spPr bwMode="auto">
          <a:xfrm>
            <a:off x="426720" y="2620009"/>
            <a:ext cx="8282940" cy="632460"/>
          </a:xfrm>
          <a:prstGeom prst="roundRect">
            <a:avLst/>
          </a:prstGeom>
          <a:solidFill>
            <a:srgbClr val="FFCC99"/>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r>
              <a:rPr lang="en-AU" sz="1600" dirty="0"/>
              <a:t>Use concise sentences and paragraphs. Avoid </a:t>
            </a:r>
            <a:r>
              <a:rPr lang="en-AU" sz="1600" dirty="0" smtClean="0"/>
              <a:t>flowery or unnecessary words or phrases. </a:t>
            </a:r>
            <a:r>
              <a:rPr lang="en-AU" sz="1600" dirty="0"/>
              <a:t>Get straight to the point to make things memorable but don’t let the writing get boring.</a:t>
            </a:r>
            <a:endParaRPr kumimoji="0" lang="en-AU" sz="1600" b="0" i="0" u="none" strike="noStrike" cap="none" normalizeH="0" baseline="0" dirty="0" smtClean="0">
              <a:ln>
                <a:noFill/>
              </a:ln>
              <a:solidFill>
                <a:schemeClr val="tx1"/>
              </a:solidFill>
              <a:effectLst/>
            </a:endParaRPr>
          </a:p>
        </p:txBody>
      </p:sp>
      <p:sp>
        <p:nvSpPr>
          <p:cNvPr id="6" name="Rounded Rectangle 5"/>
          <p:cNvSpPr/>
          <p:nvPr/>
        </p:nvSpPr>
        <p:spPr bwMode="auto">
          <a:xfrm>
            <a:off x="426720" y="3669029"/>
            <a:ext cx="8282940" cy="632460"/>
          </a:xfrm>
          <a:prstGeom prst="roundRect">
            <a:avLst/>
          </a:prstGeom>
          <a:solidFill>
            <a:srgbClr val="F6CEFE"/>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r>
              <a:rPr lang="en-AU" sz="1600" dirty="0"/>
              <a:t>Call attention to </a:t>
            </a:r>
            <a:r>
              <a:rPr lang="en-AU" sz="1600" dirty="0" smtClean="0"/>
              <a:t>people </a:t>
            </a:r>
            <a:r>
              <a:rPr lang="en-AU" sz="1600" dirty="0"/>
              <a:t>when </a:t>
            </a:r>
            <a:r>
              <a:rPr lang="en-AU" sz="1600" dirty="0" smtClean="0"/>
              <a:t>possible </a:t>
            </a:r>
            <a:r>
              <a:rPr lang="en-AU" sz="1600" dirty="0"/>
              <a:t>because we relate better to humans than to companies. You want to personalize the </a:t>
            </a:r>
            <a:r>
              <a:rPr lang="en-AU" sz="1600" dirty="0" smtClean="0"/>
              <a:t>story.</a:t>
            </a:r>
            <a:endParaRPr kumimoji="0" lang="en-AU" sz="1600" b="0" i="0" u="none" strike="noStrike" cap="none" normalizeH="0" baseline="0" dirty="0" smtClean="0">
              <a:ln>
                <a:noFill/>
              </a:ln>
              <a:solidFill>
                <a:schemeClr val="tx1"/>
              </a:solidFill>
              <a:effectLst/>
            </a:endParaRPr>
          </a:p>
        </p:txBody>
      </p:sp>
      <p:sp>
        <p:nvSpPr>
          <p:cNvPr id="7" name="Rounded Rectangle 6"/>
          <p:cNvSpPr/>
          <p:nvPr/>
        </p:nvSpPr>
        <p:spPr bwMode="auto">
          <a:xfrm>
            <a:off x="409575" y="4655820"/>
            <a:ext cx="8282940" cy="632460"/>
          </a:xfrm>
          <a:prstGeom prst="roundRect">
            <a:avLst/>
          </a:prstGeom>
          <a:solidFill>
            <a:srgbClr val="C3D9FD"/>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r>
              <a:rPr lang="en-AU" sz="1600" dirty="0"/>
              <a:t>Make it clean. Any errors in grammar, spelling or style will reflect badly on the </a:t>
            </a:r>
            <a:r>
              <a:rPr lang="en-AU" sz="1600" dirty="0" smtClean="0"/>
              <a:t>story or brand that is being </a:t>
            </a:r>
            <a:r>
              <a:rPr lang="en-AU" sz="1600" dirty="0"/>
              <a:t>profiled. Be sure to reread carefully to ensure everything is correct</a:t>
            </a:r>
            <a:endParaRPr kumimoji="0" lang="en-AU" sz="1600" b="0" i="0" u="none" strike="noStrike" cap="none" normalizeH="0" baseline="0" dirty="0" smtClean="0">
              <a:ln>
                <a:noFill/>
              </a:ln>
              <a:solidFill>
                <a:schemeClr val="tx1"/>
              </a:solidFill>
              <a:effectLst/>
            </a:endParaRPr>
          </a:p>
        </p:txBody>
      </p:sp>
      <p:sp>
        <p:nvSpPr>
          <p:cNvPr id="8" name="TextBox 7"/>
          <p:cNvSpPr txBox="1"/>
          <p:nvPr/>
        </p:nvSpPr>
        <p:spPr>
          <a:xfrm>
            <a:off x="5695950" y="6062048"/>
            <a:ext cx="2971800" cy="276999"/>
          </a:xfrm>
          <a:prstGeom prst="rect">
            <a:avLst/>
          </a:prstGeom>
          <a:noFill/>
        </p:spPr>
        <p:txBody>
          <a:bodyPr wrap="square" rtlCol="0">
            <a:spAutoFit/>
          </a:bodyPr>
          <a:lstStyle/>
          <a:p>
            <a:pPr algn="r"/>
            <a:r>
              <a:rPr lang="en-AU" sz="1200" dirty="0" smtClean="0">
                <a:solidFill>
                  <a:schemeClr val="bg1"/>
                </a:solidFill>
              </a:rPr>
              <a:t>Culver, Duncan, Forster &amp; Wagner 2016</a:t>
            </a:r>
            <a:endParaRPr lang="en-AU" sz="1200" dirty="0">
              <a:solidFill>
                <a:schemeClr val="bg1"/>
              </a:solidFill>
            </a:endParaRPr>
          </a:p>
        </p:txBody>
      </p:sp>
    </p:spTree>
    <p:extLst>
      <p:ext uri="{BB962C8B-B14F-4D97-AF65-F5344CB8AC3E}">
        <p14:creationId xmlns:p14="http://schemas.microsoft.com/office/powerpoint/2010/main" val="130335340"/>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334161" y="21602"/>
            <a:ext cx="8258175" cy="572287"/>
          </a:xfrm>
        </p:spPr>
        <p:txBody>
          <a:bodyPr/>
          <a:lstStyle/>
          <a:p>
            <a:r>
              <a:rPr lang="en-AU" sz="2800" dirty="0" smtClean="0"/>
              <a:t>Example: Media backgrounder</a:t>
            </a:r>
            <a:endParaRPr lang="en-AU" sz="2800" dirty="0"/>
          </a:p>
        </p:txBody>
      </p:sp>
      <p:sp>
        <p:nvSpPr>
          <p:cNvPr id="3" name="Slide Number Placeholder 9"/>
          <p:cNvSpPr txBox="1">
            <a:spLocks/>
          </p:cNvSpPr>
          <p:nvPr/>
        </p:nvSpPr>
        <p:spPr bwMode="auto">
          <a:xfrm>
            <a:off x="7010400" y="5502276"/>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fld id="{D79D5CF6-1821-4FB7-849E-54A439F8F4B0}" type="slidenum">
              <a:rPr lang="en-AU" altLang="en-US" sz="1200">
                <a:solidFill>
                  <a:srgbClr val="898989"/>
                </a:solidFill>
              </a:rPr>
              <a:pPr algn="r" eaLnBrk="1" hangingPunct="1">
                <a:spcBef>
                  <a:spcPct val="0"/>
                </a:spcBef>
                <a:buFontTx/>
                <a:buNone/>
              </a:pPr>
              <a:t>7</a:t>
            </a:fld>
            <a:endParaRPr lang="en-AU" altLang="en-US" sz="1200">
              <a:solidFill>
                <a:srgbClr val="898989"/>
              </a:solidFill>
            </a:endParaRPr>
          </a:p>
        </p:txBody>
      </p:sp>
      <p:pic>
        <p:nvPicPr>
          <p:cNvPr id="10" name="Picture 9"/>
          <p:cNvPicPr>
            <a:picLocks noChangeAspect="1"/>
          </p:cNvPicPr>
          <p:nvPr/>
        </p:nvPicPr>
        <p:blipFill>
          <a:blip r:embed="rId3"/>
          <a:stretch>
            <a:fillRect/>
          </a:stretch>
        </p:blipFill>
        <p:spPr>
          <a:xfrm>
            <a:off x="4370" y="678730"/>
            <a:ext cx="4713184" cy="6179270"/>
          </a:xfrm>
          <a:prstGeom prst="rect">
            <a:avLst/>
          </a:prstGeom>
        </p:spPr>
      </p:pic>
      <p:pic>
        <p:nvPicPr>
          <p:cNvPr id="11" name="Picture 10"/>
          <p:cNvPicPr>
            <a:picLocks noChangeAspect="1"/>
          </p:cNvPicPr>
          <p:nvPr/>
        </p:nvPicPr>
        <p:blipFill>
          <a:blip r:embed="rId4"/>
          <a:stretch>
            <a:fillRect/>
          </a:stretch>
        </p:blipFill>
        <p:spPr>
          <a:xfrm>
            <a:off x="4653853" y="593889"/>
            <a:ext cx="4167826" cy="6149586"/>
          </a:xfrm>
          <a:prstGeom prst="rect">
            <a:avLst/>
          </a:prstGeom>
        </p:spPr>
      </p:pic>
      <p:pic>
        <p:nvPicPr>
          <p:cNvPr id="12" name="Picture 11"/>
          <p:cNvPicPr>
            <a:picLocks noChangeAspect="1"/>
          </p:cNvPicPr>
          <p:nvPr/>
        </p:nvPicPr>
        <p:blipFill>
          <a:blip r:embed="rId5"/>
          <a:stretch>
            <a:fillRect/>
          </a:stretch>
        </p:blipFill>
        <p:spPr>
          <a:xfrm>
            <a:off x="5362575" y="5228116"/>
            <a:ext cx="3781425" cy="1600200"/>
          </a:xfrm>
          <a:prstGeom prst="rect">
            <a:avLst/>
          </a:prstGeom>
        </p:spPr>
      </p:pic>
    </p:spTree>
    <p:extLst>
      <p:ext uri="{BB962C8B-B14F-4D97-AF65-F5344CB8AC3E}">
        <p14:creationId xmlns:p14="http://schemas.microsoft.com/office/powerpoint/2010/main" val="102604594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ppt_x"/>
                                          </p:val>
                                        </p:tav>
                                        <p:tav tm="100000">
                                          <p:val>
                                            <p:strVal val="#ppt_x"/>
                                          </p:val>
                                        </p:tav>
                                      </p:tavLst>
                                    </p:anim>
                                    <p:anim calcmode="lin" valueType="num">
                                      <p:cBhvr additive="base">
                                        <p:cTn id="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1"/>
                                        </p:tgtEl>
                                        <p:attrNameLst>
                                          <p:attrName>style.visibility</p:attrName>
                                        </p:attrNameLst>
                                      </p:cBhvr>
                                      <p:to>
                                        <p:strVal val="visible"/>
                                      </p:to>
                                    </p:set>
                                    <p:anim calcmode="lin" valueType="num">
                                      <p:cBhvr additive="base">
                                        <p:cTn id="13" dur="500" fill="hold"/>
                                        <p:tgtEl>
                                          <p:spTgt spid="11"/>
                                        </p:tgtEl>
                                        <p:attrNameLst>
                                          <p:attrName>ppt_x</p:attrName>
                                        </p:attrNameLst>
                                      </p:cBhvr>
                                      <p:tavLst>
                                        <p:tav tm="0">
                                          <p:val>
                                            <p:strVal val="#ppt_x"/>
                                          </p:val>
                                        </p:tav>
                                        <p:tav tm="100000">
                                          <p:val>
                                            <p:strVal val="#ppt_x"/>
                                          </p:val>
                                        </p:tav>
                                      </p:tavLst>
                                    </p:anim>
                                    <p:anim calcmode="lin" valueType="num">
                                      <p:cBhvr additive="base">
                                        <p:cTn id="14"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2"/>
                                        </p:tgtEl>
                                        <p:attrNameLst>
                                          <p:attrName>style.visibility</p:attrName>
                                        </p:attrNameLst>
                                      </p:cBhvr>
                                      <p:to>
                                        <p:strVal val="visible"/>
                                      </p:to>
                                    </p:set>
                                    <p:anim calcmode="lin" valueType="num">
                                      <p:cBhvr additive="base">
                                        <p:cTn id="19" dur="500" fill="hold"/>
                                        <p:tgtEl>
                                          <p:spTgt spid="12"/>
                                        </p:tgtEl>
                                        <p:attrNameLst>
                                          <p:attrName>ppt_x</p:attrName>
                                        </p:attrNameLst>
                                      </p:cBhvr>
                                      <p:tavLst>
                                        <p:tav tm="0">
                                          <p:val>
                                            <p:strVal val="#ppt_x"/>
                                          </p:val>
                                        </p:tav>
                                        <p:tav tm="100000">
                                          <p:val>
                                            <p:strVal val="#ppt_x"/>
                                          </p:val>
                                        </p:tav>
                                      </p:tavLst>
                                    </p:anim>
                                    <p:anim calcmode="lin" valueType="num">
                                      <p:cBhvr additive="base">
                                        <p:cTn id="20"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409575" y="108114"/>
            <a:ext cx="8258175" cy="647700"/>
          </a:xfrm>
        </p:spPr>
        <p:txBody>
          <a:bodyPr/>
          <a:lstStyle/>
          <a:p>
            <a:r>
              <a:rPr lang="en-AU" sz="2800" dirty="0" smtClean="0"/>
              <a:t>Reference</a:t>
            </a:r>
            <a:endParaRPr lang="en-AU" sz="2800" dirty="0"/>
          </a:p>
        </p:txBody>
      </p:sp>
      <p:sp>
        <p:nvSpPr>
          <p:cNvPr id="3" name="Slide Number Placeholder 9"/>
          <p:cNvSpPr txBox="1">
            <a:spLocks/>
          </p:cNvSpPr>
          <p:nvPr/>
        </p:nvSpPr>
        <p:spPr bwMode="auto">
          <a:xfrm>
            <a:off x="7010400" y="5502276"/>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fld id="{D79D5CF6-1821-4FB7-849E-54A439F8F4B0}" type="slidenum">
              <a:rPr lang="en-AU" altLang="en-US" sz="1200">
                <a:solidFill>
                  <a:srgbClr val="898989"/>
                </a:solidFill>
              </a:rPr>
              <a:pPr algn="r" eaLnBrk="1" hangingPunct="1">
                <a:spcBef>
                  <a:spcPct val="0"/>
                </a:spcBef>
                <a:buFontTx/>
                <a:buNone/>
              </a:pPr>
              <a:t>8</a:t>
            </a:fld>
            <a:endParaRPr lang="en-AU" altLang="en-US" sz="1200">
              <a:solidFill>
                <a:srgbClr val="898989"/>
              </a:solidFill>
            </a:endParaRPr>
          </a:p>
        </p:txBody>
      </p:sp>
      <p:sp>
        <p:nvSpPr>
          <p:cNvPr id="11" name="TextBox 10"/>
          <p:cNvSpPr txBox="1"/>
          <p:nvPr/>
        </p:nvSpPr>
        <p:spPr>
          <a:xfrm>
            <a:off x="584462" y="970961"/>
            <a:ext cx="7937369" cy="3416320"/>
          </a:xfrm>
          <a:prstGeom prst="rect">
            <a:avLst/>
          </a:prstGeom>
          <a:noFill/>
        </p:spPr>
        <p:txBody>
          <a:bodyPr wrap="square" rtlCol="0">
            <a:spAutoFit/>
          </a:bodyPr>
          <a:lstStyle/>
          <a:p>
            <a:r>
              <a:rPr lang="en-AU" sz="1600" dirty="0" smtClean="0"/>
              <a:t>Culver, K, Duncan, M, Forster, S &amp; Wagner, M 2016, ‘Corporate backgrounders’, </a:t>
            </a:r>
            <a:r>
              <a:rPr lang="en-AU" sz="1600" dirty="0" smtClean="0"/>
              <a:t>viewed </a:t>
            </a:r>
            <a:r>
              <a:rPr lang="en-AU" sz="1600" dirty="0"/>
              <a:t>November 2016, </a:t>
            </a:r>
            <a:r>
              <a:rPr lang="en-AU" sz="1600" dirty="0" smtClean="0"/>
              <a:t>https</a:t>
            </a:r>
            <a:r>
              <a:rPr lang="en-AU" sz="1600" dirty="0"/>
              <a:t>://handbook.journalism.wisc.edu/corporate-backgrounder</a:t>
            </a:r>
            <a:r>
              <a:rPr lang="en-AU" sz="1600" dirty="0" smtClean="0"/>
              <a:t>/.</a:t>
            </a:r>
            <a:endParaRPr lang="en-AU" sz="1600" dirty="0" smtClean="0"/>
          </a:p>
          <a:p>
            <a:endParaRPr lang="en-AU" sz="1600" dirty="0" smtClean="0"/>
          </a:p>
          <a:p>
            <a:r>
              <a:rPr lang="en-AU" sz="1600" dirty="0" smtClean="0"/>
              <a:t>Mahoney, J 2013, </a:t>
            </a:r>
            <a:r>
              <a:rPr lang="en-AU" sz="1600" i="1" dirty="0" smtClean="0"/>
              <a:t>Public relations writing</a:t>
            </a:r>
            <a:r>
              <a:rPr lang="en-AU" sz="1600" dirty="0" smtClean="0"/>
              <a:t>, Oxford University Press, Australia.</a:t>
            </a:r>
          </a:p>
          <a:p>
            <a:endParaRPr lang="en-AU" sz="1600" dirty="0"/>
          </a:p>
          <a:p>
            <a:r>
              <a:rPr lang="en-AU" sz="1600" dirty="0" smtClean="0"/>
              <a:t>National Association of Social Workers 2008, ‘How to write and use an effective backgrounder in public relations’, viewed 4 November 2016, </a:t>
            </a:r>
            <a:r>
              <a:rPr lang="en-AU" sz="1600" dirty="0" smtClean="0"/>
              <a:t>https</a:t>
            </a:r>
            <a:r>
              <a:rPr lang="en-AU" sz="1600" dirty="0"/>
              <a:t>://www.socialworkers.org/pressroom/</a:t>
            </a:r>
            <a:r>
              <a:rPr lang="en-AU" sz="1600" dirty="0" err="1"/>
              <a:t>mediaToolkit</a:t>
            </a:r>
            <a:r>
              <a:rPr lang="en-AU" sz="1600" dirty="0"/>
              <a:t>/.../</a:t>
            </a:r>
            <a:r>
              <a:rPr lang="en-AU" sz="1600" b="1" dirty="0" smtClean="0"/>
              <a:t>WriteBackgrounder</a:t>
            </a:r>
            <a:r>
              <a:rPr lang="en-AU" sz="1600" dirty="0" smtClean="0"/>
              <a:t>.pdf.</a:t>
            </a:r>
            <a:endParaRPr lang="en-AU" sz="1600" dirty="0" smtClean="0"/>
          </a:p>
          <a:p>
            <a:endParaRPr lang="en-AU" sz="1600" dirty="0" smtClean="0"/>
          </a:p>
          <a:p>
            <a:r>
              <a:rPr lang="en-AU" sz="1600" dirty="0" smtClean="0"/>
              <a:t>Tapia, A  2015, ‘Backgrounder example’, viewed </a:t>
            </a:r>
            <a:r>
              <a:rPr lang="en-AU" sz="1600" dirty="0"/>
              <a:t>4 November 2016, </a:t>
            </a:r>
            <a:r>
              <a:rPr lang="en-AU" sz="1600" dirty="0" smtClean="0"/>
              <a:t>https</a:t>
            </a:r>
            <a:r>
              <a:rPr lang="en-AU" sz="1600" dirty="0"/>
              <a:t>://</a:t>
            </a:r>
            <a:r>
              <a:rPr lang="en-AU" sz="1600" dirty="0" smtClean="0"/>
              <a:t>www.thebalance.com/backgrounder-example-136071.</a:t>
            </a:r>
            <a:endParaRPr lang="en-AU" sz="1600" dirty="0"/>
          </a:p>
          <a:p>
            <a:endParaRPr lang="en-AU" dirty="0"/>
          </a:p>
        </p:txBody>
      </p:sp>
    </p:spTree>
    <p:extLst>
      <p:ext uri="{BB962C8B-B14F-4D97-AF65-F5344CB8AC3E}">
        <p14:creationId xmlns:p14="http://schemas.microsoft.com/office/powerpoint/2010/main" val="1582982378"/>
      </p:ext>
    </p:extLst>
  </p:cSld>
  <p:clrMapOvr>
    <a:masterClrMapping/>
  </p:clrMapOvr>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2" val="75393c30e8adec86dd992a70397a6f80ab2962"/>
  <p:tag name="ISPRING_RESOURCE_PATHS_HASH_PRESENTER" val="63ab42a36a1c7c8939f7f18b8578bfd17c9d395"/>
</p:tagLst>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5259</TotalTime>
  <Words>1815</Words>
  <Application>Microsoft Office PowerPoint</Application>
  <PresentationFormat>On-screen Show (4:3)</PresentationFormat>
  <Paragraphs>93</Paragraphs>
  <Slides>8</Slides>
  <Notes>8</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8</vt:i4>
      </vt:variant>
    </vt:vector>
  </HeadingPairs>
  <TitlesOfParts>
    <vt:vector size="11" baseType="lpstr">
      <vt:lpstr>Arial</vt:lpstr>
      <vt:lpstr>Calibri</vt:lpstr>
      <vt:lpstr>Blank Presentation</vt:lpstr>
      <vt:lpstr>Writing a media backgrounder COMM2079</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Edmund Boey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Edmund Boey</dc:creator>
  <cp:lastModifiedBy>Shashi Nallaya</cp:lastModifiedBy>
  <cp:revision>366</cp:revision>
  <cp:lastPrinted>2011-11-18T03:36:14Z</cp:lastPrinted>
  <dcterms:created xsi:type="dcterms:W3CDTF">2012-06-21T06:49:01Z</dcterms:created>
  <dcterms:modified xsi:type="dcterms:W3CDTF">2016-11-16T02:42:50Z</dcterms:modified>
</cp:coreProperties>
</file>