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1" r:id="rId2"/>
    <p:sldId id="321" r:id="rId3"/>
    <p:sldId id="322" r:id="rId4"/>
    <p:sldId id="328" r:id="rId5"/>
    <p:sldId id="315" r:id="rId6"/>
    <p:sldId id="320" r:id="rId7"/>
    <p:sldId id="323" r:id="rId8"/>
    <p:sldId id="326" r:id="rId9"/>
    <p:sldId id="327" r:id="rId10"/>
    <p:sldId id="324" r:id="rId11"/>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FEC4"/>
    <a:srgbClr val="A3D9FB"/>
    <a:srgbClr val="F0CEFE"/>
    <a:srgbClr val="FFCC99"/>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1481" autoAdjust="0"/>
  </p:normalViewPr>
  <p:slideViewPr>
    <p:cSldViewPr snapToGrid="0">
      <p:cViewPr varScale="1">
        <p:scale>
          <a:sx n="108" d="100"/>
          <a:sy n="108" d="100"/>
        </p:scale>
        <p:origin x="894" y="108"/>
      </p:cViewPr>
      <p:guideLst>
        <p:guide orient="horz" pos="3968"/>
        <p:guide pos="29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b="1" dirty="0"/>
              <a:t>Slide</a:t>
            </a:r>
            <a:r>
              <a:rPr lang="en-US" b="1" baseline="0" dirty="0"/>
              <a:t> 1: Introduction</a:t>
            </a:r>
          </a:p>
          <a:p>
            <a:pPr eaLnBrk="1" hangingPunct="1"/>
            <a:endParaRPr lang="en-US"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Students who speak and write English as an additional language are sometimes worried about their language proficiency. They don’t need to be worried at all as everyone can improve on their language ability by </a:t>
            </a:r>
            <a:r>
              <a:rPr lang="en-US" baseline="0" dirty="0" err="1"/>
              <a:t>practising</a:t>
            </a:r>
            <a:r>
              <a:rPr lang="en-US" baseline="0" dirty="0"/>
              <a:t>. Furthermore even students who speak English as their native language sometimes struggle with their writing. This presentation focuses on academic language. You are expected to employ academic language for completing the assessment tasks for this course. Academic language is different from language used for everyday communication. There are particular conventions that you are expected to employ in order to meet the requirements of academic writing. </a:t>
            </a:r>
            <a:endParaRPr lang="en-US" dirty="0"/>
          </a:p>
        </p:txBody>
      </p:sp>
    </p:spTree>
    <p:extLst>
      <p:ext uri="{BB962C8B-B14F-4D97-AF65-F5344CB8AC3E}">
        <p14:creationId xmlns:p14="http://schemas.microsoft.com/office/powerpoint/2010/main" val="976767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References</a:t>
            </a:r>
          </a:p>
          <a:p>
            <a:endParaRPr lang="en-AU" dirty="0"/>
          </a:p>
          <a:p>
            <a:r>
              <a:rPr lang="en-AU" dirty="0"/>
              <a:t>For</a:t>
            </a:r>
            <a:r>
              <a:rPr lang="en-AU" baseline="0" dirty="0"/>
              <a:t> more information on academic language, you can refer to the references cited on this slide or any other good grammar texts. You can also refer to the resources that are listed on this slide. These can be found on the Study Help webpage on the UniSA’s Student Engagement Unit website: http://w3.unisa.edu.au/study-skills/Assignment_skills.html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343331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2: Becoming better writers.</a:t>
            </a:r>
          </a:p>
          <a:p>
            <a:endParaRPr lang="en-AU" dirty="0"/>
          </a:p>
          <a:p>
            <a:r>
              <a:rPr lang="en-AU" dirty="0"/>
              <a:t>Writing is a difficult skill for everybody including those</a:t>
            </a:r>
            <a:r>
              <a:rPr lang="en-AU" baseline="0" dirty="0"/>
              <a:t> who have been doing it for years. You get better at writing the more you practise. Those who write well do so not because they are talented but because they work hard at improving their writing skills. Writing in English is even more difficult because English is a very complex language that has many different influences. Even native speakers find writing in English quite challenging. So, if English is not your first language and you are finding it difficult, it is quite understandable. What is important is your commitment to continuously show your instructors that you are trying to incorporate everything that you learn about academic writing and language to improve on your writing skills. As English language is a global language and is used in many corporate and educational settings, it is important to have good English literacy skills, especially for your future career, no matter which discipline you graduate from.</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87229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3: Tips for better writing</a:t>
            </a:r>
          </a:p>
          <a:p>
            <a:endParaRPr lang="en-AU" dirty="0"/>
          </a:p>
          <a:p>
            <a:r>
              <a:rPr lang="en-AU" dirty="0"/>
              <a:t>Some students think that in order to demonstrate</a:t>
            </a:r>
            <a:r>
              <a:rPr lang="en-AU" baseline="0" dirty="0"/>
              <a:t> that they are proficient, they need to use sophisticated terminology and vocabulary. This is okay if you know what they mean and how to </a:t>
            </a:r>
            <a:r>
              <a:rPr lang="en-AU" baseline="0"/>
              <a:t>use them correctly </a:t>
            </a:r>
            <a:r>
              <a:rPr lang="en-AU" baseline="0" dirty="0"/>
              <a:t>in your writing. However, sometimes these words can make reading difficult for the reader. You will not be penalised for using simple words where possible. It is also important to keep your sentences simple by not communicating too many ideas at one go. Not only is this confusing for the reader, you will also tend to make mistakes when you do this. All you have to ensure is to have a main verb that explains what is happening in every sentence and a main subject that explains who or what is doing the action. Do also remember to keep the subject of the sentence at the beginning with the main verb nearby. There is nothing worse than having to read half a paragraph before finding out what the writer is trying to communicate.</a:t>
            </a:r>
          </a:p>
          <a:p>
            <a:endParaRPr lang="en-AU" baseline="0" dirty="0"/>
          </a:p>
          <a:p>
            <a:r>
              <a:rPr lang="en-AU" baseline="0" dirty="0"/>
              <a:t>A simple technique to improve on your writing is to shorten your sentences. You would not be able to write good long sentences until you can write good short ones. Writing short sentences also reduces the mistakes that you may make. However, this is not to say that you should never write long sentences. You can do so once you become more confident and proficient in the language. It is also really important that you do not copy what you read from your readings and research. It is more important to write clearly and maintain formal language  rather than trying to sound academic by copying other scholars. Remember many of these scholars are experts in their field and write in a particular style that is full of jargon and technical words. Although, it is commonly suggested that you use the passive form in academic writing, your discussion can become quite boring to the reader. The passive can also sometimes make writing sound very scientific. It is a good idea to use the active voice in your writing as well. You can use both the passive and active so that your discussion is engaging.</a:t>
            </a:r>
          </a:p>
          <a:p>
            <a:endParaRPr lang="en-AU" baseline="0" dirty="0"/>
          </a:p>
          <a:p>
            <a:r>
              <a:rPr lang="en-AU" baseline="0" dirty="0"/>
              <a:t>Finally, good writers constantly proofread and edit their work. They also get other people outside the course or program to read their drafts so that the errors are identified and can be corrected. You also cannot produce a good piece of writing at one go. Even good writers including your lecturers have to produce a few drafts before they are happy with their writing. Assignments that are full of errors and typos will demonstrate to your instructor that you have not put in the effort required to obtain good grades. On the next slide, you will see examples that relate to these tips.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962405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4: Tips for better writing: Examples</a:t>
            </a:r>
          </a:p>
          <a:p>
            <a:endParaRPr lang="en-AU" dirty="0"/>
          </a:p>
          <a:p>
            <a:r>
              <a:rPr lang="en-AU" dirty="0"/>
              <a:t>On this slide, you can see examples</a:t>
            </a:r>
            <a:r>
              <a:rPr lang="en-AU" baseline="0" dirty="0"/>
              <a:t> of the tips highlighted in the previous slide. Do remember that in some courses such as LANG1054 which is intercultural communication, you are allowed to use first person pronoun. You may not be allowed to use this in other courses which would require you to use only third person pronoun. Always confirm with your instructors about this before you begin writing your assessment tasks.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36434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5: Sentence</a:t>
            </a:r>
            <a:r>
              <a:rPr lang="en-AU" b="1" baseline="0" dirty="0"/>
              <a:t> structure</a:t>
            </a:r>
          </a:p>
          <a:p>
            <a:endParaRPr lang="en-AU" b="1" baseline="0" dirty="0"/>
          </a:p>
          <a:p>
            <a:r>
              <a:rPr lang="en-AU" baseline="0" dirty="0"/>
              <a:t>There are generally three types of sentences that you could write in your assessment tasks and they are simple, compound and complex sentences. On this slide you will see examples for all the three types of sentences. It is strongly suggested that if you are struggling with your writing skills, you begin writing simple sentences for the assessments in this study program. You can write as many simple sentences as you want as long as they are grammatically correct and easy to understand. The longer and more complex your sentences are, the more errors you tend to make. Your tutors will be happy as long as they can understand what you are trying to say even if it is done through simple sentences. Unless you are really proficient in academic writing, do not attempt to write sophisticated and complex sentences. The same goes for vocabulary as well. The rule is ‘keep it simple’. You can progress to more complex sentences once you are confident of writing them.</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660589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a:t>
            </a:r>
            <a:r>
              <a:rPr lang="en-AU" b="1" baseline="0" dirty="0"/>
              <a:t> 6: Verb tenses</a:t>
            </a:r>
          </a:p>
          <a:p>
            <a:endParaRPr lang="en-AU" baseline="0" dirty="0"/>
          </a:p>
          <a:p>
            <a:r>
              <a:rPr lang="en-AU" baseline="0" dirty="0"/>
              <a:t>In the English language, there are three main time references and they are the past, present and future. These time references will impact on the verbs that we use when writing. It is really important to know which time reference you are referring to before you begin writing. *For instance, if you are discussing the challenges associated with intercultural communication in the past, then you would use the past time reference. If you are discussing how intercultural communication plays a significant role in the different contexts today, then you would need to use the present time reference. If you are discussing what the implications of intercultural communication are for the future then you should use the future time reference. However, there are always exceptions to the rule in the English language. Use a good grammar text to learn more about this. Ensure that the subject agrees with the verb. If you are referring to one subject then the verb should be a singular verb and if you are referring to many subjects then you should use a plural verb. You would be able to do this if you write simple sentences.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674536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7: Writing</a:t>
            </a:r>
            <a:r>
              <a:rPr lang="en-AU" b="1" baseline="0" dirty="0"/>
              <a:t> sentences: readability</a:t>
            </a:r>
          </a:p>
          <a:p>
            <a:endParaRPr lang="en-AU" dirty="0"/>
          </a:p>
          <a:p>
            <a:r>
              <a:rPr lang="en-AU" dirty="0"/>
              <a:t>Often your instructors complain that your assessment task is ‘unreadable’. Do you wonder what they mean? On</a:t>
            </a:r>
            <a:r>
              <a:rPr lang="en-AU" baseline="0" dirty="0"/>
              <a:t> this slide there is a list of reasons as to why your writing may be considered ‘unreadable’. Do take some time to go through the list and reflect on whether you have demonstrated any or all of these in your writing. In future try to avoid them in your writing tasks. You can refer to the text cited on this slide for more information on this.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2643374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Examples</a:t>
            </a:r>
            <a:r>
              <a:rPr lang="en-AU" baseline="0" dirty="0"/>
              <a:t> of unreadable text.</a:t>
            </a:r>
          </a:p>
          <a:p>
            <a:endParaRPr lang="en-AU" baseline="0" dirty="0"/>
          </a:p>
          <a:p>
            <a:r>
              <a:rPr lang="en-AU" baseline="0" dirty="0"/>
              <a:t>On this slide, you will see three examples of text that was taken from a student’s writing for an assessment task for intercultural communication. You will see that the style of writing for this task is different from those that you would demonstrate in other courses. The use of first person pronoun was allowed as it was a reflective essay. Your instructors may not want you to use first person pronoun for some essay types. Now let’s look at the examples and identify why the instructor may have suggested that the discussion is unreadable. Can you identify some possible reasons for this?</a:t>
            </a:r>
          </a:p>
          <a:p>
            <a:endParaRPr lang="en-AU" baseline="0" dirty="0"/>
          </a:p>
          <a:p>
            <a:r>
              <a:rPr lang="en-AU" baseline="0" dirty="0"/>
              <a:t>In Example 1, although the message is clear, the subject is not mentioned until very much later in the discussion. The student refers to the ‘event’. It would have been a good idea to refer to the event at the beginning of the sentence. It would have also been a good idea to provide the reader with a context through a topic sentence that introduces the main idea of the paragraph. You would also notice that the sentence is very long with the student trying to communicate different ideas at the same time. There is also confusion with regards to the time reference. The student has used a present verb tense to refer to a past occurrence, i.e. ‘Traveling to Thailand last year’.</a:t>
            </a:r>
          </a:p>
          <a:p>
            <a:endParaRPr lang="en-AU" baseline="0" dirty="0"/>
          </a:p>
          <a:p>
            <a:r>
              <a:rPr lang="en-AU" baseline="0" dirty="0"/>
              <a:t>Were you able to identify why the second example was marked as unreadable? Similar to the first example, the sentences are very long. The student has not demonstrated academic language in their writing. In academic writing you are usually advised to use statements instead of questions. So the student could have written, ‘I was unclear as to why he was angry with me despite having just given him some tips’. The student has also tried to use vocabulary that is sophisticated without knowing the meaning and the context in which it is used. This comes across as confusing.</a:t>
            </a:r>
          </a:p>
          <a:p>
            <a:endParaRPr lang="en-AU" baseline="0" dirty="0"/>
          </a:p>
          <a:p>
            <a:r>
              <a:rPr lang="en-AU" baseline="0" dirty="0"/>
              <a:t>In the third example, there are particular aspects that create problems for the reader. Like the previous example, the student has tried to use complex vocabulary. There are also errors in the use of pronouns. In the sentence, ‘in Hong Kong sometimes we eat in restaurant, it would changed some coins after the payment’, the reader does not know what ‘it’ refers to. The verb tense is also wrong as the student moves from one time reference to another. In this instance, the student is referring to an event that happened in the past but the student concurrently uses the present and past verb tense. On the next slide, you can see examples of how these texts could have been written more clearly.</a:t>
            </a:r>
          </a:p>
          <a:p>
            <a:endParaRPr lang="en-AU" baseline="0" dirty="0"/>
          </a:p>
          <a:p>
            <a:r>
              <a:rPr lang="en-AU" baseline="0" dirty="0"/>
              <a:t>It is possible that the student has thought about the event in her or his first language and has written using the language system that operates in this language. Although, it is alright to think and process something in your first language, it is important to be aware that the language system in English may not always be similar with your own. If you translate from your first language to English, be sure that you follow the structures used in the English language such as those that have been specified in the earlier sections of this presentation.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2906984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9:</a:t>
            </a:r>
            <a:r>
              <a:rPr lang="en-AU" b="1" baseline="0" dirty="0"/>
              <a:t> Examples of good writing</a:t>
            </a:r>
          </a:p>
          <a:p>
            <a:endParaRPr lang="en-AU" dirty="0"/>
          </a:p>
          <a:p>
            <a:r>
              <a:rPr lang="en-AU" dirty="0"/>
              <a:t>On this slide you can see how the same texts written by the student can be revised to adhere to academic</a:t>
            </a:r>
            <a:r>
              <a:rPr lang="en-AU" baseline="0" dirty="0"/>
              <a:t> language conventions. In all the three examples you will notice that no significant changes have been made to the meaning. All that has been done is a context has been created at the start so that the reader can engage with the discussion without any problems. The subject has been referred to right at the beginning. The sentences have been broken into shorter ones. The verb tenses refer to the appropriate time references. The vocabulary that has been used in simple and clear. The pronouns are correctly used.</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2750000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1626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hyperlink" Target="https://lo.unisa.edu.au/mod/resource/view.php?id=1156920" TargetMode="External"/><Relationship Id="rId3" Type="http://schemas.openxmlformats.org/officeDocument/2006/relationships/notesSlide" Target="../notesSlides/notesSlide10.xml"/><Relationship Id="rId7" Type="http://schemas.openxmlformats.org/officeDocument/2006/relationships/hyperlink" Target="https://lo.unisa.edu.au/mod/resource/view.php?id=1156909" TargetMode="External"/><Relationship Id="rId2" Type="http://schemas.openxmlformats.org/officeDocument/2006/relationships/slideLayout" Target="../slideLayouts/slideLayout4.xml"/><Relationship Id="rId1" Type="http://schemas.openxmlformats.org/officeDocument/2006/relationships/tags" Target="../tags/tag11.xml"/><Relationship Id="rId6" Type="http://schemas.openxmlformats.org/officeDocument/2006/relationships/hyperlink" Target="https://lo.unisa.edu.au/mod/resource/view.php?id=1156913" TargetMode="External"/><Relationship Id="rId5" Type="http://schemas.openxmlformats.org/officeDocument/2006/relationships/hyperlink" Target="https://lo.unisa.edu.au/mod/resource/view.php?id=1156922" TargetMode="External"/><Relationship Id="rId4" Type="http://schemas.openxmlformats.org/officeDocument/2006/relationships/hyperlink" Target="https://lo.unisa.edu.au/mod/resource/view.php?id=1156950"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3600" dirty="0"/>
              <a:t>Academic language for </a:t>
            </a:r>
            <a:r>
              <a:rPr lang="en-US" sz="3600"/>
              <a:t>the assessment</a:t>
            </a:r>
            <a:br>
              <a:rPr lang="en-US" sz="3600" dirty="0"/>
            </a:br>
            <a:endParaRPr lang="en-US" sz="3600" dirty="0">
              <a:latin typeface="Calibri" panose="020F0502020204030204" pitchFamily="34" charset="0"/>
              <a:cs typeface="Calibri" panose="020F0502020204030204" pitchFamily="34" charset="0"/>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References</a:t>
            </a:r>
          </a:p>
        </p:txBody>
      </p:sp>
      <p:sp>
        <p:nvSpPr>
          <p:cNvPr id="2" name="TextBox 1"/>
          <p:cNvSpPr txBox="1"/>
          <p:nvPr/>
        </p:nvSpPr>
        <p:spPr>
          <a:xfrm>
            <a:off x="457200" y="933450"/>
            <a:ext cx="8112868" cy="4339650"/>
          </a:xfrm>
          <a:prstGeom prst="rect">
            <a:avLst/>
          </a:prstGeom>
          <a:noFill/>
        </p:spPr>
        <p:txBody>
          <a:bodyPr wrap="square" rtlCol="0">
            <a:spAutoFit/>
          </a:bodyPr>
          <a:lstStyle/>
          <a:p>
            <a:r>
              <a:rPr lang="en-AU" sz="1600" dirty="0"/>
              <a:t>Davies, M 2012, Study skills for international postgraduates. Palgrave Macmillan, UK.</a:t>
            </a:r>
          </a:p>
          <a:p>
            <a:endParaRPr lang="en-AU" sz="1600" dirty="0"/>
          </a:p>
          <a:p>
            <a:r>
              <a:rPr lang="en-AU" sz="1600" dirty="0" err="1"/>
              <a:t>Faigley</a:t>
            </a:r>
            <a:r>
              <a:rPr lang="en-AU" sz="1600" dirty="0"/>
              <a:t>, L 2011, The little penguin handbook, Longman, New York</a:t>
            </a:r>
          </a:p>
          <a:p>
            <a:endParaRPr lang="en-AU" sz="1600" dirty="0"/>
          </a:p>
          <a:p>
            <a:endParaRPr lang="en-AU" sz="1600" dirty="0"/>
          </a:p>
          <a:p>
            <a:r>
              <a:rPr lang="en-AU" sz="1800" b="1" dirty="0"/>
              <a:t>Some other resources</a:t>
            </a:r>
          </a:p>
          <a:p>
            <a:endParaRPr lang="en-AU" sz="1800" b="1" dirty="0"/>
          </a:p>
          <a:p>
            <a:r>
              <a:rPr lang="en-AU" sz="1600" dirty="0"/>
              <a:t>Developing your English language</a:t>
            </a:r>
          </a:p>
          <a:p>
            <a:r>
              <a:rPr lang="en-AU" sz="1600" dirty="0">
                <a:hlinkClick r:id="rId4"/>
              </a:rPr>
              <a:t>https://lo.unisa.edu.au/mod/resource/view.php?id=1156950</a:t>
            </a:r>
            <a:r>
              <a:rPr lang="en-AU" sz="1600" dirty="0"/>
              <a:t> </a:t>
            </a:r>
          </a:p>
          <a:p>
            <a:r>
              <a:rPr lang="en-AU" sz="1600" dirty="0"/>
              <a:t>Writing styles at university</a:t>
            </a:r>
          </a:p>
          <a:p>
            <a:r>
              <a:rPr lang="en-AU" sz="1600" dirty="0">
                <a:hlinkClick r:id="rId5"/>
              </a:rPr>
              <a:t>https://lo.unisa.edu.au/mod/resource/view.php?id=1156922</a:t>
            </a:r>
            <a:endParaRPr lang="en-AU" sz="1600" dirty="0"/>
          </a:p>
          <a:p>
            <a:r>
              <a:rPr lang="en-AU" sz="1600" dirty="0"/>
              <a:t>Expressing yourself concisely and clearly</a:t>
            </a:r>
          </a:p>
          <a:p>
            <a:r>
              <a:rPr lang="en-AU" sz="1600" dirty="0">
                <a:hlinkClick r:id="rId6"/>
              </a:rPr>
              <a:t>https://lo.unisa.edu.au/mod/resource/view.php?id=1156913</a:t>
            </a:r>
            <a:endParaRPr lang="en-AU" sz="1600" dirty="0"/>
          </a:p>
          <a:p>
            <a:r>
              <a:rPr lang="en-AU" sz="1600" dirty="0"/>
              <a:t>Academic vocabulary and phrases</a:t>
            </a:r>
          </a:p>
          <a:p>
            <a:r>
              <a:rPr lang="en-AU" sz="1600" dirty="0">
                <a:hlinkClick r:id="rId7"/>
              </a:rPr>
              <a:t>https://lo.unisa.edu.au/mod/resource/view.php?id=1156909</a:t>
            </a:r>
            <a:endParaRPr lang="en-AU" sz="1600" dirty="0"/>
          </a:p>
          <a:p>
            <a:r>
              <a:rPr lang="en-AU" sz="1600" dirty="0"/>
              <a:t>Writing objectively</a:t>
            </a:r>
          </a:p>
          <a:p>
            <a:r>
              <a:rPr lang="en-AU" sz="1600">
                <a:hlinkClick r:id="rId8"/>
              </a:rPr>
              <a:t>https://lo.unisa.edu.au/mod/resource/view.php?id=1156920</a:t>
            </a:r>
            <a:r>
              <a:rPr lang="en-AU" sz="1600"/>
              <a:t>  </a:t>
            </a:r>
            <a:endParaRPr lang="en-AU" sz="1600" dirty="0"/>
          </a:p>
        </p:txBody>
      </p:sp>
    </p:spTree>
    <p:custDataLst>
      <p:tags r:id="rId1"/>
    </p:custDataLst>
    <p:extLst>
      <p:ext uri="{BB962C8B-B14F-4D97-AF65-F5344CB8AC3E}">
        <p14:creationId xmlns:p14="http://schemas.microsoft.com/office/powerpoint/2010/main" val="14923102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Becoming better writers</a:t>
            </a:r>
          </a:p>
        </p:txBody>
      </p:sp>
      <p:sp>
        <p:nvSpPr>
          <p:cNvPr id="2" name="Rounded Rectangle 1"/>
          <p:cNvSpPr/>
          <p:nvPr/>
        </p:nvSpPr>
        <p:spPr bwMode="auto">
          <a:xfrm>
            <a:off x="457200" y="1021404"/>
            <a:ext cx="7947498" cy="700392"/>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Everybody (including your lecturer) is consistently</a:t>
            </a:r>
            <a:r>
              <a:rPr kumimoji="0" lang="en-AU" sz="1800" b="0" i="0" u="none" strike="noStrike" cap="none" normalizeH="0" dirty="0">
                <a:ln>
                  <a:noFill/>
                </a:ln>
                <a:solidFill>
                  <a:schemeClr val="tx1"/>
                </a:solidFill>
                <a:effectLst/>
                <a:latin typeface="Arial" charset="0"/>
                <a:cs typeface="Arial" charset="0"/>
              </a:rPr>
              <a:t> working on improving writing capabilities.</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7" name="Rounded Rectangle 6"/>
          <p:cNvSpPr/>
          <p:nvPr/>
        </p:nvSpPr>
        <p:spPr bwMode="auto">
          <a:xfrm>
            <a:off x="457200" y="1942289"/>
            <a:ext cx="7947498" cy="700392"/>
          </a:xfrm>
          <a:prstGeom prst="roundRect">
            <a:avLst/>
          </a:prstGeom>
          <a:solidFill>
            <a:srgbClr val="A0FE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Those who</a:t>
            </a:r>
            <a:r>
              <a:rPr kumimoji="0" lang="en-AU" sz="1800" b="0" i="0" u="none" strike="noStrike" cap="none" normalizeH="0" dirty="0">
                <a:ln>
                  <a:noFill/>
                </a:ln>
                <a:solidFill>
                  <a:schemeClr val="tx1"/>
                </a:solidFill>
                <a:effectLst/>
                <a:latin typeface="Arial" charset="0"/>
                <a:cs typeface="Arial" charset="0"/>
              </a:rPr>
              <a:t> write well do not do so because they are talented. They work hard at it.</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8" name="Rounded Rectangle 7"/>
          <p:cNvSpPr/>
          <p:nvPr/>
        </p:nvSpPr>
        <p:spPr bwMode="auto">
          <a:xfrm>
            <a:off x="457200" y="2973421"/>
            <a:ext cx="7947498" cy="700392"/>
          </a:xfrm>
          <a:prstGeom prst="roundRect">
            <a:avLst/>
          </a:prstGeom>
          <a:solidFill>
            <a:srgbClr val="A3D9F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English is a very complex language</a:t>
            </a:r>
            <a:r>
              <a:rPr kumimoji="0" lang="en-AU" sz="1800" b="0" i="0" u="none" strike="noStrike" cap="none" normalizeH="0" dirty="0">
                <a:ln>
                  <a:noFill/>
                </a:ln>
                <a:solidFill>
                  <a:schemeClr val="tx1"/>
                </a:solidFill>
                <a:effectLst/>
                <a:latin typeface="Arial" charset="0"/>
                <a:cs typeface="Arial" charset="0"/>
              </a:rPr>
              <a:t> with many different influences. It is </a:t>
            </a:r>
            <a:r>
              <a:rPr lang="en-AU" sz="1800" dirty="0"/>
              <a:t>understandable that you find English difficult.</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9" name="Rounded Rectangle 8"/>
          <p:cNvSpPr/>
          <p:nvPr/>
        </p:nvSpPr>
        <p:spPr bwMode="auto">
          <a:xfrm>
            <a:off x="457200" y="4092102"/>
            <a:ext cx="7947498" cy="700392"/>
          </a:xfrm>
          <a:prstGeom prst="roundRect">
            <a:avLst/>
          </a:prstGeom>
          <a:solidFill>
            <a:srgbClr val="F0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Your commitment to learn how to write better is important for your future career. Good English literacy is important</a:t>
            </a:r>
            <a:r>
              <a:rPr kumimoji="0" lang="en-AU" sz="1800" b="0" i="0" u="none" strike="noStrike" cap="none" normalizeH="0" dirty="0">
                <a:ln>
                  <a:noFill/>
                </a:ln>
                <a:solidFill>
                  <a:schemeClr val="tx1"/>
                </a:solidFill>
                <a:effectLst/>
                <a:latin typeface="Arial" charset="0"/>
                <a:cs typeface="Arial" charset="0"/>
              </a:rPr>
              <a:t> in many contexts.</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4" name="TextBox 3"/>
          <p:cNvSpPr txBox="1"/>
          <p:nvPr/>
        </p:nvSpPr>
        <p:spPr>
          <a:xfrm>
            <a:off x="5836596" y="5087566"/>
            <a:ext cx="2733472" cy="307777"/>
          </a:xfrm>
          <a:prstGeom prst="rect">
            <a:avLst/>
          </a:prstGeom>
          <a:noFill/>
        </p:spPr>
        <p:txBody>
          <a:bodyPr wrap="square" rtlCol="0">
            <a:spAutoFit/>
          </a:bodyPr>
          <a:lstStyle/>
          <a:p>
            <a:pPr algn="r"/>
            <a:r>
              <a:rPr lang="en-AU" sz="1400" dirty="0"/>
              <a:t>Davies  (2011, p. 133)</a:t>
            </a:r>
          </a:p>
        </p:txBody>
      </p:sp>
    </p:spTree>
    <p:custDataLst>
      <p:tags r:id="rId1"/>
    </p:custDataLst>
    <p:extLst>
      <p:ext uri="{BB962C8B-B14F-4D97-AF65-F5344CB8AC3E}">
        <p14:creationId xmlns:p14="http://schemas.microsoft.com/office/powerpoint/2010/main" val="1807070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Tips for better writing</a:t>
            </a:r>
          </a:p>
        </p:txBody>
      </p:sp>
      <p:graphicFrame>
        <p:nvGraphicFramePr>
          <p:cNvPr id="2" name="Table 1"/>
          <p:cNvGraphicFramePr>
            <a:graphicFrameLocks noGrp="1"/>
          </p:cNvGraphicFramePr>
          <p:nvPr>
            <p:extLst>
              <p:ext uri="{D42A27DB-BD31-4B8C-83A1-F6EECF244321}">
                <p14:modId xmlns:p14="http://schemas.microsoft.com/office/powerpoint/2010/main" val="251396763"/>
              </p:ext>
            </p:extLst>
          </p:nvPr>
        </p:nvGraphicFramePr>
        <p:xfrm>
          <a:off x="333373" y="1027349"/>
          <a:ext cx="8022686" cy="3849725"/>
        </p:xfrm>
        <a:graphic>
          <a:graphicData uri="http://schemas.openxmlformats.org/drawingml/2006/table">
            <a:tbl>
              <a:tblPr firstRow="1" bandRow="1">
                <a:tableStyleId>{5C22544A-7EE6-4342-B048-85BDC9FD1C3A}</a:tableStyleId>
              </a:tblPr>
              <a:tblGrid>
                <a:gridCol w="911767">
                  <a:extLst>
                    <a:ext uri="{9D8B030D-6E8A-4147-A177-3AD203B41FA5}">
                      <a16:colId xmlns:a16="http://schemas.microsoft.com/office/drawing/2014/main" val="2356401486"/>
                    </a:ext>
                  </a:extLst>
                </a:gridCol>
                <a:gridCol w="7110919">
                  <a:extLst>
                    <a:ext uri="{9D8B030D-6E8A-4147-A177-3AD203B41FA5}">
                      <a16:colId xmlns:a16="http://schemas.microsoft.com/office/drawing/2014/main" val="1054526321"/>
                    </a:ext>
                  </a:extLst>
                </a:gridCol>
              </a:tblGrid>
              <a:tr h="469209">
                <a:tc>
                  <a:txBody>
                    <a:bodyPr/>
                    <a:lstStyle/>
                    <a:p>
                      <a:pPr algn="ctr">
                        <a:lnSpc>
                          <a:spcPct val="150000"/>
                        </a:lnSpc>
                      </a:pPr>
                      <a:r>
                        <a:rPr lang="en-AU" b="1" dirty="0">
                          <a:solidFill>
                            <a:schemeClr val="tx1"/>
                          </a:solidFill>
                        </a:rPr>
                        <a:t>1.</a:t>
                      </a:r>
                    </a:p>
                  </a:txBody>
                  <a:tcPr/>
                </a:tc>
                <a:tc>
                  <a:txBody>
                    <a:bodyPr/>
                    <a:lstStyle/>
                    <a:p>
                      <a:pPr>
                        <a:lnSpc>
                          <a:spcPct val="150000"/>
                        </a:lnSpc>
                      </a:pPr>
                      <a:r>
                        <a:rPr lang="en-AU" b="0" dirty="0">
                          <a:solidFill>
                            <a:schemeClr val="tx1"/>
                          </a:solidFill>
                        </a:rPr>
                        <a:t>Use short and simple words where possible.</a:t>
                      </a:r>
                    </a:p>
                  </a:txBody>
                  <a:tcPr/>
                </a:tc>
                <a:extLst>
                  <a:ext uri="{0D108BD9-81ED-4DB2-BD59-A6C34878D82A}">
                    <a16:rowId xmlns:a16="http://schemas.microsoft.com/office/drawing/2014/main" val="2718857390"/>
                  </a:ext>
                </a:extLst>
              </a:tr>
              <a:tr h="469209">
                <a:tc>
                  <a:txBody>
                    <a:bodyPr/>
                    <a:lstStyle/>
                    <a:p>
                      <a:pPr algn="ctr">
                        <a:lnSpc>
                          <a:spcPct val="150000"/>
                        </a:lnSpc>
                      </a:pPr>
                      <a:r>
                        <a:rPr lang="en-AU" b="1" dirty="0">
                          <a:solidFill>
                            <a:schemeClr val="tx1"/>
                          </a:solidFill>
                        </a:rPr>
                        <a:t>2.</a:t>
                      </a:r>
                    </a:p>
                  </a:txBody>
                  <a:tcPr/>
                </a:tc>
                <a:tc>
                  <a:txBody>
                    <a:bodyPr/>
                    <a:lstStyle/>
                    <a:p>
                      <a:pPr>
                        <a:lnSpc>
                          <a:spcPct val="150000"/>
                        </a:lnSpc>
                      </a:pPr>
                      <a:r>
                        <a:rPr lang="en-AU" dirty="0"/>
                        <a:t>Do</a:t>
                      </a:r>
                      <a:r>
                        <a:rPr lang="en-AU" baseline="0" dirty="0"/>
                        <a:t> not overload the sentence.</a:t>
                      </a:r>
                      <a:endParaRPr lang="en-AU" dirty="0"/>
                    </a:p>
                  </a:txBody>
                  <a:tcPr/>
                </a:tc>
                <a:extLst>
                  <a:ext uri="{0D108BD9-81ED-4DB2-BD59-A6C34878D82A}">
                    <a16:rowId xmlns:a16="http://schemas.microsoft.com/office/drawing/2014/main" val="4278995246"/>
                  </a:ext>
                </a:extLst>
              </a:tr>
              <a:tr h="597175">
                <a:tc>
                  <a:txBody>
                    <a:bodyPr/>
                    <a:lstStyle/>
                    <a:p>
                      <a:pPr algn="ctr">
                        <a:lnSpc>
                          <a:spcPct val="150000"/>
                        </a:lnSpc>
                      </a:pPr>
                      <a:r>
                        <a:rPr lang="en-AU" b="1" dirty="0">
                          <a:solidFill>
                            <a:schemeClr val="tx1"/>
                          </a:solidFill>
                        </a:rPr>
                        <a:t>3.</a:t>
                      </a:r>
                    </a:p>
                  </a:txBody>
                  <a:tcPr/>
                </a:tc>
                <a:tc>
                  <a:txBody>
                    <a:bodyPr/>
                    <a:lstStyle/>
                    <a:p>
                      <a:pPr>
                        <a:lnSpc>
                          <a:spcPct val="100000"/>
                        </a:lnSpc>
                      </a:pPr>
                      <a:r>
                        <a:rPr lang="en-AU" dirty="0"/>
                        <a:t>Keep the subject of the sentence at the start with the main verb nearby.</a:t>
                      </a:r>
                    </a:p>
                  </a:txBody>
                  <a:tcPr/>
                </a:tc>
                <a:extLst>
                  <a:ext uri="{0D108BD9-81ED-4DB2-BD59-A6C34878D82A}">
                    <a16:rowId xmlns:a16="http://schemas.microsoft.com/office/drawing/2014/main" val="4040816986"/>
                  </a:ext>
                </a:extLst>
              </a:tr>
              <a:tr h="469209">
                <a:tc>
                  <a:txBody>
                    <a:bodyPr/>
                    <a:lstStyle/>
                    <a:p>
                      <a:pPr algn="ctr">
                        <a:lnSpc>
                          <a:spcPct val="150000"/>
                        </a:lnSpc>
                      </a:pPr>
                      <a:r>
                        <a:rPr lang="en-AU" b="1" dirty="0">
                          <a:solidFill>
                            <a:schemeClr val="tx1"/>
                          </a:solidFill>
                        </a:rPr>
                        <a:t>4.</a:t>
                      </a:r>
                    </a:p>
                  </a:txBody>
                  <a:tcPr/>
                </a:tc>
                <a:tc>
                  <a:txBody>
                    <a:bodyPr/>
                    <a:lstStyle/>
                    <a:p>
                      <a:pPr>
                        <a:lnSpc>
                          <a:spcPct val="150000"/>
                        </a:lnSpc>
                      </a:pPr>
                      <a:r>
                        <a:rPr lang="en-AU" dirty="0"/>
                        <a:t>Do not write long sentences.</a:t>
                      </a:r>
                    </a:p>
                  </a:txBody>
                  <a:tcPr/>
                </a:tc>
                <a:extLst>
                  <a:ext uri="{0D108BD9-81ED-4DB2-BD59-A6C34878D82A}">
                    <a16:rowId xmlns:a16="http://schemas.microsoft.com/office/drawing/2014/main" val="3839692572"/>
                  </a:ext>
                </a:extLst>
              </a:tr>
              <a:tr h="469209">
                <a:tc>
                  <a:txBody>
                    <a:bodyPr/>
                    <a:lstStyle/>
                    <a:p>
                      <a:pPr algn="ctr">
                        <a:lnSpc>
                          <a:spcPct val="150000"/>
                        </a:lnSpc>
                      </a:pPr>
                      <a:r>
                        <a:rPr lang="en-AU" b="1" dirty="0">
                          <a:solidFill>
                            <a:schemeClr val="tx1"/>
                          </a:solidFill>
                        </a:rPr>
                        <a:t>5.</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AU" dirty="0"/>
                        <a:t>Do not copy</a:t>
                      </a:r>
                      <a:r>
                        <a:rPr lang="en-AU" baseline="0" dirty="0"/>
                        <a:t> what you read.</a:t>
                      </a:r>
                      <a:endParaRPr lang="en-AU" dirty="0"/>
                    </a:p>
                  </a:txBody>
                  <a:tcPr/>
                </a:tc>
                <a:extLst>
                  <a:ext uri="{0D108BD9-81ED-4DB2-BD59-A6C34878D82A}">
                    <a16:rowId xmlns:a16="http://schemas.microsoft.com/office/drawing/2014/main" val="2460810120"/>
                  </a:ext>
                </a:extLst>
              </a:tr>
              <a:tr h="469209">
                <a:tc>
                  <a:txBody>
                    <a:bodyPr/>
                    <a:lstStyle/>
                    <a:p>
                      <a:pPr algn="ctr">
                        <a:lnSpc>
                          <a:spcPct val="150000"/>
                        </a:lnSpc>
                      </a:pPr>
                      <a:r>
                        <a:rPr lang="en-AU" b="1" dirty="0">
                          <a:solidFill>
                            <a:schemeClr val="tx1"/>
                          </a:solidFill>
                        </a:rPr>
                        <a:t>6.</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AU"/>
                        <a:t>Use the active voice.</a:t>
                      </a:r>
                      <a:endParaRPr lang="en-AU" dirty="0"/>
                    </a:p>
                  </a:txBody>
                  <a:tcPr/>
                </a:tc>
                <a:extLst>
                  <a:ext uri="{0D108BD9-81ED-4DB2-BD59-A6C34878D82A}">
                    <a16:rowId xmlns:a16="http://schemas.microsoft.com/office/drawing/2014/main" val="3686058033"/>
                  </a:ext>
                </a:extLst>
              </a:tr>
              <a:tr h="805712">
                <a:tc>
                  <a:txBody>
                    <a:bodyPr/>
                    <a:lstStyle/>
                    <a:p>
                      <a:pPr algn="ctr">
                        <a:lnSpc>
                          <a:spcPct val="150000"/>
                        </a:lnSpc>
                      </a:pPr>
                      <a:r>
                        <a:rPr lang="en-AU" b="1" dirty="0">
                          <a:solidFill>
                            <a:schemeClr val="tx1"/>
                          </a:solidFill>
                        </a:rPr>
                        <a:t>7.</a:t>
                      </a:r>
                    </a:p>
                    <a:p>
                      <a:pPr algn="ctr">
                        <a:lnSpc>
                          <a:spcPct val="150000"/>
                        </a:lnSpc>
                      </a:pPr>
                      <a:endParaRPr lang="en-AU" b="1" dirty="0">
                        <a:solidFill>
                          <a:schemeClr val="tx1"/>
                        </a:solidFill>
                      </a:endParaRPr>
                    </a:p>
                  </a:txBody>
                  <a:tcPr/>
                </a:tc>
                <a:tc>
                  <a:txBody>
                    <a:bodyPr/>
                    <a:lstStyle/>
                    <a:p>
                      <a:pPr>
                        <a:lnSpc>
                          <a:spcPct val="150000"/>
                        </a:lnSpc>
                      </a:pPr>
                      <a:r>
                        <a:rPr lang="en-AU" dirty="0"/>
                        <a:t>Proofread</a:t>
                      </a:r>
                      <a:r>
                        <a:rPr lang="en-AU" baseline="0" dirty="0"/>
                        <a:t> and edit your work.</a:t>
                      </a:r>
                      <a:endParaRPr lang="en-AU" dirty="0"/>
                    </a:p>
                  </a:txBody>
                  <a:tcPr/>
                </a:tc>
                <a:extLst>
                  <a:ext uri="{0D108BD9-81ED-4DB2-BD59-A6C34878D82A}">
                    <a16:rowId xmlns:a16="http://schemas.microsoft.com/office/drawing/2014/main" val="4291411682"/>
                  </a:ext>
                </a:extLst>
              </a:tr>
            </a:tbl>
          </a:graphicData>
        </a:graphic>
      </p:graphicFrame>
      <p:sp>
        <p:nvSpPr>
          <p:cNvPr id="4" name="TextBox 3"/>
          <p:cNvSpPr txBox="1"/>
          <p:nvPr/>
        </p:nvSpPr>
        <p:spPr>
          <a:xfrm>
            <a:off x="5768502" y="5836596"/>
            <a:ext cx="2733472" cy="307777"/>
          </a:xfrm>
          <a:prstGeom prst="rect">
            <a:avLst/>
          </a:prstGeom>
          <a:noFill/>
        </p:spPr>
        <p:txBody>
          <a:bodyPr wrap="square" rtlCol="0">
            <a:spAutoFit/>
          </a:bodyPr>
          <a:lstStyle/>
          <a:p>
            <a:pPr algn="r"/>
            <a:r>
              <a:rPr lang="en-AU" sz="1400" dirty="0">
                <a:solidFill>
                  <a:schemeClr val="bg1"/>
                </a:solidFill>
              </a:rPr>
              <a:t>Davies  (2011, pp. 133-135)</a:t>
            </a:r>
          </a:p>
        </p:txBody>
      </p:sp>
    </p:spTree>
    <p:custDataLst>
      <p:tags r:id="rId1"/>
    </p:custDataLst>
    <p:extLst>
      <p:ext uri="{BB962C8B-B14F-4D97-AF65-F5344CB8AC3E}">
        <p14:creationId xmlns:p14="http://schemas.microsoft.com/office/powerpoint/2010/main" val="14943208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8194" y="149360"/>
            <a:ext cx="8601075" cy="666750"/>
          </a:xfrm>
        </p:spPr>
        <p:txBody>
          <a:bodyPr/>
          <a:lstStyle/>
          <a:p>
            <a:r>
              <a:rPr lang="en-AU" dirty="0"/>
              <a:t>Tips for better writing: Examples</a:t>
            </a:r>
          </a:p>
        </p:txBody>
      </p:sp>
      <p:sp>
        <p:nvSpPr>
          <p:cNvPr id="11" name="Rounded Rectangle 10"/>
          <p:cNvSpPr/>
          <p:nvPr/>
        </p:nvSpPr>
        <p:spPr bwMode="auto">
          <a:xfrm>
            <a:off x="388194" y="710728"/>
            <a:ext cx="7869677" cy="690663"/>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1. Informed ; what had happened </a:t>
            </a:r>
            <a:r>
              <a:rPr lang="en-AU" sz="1600" dirty="0">
                <a:solidFill>
                  <a:srgbClr val="7030A0"/>
                </a:solidFill>
              </a:rPr>
              <a:t>instead of </a:t>
            </a:r>
            <a:r>
              <a:rPr lang="en-AU" sz="1600" dirty="0"/>
              <a:t>appeal, cause and effect</a:t>
            </a:r>
            <a:endParaRPr kumimoji="0" lang="en-AU" sz="1600" b="0" i="0" u="none" strike="noStrike" cap="none" normalizeH="0" baseline="0" dirty="0">
              <a:ln>
                <a:noFill/>
              </a:ln>
              <a:solidFill>
                <a:schemeClr val="tx1"/>
              </a:solidFill>
              <a:effectLst/>
            </a:endParaRPr>
          </a:p>
        </p:txBody>
      </p:sp>
      <p:sp>
        <p:nvSpPr>
          <p:cNvPr id="12" name="Rounded Rectangle 11"/>
          <p:cNvSpPr/>
          <p:nvPr/>
        </p:nvSpPr>
        <p:spPr bwMode="auto">
          <a:xfrm>
            <a:off x="388193" y="1535144"/>
            <a:ext cx="7869677" cy="1618439"/>
          </a:xfrm>
          <a:prstGeom prst="roundRect">
            <a:avLst/>
          </a:prstGeom>
          <a:solidFill>
            <a:srgbClr val="F0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2. ‘North American culture’ and ‘Chinese culture’ are not the only two cultures that we are dealing with, we are also dealing with Japanese culture, gay culture, university student culture, Hong Kong Christian culture and North American Buddhist culture, gender cultures and generational cultures, the cultures of various internet websites and of the affinity groups that develop around particular products of popular culture.</a:t>
            </a:r>
            <a:endParaRPr kumimoji="0" lang="en-AU" sz="1600" b="0" i="0" u="none" strike="noStrike" cap="none" normalizeH="0" baseline="0" dirty="0">
              <a:ln>
                <a:noFill/>
              </a:ln>
              <a:solidFill>
                <a:schemeClr val="tx1"/>
              </a:solidFill>
              <a:effectLst/>
            </a:endParaRPr>
          </a:p>
        </p:txBody>
      </p:sp>
      <p:sp>
        <p:nvSpPr>
          <p:cNvPr id="13" name="Rounded Rectangle 12"/>
          <p:cNvSpPr/>
          <p:nvPr/>
        </p:nvSpPr>
        <p:spPr bwMode="auto">
          <a:xfrm>
            <a:off x="388193" y="3296758"/>
            <a:ext cx="7869677" cy="690663"/>
          </a:xfrm>
          <a:prstGeom prst="roundRect">
            <a:avLst/>
          </a:prstGeom>
          <a:solidFill>
            <a:srgbClr val="A3D9FB"/>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3. The biggest problem with the word ‘culture’ </a:t>
            </a:r>
            <a:r>
              <a:rPr lang="en-AU" sz="1600" u="sng" dirty="0">
                <a:solidFill>
                  <a:srgbClr val="C00000"/>
                </a:solidFill>
              </a:rPr>
              <a:t>is</a:t>
            </a:r>
            <a:r>
              <a:rPr lang="en-AU" sz="1600" dirty="0"/>
              <a:t> that nobody seems to know exactly what it means. </a:t>
            </a:r>
            <a:endParaRPr kumimoji="0" lang="en-AU" sz="1600" b="0" i="0" u="none" strike="noStrike" cap="none" normalizeH="0" baseline="0" dirty="0">
              <a:ln>
                <a:noFill/>
              </a:ln>
              <a:solidFill>
                <a:schemeClr val="tx1"/>
              </a:solidFill>
              <a:effectLst/>
            </a:endParaRPr>
          </a:p>
        </p:txBody>
      </p:sp>
      <p:sp>
        <p:nvSpPr>
          <p:cNvPr id="14" name="Oval 13"/>
          <p:cNvSpPr/>
          <p:nvPr/>
        </p:nvSpPr>
        <p:spPr bwMode="auto">
          <a:xfrm>
            <a:off x="816666" y="3357101"/>
            <a:ext cx="3813243" cy="426802"/>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Curved Down Arrow 14"/>
          <p:cNvSpPr/>
          <p:nvPr/>
        </p:nvSpPr>
        <p:spPr bwMode="auto">
          <a:xfrm>
            <a:off x="2957208" y="3148789"/>
            <a:ext cx="1838527" cy="262647"/>
          </a:xfrm>
          <a:prstGeom prst="curvedDownArrow">
            <a:avLst/>
          </a:prstGeom>
          <a:solidFill>
            <a:schemeClr val="accent1"/>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AU" dirty="0"/>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tx1"/>
              </a:solidFill>
              <a:effectLst/>
              <a:latin typeface="Arial" charset="0"/>
              <a:cs typeface="Arial" charset="0"/>
            </a:endParaRPr>
          </a:p>
        </p:txBody>
      </p:sp>
      <p:sp>
        <p:nvSpPr>
          <p:cNvPr id="20" name="Rounded Rectangle 19"/>
          <p:cNvSpPr/>
          <p:nvPr/>
        </p:nvSpPr>
        <p:spPr bwMode="auto">
          <a:xfrm>
            <a:off x="388192" y="4112960"/>
            <a:ext cx="7869677" cy="1417810"/>
          </a:xfrm>
          <a:prstGeom prst="roundRect">
            <a:avLst/>
          </a:prstGeom>
          <a:solidFill>
            <a:srgbClr val="A0FE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4. Perhaps the best definition of culture we can settle on for now, though we will be revisiting and revisiting the concept throughout the discussion, is that culture is a ‘way of dividing people up into groups according to some feature of these people which helps us to understand something about them and how they are different from or similar to other people’.</a:t>
            </a:r>
            <a:endParaRPr kumimoji="0" lang="en-AU" sz="1600" b="0" i="0" u="none" strike="noStrike" cap="none" normalizeH="0" baseline="0" dirty="0">
              <a:ln>
                <a:noFill/>
              </a:ln>
              <a:solidFill>
                <a:schemeClr val="tx1"/>
              </a:solidFill>
              <a:effectLst/>
            </a:endParaRPr>
          </a:p>
        </p:txBody>
      </p:sp>
      <p:sp>
        <p:nvSpPr>
          <p:cNvPr id="21" name="Rounded Rectangle 20"/>
          <p:cNvSpPr/>
          <p:nvPr/>
        </p:nvSpPr>
        <p:spPr bwMode="auto">
          <a:xfrm>
            <a:off x="388191" y="5656309"/>
            <a:ext cx="7869677" cy="690663"/>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AU" sz="1600" b="0" i="0" u="none" strike="noStrike" cap="none" normalizeH="0" baseline="0" dirty="0">
                <a:ln>
                  <a:noFill/>
                </a:ln>
                <a:solidFill>
                  <a:schemeClr val="tx1"/>
                </a:solidFill>
                <a:effectLst/>
              </a:rPr>
              <a:t>6. Seeing culture as a particular way of thinking forces us to consider how the human mind is shaped.</a:t>
            </a:r>
          </a:p>
        </p:txBody>
      </p:sp>
    </p:spTree>
    <p:custDataLst>
      <p:tags r:id="rId1"/>
    </p:custDataLst>
    <p:extLst>
      <p:ext uri="{BB962C8B-B14F-4D97-AF65-F5344CB8AC3E}">
        <p14:creationId xmlns:p14="http://schemas.microsoft.com/office/powerpoint/2010/main" val="27355659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Sentence structure</a:t>
            </a:r>
          </a:p>
        </p:txBody>
      </p:sp>
      <p:sp>
        <p:nvSpPr>
          <p:cNvPr id="4" name="Text Placeholder 3"/>
          <p:cNvSpPr>
            <a:spLocks noGrp="1"/>
          </p:cNvSpPr>
          <p:nvPr>
            <p:ph type="body" sz="quarter" idx="12"/>
          </p:nvPr>
        </p:nvSpPr>
        <p:spPr>
          <a:xfrm>
            <a:off x="495300" y="981075"/>
            <a:ext cx="8439150" cy="3952875"/>
          </a:xfrm>
        </p:spPr>
        <p:txBody>
          <a:bodyPr/>
          <a:lstStyle/>
          <a:p>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1796607846"/>
              </p:ext>
            </p:extLst>
          </p:nvPr>
        </p:nvGraphicFramePr>
        <p:xfrm>
          <a:off x="581025" y="1044575"/>
          <a:ext cx="8096250" cy="3566160"/>
        </p:xfrm>
        <a:graphic>
          <a:graphicData uri="http://schemas.openxmlformats.org/drawingml/2006/table">
            <a:tbl>
              <a:tblPr firstRow="1" bandRow="1">
                <a:tableStyleId>{5C22544A-7EE6-4342-B048-85BDC9FD1C3A}</a:tableStyleId>
              </a:tblPr>
              <a:tblGrid>
                <a:gridCol w="276225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70840">
                <a:tc>
                  <a:txBody>
                    <a:bodyPr/>
                    <a:lstStyle/>
                    <a:p>
                      <a:r>
                        <a:rPr lang="en-AU" dirty="0">
                          <a:solidFill>
                            <a:schemeClr val="tx1"/>
                          </a:solidFill>
                        </a:rPr>
                        <a:t>Simple sentence</a:t>
                      </a:r>
                    </a:p>
                    <a:p>
                      <a:r>
                        <a:rPr lang="en-AU" dirty="0">
                          <a:solidFill>
                            <a:schemeClr val="tx1"/>
                          </a:solidFill>
                        </a:rPr>
                        <a:t>(</a:t>
                      </a:r>
                      <a:r>
                        <a:rPr lang="en-AU" dirty="0">
                          <a:solidFill>
                            <a:srgbClr val="C00000"/>
                          </a:solidFill>
                        </a:rPr>
                        <a:t>Subject</a:t>
                      </a:r>
                      <a:r>
                        <a:rPr lang="en-AU" baseline="0" dirty="0">
                          <a:solidFill>
                            <a:schemeClr val="tx1"/>
                          </a:solidFill>
                        </a:rPr>
                        <a:t> + </a:t>
                      </a:r>
                      <a:r>
                        <a:rPr lang="en-AU" baseline="0" dirty="0">
                          <a:solidFill>
                            <a:srgbClr val="7030A0"/>
                          </a:solidFill>
                        </a:rPr>
                        <a:t>verb</a:t>
                      </a:r>
                      <a:r>
                        <a:rPr lang="en-AU" baseline="0" dirty="0">
                          <a:solidFill>
                            <a:schemeClr val="tx1"/>
                          </a:solidFill>
                        </a:rPr>
                        <a:t> + </a:t>
                      </a:r>
                      <a:r>
                        <a:rPr lang="en-AU" baseline="0" dirty="0">
                          <a:solidFill>
                            <a:srgbClr val="00B050"/>
                          </a:solidFill>
                        </a:rPr>
                        <a:t>object</a:t>
                      </a:r>
                      <a:r>
                        <a:rPr lang="en-AU" baseline="0" dirty="0">
                          <a:solidFill>
                            <a:schemeClr val="tx1"/>
                          </a:solidFill>
                        </a:rPr>
                        <a:t>)</a:t>
                      </a:r>
                      <a:br>
                        <a:rPr lang="en-AU" baseline="0" dirty="0">
                          <a:solidFill>
                            <a:schemeClr val="tx1"/>
                          </a:solidFill>
                        </a:rPr>
                      </a:br>
                      <a:endParaRPr lang="en-AU" dirty="0">
                        <a:solidFill>
                          <a:schemeClr val="tx1"/>
                        </a:solidFill>
                      </a:endParaRPr>
                    </a:p>
                  </a:txBody>
                  <a:tcPr/>
                </a:tc>
                <a:tc>
                  <a:txBody>
                    <a:bodyPr/>
                    <a:lstStyle/>
                    <a:p>
                      <a:r>
                        <a:rPr lang="en-AU" sz="1800" b="0" dirty="0">
                          <a:solidFill>
                            <a:schemeClr val="tx1"/>
                          </a:solidFill>
                        </a:rPr>
                        <a:t>E.g.</a:t>
                      </a:r>
                      <a:r>
                        <a:rPr lang="en-AU" sz="1800" b="0" baseline="0" dirty="0">
                          <a:solidFill>
                            <a:schemeClr val="tx1"/>
                          </a:solidFill>
                        </a:rPr>
                        <a:t> </a:t>
                      </a:r>
                      <a:r>
                        <a:rPr lang="en-AU" sz="1800" b="0" baseline="0" dirty="0">
                          <a:solidFill>
                            <a:srgbClr val="C00000"/>
                          </a:solidFill>
                        </a:rPr>
                        <a:t>The anecdote </a:t>
                      </a:r>
                      <a:r>
                        <a:rPr lang="en-AU" sz="1800" b="0" baseline="0" dirty="0">
                          <a:solidFill>
                            <a:srgbClr val="7030A0"/>
                          </a:solidFill>
                        </a:rPr>
                        <a:t>is</a:t>
                      </a:r>
                      <a:r>
                        <a:rPr lang="en-AU" sz="1800" b="0" baseline="0" dirty="0">
                          <a:solidFill>
                            <a:srgbClr val="C00000"/>
                          </a:solidFill>
                        </a:rPr>
                        <a:t> </a:t>
                      </a:r>
                      <a:r>
                        <a:rPr lang="en-AU" sz="1800" b="0" baseline="0" dirty="0">
                          <a:solidFill>
                            <a:srgbClr val="00B050"/>
                          </a:solidFill>
                        </a:rPr>
                        <a:t>an illustration of intercultural communication.</a:t>
                      </a:r>
                      <a:endParaRPr lang="en-AU" sz="1800" b="0" dirty="0">
                        <a:solidFill>
                          <a:srgbClr val="00B050"/>
                        </a:solidFill>
                      </a:endParaRPr>
                    </a:p>
                  </a:txBody>
                  <a:tcPr/>
                </a:tc>
                <a:extLst>
                  <a:ext uri="{0D108BD9-81ED-4DB2-BD59-A6C34878D82A}">
                    <a16:rowId xmlns:a16="http://schemas.microsoft.com/office/drawing/2014/main" val="10000"/>
                  </a:ext>
                </a:extLst>
              </a:tr>
              <a:tr h="370840">
                <a:tc>
                  <a:txBody>
                    <a:bodyPr/>
                    <a:lstStyle/>
                    <a:p>
                      <a:r>
                        <a:rPr lang="en-AU" b="1" dirty="0"/>
                        <a:t>Compound</a:t>
                      </a:r>
                      <a:r>
                        <a:rPr lang="en-AU" b="1" baseline="0" dirty="0"/>
                        <a:t> sentence</a:t>
                      </a:r>
                    </a:p>
                    <a:p>
                      <a:r>
                        <a:rPr lang="en-AU" b="1" baseline="0" dirty="0"/>
                        <a:t>(</a:t>
                      </a:r>
                      <a:r>
                        <a:rPr lang="en-AU" b="1" baseline="0" dirty="0">
                          <a:solidFill>
                            <a:srgbClr val="C00000"/>
                          </a:solidFill>
                        </a:rPr>
                        <a:t>clauses</a:t>
                      </a:r>
                      <a:r>
                        <a:rPr lang="en-AU" b="1" baseline="0" dirty="0"/>
                        <a:t> </a:t>
                      </a:r>
                      <a:r>
                        <a:rPr lang="en-AU" b="1" baseline="0" dirty="0">
                          <a:solidFill>
                            <a:srgbClr val="0070C0"/>
                          </a:solidFill>
                        </a:rPr>
                        <a:t>joined together with conjunction</a:t>
                      </a:r>
                      <a:r>
                        <a:rPr lang="en-AU" b="1" baseline="0" dirty="0"/>
                        <a:t>)</a:t>
                      </a:r>
                      <a:br>
                        <a:rPr lang="en-AU" b="1" baseline="0" dirty="0"/>
                      </a:br>
                      <a:endParaRPr lang="en-AU" b="1" dirty="0"/>
                    </a:p>
                  </a:txBody>
                  <a:tcPr/>
                </a:tc>
                <a:tc>
                  <a:txBody>
                    <a:bodyPr/>
                    <a:lstStyle/>
                    <a:p>
                      <a:r>
                        <a:rPr lang="en-AU" dirty="0"/>
                        <a:t>E.g. </a:t>
                      </a:r>
                      <a:r>
                        <a:rPr lang="en-AU" dirty="0">
                          <a:solidFill>
                            <a:srgbClr val="C00000"/>
                          </a:solidFill>
                        </a:rPr>
                        <a:t>Christianity is the faith with which the majority</a:t>
                      </a:r>
                      <a:r>
                        <a:rPr lang="en-AU" baseline="0" dirty="0">
                          <a:solidFill>
                            <a:srgbClr val="C00000"/>
                          </a:solidFill>
                        </a:rPr>
                        <a:t> of </a:t>
                      </a:r>
                      <a:r>
                        <a:rPr lang="en-AU" dirty="0">
                          <a:solidFill>
                            <a:srgbClr val="C00000"/>
                          </a:solidFill>
                        </a:rPr>
                        <a:t>university students</a:t>
                      </a:r>
                      <a:r>
                        <a:rPr lang="en-AU" baseline="0" dirty="0">
                          <a:solidFill>
                            <a:srgbClr val="C00000"/>
                          </a:solidFill>
                        </a:rPr>
                        <a:t> in Hong Kong identify </a:t>
                      </a:r>
                      <a:r>
                        <a:rPr lang="en-AU" baseline="0" dirty="0">
                          <a:solidFill>
                            <a:srgbClr val="0070C0"/>
                          </a:solidFill>
                        </a:rPr>
                        <a:t>and</a:t>
                      </a:r>
                      <a:r>
                        <a:rPr lang="en-AU" baseline="0" dirty="0"/>
                        <a:t> </a:t>
                      </a:r>
                      <a:r>
                        <a:rPr lang="en-AU" baseline="0" dirty="0">
                          <a:solidFill>
                            <a:srgbClr val="C00000"/>
                          </a:solidFill>
                        </a:rPr>
                        <a:t>Buddhism is one of the fastest growing religions in California.</a:t>
                      </a:r>
                      <a:endParaRPr lang="en-AU" dirty="0">
                        <a:solidFill>
                          <a:srgbClr val="C00000"/>
                        </a:solidFill>
                      </a:endParaRPr>
                    </a:p>
                  </a:txBody>
                  <a:tcPr/>
                </a:tc>
                <a:extLst>
                  <a:ext uri="{0D108BD9-81ED-4DB2-BD59-A6C34878D82A}">
                    <a16:rowId xmlns:a16="http://schemas.microsoft.com/office/drawing/2014/main" val="10001"/>
                  </a:ext>
                </a:extLst>
              </a:tr>
              <a:tr h="370840">
                <a:tc>
                  <a:txBody>
                    <a:bodyPr/>
                    <a:lstStyle/>
                    <a:p>
                      <a:r>
                        <a:rPr lang="en-AU" b="1" dirty="0"/>
                        <a:t>Complex sentence</a:t>
                      </a:r>
                    </a:p>
                    <a:p>
                      <a:r>
                        <a:rPr lang="en-AU" b="1" dirty="0"/>
                        <a:t>(</a:t>
                      </a:r>
                      <a:r>
                        <a:rPr lang="en-AU" b="1" dirty="0">
                          <a:solidFill>
                            <a:srgbClr val="C00000"/>
                          </a:solidFill>
                        </a:rPr>
                        <a:t>main</a:t>
                      </a:r>
                      <a:r>
                        <a:rPr lang="en-AU" b="1" baseline="0" dirty="0">
                          <a:solidFill>
                            <a:srgbClr val="C00000"/>
                          </a:solidFill>
                        </a:rPr>
                        <a:t> clauses </a:t>
                      </a:r>
                      <a:r>
                        <a:rPr lang="en-AU" b="1" baseline="0" dirty="0">
                          <a:solidFill>
                            <a:srgbClr val="0070C0"/>
                          </a:solidFill>
                        </a:rPr>
                        <a:t>with subordinate clause/s</a:t>
                      </a:r>
                      <a:r>
                        <a:rPr lang="en-AU" b="1" baseline="0" dirty="0"/>
                        <a:t>)</a:t>
                      </a:r>
                      <a:endParaRPr lang="en-AU" b="1" dirty="0"/>
                    </a:p>
                  </a:txBody>
                  <a:tcPr/>
                </a:tc>
                <a:tc>
                  <a:txBody>
                    <a:bodyPr/>
                    <a:lstStyle/>
                    <a:p>
                      <a:r>
                        <a:rPr lang="en-AU" dirty="0"/>
                        <a:t>E.g. </a:t>
                      </a:r>
                      <a:r>
                        <a:rPr lang="en-AU" dirty="0">
                          <a:solidFill>
                            <a:srgbClr val="0070C0"/>
                          </a:solidFill>
                        </a:rPr>
                        <a:t>Maybe one reason they do manage to communicate so well is that </a:t>
                      </a:r>
                      <a:r>
                        <a:rPr lang="en-AU" dirty="0">
                          <a:solidFill>
                            <a:srgbClr val="C00000"/>
                          </a:solidFill>
                        </a:rPr>
                        <a:t>they have many things in common.</a:t>
                      </a:r>
                    </a:p>
                  </a:txBody>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4977154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Verb tenses</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sp>
        <p:nvSpPr>
          <p:cNvPr id="5" name="TextBox 4"/>
          <p:cNvSpPr txBox="1"/>
          <p:nvPr/>
        </p:nvSpPr>
        <p:spPr>
          <a:xfrm>
            <a:off x="1476375" y="841375"/>
            <a:ext cx="1079500" cy="368300"/>
          </a:xfrm>
          <a:prstGeom prst="rect">
            <a:avLst/>
          </a:prstGeom>
          <a:solidFill>
            <a:srgbClr val="F79646">
              <a:lumMod val="20000"/>
              <a:lumOff val="80000"/>
            </a:srgbClr>
          </a:solidFill>
          <a:ln w="28575">
            <a:solidFill>
              <a:sysClr val="windowText" lastClr="000000"/>
            </a:solidFill>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prstClr val="black"/>
                </a:solidFill>
                <a:effectLst/>
                <a:uLnTx/>
                <a:uFillTx/>
                <a:latin typeface="Calibri"/>
                <a:cs typeface="+mn-cs"/>
              </a:rPr>
              <a:t>Past</a:t>
            </a:r>
          </a:p>
        </p:txBody>
      </p:sp>
      <p:sp>
        <p:nvSpPr>
          <p:cNvPr id="6" name="TextBox 5"/>
          <p:cNvSpPr txBox="1"/>
          <p:nvPr/>
        </p:nvSpPr>
        <p:spPr>
          <a:xfrm>
            <a:off x="4103688" y="841375"/>
            <a:ext cx="1079500" cy="368300"/>
          </a:xfrm>
          <a:prstGeom prst="rect">
            <a:avLst/>
          </a:prstGeom>
          <a:solidFill>
            <a:srgbClr val="4BACC6">
              <a:lumMod val="20000"/>
              <a:lumOff val="80000"/>
            </a:srgbClr>
          </a:solidFill>
          <a:ln w="28575">
            <a:solidFill>
              <a:sysClr val="windowText" lastClr="000000"/>
            </a:solidFill>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prstClr val="black"/>
                </a:solidFill>
                <a:effectLst/>
                <a:uLnTx/>
                <a:uFillTx/>
                <a:latin typeface="Calibri"/>
                <a:cs typeface="+mn-cs"/>
              </a:rPr>
              <a:t>Present</a:t>
            </a:r>
          </a:p>
        </p:txBody>
      </p:sp>
      <p:sp>
        <p:nvSpPr>
          <p:cNvPr id="7" name="TextBox 6"/>
          <p:cNvSpPr txBox="1"/>
          <p:nvPr/>
        </p:nvSpPr>
        <p:spPr>
          <a:xfrm>
            <a:off x="6307138" y="841375"/>
            <a:ext cx="1079500" cy="368300"/>
          </a:xfrm>
          <a:prstGeom prst="rect">
            <a:avLst/>
          </a:prstGeom>
          <a:solidFill>
            <a:srgbClr val="9BBB59">
              <a:lumMod val="20000"/>
              <a:lumOff val="80000"/>
            </a:srgbClr>
          </a:solidFill>
          <a:ln w="28575">
            <a:solidFill>
              <a:sysClr val="windowText" lastClr="000000"/>
            </a:solidFill>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prstClr val="black"/>
                </a:solidFill>
                <a:effectLst/>
                <a:uLnTx/>
                <a:uFillTx/>
                <a:latin typeface="Calibri"/>
                <a:cs typeface="+mn-cs"/>
              </a:rPr>
              <a:t>Future</a:t>
            </a:r>
          </a:p>
        </p:txBody>
      </p:sp>
      <p:cxnSp>
        <p:nvCxnSpPr>
          <p:cNvPr id="8" name="Straight Arrow Connector 7"/>
          <p:cNvCxnSpPr>
            <a:stCxn id="5" idx="2"/>
          </p:cNvCxnSpPr>
          <p:nvPr/>
        </p:nvCxnSpPr>
        <p:spPr>
          <a:xfrm>
            <a:off x="2016125" y="1209675"/>
            <a:ext cx="0" cy="609600"/>
          </a:xfrm>
          <a:prstGeom prst="straightConnector1">
            <a:avLst/>
          </a:prstGeom>
          <a:noFill/>
          <a:ln w="28575" cap="flat" cmpd="sng" algn="ctr">
            <a:solidFill>
              <a:srgbClr val="C00000"/>
            </a:solidFill>
            <a:prstDash val="solid"/>
            <a:tailEnd type="arrow"/>
          </a:ln>
          <a:effectLst/>
        </p:spPr>
      </p:cxnSp>
      <p:sp>
        <p:nvSpPr>
          <p:cNvPr id="9" name="TextBox 8"/>
          <p:cNvSpPr txBox="1"/>
          <p:nvPr/>
        </p:nvSpPr>
        <p:spPr>
          <a:xfrm>
            <a:off x="1331913" y="1846262"/>
            <a:ext cx="1655762" cy="1754326"/>
          </a:xfrm>
          <a:prstGeom prst="rect">
            <a:avLst/>
          </a:prstGeom>
          <a:solidFill>
            <a:srgbClr val="F79646">
              <a:lumMod val="20000"/>
              <a:lumOff val="80000"/>
            </a:srgbClr>
          </a:solidFill>
          <a:ln w="28575">
            <a:solidFill>
              <a:sysClr val="windowText" lastClr="000000"/>
            </a:solidFill>
          </a:ln>
        </p:spPr>
        <p:txBody>
          <a:bodyPr>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Simple Past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Past</a:t>
            </a:r>
            <a:r>
              <a:rPr kumimoji="0" lang="en-AU" sz="1800" b="0" i="0" u="none" strike="noStrike" kern="0" cap="none" spc="0" normalizeH="0" noProof="0" dirty="0">
                <a:ln>
                  <a:noFill/>
                </a:ln>
                <a:solidFill>
                  <a:prstClr val="black"/>
                </a:solidFill>
                <a:effectLst/>
                <a:uLnTx/>
                <a:uFillTx/>
                <a:latin typeface="Calibri"/>
                <a:cs typeface="+mn-cs"/>
              </a:rPr>
              <a:t> </a:t>
            </a:r>
            <a:r>
              <a:rPr kumimoji="0" lang="en-AU" sz="1800" b="0" i="0" u="none" strike="noStrike" kern="0" cap="none" spc="0" normalizeH="0" baseline="0" noProof="0" dirty="0">
                <a:ln>
                  <a:noFill/>
                </a:ln>
                <a:solidFill>
                  <a:prstClr val="black"/>
                </a:solidFill>
                <a:effectLst/>
                <a:uLnTx/>
                <a:uFillTx/>
                <a:latin typeface="Calibri"/>
                <a:cs typeface="+mn-cs"/>
              </a:rPr>
              <a:t>Continuous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Past Perfect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Past Perfect Continuous</a:t>
            </a:r>
          </a:p>
        </p:txBody>
      </p:sp>
      <p:cxnSp>
        <p:nvCxnSpPr>
          <p:cNvPr id="10" name="Straight Arrow Connector 9"/>
          <p:cNvCxnSpPr/>
          <p:nvPr/>
        </p:nvCxnSpPr>
        <p:spPr>
          <a:xfrm>
            <a:off x="4686300" y="1209675"/>
            <a:ext cx="0" cy="609600"/>
          </a:xfrm>
          <a:prstGeom prst="straightConnector1">
            <a:avLst/>
          </a:prstGeom>
          <a:noFill/>
          <a:ln w="28575" cap="flat" cmpd="sng" algn="ctr">
            <a:solidFill>
              <a:srgbClr val="C00000"/>
            </a:solidFill>
            <a:prstDash val="solid"/>
            <a:tailEnd type="arrow"/>
          </a:ln>
          <a:effectLst/>
        </p:spPr>
      </p:cxnSp>
      <p:cxnSp>
        <p:nvCxnSpPr>
          <p:cNvPr id="11" name="Straight Arrow Connector 10"/>
          <p:cNvCxnSpPr/>
          <p:nvPr/>
        </p:nvCxnSpPr>
        <p:spPr>
          <a:xfrm>
            <a:off x="6846888" y="1209675"/>
            <a:ext cx="0" cy="609600"/>
          </a:xfrm>
          <a:prstGeom prst="straightConnector1">
            <a:avLst/>
          </a:prstGeom>
          <a:noFill/>
          <a:ln w="28575" cap="flat" cmpd="sng" algn="ctr">
            <a:solidFill>
              <a:srgbClr val="C00000"/>
            </a:solidFill>
            <a:prstDash val="solid"/>
            <a:tailEnd type="arrow"/>
          </a:ln>
          <a:effectLst/>
        </p:spPr>
      </p:cxnSp>
      <p:sp>
        <p:nvSpPr>
          <p:cNvPr id="12" name="TextBox 11"/>
          <p:cNvSpPr txBox="1"/>
          <p:nvPr/>
        </p:nvSpPr>
        <p:spPr>
          <a:xfrm>
            <a:off x="3712191" y="1855787"/>
            <a:ext cx="1992573" cy="1754326"/>
          </a:xfrm>
          <a:prstGeom prst="rect">
            <a:avLst/>
          </a:prstGeom>
          <a:solidFill>
            <a:srgbClr val="4BACC6">
              <a:lumMod val="20000"/>
              <a:lumOff val="80000"/>
            </a:srgbClr>
          </a:solidFill>
          <a:ln w="28575">
            <a:solidFill>
              <a:sysClr val="windowText" lastClr="000000"/>
            </a:solidFill>
          </a:ln>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Simple Present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Present Continuous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Present Perfect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Present Perfect Continuous</a:t>
            </a:r>
          </a:p>
        </p:txBody>
      </p:sp>
      <p:sp>
        <p:nvSpPr>
          <p:cNvPr id="13" name="TextBox 12"/>
          <p:cNvSpPr txBox="1"/>
          <p:nvPr/>
        </p:nvSpPr>
        <p:spPr>
          <a:xfrm>
            <a:off x="6018213" y="1846262"/>
            <a:ext cx="2279626" cy="1477328"/>
          </a:xfrm>
          <a:prstGeom prst="rect">
            <a:avLst/>
          </a:prstGeom>
          <a:solidFill>
            <a:srgbClr val="4BACC6">
              <a:lumMod val="20000"/>
              <a:lumOff val="80000"/>
            </a:srgbClr>
          </a:solidFill>
          <a:ln w="28575">
            <a:solidFill>
              <a:sysClr val="windowText" lastClr="000000"/>
            </a:solidFill>
          </a:ln>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Simple Future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Future Continuous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Future Perfect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0" cap="none" spc="0" normalizeH="0" baseline="0" noProof="0" dirty="0">
                <a:ln>
                  <a:noFill/>
                </a:ln>
                <a:solidFill>
                  <a:prstClr val="black"/>
                </a:solidFill>
                <a:effectLst/>
                <a:uLnTx/>
                <a:uFillTx/>
                <a:latin typeface="Calibri"/>
                <a:cs typeface="+mn-cs"/>
              </a:rPr>
              <a:t>Future Perfect </a:t>
            </a:r>
            <a:r>
              <a:rPr lang="en-AU" sz="1800" kern="0" dirty="0">
                <a:solidFill>
                  <a:prstClr val="black"/>
                </a:solidFill>
                <a:latin typeface="Calibri"/>
                <a:cs typeface="+mn-cs"/>
              </a:rPr>
              <a:t>C</a:t>
            </a:r>
            <a:r>
              <a:rPr kumimoji="0" lang="en-AU" sz="1800" b="0" i="0" u="none" strike="noStrike" kern="0" cap="none" spc="0" normalizeH="0" baseline="0" noProof="0" dirty="0" err="1">
                <a:ln>
                  <a:noFill/>
                </a:ln>
                <a:solidFill>
                  <a:prstClr val="black"/>
                </a:solidFill>
                <a:effectLst/>
                <a:uLnTx/>
                <a:uFillTx/>
                <a:latin typeface="Calibri"/>
                <a:cs typeface="+mn-cs"/>
              </a:rPr>
              <a:t>ontinuous</a:t>
            </a:r>
            <a:endParaRPr kumimoji="0" lang="en-AU" sz="1800" b="0" i="0" u="none" strike="noStrike" kern="0" cap="none" spc="0" normalizeH="0" baseline="0" noProof="0" dirty="0">
              <a:ln>
                <a:noFill/>
              </a:ln>
              <a:solidFill>
                <a:prstClr val="black"/>
              </a:solidFill>
              <a:effectLst/>
              <a:uLnTx/>
              <a:uFillTx/>
              <a:latin typeface="Calibri"/>
              <a:cs typeface="+mn-cs"/>
            </a:endParaRPr>
          </a:p>
        </p:txBody>
      </p:sp>
      <p:cxnSp>
        <p:nvCxnSpPr>
          <p:cNvPr id="14" name="Straight Arrow Connector 13"/>
          <p:cNvCxnSpPr/>
          <p:nvPr/>
        </p:nvCxnSpPr>
        <p:spPr>
          <a:xfrm flipH="1">
            <a:off x="2484438" y="1344612"/>
            <a:ext cx="2016125" cy="0"/>
          </a:xfrm>
          <a:prstGeom prst="straightConnector1">
            <a:avLst/>
          </a:prstGeom>
          <a:noFill/>
          <a:ln w="28575" cap="flat" cmpd="sng" algn="ctr">
            <a:solidFill>
              <a:srgbClr val="C00000"/>
            </a:solidFill>
            <a:prstDash val="solid"/>
            <a:tailEnd type="arrow"/>
          </a:ln>
          <a:effectLst/>
        </p:spPr>
      </p:cxnSp>
      <p:cxnSp>
        <p:nvCxnSpPr>
          <p:cNvPr id="15" name="Straight Arrow Connector 14"/>
          <p:cNvCxnSpPr/>
          <p:nvPr/>
        </p:nvCxnSpPr>
        <p:spPr>
          <a:xfrm>
            <a:off x="4787900" y="1344612"/>
            <a:ext cx="1944688" cy="0"/>
          </a:xfrm>
          <a:prstGeom prst="straightConnector1">
            <a:avLst/>
          </a:prstGeom>
          <a:noFill/>
          <a:ln w="28575" cap="flat" cmpd="sng" algn="ctr">
            <a:solidFill>
              <a:srgbClr val="C00000"/>
            </a:solidFill>
            <a:prstDash val="solid"/>
            <a:tailEnd type="arrow"/>
          </a:ln>
          <a:effectLst/>
        </p:spPr>
      </p:cxnSp>
      <p:cxnSp>
        <p:nvCxnSpPr>
          <p:cNvPr id="16" name="Straight Connector 15"/>
          <p:cNvCxnSpPr/>
          <p:nvPr/>
        </p:nvCxnSpPr>
        <p:spPr>
          <a:xfrm>
            <a:off x="1476375" y="1514475"/>
            <a:ext cx="6624638" cy="0"/>
          </a:xfrm>
          <a:prstGeom prst="line">
            <a:avLst/>
          </a:prstGeom>
          <a:noFill/>
          <a:ln w="28575" cap="flat" cmpd="sng" algn="ctr">
            <a:solidFill>
              <a:srgbClr val="C00000"/>
            </a:solidFill>
            <a:prstDash val="solid"/>
          </a:ln>
          <a:effectLst/>
        </p:spPr>
      </p:cxnSp>
      <p:graphicFrame>
        <p:nvGraphicFramePr>
          <p:cNvPr id="17" name="Table 16"/>
          <p:cNvGraphicFramePr>
            <a:graphicFrameLocks noGrp="1"/>
          </p:cNvGraphicFramePr>
          <p:nvPr>
            <p:extLst>
              <p:ext uri="{D42A27DB-BD31-4B8C-83A1-F6EECF244321}">
                <p14:modId xmlns:p14="http://schemas.microsoft.com/office/powerpoint/2010/main" val="582435409"/>
              </p:ext>
            </p:extLst>
          </p:nvPr>
        </p:nvGraphicFramePr>
        <p:xfrm>
          <a:off x="395287" y="3914099"/>
          <a:ext cx="8477250" cy="1483360"/>
        </p:xfrm>
        <a:graphic>
          <a:graphicData uri="http://schemas.openxmlformats.org/drawingml/2006/table">
            <a:tbl>
              <a:tblPr firstRow="1" bandRow="1">
                <a:tableStyleId>{5C22544A-7EE6-4342-B048-85BDC9FD1C3A}</a:tableStyleId>
              </a:tblPr>
              <a:tblGrid>
                <a:gridCol w="1162050">
                  <a:extLst>
                    <a:ext uri="{9D8B030D-6E8A-4147-A177-3AD203B41FA5}">
                      <a16:colId xmlns:a16="http://schemas.microsoft.com/office/drawing/2014/main" val="20000"/>
                    </a:ext>
                  </a:extLst>
                </a:gridCol>
                <a:gridCol w="1495425">
                  <a:extLst>
                    <a:ext uri="{9D8B030D-6E8A-4147-A177-3AD203B41FA5}">
                      <a16:colId xmlns:a16="http://schemas.microsoft.com/office/drawing/2014/main" val="20001"/>
                    </a:ext>
                  </a:extLst>
                </a:gridCol>
                <a:gridCol w="1762125">
                  <a:extLst>
                    <a:ext uri="{9D8B030D-6E8A-4147-A177-3AD203B41FA5}">
                      <a16:colId xmlns:a16="http://schemas.microsoft.com/office/drawing/2014/main" val="20002"/>
                    </a:ext>
                  </a:extLst>
                </a:gridCol>
                <a:gridCol w="1628775">
                  <a:extLst>
                    <a:ext uri="{9D8B030D-6E8A-4147-A177-3AD203B41FA5}">
                      <a16:colId xmlns:a16="http://schemas.microsoft.com/office/drawing/2014/main" val="20003"/>
                    </a:ext>
                  </a:extLst>
                </a:gridCol>
                <a:gridCol w="2428875">
                  <a:extLst>
                    <a:ext uri="{9D8B030D-6E8A-4147-A177-3AD203B41FA5}">
                      <a16:colId xmlns:a16="http://schemas.microsoft.com/office/drawing/2014/main" val="20004"/>
                    </a:ext>
                  </a:extLst>
                </a:gridCol>
              </a:tblGrid>
              <a:tr h="370840">
                <a:tc>
                  <a:txBody>
                    <a:bodyPr/>
                    <a:lstStyle/>
                    <a:p>
                      <a:endParaRPr lang="en-AU" dirty="0"/>
                    </a:p>
                  </a:txBody>
                  <a:tcPr/>
                </a:tc>
                <a:tc>
                  <a:txBody>
                    <a:bodyPr/>
                    <a:lstStyle/>
                    <a:p>
                      <a:pPr algn="ctr"/>
                      <a:r>
                        <a:rPr lang="en-AU" dirty="0">
                          <a:solidFill>
                            <a:schemeClr val="tx1"/>
                          </a:solidFill>
                          <a:latin typeface="Calibri" panose="020F0502020204030204" pitchFamily="34" charset="0"/>
                          <a:cs typeface="Calibri" panose="020F0502020204030204" pitchFamily="34" charset="0"/>
                        </a:rPr>
                        <a:t>Simple </a:t>
                      </a:r>
                    </a:p>
                  </a:txBody>
                  <a:tcPr/>
                </a:tc>
                <a:tc>
                  <a:txBody>
                    <a:bodyPr/>
                    <a:lstStyle/>
                    <a:p>
                      <a:pPr algn="ctr"/>
                      <a:r>
                        <a:rPr lang="en-AU" dirty="0">
                          <a:solidFill>
                            <a:schemeClr val="tx1"/>
                          </a:solidFill>
                          <a:latin typeface="Calibri" panose="020F0502020204030204" pitchFamily="34" charset="0"/>
                          <a:cs typeface="Calibri" panose="020F0502020204030204" pitchFamily="34" charset="0"/>
                        </a:rPr>
                        <a:t>Continuous</a:t>
                      </a:r>
                    </a:p>
                  </a:txBody>
                  <a:tcPr/>
                </a:tc>
                <a:tc>
                  <a:txBody>
                    <a:bodyPr/>
                    <a:lstStyle/>
                    <a:p>
                      <a:pPr algn="ctr"/>
                      <a:r>
                        <a:rPr lang="en-AU" dirty="0">
                          <a:solidFill>
                            <a:schemeClr val="tx1"/>
                          </a:solidFill>
                          <a:latin typeface="Calibri" panose="020F0502020204030204" pitchFamily="34" charset="0"/>
                          <a:cs typeface="Calibri" panose="020F0502020204030204" pitchFamily="34" charset="0"/>
                        </a:rPr>
                        <a:t>Perfect</a:t>
                      </a:r>
                    </a:p>
                  </a:txBody>
                  <a:tcPr/>
                </a:tc>
                <a:tc>
                  <a:txBody>
                    <a:bodyPr/>
                    <a:lstStyle/>
                    <a:p>
                      <a:pPr algn="ctr"/>
                      <a:r>
                        <a:rPr lang="en-AU" dirty="0">
                          <a:solidFill>
                            <a:schemeClr val="tx1"/>
                          </a:solidFill>
                          <a:latin typeface="Calibri" panose="020F0502020204030204" pitchFamily="34" charset="0"/>
                          <a:cs typeface="Calibri" panose="020F0502020204030204" pitchFamily="34" charset="0"/>
                        </a:rPr>
                        <a:t>Perfect Continuous</a:t>
                      </a:r>
                    </a:p>
                  </a:txBody>
                  <a:tcPr/>
                </a:tc>
                <a:extLst>
                  <a:ext uri="{0D108BD9-81ED-4DB2-BD59-A6C34878D82A}">
                    <a16:rowId xmlns:a16="http://schemas.microsoft.com/office/drawing/2014/main" val="10000"/>
                  </a:ext>
                </a:extLst>
              </a:tr>
              <a:tr h="370840">
                <a:tc>
                  <a:txBody>
                    <a:bodyPr/>
                    <a:lstStyle/>
                    <a:p>
                      <a:r>
                        <a:rPr lang="en-AU" dirty="0">
                          <a:latin typeface="Calibri" panose="020F0502020204030204" pitchFamily="34" charset="0"/>
                          <a:cs typeface="Calibri" panose="020F0502020204030204" pitchFamily="34" charset="0"/>
                        </a:rPr>
                        <a:t>Present</a:t>
                      </a:r>
                    </a:p>
                  </a:txBody>
                  <a:tcPr/>
                </a:tc>
                <a:tc>
                  <a:txBody>
                    <a:bodyPr/>
                    <a:lstStyle/>
                    <a:p>
                      <a:r>
                        <a:rPr lang="en-AU" dirty="0">
                          <a:latin typeface="Calibri" panose="020F0502020204030204" pitchFamily="34" charset="0"/>
                          <a:cs typeface="Calibri" panose="020F0502020204030204" pitchFamily="34" charset="0"/>
                        </a:rPr>
                        <a:t>take(s)</a:t>
                      </a:r>
                    </a:p>
                  </a:txBody>
                  <a:tcPr/>
                </a:tc>
                <a:tc>
                  <a:txBody>
                    <a:bodyPr/>
                    <a:lstStyle/>
                    <a:p>
                      <a:r>
                        <a:rPr lang="en-AU" dirty="0">
                          <a:latin typeface="Calibri" panose="020F0502020204030204" pitchFamily="34" charset="0"/>
                          <a:cs typeface="Calibri" panose="020F0502020204030204" pitchFamily="34" charset="0"/>
                        </a:rPr>
                        <a:t>am/is/are</a:t>
                      </a:r>
                      <a:r>
                        <a:rPr lang="en-AU" baseline="0" dirty="0">
                          <a:latin typeface="Calibri" panose="020F0502020204030204" pitchFamily="34" charset="0"/>
                          <a:cs typeface="Calibri" panose="020F0502020204030204" pitchFamily="34" charset="0"/>
                        </a:rPr>
                        <a:t> taking</a:t>
                      </a:r>
                      <a:endParaRPr lang="en-AU" dirty="0">
                        <a:latin typeface="Calibri" panose="020F0502020204030204" pitchFamily="34" charset="0"/>
                        <a:cs typeface="Calibri" panose="020F0502020204030204" pitchFamily="34" charset="0"/>
                      </a:endParaRPr>
                    </a:p>
                  </a:txBody>
                  <a:tcPr/>
                </a:tc>
                <a:tc>
                  <a:txBody>
                    <a:bodyPr/>
                    <a:lstStyle/>
                    <a:p>
                      <a:r>
                        <a:rPr lang="en-AU" dirty="0">
                          <a:latin typeface="Calibri" panose="020F0502020204030204" pitchFamily="34" charset="0"/>
                          <a:cs typeface="Calibri" panose="020F0502020204030204" pitchFamily="34" charset="0"/>
                        </a:rPr>
                        <a:t>has/have taken</a:t>
                      </a:r>
                    </a:p>
                  </a:txBody>
                  <a:tcPr/>
                </a:tc>
                <a:tc>
                  <a:txBody>
                    <a:bodyPr/>
                    <a:lstStyle/>
                    <a:p>
                      <a:r>
                        <a:rPr lang="en-AU" dirty="0">
                          <a:latin typeface="Calibri" panose="020F0502020204030204" pitchFamily="34" charset="0"/>
                          <a:cs typeface="Calibri" panose="020F0502020204030204" pitchFamily="34" charset="0"/>
                        </a:rPr>
                        <a:t>has/have been taking</a:t>
                      </a:r>
                    </a:p>
                  </a:txBody>
                  <a:tcPr/>
                </a:tc>
                <a:extLst>
                  <a:ext uri="{0D108BD9-81ED-4DB2-BD59-A6C34878D82A}">
                    <a16:rowId xmlns:a16="http://schemas.microsoft.com/office/drawing/2014/main" val="10001"/>
                  </a:ext>
                </a:extLst>
              </a:tr>
              <a:tr h="370840">
                <a:tc>
                  <a:txBody>
                    <a:bodyPr/>
                    <a:lstStyle/>
                    <a:p>
                      <a:r>
                        <a:rPr lang="en-AU" dirty="0">
                          <a:latin typeface="Calibri" panose="020F0502020204030204" pitchFamily="34" charset="0"/>
                          <a:cs typeface="Calibri" panose="020F0502020204030204" pitchFamily="34" charset="0"/>
                        </a:rPr>
                        <a:t>Past</a:t>
                      </a:r>
                    </a:p>
                  </a:txBody>
                  <a:tcPr/>
                </a:tc>
                <a:tc>
                  <a:txBody>
                    <a:bodyPr/>
                    <a:lstStyle/>
                    <a:p>
                      <a:r>
                        <a:rPr lang="en-AU" dirty="0">
                          <a:latin typeface="Calibri" panose="020F0502020204030204" pitchFamily="34" charset="0"/>
                          <a:cs typeface="Calibri" panose="020F0502020204030204" pitchFamily="34" charset="0"/>
                        </a:rPr>
                        <a:t>took</a:t>
                      </a:r>
                    </a:p>
                  </a:txBody>
                  <a:tcPr/>
                </a:tc>
                <a:tc>
                  <a:txBody>
                    <a:bodyPr/>
                    <a:lstStyle/>
                    <a:p>
                      <a:r>
                        <a:rPr lang="en-AU" dirty="0">
                          <a:latin typeface="Calibri" panose="020F0502020204030204" pitchFamily="34" charset="0"/>
                          <a:cs typeface="Calibri" panose="020F0502020204030204" pitchFamily="34" charset="0"/>
                        </a:rPr>
                        <a:t>was/were taking</a:t>
                      </a:r>
                    </a:p>
                  </a:txBody>
                  <a:tcPr/>
                </a:tc>
                <a:tc>
                  <a:txBody>
                    <a:bodyPr/>
                    <a:lstStyle/>
                    <a:p>
                      <a:r>
                        <a:rPr lang="en-AU" dirty="0">
                          <a:latin typeface="Calibri" panose="020F0502020204030204" pitchFamily="34" charset="0"/>
                          <a:cs typeface="Calibri" panose="020F0502020204030204" pitchFamily="34" charset="0"/>
                        </a:rPr>
                        <a:t>had taken</a:t>
                      </a:r>
                    </a:p>
                  </a:txBody>
                  <a:tcPr/>
                </a:tc>
                <a:tc>
                  <a:txBody>
                    <a:bodyPr/>
                    <a:lstStyle/>
                    <a:p>
                      <a:r>
                        <a:rPr lang="en-AU" dirty="0">
                          <a:latin typeface="Calibri" panose="020F0502020204030204" pitchFamily="34" charset="0"/>
                          <a:cs typeface="Calibri" panose="020F0502020204030204" pitchFamily="34" charset="0"/>
                        </a:rPr>
                        <a:t>had been taking</a:t>
                      </a:r>
                    </a:p>
                  </a:txBody>
                  <a:tcPr/>
                </a:tc>
                <a:extLst>
                  <a:ext uri="{0D108BD9-81ED-4DB2-BD59-A6C34878D82A}">
                    <a16:rowId xmlns:a16="http://schemas.microsoft.com/office/drawing/2014/main" val="10002"/>
                  </a:ext>
                </a:extLst>
              </a:tr>
              <a:tr h="370840">
                <a:tc>
                  <a:txBody>
                    <a:bodyPr/>
                    <a:lstStyle/>
                    <a:p>
                      <a:r>
                        <a:rPr lang="en-AU" dirty="0">
                          <a:latin typeface="Calibri" panose="020F0502020204030204" pitchFamily="34" charset="0"/>
                          <a:cs typeface="Calibri" panose="020F0502020204030204" pitchFamily="34" charset="0"/>
                        </a:rPr>
                        <a:t>Future</a:t>
                      </a:r>
                    </a:p>
                  </a:txBody>
                  <a:tcPr/>
                </a:tc>
                <a:tc>
                  <a:txBody>
                    <a:bodyPr/>
                    <a:lstStyle/>
                    <a:p>
                      <a:r>
                        <a:rPr lang="en-AU" dirty="0">
                          <a:latin typeface="Calibri" panose="020F0502020204030204" pitchFamily="34" charset="0"/>
                          <a:cs typeface="Calibri" panose="020F0502020204030204" pitchFamily="34" charset="0"/>
                        </a:rPr>
                        <a:t>will/shall take</a:t>
                      </a:r>
                    </a:p>
                  </a:txBody>
                  <a:tcPr/>
                </a:tc>
                <a:tc>
                  <a:txBody>
                    <a:bodyPr/>
                    <a:lstStyle/>
                    <a:p>
                      <a:r>
                        <a:rPr lang="en-AU" dirty="0">
                          <a:latin typeface="Calibri" panose="020F0502020204030204" pitchFamily="34" charset="0"/>
                          <a:cs typeface="Calibri" panose="020F0502020204030204" pitchFamily="34" charset="0"/>
                        </a:rPr>
                        <a:t>will be taking</a:t>
                      </a:r>
                    </a:p>
                  </a:txBody>
                  <a:tcPr/>
                </a:tc>
                <a:tc>
                  <a:txBody>
                    <a:bodyPr/>
                    <a:lstStyle/>
                    <a:p>
                      <a:r>
                        <a:rPr lang="en-AU" dirty="0">
                          <a:latin typeface="Calibri" panose="020F0502020204030204" pitchFamily="34" charset="0"/>
                          <a:cs typeface="Calibri" panose="020F0502020204030204" pitchFamily="34" charset="0"/>
                        </a:rPr>
                        <a:t>will have taken</a:t>
                      </a:r>
                    </a:p>
                  </a:txBody>
                  <a:tcPr/>
                </a:tc>
                <a:tc>
                  <a:txBody>
                    <a:bodyPr/>
                    <a:lstStyle/>
                    <a:p>
                      <a:r>
                        <a:rPr lang="en-AU" dirty="0">
                          <a:latin typeface="Calibri" panose="020F0502020204030204" pitchFamily="34" charset="0"/>
                          <a:cs typeface="Calibri" panose="020F0502020204030204" pitchFamily="34" charset="0"/>
                        </a:rPr>
                        <a:t>will have been</a:t>
                      </a:r>
                      <a:r>
                        <a:rPr lang="en-AU" baseline="0" dirty="0">
                          <a:latin typeface="Calibri" panose="020F0502020204030204" pitchFamily="34" charset="0"/>
                          <a:cs typeface="Calibri" panose="020F0502020204030204" pitchFamily="34" charset="0"/>
                        </a:rPr>
                        <a:t> taking</a:t>
                      </a:r>
                      <a:endParaRPr lang="en-AU"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35084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65281" y="168814"/>
            <a:ext cx="8601075" cy="666750"/>
          </a:xfrm>
        </p:spPr>
        <p:txBody>
          <a:bodyPr/>
          <a:lstStyle/>
          <a:p>
            <a:r>
              <a:rPr lang="en-AU" dirty="0"/>
              <a:t>Writing sentences: readability</a:t>
            </a:r>
          </a:p>
        </p:txBody>
      </p:sp>
      <p:graphicFrame>
        <p:nvGraphicFramePr>
          <p:cNvPr id="14" name="Table 13"/>
          <p:cNvGraphicFramePr>
            <a:graphicFrameLocks noGrp="1"/>
          </p:cNvGraphicFramePr>
          <p:nvPr>
            <p:extLst>
              <p:ext uri="{D42A27DB-BD31-4B8C-83A1-F6EECF244321}">
                <p14:modId xmlns:p14="http://schemas.microsoft.com/office/powerpoint/2010/main" val="1002991532"/>
              </p:ext>
            </p:extLst>
          </p:nvPr>
        </p:nvGraphicFramePr>
        <p:xfrm>
          <a:off x="405318" y="1066259"/>
          <a:ext cx="8461038" cy="3845560"/>
        </p:xfrm>
        <a:graphic>
          <a:graphicData uri="http://schemas.openxmlformats.org/drawingml/2006/table">
            <a:tbl>
              <a:tblPr firstRow="1" bandRow="1">
                <a:tableStyleId>{5C22544A-7EE6-4342-B048-85BDC9FD1C3A}</a:tableStyleId>
              </a:tblPr>
              <a:tblGrid>
                <a:gridCol w="4230519">
                  <a:extLst>
                    <a:ext uri="{9D8B030D-6E8A-4147-A177-3AD203B41FA5}">
                      <a16:colId xmlns:a16="http://schemas.microsoft.com/office/drawing/2014/main" val="1199671502"/>
                    </a:ext>
                  </a:extLst>
                </a:gridCol>
                <a:gridCol w="4230519">
                  <a:extLst>
                    <a:ext uri="{9D8B030D-6E8A-4147-A177-3AD203B41FA5}">
                      <a16:colId xmlns:a16="http://schemas.microsoft.com/office/drawing/2014/main" val="1424154577"/>
                    </a:ext>
                  </a:extLst>
                </a:gridCol>
              </a:tblGrid>
              <a:tr h="370840">
                <a:tc>
                  <a:txBody>
                    <a:bodyPr/>
                    <a:lstStyle/>
                    <a:p>
                      <a:r>
                        <a:rPr lang="en-AU" sz="1800" b="0" dirty="0">
                          <a:solidFill>
                            <a:schemeClr val="tx1"/>
                          </a:solidFill>
                        </a:rPr>
                        <a:t>There</a:t>
                      </a:r>
                      <a:r>
                        <a:rPr lang="en-AU" sz="1800" b="0" baseline="0" dirty="0">
                          <a:solidFill>
                            <a:schemeClr val="tx1"/>
                          </a:solidFill>
                        </a:rPr>
                        <a:t> are too many unnecessarily complex and long words.</a:t>
                      </a:r>
                      <a:endParaRPr lang="en-AU" sz="18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tx1"/>
                          </a:solidFill>
                        </a:rPr>
                        <a:t>Noun phrases are confusingly</a:t>
                      </a:r>
                    </a:p>
                    <a:p>
                      <a:r>
                        <a:rPr lang="en-AU" sz="1800" b="0" dirty="0">
                          <a:solidFill>
                            <a:schemeClr val="tx1"/>
                          </a:solidFill>
                        </a:rPr>
                        <a:t>positioned.</a:t>
                      </a:r>
                    </a:p>
                  </a:txBody>
                  <a:tcPr/>
                </a:tc>
                <a:extLst>
                  <a:ext uri="{0D108BD9-81ED-4DB2-BD59-A6C34878D82A}">
                    <a16:rowId xmlns:a16="http://schemas.microsoft.com/office/drawing/2014/main" val="1580445560"/>
                  </a:ext>
                </a:extLst>
              </a:tr>
              <a:tr h="370840">
                <a:tc>
                  <a:txBody>
                    <a:bodyPr/>
                    <a:lstStyle/>
                    <a:p>
                      <a:r>
                        <a:rPr lang="en-AU" sz="1800" dirty="0"/>
                        <a:t>Unknown and unclear acronyms</a:t>
                      </a:r>
                      <a:r>
                        <a:rPr lang="en-AU" sz="1800" baseline="0" dirty="0"/>
                        <a:t> are used.</a:t>
                      </a:r>
                      <a:endParaRPr lang="en-AU" sz="1800" dirty="0"/>
                    </a:p>
                  </a:txBody>
                  <a:tcPr/>
                </a:tc>
                <a:tc>
                  <a:txBody>
                    <a:bodyPr/>
                    <a:lstStyle/>
                    <a:p>
                      <a:r>
                        <a:rPr lang="en-AU" sz="1800" dirty="0"/>
                        <a:t>Punctuation is incorrectly used.</a:t>
                      </a:r>
                    </a:p>
                  </a:txBody>
                  <a:tcPr/>
                </a:tc>
                <a:extLst>
                  <a:ext uri="{0D108BD9-81ED-4DB2-BD59-A6C34878D82A}">
                    <a16:rowId xmlns:a16="http://schemas.microsoft.com/office/drawing/2014/main" val="1796580474"/>
                  </a:ext>
                </a:extLst>
              </a:tr>
              <a:tr h="370840">
                <a:tc>
                  <a:txBody>
                    <a:bodyPr/>
                    <a:lstStyle/>
                    <a:p>
                      <a:r>
                        <a:rPr lang="en-AU" sz="1800" dirty="0"/>
                        <a:t>Sentences are overly complex and long.</a:t>
                      </a:r>
                    </a:p>
                  </a:txBody>
                  <a:tcPr/>
                </a:tc>
                <a:tc>
                  <a:txBody>
                    <a:bodyPr/>
                    <a:lstStyle/>
                    <a:p>
                      <a:r>
                        <a:rPr lang="en-AU" sz="1800" dirty="0"/>
                        <a:t>There are no</a:t>
                      </a:r>
                      <a:r>
                        <a:rPr lang="en-AU" sz="1800" baseline="0" dirty="0"/>
                        <a:t> clear links between the sentences and paragraphs.</a:t>
                      </a:r>
                      <a:endParaRPr lang="en-AU" sz="1800" dirty="0"/>
                    </a:p>
                  </a:txBody>
                  <a:tcPr/>
                </a:tc>
                <a:extLst>
                  <a:ext uri="{0D108BD9-81ED-4DB2-BD59-A6C34878D82A}">
                    <a16:rowId xmlns:a16="http://schemas.microsoft.com/office/drawing/2014/main" val="2921745438"/>
                  </a:ext>
                </a:extLst>
              </a:tr>
              <a:tr h="370840">
                <a:tc>
                  <a:txBody>
                    <a:bodyPr/>
                    <a:lstStyle/>
                    <a:p>
                      <a:r>
                        <a:rPr lang="en-AU" sz="1800" dirty="0"/>
                        <a:t>The passive voice is overused.</a:t>
                      </a:r>
                    </a:p>
                  </a:txBody>
                  <a:tcPr/>
                </a:tc>
                <a:tc>
                  <a:txBody>
                    <a:bodyPr/>
                    <a:lstStyle/>
                    <a:p>
                      <a:r>
                        <a:rPr lang="en-AU" sz="1800" dirty="0"/>
                        <a:t>Paragraphs and text structure are weak.</a:t>
                      </a:r>
                    </a:p>
                  </a:txBody>
                  <a:tcPr/>
                </a:tc>
                <a:extLst>
                  <a:ext uri="{0D108BD9-81ED-4DB2-BD59-A6C34878D82A}">
                    <a16:rowId xmlns:a16="http://schemas.microsoft.com/office/drawing/2014/main" val="3141012403"/>
                  </a:ext>
                </a:extLst>
              </a:tr>
              <a:tr h="370840">
                <a:tc>
                  <a:txBody>
                    <a:bodyPr/>
                    <a:lstStyle/>
                    <a:p>
                      <a:r>
                        <a:rPr lang="en-AU" sz="1800" dirty="0"/>
                        <a:t>Subjects appear too late in the sentence.</a:t>
                      </a:r>
                    </a:p>
                  </a:txBody>
                  <a:tcPr/>
                </a:tc>
                <a:tc>
                  <a:txBody>
                    <a:bodyPr/>
                    <a:lstStyle/>
                    <a:p>
                      <a:r>
                        <a:rPr lang="en-AU" sz="1800" dirty="0"/>
                        <a:t>Font choice, spacing and other presentation issues make comprehension difficult.</a:t>
                      </a:r>
                    </a:p>
                  </a:txBody>
                  <a:tcPr/>
                </a:tc>
                <a:extLst>
                  <a:ext uri="{0D108BD9-81ED-4DB2-BD59-A6C34878D82A}">
                    <a16:rowId xmlns:a16="http://schemas.microsoft.com/office/drawing/2014/main" val="3601701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Pronouns are incorrectly used.</a:t>
                      </a:r>
                    </a:p>
                  </a:txBody>
                  <a:tcPr/>
                </a:tc>
                <a:tc>
                  <a:txBody>
                    <a:bodyPr/>
                    <a:lstStyle/>
                    <a:p>
                      <a:endParaRPr lang="en-AU" sz="1800" dirty="0"/>
                    </a:p>
                  </a:txBody>
                  <a:tcPr/>
                </a:tc>
                <a:extLst>
                  <a:ext uri="{0D108BD9-81ED-4DB2-BD59-A6C34878D82A}">
                    <a16:rowId xmlns:a16="http://schemas.microsoft.com/office/drawing/2014/main" val="3704847417"/>
                  </a:ext>
                </a:extLst>
              </a:tr>
            </a:tbl>
          </a:graphicData>
        </a:graphic>
      </p:graphicFrame>
      <p:sp>
        <p:nvSpPr>
          <p:cNvPr id="15" name="TextBox 14"/>
          <p:cNvSpPr txBox="1"/>
          <p:nvPr/>
        </p:nvSpPr>
        <p:spPr>
          <a:xfrm>
            <a:off x="5768502" y="5836596"/>
            <a:ext cx="2733472" cy="307777"/>
          </a:xfrm>
          <a:prstGeom prst="rect">
            <a:avLst/>
          </a:prstGeom>
          <a:noFill/>
        </p:spPr>
        <p:txBody>
          <a:bodyPr wrap="square" rtlCol="0">
            <a:spAutoFit/>
          </a:bodyPr>
          <a:lstStyle/>
          <a:p>
            <a:pPr algn="r"/>
            <a:r>
              <a:rPr lang="en-AU" sz="1400" dirty="0">
                <a:solidFill>
                  <a:schemeClr val="bg1"/>
                </a:solidFill>
              </a:rPr>
              <a:t>Davies  (2011, p. 137)</a:t>
            </a:r>
          </a:p>
        </p:txBody>
      </p:sp>
    </p:spTree>
    <p:custDataLst>
      <p:tags r:id="rId1"/>
    </p:custDataLst>
    <p:extLst>
      <p:ext uri="{BB962C8B-B14F-4D97-AF65-F5344CB8AC3E}">
        <p14:creationId xmlns:p14="http://schemas.microsoft.com/office/powerpoint/2010/main" val="286225473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Examples of unreadable text</a:t>
            </a:r>
          </a:p>
        </p:txBody>
      </p:sp>
      <p:sp>
        <p:nvSpPr>
          <p:cNvPr id="2" name="Rounded Rectangle 1"/>
          <p:cNvSpPr/>
          <p:nvPr/>
        </p:nvSpPr>
        <p:spPr bwMode="auto">
          <a:xfrm>
            <a:off x="457200" y="1031132"/>
            <a:ext cx="8239328" cy="124514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Example 1</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Last year, I joined a tour group to go to Thailand with my family, all of us are the first time to travel in Thailand, and we don’t know Thai language and also the custom,</a:t>
            </a:r>
            <a:r>
              <a:rPr kumimoji="0" lang="en-AU" sz="1800" b="0" i="0" u="none" strike="noStrike" cap="none" normalizeH="0" dirty="0">
                <a:ln>
                  <a:noFill/>
                </a:ln>
                <a:solidFill>
                  <a:schemeClr val="tx1"/>
                </a:solidFill>
                <a:effectLst/>
                <a:latin typeface="Arial" charset="0"/>
                <a:cs typeface="Arial" charset="0"/>
              </a:rPr>
              <a:t> so the event is happened.</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4" name="Rounded Rectangle 3"/>
          <p:cNvSpPr/>
          <p:nvPr/>
        </p:nvSpPr>
        <p:spPr bwMode="auto">
          <a:xfrm>
            <a:off x="457200" y="2551889"/>
            <a:ext cx="8239328" cy="1533727"/>
          </a:xfrm>
          <a:prstGeom prst="roundRect">
            <a:avLst/>
          </a:prstGeom>
          <a:solidFill>
            <a:srgbClr val="A0FE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Example 2</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I was so confused and angry at that moment, how come he can get angry</a:t>
            </a:r>
            <a:r>
              <a:rPr kumimoji="0" lang="en-AU" sz="1800" b="0" i="0" u="none" strike="noStrike" cap="none" normalizeH="0" dirty="0">
                <a:ln>
                  <a:noFill/>
                </a:ln>
                <a:solidFill>
                  <a:schemeClr val="tx1"/>
                </a:solidFill>
                <a:effectLst/>
                <a:latin typeface="Arial" charset="0"/>
                <a:cs typeface="Arial" charset="0"/>
              </a:rPr>
              <a:t> to me due to I giving him tips? Then I found the tourist guide and appeal the waite</a:t>
            </a:r>
            <a:r>
              <a:rPr lang="en-AU" sz="1800" dirty="0"/>
              <a:t>r, after the tourist guide know the details about cause and effect of happening.</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5" name="Rounded Rectangle 4"/>
          <p:cNvSpPr/>
          <p:nvPr/>
        </p:nvSpPr>
        <p:spPr bwMode="auto">
          <a:xfrm>
            <a:off x="457200" y="4374207"/>
            <a:ext cx="8239328" cy="1530482"/>
          </a:xfrm>
          <a:prstGeom prst="roundRect">
            <a:avLst/>
          </a:prstGeom>
          <a:solidFill>
            <a:srgbClr val="F0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Example 3</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In this case, the main characters are Poo Chai and me,</a:t>
            </a:r>
            <a:r>
              <a:rPr kumimoji="0" lang="en-AU" sz="1800" b="0" i="0" u="none" strike="noStrike" cap="none" normalizeH="0" dirty="0">
                <a:ln>
                  <a:noFill/>
                </a:ln>
                <a:solidFill>
                  <a:schemeClr val="tx1"/>
                </a:solidFill>
                <a:effectLst/>
                <a:latin typeface="Arial" charset="0"/>
                <a:cs typeface="Arial" charset="0"/>
              </a:rPr>
              <a:t> and we represent separately for Hong Kong culture and Thailand culture. In Hong Kong</a:t>
            </a:r>
            <a:r>
              <a:rPr lang="en-AU" sz="1800" dirty="0"/>
              <a:t>, sometimes we eat in restaurant, it would changed some coins after the payment and we used to give those coins to waiter for tips.</a:t>
            </a:r>
            <a:endParaRPr kumimoji="0" lang="en-AU" sz="18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72427792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179151"/>
            <a:ext cx="8601075" cy="666750"/>
          </a:xfrm>
        </p:spPr>
        <p:txBody>
          <a:bodyPr/>
          <a:lstStyle/>
          <a:p>
            <a:r>
              <a:rPr lang="en-AU" dirty="0"/>
              <a:t>Examples of good writing</a:t>
            </a:r>
          </a:p>
        </p:txBody>
      </p:sp>
      <p:sp>
        <p:nvSpPr>
          <p:cNvPr id="4" name="Rounded Rectangle 3"/>
          <p:cNvSpPr/>
          <p:nvPr/>
        </p:nvSpPr>
        <p:spPr bwMode="auto">
          <a:xfrm>
            <a:off x="457200" y="1031132"/>
            <a:ext cx="8239328" cy="1605064"/>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Example 1</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Last year, an interesting intercultural </a:t>
            </a:r>
            <a:r>
              <a:rPr lang="en-AU" sz="1800" dirty="0"/>
              <a:t>communication incident happened when my family and I</a:t>
            </a:r>
            <a:r>
              <a:rPr kumimoji="0" lang="en-AU" sz="1800" b="0" i="0" u="none" strike="noStrike" cap="none" normalizeH="0" baseline="0" dirty="0">
                <a:ln>
                  <a:noFill/>
                </a:ln>
                <a:solidFill>
                  <a:schemeClr val="tx1"/>
                </a:solidFill>
                <a:effectLst/>
                <a:latin typeface="Arial" charset="0"/>
                <a:cs typeface="Arial" charset="0"/>
              </a:rPr>
              <a:t> joined a tour group to go to Thailand.</a:t>
            </a:r>
            <a:r>
              <a:rPr kumimoji="0" lang="en-AU" sz="1800" b="0" i="0" u="none" strike="noStrike" cap="none" normalizeH="0" dirty="0">
                <a:ln>
                  <a:noFill/>
                </a:ln>
                <a:solidFill>
                  <a:schemeClr val="tx1"/>
                </a:solidFill>
                <a:effectLst/>
                <a:latin typeface="Arial" charset="0"/>
                <a:cs typeface="Arial" charset="0"/>
              </a:rPr>
              <a:t> It was </a:t>
            </a:r>
            <a:r>
              <a:rPr kumimoji="0" lang="en-AU" sz="1800" b="0" i="0" u="none" strike="noStrike" cap="none" normalizeH="0" baseline="0" dirty="0">
                <a:ln>
                  <a:noFill/>
                </a:ln>
                <a:solidFill>
                  <a:schemeClr val="tx1"/>
                </a:solidFill>
                <a:effectLst/>
                <a:latin typeface="Arial" charset="0"/>
                <a:cs typeface="Arial" charset="0"/>
              </a:rPr>
              <a:t>our first visit to Thailand and we did not know the Thai language or the custom. This resulted in</a:t>
            </a:r>
            <a:r>
              <a:rPr kumimoji="0" lang="en-AU" sz="1800" b="0" i="0" u="none" strike="noStrike" cap="none" normalizeH="0" dirty="0">
                <a:ln>
                  <a:noFill/>
                </a:ln>
                <a:solidFill>
                  <a:schemeClr val="tx1"/>
                </a:solidFill>
                <a:effectLst/>
                <a:latin typeface="Arial" charset="0"/>
                <a:cs typeface="Arial" charset="0"/>
              </a:rPr>
              <a:t> the incident that I am going to describe.</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5" name="Rounded Rectangle 4"/>
          <p:cNvSpPr/>
          <p:nvPr/>
        </p:nvSpPr>
        <p:spPr bwMode="auto">
          <a:xfrm>
            <a:off x="457200" y="2821427"/>
            <a:ext cx="8239328" cy="1533727"/>
          </a:xfrm>
          <a:prstGeom prst="roundRect">
            <a:avLst/>
          </a:prstGeom>
          <a:solidFill>
            <a:srgbClr val="A0FEC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Example 2</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I was very confused and angry at that moment as I did</a:t>
            </a:r>
            <a:r>
              <a:rPr kumimoji="0" lang="en-AU" sz="1800" b="0" i="0" u="none" strike="noStrike" cap="none" normalizeH="0" dirty="0">
                <a:ln>
                  <a:noFill/>
                </a:ln>
                <a:solidFill>
                  <a:schemeClr val="tx1"/>
                </a:solidFill>
                <a:effectLst/>
                <a:latin typeface="Arial" charset="0"/>
                <a:cs typeface="Arial" charset="0"/>
              </a:rPr>
              <a:t> not understand </a:t>
            </a:r>
            <a:r>
              <a:rPr kumimoji="0" lang="en-AU" sz="1800" b="0" i="0" u="none" strike="noStrike" cap="none" normalizeH="0" baseline="0" dirty="0">
                <a:ln>
                  <a:noFill/>
                </a:ln>
                <a:solidFill>
                  <a:schemeClr val="tx1"/>
                </a:solidFill>
                <a:effectLst/>
                <a:latin typeface="Arial" charset="0"/>
                <a:cs typeface="Arial" charset="0"/>
              </a:rPr>
              <a:t>why he was angry</a:t>
            </a:r>
            <a:r>
              <a:rPr kumimoji="0" lang="en-AU" sz="1800" b="0" i="0" u="none" strike="noStrike" cap="none" normalizeH="0" dirty="0">
                <a:ln>
                  <a:noFill/>
                </a:ln>
                <a:solidFill>
                  <a:schemeClr val="tx1"/>
                </a:solidFill>
                <a:effectLst/>
                <a:latin typeface="Arial" charset="0"/>
                <a:cs typeface="Arial" charset="0"/>
              </a:rPr>
              <a:t> with me even though I had given him a tip. I went to look for the tourist guide and informed him about the angry waite</a:t>
            </a:r>
            <a:r>
              <a:rPr lang="en-AU" sz="1800" dirty="0"/>
              <a:t>r. The tourist guide heard about the details of what had happened.</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6" name="Rounded Rectangle 5"/>
          <p:cNvSpPr/>
          <p:nvPr/>
        </p:nvSpPr>
        <p:spPr bwMode="auto">
          <a:xfrm>
            <a:off x="457200" y="4540385"/>
            <a:ext cx="8239328" cy="1636680"/>
          </a:xfrm>
          <a:prstGeom prst="roundRect">
            <a:avLst/>
          </a:prstGeom>
          <a:solidFill>
            <a:srgbClr val="F0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Example 3</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In this instance of intercultural communication event, the main characters were Poo Chai and I.</a:t>
            </a:r>
            <a:r>
              <a:rPr kumimoji="0" lang="en-AU" sz="1800" b="0" i="0" u="none" strike="noStrike" cap="none" normalizeH="0" dirty="0">
                <a:ln>
                  <a:noFill/>
                </a:ln>
                <a:solidFill>
                  <a:schemeClr val="tx1"/>
                </a:solidFill>
                <a:effectLst/>
                <a:latin typeface="Arial" charset="0"/>
                <a:cs typeface="Arial" charset="0"/>
              </a:rPr>
              <a:t> We separately represented the Hong Kong and Thai cultures. In Hong Kong</a:t>
            </a:r>
            <a:r>
              <a:rPr lang="en-AU" sz="1800" dirty="0"/>
              <a:t>, sometimes when we ate in restaurants, it was normal for us to get some coins after settling the bill, to tip the waiter.</a:t>
            </a:r>
            <a:endParaRPr kumimoji="0" lang="en-AU" sz="18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355981901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44f184b6eb549c89decb8052623a279f3cfeb5"/>
  <p:tag name="ISPRING_RESOURCE_PATHS_HASH_PRESENTER" val="dc86c293fac831dfa18b373c8bb9abedb8c0e9"/>
  <p:tag name="ISPRING_UUID" val="{7451481E-2B44-4C41-94A8-9C8589547D82}"/>
  <p:tag name="ISPRING_PRESENTATION_INFO_2" val="&lt;?xml version=&quot;1.0&quot; encoding=&quot;UTF-8&quot; standalone=&quot;no&quot; ?&gt;&#10;&lt;presentation2&gt;&#10;&#10;  &lt;slides&gt;&#10;    &lt;slide id=&quot;{505588A6-78F2-4359-AE1F-5C695386915D}&quot; pptId=&quot;261&quot;/&gt;&#10;    &lt;slide id=&quot;{BABB10AE-1097-40B5-914D-F9D472E718AB}&quot; pptId=&quot;321&quot;/&gt;&#10;    &lt;slide id=&quot;{E29ABE93-E59C-4DAC-A155-DB431DB62D07}&quot; pptId=&quot;322&quot;/&gt;&#10;    &lt;slide id=&quot;{250D1C1C-387D-45CD-BA64-AB872311CFB6}&quot; pptId=&quot;328&quot;/&gt;&#10;    &lt;slide id=&quot;{55F38CD8-CC01-4D11-85B9-84BE0CEADD3E}&quot; pptId=&quot;315&quot;/&gt;&#10;    &lt;slide id=&quot;{0FBB0549-8F9B-4907-AC6A-8F15FF844649}&quot; pptId=&quot;320&quot;/&gt;&#10;    &lt;slide id=&quot;{321D3C2A-D5D4-4C6D-8C8A-B533FBF3DB55}&quot; pptId=&quot;323&quot;/&gt;&#10;    &lt;slide id=&quot;{CC37A2FC-B7AF-4FA9-ACAC-6EDD0BA9BF67}&quot; pptId=&quot;326&quot;/&gt;&#10;    &lt;slide id=&quot;{CB49F7E2-9F3E-42ED-B0CE-167B7CDF28BB}&quot; pptId=&quot;327&quot;/&gt;&#10;    &lt;slide id=&quot;{0A93DF01-E13D-4E2A-92BE-F27B26F3BE31}&quot; pptId=&quot;324&quot;/&gt;&#10;  &lt;/slides&gt;&#10;&#10;  &lt;narration&gt;&#10;    &lt;audioTracks&gt;&#10;      &lt;audioTrack muted=&quot;false&quot; name=&quot;Audio 2&quot; resource=&quot;7373ee5c&quot; slideId=&quot;{505588A6-78F2-4359-AE1F-5C695386915D}&quot; startTime=&quot;0&quot; stepIndex=&quot;0&quot; volume=&quot;1&quot;&gt;&#10;        &lt;audio channels=&quot;1&quot; format=&quot;s16&quot; sampleRate=&quot;44100&quot;/&gt;&#10;      &lt;/audioTrack&gt;&#10;      &lt;audioTrack muted=&quot;false&quot; name=&quot;Audio 3&quot; resource=&quot;c7696e7f&quot; slideId=&quot;{BABB10AE-1097-40B5-914D-F9D472E718AB}&quot; startTime=&quot;0&quot; stepIndex=&quot;0&quot; volume=&quot;1&quot;&gt;&#10;        &lt;audio channels=&quot;1&quot; format=&quot;s16&quot; sampleRate=&quot;44100&quot;/&gt;&#10;      &lt;/audioTrack&gt;&#10;      &lt;audioTrack muted=&quot;false&quot; name=&quot;Audio 4&quot; resource=&quot;0b1905ee&quot; slideId=&quot;{E29ABE93-E59C-4DAC-A155-DB431DB62D07}&quot; startTime=&quot;0&quot; stepIndex=&quot;0&quot; volume=&quot;1&quot;&gt;&#10;        &lt;audio channels=&quot;1&quot; format=&quot;s16&quot; sampleRate=&quot;44100&quot;/&gt;&#10;      &lt;/audioTrack&gt;&#10;      &lt;audioTrack muted=&quot;false&quot; name=&quot;Audio 5&quot; resource=&quot;7bb8bb12&quot; slideId=&quot;{250D1C1C-387D-45CD-BA64-AB872311CFB6}&quot; startTime=&quot;0&quot; stepIndex=&quot;0&quot; volume=&quot;1&quot;&gt;&#10;        &lt;audio channels=&quot;1&quot; format=&quot;s16&quot; sampleRate=&quot;44100&quot;/&gt;&#10;      &lt;/audioTrack&gt;&#10;      &lt;audioTrack muted=&quot;false&quot; name=&quot;Audio 6&quot; resource=&quot;ba0766d9&quot; slideId=&quot;{55F38CD8-CC01-4D11-85B9-84BE0CEADD3E}&quot; startTime=&quot;0&quot; stepIndex=&quot;0&quot; volume=&quot;1&quot;&gt;&#10;        &lt;audio channels=&quot;1&quot; format=&quot;s16&quot; sampleRate=&quot;44100&quot;/&gt;&#10;      &lt;/audioTrack&gt;&#10;      &lt;audioTrack muted=&quot;false&quot; name=&quot;Audio 7&quot; resource=&quot;bdf5c1c5&quot; slideId=&quot;{0FBB0549-8F9B-4907-AC6A-8F15FF844649}&quot; startTime=&quot;0&quot; stepIndex=&quot;0&quot; volume=&quot;1&quot;&gt;&#10;        &lt;audio channels=&quot;1&quot; format=&quot;s16&quot; sampleRate=&quot;44100&quot;/&gt;&#10;      &lt;/audioTrack&gt;&#10;      &lt;audioTrack muted=&quot;false&quot; name=&quot;Audio 8&quot; resource=&quot;909a7275&quot; slideId=&quot;{321D3C2A-D5D4-4C6D-8C8A-B533FBF3DB55}&quot; startTime=&quot;0&quot; stepIndex=&quot;0&quot; volume=&quot;1&quot;&gt;&#10;        &lt;audio channels=&quot;1&quot; format=&quot;s16&quot; sampleRate=&quot;44100&quot;/&gt;&#10;      &lt;/audioTrack&gt;&#10;      &lt;audioTrack muted=&quot;false&quot; name=&quot;Audio 9&quot; resource=&quot;bb4c425b&quot; slideId=&quot;{CC37A2FC-B7AF-4FA9-ACAC-6EDD0BA9BF67}&quot; startTime=&quot;0&quot; stepIndex=&quot;0&quot; volume=&quot;1&quot;&gt;&#10;        &lt;audio channels=&quot;1&quot; format=&quot;s16&quot; sampleRate=&quot;44100&quot;/&gt;&#10;      &lt;/audioTrack&gt;&#10;      &lt;audioTrack muted=&quot;false&quot; name=&quot;Audio 10&quot; resource=&quot;13f78408&quot; slideId=&quot;{CB49F7E2-9F3E-42ED-B0CE-167B7CDF28BB}&quot; startTime=&quot;0&quot; stepIndex=&quot;0&quot; volume=&quot;1&quot;&gt;&#10;        &lt;audio channels=&quot;1&quot; format=&quot;s16&quot; sampleRate=&quot;44100&quot;/&gt;&#10;      &lt;/audioTrack&gt;&#10;      &lt;audioTrack muted=&quot;false&quot; name=&quot;Audio 11&quot; resource=&quot;bdadc10d&quot; slideId=&quot;{0A93DF01-E13D-4E2A-92BE-F27B26F3BE31}&quot; startTime=&quot;0&quot; stepIndex=&quot;0&quot; volume=&quot;1&quot;&gt;&#10;        &lt;audio channels=&quot;1&quot; format=&quot;s16&quot; sampleRate=&quot;44100&quot;/&gt;&#10;      &lt;/audioTrack&gt;&#10;    &lt;/audioTracks&gt;&#10;    &lt;videoTracks/&gt;&#10;  &lt;/narration&gt;&#10;&#10;&lt;/presentation2&gt;&#10;"/>
  <p:tag name="ISPRING_ULTRA_SCORM_COURSE_ID" val="85755801-AA0D-45AE-A098-FF8E7993F0B1"/>
  <p:tag name="ISPRING_SCORM_RATE_SLIDES" val="1"/>
  <p:tag name="ISPRING_SCORM_PASSING_SCORE" val="100.0000000000"/>
  <p:tag name="ISPRINGONLINEFOLDERID" val="0"/>
  <p:tag name="ISPRINGONLINEFOLDERPATH" val="Content List"/>
  <p:tag name="ISPRINGCLOUDFOLDERID" val="0"/>
  <p:tag name="ISPRING_PLAYERS_CUSTOMIZATION" val="UEsDBBQAAgAIAExq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AxLYkglxWA8qisAAC9AAAAXAAAAdW5pdmVyc2FsL3VuaXZlcnNhbC5wbmfte3lU09f2L+JFf6VWfrU4IAqtFjEyVVCQKWmriDJFQUGGhDpgSiFEZjKQlPaqVVEuU1KmxIGhyhAFTQiQhDqAGCBqFIRAmBNDCAESkkCml4Dea+/7rfUb3lrvvbVu/2CFM+2zzz57+Jz9PefSkSDfT0w3mxoZGX1y+NCBYCOjlTNGRsbof1ulrzkQjbqh/1mRHOz7rVFd9xahvvAX2DeB3xgZ3cv5WH3SRF/+6Nyh8GQjo3Uphr8VvLPWGUZGoMeHD3xzLAMqHoRXx6dngrDW+Watqz8fD8Jdpx3/PsTv00u8WJvjEXaAyauuocERnMt+8MdXnrfdhH+15+brv476eB/60ubSocDA+S9XJJ9cd1WqY6bLBY3dbkPhaPmUtwDTW9xrCZ0qSvWOOytp4DX0dCI5Z/OidYu9JdGaybCSMChy4jHLidmy8MQJu0LP44CRcOR1B4ddRQsdjkaL957fqq9clbeNlC/uOJzF3jphKLdJJ6vJ2spWQRBim744zGdNyBDP+hS8Q/rSd2toP2gDY2fpufpC6z6ejBWtrfc01hc2XTQG/Yp5NOzGmL06vU9fcY1gDNpkYmVk9CPRHzBjvfj8oit1MI27l4ZTDKYj6qJoL8uI4rWQYWnpuPviuC1o4UJiOKJtMH0oE7EpHd+ZL6C7JUSLRT/8QILbPzBDjelJHkwFmABj3tIlmZLDK7J3JSOQrEhXMHDhTLrVop5Sw5Qbc6GrhMqYr0VsIgi+Gpvj+3tO2xcJ6v0Tob7hCWfQDeomXG7mMdV1t7X6tRwjhA6H3OkfAczQXejegEUBQAXSCMFDR0aTQI9E8pQBnyh+fXfSdlM1lyen5BtzoV/k5pUm0gX1hci4aF9+0QalF6E5Kuue6PSgfDPXt8fdYQa5pTneTi+arpRHphhTiOmpyyFnBlaaeZ1zdoRFxGUEOD3pVnMSj6/jrttAiz7/FVWUnYQn5IU+2VvvMH/hG3z4o1sUmhv7xhXe1Z0zyBYJqre5jstGRlm4Zjq6iGXuLMZvL4nCH3ShQrJgB6t4ujq7OuZA4EYaKJP4Q0ZcEySkjy+sr0JsEs/134bXxta3FFvrF/qlYaE/zTWUvwp0ukFOOqEIqbtjH9O0GJDcBmvysPNwWDxOcRbf/2vhAHmuhAu4sNdRdDkC1+ZDOd1UtlCkopUlhkc7bDdJivh3s5GD65VTHFRp7lzpSYswH/ccujxz3L22nSTsz8w/CUey2V4b59UHeyLHuILYEmFaYbw/5TaxOT4OT1CFax3JZS07KhFbxrWy3SuNjLJHX5pi1tcI+155RFpa4JMKYreNVR94rQac4cxFcF5rNuNjq2xqxrFdJC48ttSx+Ux46iraq/u53OMJ1TutXl7dNUPzdmjcaw9qMPth0XyoMz+zyDhqzHnwfgYsow1WxHFz/wHHh93WlM2KpfcDmyF7axy4eyFTc/0dlJ6xZzPCuA0G4aym/ZXR3RR05fvpqpnjtF0WhJcFXICyyPH8rhikR2CHhvLXQqEHWkTiOYX33JcVCsMHB8AfdTknNUPaYppyTYBs3/F7oRYkIAHQinScRMZ9rE6JHk8rVKhrtnmVIX7gGqZmbO7pjuQUChsHyMh63mYivM6toF7cHG+mV5WraXfZrVX/Hnglym9AFhBXKB9IENQ+JAgbpoSNBR32nhXJEQ9PRazinnpTx7yMLHyz2QqQEo7lkxy3S6milni3+lZBGvHWFDsC5k14gKuClVexk1WlgjSH9CZwA7teEtf0lEGef8DmuIoXt4m+vxgDCdcOxNmKqgW7Oa9L9u4NhHvquTi0Vq8j6jtb+Ng2wUthQdXTPvkuPwuiaq+jjb2019kZcqG3b3BXVJHjI2dHzpmoBFhU5JoGbTZ57gSnR7yZOBGDdgZfiInyg7ZN3LufI60ffGps3XeR8xOEHbNeiZrqc6JF5zAzu5Ob8ZHsSH41d94rhnTWfX4LRc8XvfcEn6Xm9H7tnZ5MLit24rz2mt/XQIwfS/HWW/32xgLj6ImqrcSTnJeF6wp/eoW/V1Brfnuzm8MRQBRAsbeOobZPar4As7x5+SQ+mspK0XBSjyVeifelVOk3aDNB/NvIxaS3xqTMPM0xhVRZqTq1GBVkjZbD5OmBXKCA5g2Zlmll7p1sYfIbNBHVP1+4phoeT2oWom71lIxweqMTevfMX/hML6PvHStak5F6T6N3pid2mGC/MvXS8+dtqv7OXO/tjVDmyt9b1HOsEr1/Qg8m6mu2OBkcoNGGr7NW6/2gyRHDwO9WLHU+YfSHpgwOG6eVdoWAvQ3BZM1UoE6B01EXtAqmmaEc8J8S+K81NX5jhZ6615UPBtI6du87F4WV3bIuU2sVWtcpP33nHy2HJ19XW36aawgd410tvKFLDTv1cfDcdyDtbA7YbNDngGvJRmjGDRV11N6w+C0nuhsv/RIgVY7lpOugnUf1Mw23HjjQPyVFZhh4WBtwoPyqsX4JK9d9GnurdaVR64/6VgPJrz7/NNfVQGLNoX/JLm3sQrsw1/TB1F7+Nc/pNwNYlbgkMoEWs5PKQ4k6KE80iiEmUrsgAFOj8JsNolz15WnB76utp/D83InAVTbYPoOwv/vaOYGIXRQmfAP9KWr356zlafMS81kv0BMZHyWFa4Ad61cnSZe5ODMwgJbQB5NazAWBmd3RCViDSmz6W3bJ6V0zAEmRb5b19nfMdVGMSU6XWG6coSmnyyzXTgifGXenRR/iD74fAjcBPvL1A0p43G6Is4PkRmvOp8tcjp0FmDCoVxND++esTNWb3nPZEzWMnvA2V+6++Y6VmgetCLs/jLtqgq37wxwP1isbnqF3zpw+YNDNFR2N4SFZQxV/7GKuhLD+0GV/FgiMNDPBZi8L3MLN32lG8EcGhSZY6w9YM8+ghf93/sdDh60xM79Pz7h/QERfmS/FZ3wwb9zOmQ6kX8sfmT3Tu478ASeBJsC+isd2H7AfmQXu3jX7oeBODOfT/jCoVj8odHT9B6KktdrS/9AlMospIKKDqhoXDDrUzN3UXO7wIVHKeuXTxk/LzykoTmld9z9k4PA3xA2jFe7gOx9W0nRa1dCRy4TRnkiEd6Z5s60N9ANd+Qzs9cKh3f+coCydCLwstckJ/7tmldHYv+ZMPSu0q8r5Gr/pvRoLq0g8g8IP5nndiVp0Yl1b1trZfN0dB5IZgrkCe8AxK9p3mcYvhyyXx217eXCJnUu/3F9exrZt8P/LXaKCDMbWpbfcuiXbbK/xRJYm57ipJi7ZEvfR6KKU96Y2npQkoSsSEmgTeNEASlRb4jndOFZeeg1/0RqrDDZNNkVaCfQmjvMYXxyfHUpme9tSG8DBo+gOLeu+88H3s6FM9pgsyLkI6/pfz5ZQCoVSfl3ztAeyFD7X5uOHpmftTl+l3wi75Y1wtOWavv3ZDJiRdMHjcG6XRh1QVHuq5CZJ9YK4nr0nXJ6y6AdhQCsnMjxajtV/YsDih2frRprtqykNDiMWQIfJwjTSuDalWJjEjRVQqvJiXmfQBpaVmVbauV5ZwP3SxwV2J+StKGku6hmRC3hVBBqrrylmOD4iJ4ZDbVjPWizCWLU3S2LORF1lN3r48+xmYA52j1ywHpjizhAupMOjkluyEJf5ILp+IAKGDeVTbM+DHv1AWk9reT9NeUvlEb7g2GVY5iqvib0VKSi8t/SV8svzQOmXRSCb5ryF6n8PW0HECwv6F+1R/MDbtbPzB7+p9Rzrd/am1sTDyI1h9dkBIbfbPcpsFS4t3W+ooup12B75mSYhkJXyQDKRdPPd7gTHeE8k/bA4kQAg0/NKnIsX/NcPbsYZNNh8RjghCE/zE6cwImDBjypvT+woSkCpamICP052ArxAqudXfcPL+JWx8LdXiw3gH/oKI2BJPfIAa98YD2aU1/utaDZ/WtAt3EMjOXs43Kl4hrqMvnzuWWJgybEbcEG1iywVV0wzxvFi5vPEAS/IzkP4qQgcvnA+0GVrWo9858zFnGWLYHU4mjhXJHsE+qGevZV1op4h8IUnATUcljiZ3+RIlpSNBPUNVbVKGmqg9bW0h59LA8l7fnu1iB5r0Pa7weDg2tPFPK963Ht1Cj7HjhzOH2BPjAKmc9cV50F9gGN3hqtaw2a76oN/qX7Kx/Krbw7aDcKz2H1z9mhSDNyfQsUPVvaQUs8uzM/+ZK4bIGc2sOQBCv9KllJYsjXp3t837gBx3n3WvDOt2Hwe0+Z9fm/w8+pfKGNJ6Ijg5FCPJw/awIQy8W3jqMPf1C2Ikt8ev8luroF3JNUP7OrlBPSSSICR8DCrZP2Bo5smPhw8GjeQQuqYOPD/2t7/Fbs8tyO3JKGeOm6bQ1nh1LPTQ1fcl5HeNZrPgV1OLTPfKhBPwpfA5Io6KB2Feuu4rb00KreB3acwIM3hVQsvcrApSa5W+6A5wMXvFZJHjv9zwPofNQ2vQspe+LoZIKmb+6ocPR7NCgkjQ+mUaAOcTVUMAa304bkLpB0DJQBnL4HjtXNOuqTCOeWolKRT83N9rYTTq3u+WcK7nz/RPOiFcp8mdDD8brNLrOgaJN68X0GXZJYoWgTevoLpZgkPI46LFk1vxAcahqxEz3XYguNul7qBdAts9vFRprRMUmr+BnrPe4e1snV16dXoL5agr73NMTlb79l7B8nez1SIcdO/ttx4wQXb5xtse/WOjWDgT8+51BB9EMBRn1o1YA4yqGT9qWIJNTsSw6IzHzQjqoCyG2ap/lP3WBsX5uUbWUvBJatj4sw0V5h8O4PcMkfMRwxLxC543yXe8lmHGf7XqbjtuvMR+sZF2AhalT2xDMvH5+benM5JVSQyUul6fA9hWF+nDp3YsDRhPMlr9vFnJfq4FiWVccCka0hvGk4fwIgYBrJ4MxGZN0DMf+VBsRlzhgfmp/KxlMTizdDbKu9kUYk/mXnGm/4ShSdjJuxstTKwTvbJI5CCxoa42QPncnPigfJ7ORAOls/AU7vCOQEEAry4zk5Ul6iaiUkTXV9aUJmbYiCZzcdHJiB/9pS0SFMu9/qnXhhMbN9atR8K/gR8OKhSqgio6sPb243FFYXDpqmiupHCpqEQlgcCFX2W8BPXrhZ2u9yL+kjKf5zyppepnc8fgddrhZhk97hi1BaAiA1UTQmfD51pqstU4kYI4CVpeYLv2A+lceG2VP9p8BVJnQlQ4X+hPeVE8COqDavYMTmisyrMKN5uhoZBN3V/T965D2ywiDiVfFs01K1LNpXu7DADUB72m5dlIwunUCu/Q7W1OG8NZQVVPvKHfHSEXATOnAzpbXvdhApbNbVr6LMjqqsxwUt7kRbod3r9mHxOZoADZ5S1etCfBLLZp2DvmuG8qufGW0KL7Gb6iAISTtukXygJ3tQZ4Nnpo5UoYivPZ6JAsEd24pgpwJsOfyd6yuDMb1MemDvOmSFf2AAR5uOClH7pU8VfAqIJ9ktxZDUl7s7OIT3eqtpfBy7ke1wp47o1tPay0zIqpodSeyG2nADI+Bq1E3b2SpzKlSSeLnwNOTbZlber/bA+6vPHb1cRmxJ4wbFXUmM84j1aukfBr/dw3BBJngRJtMxlZiIuWtWfSg7E+ywJlbsXQDmeje5o3FTRKrjzY2kWW2w+Bzdh2HKRuePct9KiaejhweM2E54dMZN7WxxmUpnH3RFZkorKjgrZ0GIPNeiidgfS4UF0YzpUC1bGhCzLq+ulKaankN0qSLvwesZvUJK5iuHYPOQGWugABz37nlw+fSePe/xX7kPsb8YkYaT4PkAUrR7dCO5upZKoQwTWW0Lge+YuAVpeQE9BfWimSabnEqgEbm+K251W274LA+SG2cK0JlaA4y3mW50G2iEumMDgvfN2TXHYrVQdPIpxpM55q1Uh5CKhxkkUFEtaS06Fo7ePeM1tFtKDLEhLok4jHhMGAuoaXgHgx69JkXN+077d52yLGM9SPimprESEPKqCPfVPCs1isyMOHuN3twp2Q/ZYq4dXN5ukhhU2RcO4+bFH6+BdgmHROrm5eJfKHR3NwT+jjNBdZvS4wyF98ao09fzXCIigMHUeWpX9Xo+DH1YrKc4YlBB5ORHR1MD4C7krhReqnwc81/YwhXiGO/ZLdvP3SUgk+fr0Hb2KEu6AP8b4qShuW5xbFDSZYYJXE7McFxWn/E10G6HPkGIVMd4vigIOxock+UuyUXnrvMumiehpWt04OD8m9CNS5QXFl+G+CWEn2TZvaCB6J4haJf1yLwTcBtnTR6X/1FRtzpe7TLh7lp2k6xDej0LesAYs/40eA76oODO4F1JmQ06d6ESjP9L5YBZY0Yzpvc+cl/MNSY2ybmwypVnCaFZFxMQvRaBftziSNFOwZpPChkyB55CQAbUgLPvSi/6ME3VhQe6RQPwLNN3ZcdmJri25grXU3Euy0My9I/rmvg7m0Ywez/VtIoe3lS8705P5OmitfjBXoHfo03H43YDlzkrMZAhpcsMx/gSzUkQ/a/HOb18Ey5PJ15NcCS+cLi7XuO1gdCaASMrHtk3kyLZ3LvpqhyET3tUOlO/uFnJIWhm/w5Y03mqVKXsxPXRReuRdpmSXwTHxYqBL+/jZp0X8ydfVg8z1sH9kUpI3vG+MzWc/UWg/yLL8Z1mHtC59LDe2HyBj56s5Q28Xlvpfp7XIXvqX6DmqKtlCAKmmGlof6qUKapar1P1x5DJtJXP3Er3vHQESMmNxUuj9abi/Yc+7rjgxMlCSq8t4IbljtvGXGic9IHh4Cf6u6uiwT4+FQfgbvnc0bXnqscSGcZdP1sZwmCGan7hO2zmzTZRtYPPjPRtNoGfKlkZm8W+2XskuardCx0vPO2FO6qOmIirZcIAy5PLhUOzCBOc2ZSnEmRSzfD5WGxL9XUw1ixmVr3KzA3jq45Y73bZ+oLw8LJakxWbO5ZNaXKdqDAu++3Uy7VAWbjhrdZDX/KsQ26S2r0zGzhYqzUviLz7Ny+89VwbXx3Ec1kM2P96JxgqcgTY4R4MA7J9HOQYPh2wL7q9aGDHDZQSPOm3Xw4xBYfBIuV/O05f5o8TeJKiOPp5+s/sx1QS3+d3CNwJmaGe8YSupNj7bYR9V/+2xbJ2iIGcztBLxb2cYASQ90M2bP44sCiIJnTO7tb2NNPhnFrsBYqQYKHu+v2r/YocywE2R++k/qAEsARxAN2BS3NdakJ3NCl/Qn4cUohqU34LMeTggusKTU349oL2qFIaptaWKkjS79hx/K3VR+OALmvLGa1hjLtoa4TvpR5W32orD5fI1KNM0v8OHY9ns2PrsNf4fkb8lqoqYweexxeYLTZ2NGuPmCMLTvLxeOFQwj77rcHy4zCD7wiIW0IRhqthzfDxkV1KzqUJmed/fL/1ZeoJgDXY8HmWKLjvayY695C5qmA/vlZn+2JL7N7e/HMDjm+7YMPdz89yq5oqH5O4LB95tpJ5Y9zq56cHCy8VniwOinzAdceSYYyPkWYCC03AFILNwDWyruq/oKZyDIlb9Yg+YP/iG4nZ9romtNNfQ8sjLyhUz5DIDMANs4hjnju6mT3nbnF5cUJTurWE3wgbuX4eFW4TCXjSohX1PSo+SNuA7S1SpzQ6Kvmsol887xJTnsCJObH1CRXRC2mR6hR8Kml9xgTBA0q4Neqe6MSRj0ivC48CKPdQKz0fBddJk1GHM+rls/48Ou3c4Bx8MLq8uDbvz6oz7QtHsg7oCnbDeBYc/jlj1ZVElz+tQfUtAvvi38as/2kePn7Ulsz04WDzcBvpu+QwTRp7LmwqC+ZVsUWYo1fEBaYO4IVg0uX5D7oMKLM4PGzaHzne7W2nDoBvbvLOTpBfGTtvcgIBZdynUhKFYVfQPUyrq6FvAyMoZsJtX/0P7qnF5p9XmGbmpB5d5uGLsVN/9zko+NF6Qqo/t+kfjNyCND4wf51O4TjfVwDa2m+t0YZdq8Ypln9Pt193KnHtm13q5Rd4fV8Uc0fzfzbBeh+T9vIDTKXBDA+lDmSU5OPVYq3Gm0D+6HyMtGRrw0vu7KmYfd3kQf270ilMCcPFFTkICU5P2nY8VcjyXMzS3nL56HsVQTzilm2mzJliWKdyb74ZoFUwmetjMfmggfCnHvWoPgfcN6O5a2sOzke/GoVZrWj2WxPpVsnCrrB2h6UHcC0bgVNxmtrtoae6HnRXpz60BqCGtnBp+Y0hFHxIBBTVLeO1jFz1BXHkrSNrpUvPckzd7bTq5e/Ef5C4aM6Gm6llDCPnuJP+l51szEyzdXDl24x90TdUowEz7fsMmny/yl1wHmSvng4dzLv6D/M4ZUUWrtdnSfp91pP+sPTLc658FslrSkU7DCm60kgnGOK8lz/ErTbZ2cX9WtJOJNuNPRv6VGRG1mGhvWWveWmKUj6wZrnVlWme6wFtCo9QpmDqNbX/s6DbuPTgtWRRp+s/jgAsSnVYi8tKHud62Bxz24Rd6DAIa3NqbL2xgDARZXE0rbnyaFkBohiuDY1TUpePEiq53rIpDhtGPFIm8YC+HmeTu5qtcymkPDHePf554aMPfrdDAcWqRCaOtYidw7ul22xhParJQpWAo6F2vq8PAWH6wrGDWj7xJUKM1YJn6bKaqmelpQRGvwThWs2caJQxVED6cdVv8y0DdSMXgtXp4RlcIK3sAQfC8Ga+jvMNPy/ImZ5qq7z8PvV2buFB0EjAEoABE+iDdYxE2Qa0s6Y5O6kNB8KQ5kjDkJbVLBdJJQb140skHW8ODKsnsOkHXzzwbFSdGnOSJOPAqqT4wHJeQ48hlOrxDXu9kdsQEi6J4KqrPgJn/VlfGLDcXfPJjdrVTbfUIPIs9V2nicZ5J2c6pvN97P9WVUemwF0vgcuB2+sAJZVkep6R+4I70GtN7w/FGjrCxQFEg/BJEDQxL6sOs7zYfb5piOMxwTtp0sNeAY8mxYzdhww2MePCgE8dtx8FC8cA/SXe7KSah12Ky9Avwiu6i+bSmvDwICZ3jcYWnPyaXuYzuhV9Ogfs+U92/C9Ne2aC0B3GjpT37DCQaU97rpdvN1qpDAmfFmmqnqmph8AVucNkc8VXSpFTGNVWnLIRD80aQ+Z8rRPYYeuIREWCvI3c3ZJoywpmf6Do/QHJEHOvjvQec7ygK9MfIHfSqton4FPRBD8LzsI+6w5VrWOxOjt3r1I8yXykDoqnc1GMd3UqhKx/rAOOGzwmXFC3j1Ziw7IX1cUr6P8kK+bEXq+JP7/EnI//fM5JjntEjpOJU1A+gxYRGgsMpWq1PMC5aod7K3DTvYduCweF6z6zGS/TnzCqmELF0FFtZzNK7w8aFmYugAW/lanzc9NwyRl9RVlig3DKFk92yNgkdzvW1cteIeVb/7RyzON9wAq15ZYad+ZkDC7/mvuzlSOVv6YuT1TXP95t5pyzas3b7vuttroQRkRfWo2Z+Xw0mxbjzl/1u5k2DcJwuLXHcb7sk7rw/m/61mnqBJlqtSjJkuMhga4VVjnBuuDktJY8NX2Dp6WnTjWPX8knIKa6VDkko8tLIOLYgl2g+Od4SGLzs4oFHl9HIhJuJ9lmhnW0SyEd7dgf3b/C+vdSBJFYHG7WGXppe9MApz1zeT+aMcLi3lqGI+DO9zXeHDIcEVKtDg/0kTaI6DpoMzj95FEa0c185aKlQS9nRltDb66Kk92GP4jIqS+y482f39xztCx2mOiQ3ZYrTjtWbJTSLKfnwOjjiIkwbm0Wef5KiSjj4AWteJkCaRs4FO64EC+PzR1GiWiqxoKe0kC1e4++ceTmZH3ipKylvAPx7lyydhxRc+pID0wYQJl6jqsaSQBxBGgLtDIZMkrh7A9crNxM6HVy4YTkAllDcAPfJ5M4MkNshquGzBz9YUeRwcmXj5fjL50xjC2W7aIX2no/yAsLO7+tIcV9ZdjMKRpK6KKqngvzh3eVhC2WO1fwiR89YQpnqQRndmAkv6sNHIPJiZM/SKmuFabSymHGsjUrYwn4S88EcjsGbQ84my/fFuB12D3Qn3nkYUYEsjr1RO471S/VMQDEhoRfArHM2Ffs4/K4LLSuO3F6oMsFynV2AYxHwSi6VJeY5x0X+s5RMGhwTSZWOYPJLrr/p5B737UTEXXYL51gfET94BoVDnfUuikTkTcTQUj/Cwln3WxGR/JRiWgAVQeCKtY3v7s+oDuihnNRcWZoIflHWnb8OGrPHx92E6XicLd7VRYP4NDoeJbMGRMyb1aoiXERavlAjrHf2EhkSJ1ctoBVe3FCCVGGqpsScLUmiob0rUS7XAyu7ZgJIXM5LniVvOqdm7KyWgHnn8QwIiuf/NuRMyKGQc9t99jy5H0yo9S1UfGnzgO9/GPxp0J37sIw2MEudohVq7O1Etcj67mxECOdVyt7AwrdecpQ6mVXjtvKHKDrgq0C5P74kJoCayp0Ran+RAs0IW5fc7n2wPvA09T052vbLn37jz6b/rSnPWNe60uzut9Gq/t6gv4fXf/HreH92+bPLfyG5uBGaMSL7G+TA+LzX4ttbg8yNyYaQtO9uuzUOI62O1kzK7kIOXPMOI0PF2tp9VwxU3FpP53hTkMIKQpDZkM/4CSlTp2IOMj9t/j++zPv3puFAtpe0kz/bbr3a8KBDXhmtnSOUGD6AGl5ptP7PZnA8Noyb+dk6nqEalCRo56N1qfv66qy1MxcHxav0Ufg4qkcP21+J3W+hlSMXwRSdLWjhsOJemY3UUTNrXX9x+vhwyDWQ8nezBJ6UqFjjxL39dKWR0S3/RA0HpOEkkMNvgjGjn5UIiOg61YlI4a9xqCnDZVge4lSne3oW+6DM9dwZ5BcyK1ZMY9KEX3qGqAqkERq+oU1dG2sc7Ow92FMyr2iD4Fuy8LhslOQI0Zd3flAxOKB+lIuUXvse0SfIxUXV1/BQRkbywrECKCG8iblQwhQCebe3OMn5kCbZcxawCDNtrAPrZODBq5aQtU3oHMG2aYZqugtOHezZ2mt4lUJDDmetrrPEj8ooVDpc2kNlzJ9xp2W+dX4iUmkgElTvA42Wp2Ao+hsRmDHLEsN3qV5iDhzxHPN2v3V/y4QDwr3IcRJZEil35UItL/a35aksSBOBF6Px6nvPrKd4kjGfTL4LqW9hcKBgen9LSUk1eu1suonRPmCcg2Si5rOv3CmiLuoqAmSUDRk2S/0a+737LxJvYuZ4TcwzdOEt3p7agnuUr2MsOKfwDwuFlZxzC8G/VrF9iT/vusf5tkRAU6jPZlxOLdvLNKS2iKwBop4Rem/bF9Tdcxe+4bMsV8DgQ4y1mt0l6huS2vTJg+rTGb/43zL6cezeY7tStqimeiOhf3d64dgob4ynP3peNL9RH5clCSS4VHFG8cF7HWRbDhKpQguJEMu2EG+GKkJ+CkkKSXOxp0rP+gfmC76KcacK8PRAyYPEp/Aa5Nyi57EsdpGQJxmJ8RTZY4DoVyUS54k75bymFUZpuexLimu7e8ZrjHHbr/UlUDBb7ivesP2zmD9CPsY8C+v+Td5WaF5TcGd/AaCOIIhvIiU3X3jAhn3CloZIx5E5wpTjpVSH5mkqhe5KcaiitmxmiFwpjypFNPuFTJHGCkpp0O5+25XcN+d2j5pg9GPDwG/5Vm7ce6QsJ0IigG6MW9G8QVn6UZmqvrnUOxCZLte0vanaAr4IOZs1JO9/QynlzfXH7s/CQRBEw1UXCGnxVVUTh2Q4G8hznamVCAjpVivTMWyzTH/02Dmz8W5cFqlkx4QDwVXg8ow+G8WgzEDPuvMoU01D/a4J3CQUK67qExNtKh2JQk7erpJrVx8zkEpcQ7i60UTr5rg4yyoJHSZljF4SxVsq5sk4TVOiqincBAjrpZaFk1n8QoWlHZsrk47QIDFu513Z/gkCGFlWOcNHVqtoaxjQ1cmshC6661ra1ZBb65XQS9oBATB9TskdSbQw0W6b8NYb/3BLj7pW5G2qnu/ut05OiMhCNMCjIqcVqQ2mGOBQ6dwrS8KcqwbBOBXRvy/bXDClmBIdutR1N5ulMR/yonJy9paPB11JapuIHHWB4I+zZwfqI5PJV/cnjB2rtL7RWvV11SHc1Glr9KNG9SdvP8lh7Zwx3PBo4ogNjw26x7aR0OzdR4VX2YmjKcW8w5fXlAS5FC6A5nJzSg1vYBacsR6YjRd3ztDht9ujudCciir8p5x2j0GQWFvaDwMVYOw0dTqbJIOGmN+hsSm+fiFlDvCKfQ+6I6wI21XuT1z7M4mnykY4TgRW8q8CGIrJR1zR81jFh1rq9dG+CJtgKU8lGpNAWMNn+A4JWrupZ8ZDin1rTIoqf2w3Y9Ra57hIU0CTtuSfrsxmKxZleadrFxmkLWFwfz57/fOOjUzlE1FPmaoDGHbI+mZr2OQ9X2+tR1pn4jjlDMa7R3jvu4Teu3CVC+17cJcO+Jy7EXZ0OMvfLWxYunovbk2V7utjlT70y6ovTDHdckFOJjZU7jCrj0F3q69gp70PW5BP3/bAd9zNJj8Mn0j2CMSeLd4SZuPedifWr21i3C+YQ4joBsKIZuHDVZm7c764fbo927+/3cKC5BYyeSDYKsxbToCihP1FymJGZbXKve+YaDCsru2tOMfd1OuckG+K0Q7D/bWHKDCeCIYIV5kr1WMhEowApjldEB/J3qKPCm+ePDIDDXjj9+Wc6c9Jsg/p0Hh0F1tx7nPOROXFxhWHbrV+3SdWB/QHM6v3b1CW1zl+b41brxRiavutiyiVkkIpBJ8KRSagVKevGZtFNV3RT9GtwMrxD8BZ5DkgnYTLlmduPK5XhrRc/0p0+zpBboDq6OW4PJc2WnR7OG3Aux189NEdDOxE3sSZgWPr5U1RDMdbCAmp94YpxirECt19TfBrnVXcVk/+7h3isfgcVWXY+SCF5JhDtdv0tm70BmgWaXbMWqcctxyNtOCVWGUMPjXR1gP0G+voeMsX7n+N7IzlJoZeTih7/DTxNeXV7jB0mzcof5dSkPqbMWnsMapzIZwqSjyDcbIAQkIhHqR4dP5N/GvL9E8F4tumGF/GV/ZO3SDlz6A3mOGV1o3dJHUHKZ6nmU4nZYeN30AITYAkS+68y9KeXmF5rARp1mAC2Dt6E0P9vr8gmEp5ppAli9zr/Jzhn4huv4RywoqG2r/4GJPQK+Akq/Gv7p1us+UsoH5oKgfqGPDiNKVP2QNEhClm+4RGgdMp3HCzG3GJSYefuQKk+n3zdNPDgIB093OdjsHD0pxA3ucsCXa6l82rX3t0uIrrprnogHuKHmq6o8c0zfsew4YjU7eEtAcBpjn+nS72Y3l6m4e4Rk9kDLEEY89NGFYhFVY4w/wR8/tEfwl66cnnxoQLCnVBdVSQ/szwmfstYjA2FOnkbmlNj/l9d4ndDECwcGvz/OqGYFz8dqaKFg2qYu3Um+9Cey0vMWjuwrefiDTewcMrfoRAZPYY596cfmPQ1tCKPWN59rZjlZUwabLaJZC+4m7O/o1KpVbBxDnb324nzR5W7dveXi6mdvsm2IpnYQ5xHlM354ZM5fL2LSbYUSJ62t29gWcn4raMbZW8wcgbSINe8jen7R9TmRpx15BOM0RSP3xJAM3Qh3IhXeuVoT1hkqkg3ZGzGdpf+IivVavvb7nZ6tsTKWnd8SCTzvRdMj89LJker4lDe92rhrdvt3myJzanbPLEDo3NGKUCklY4qi5dCyJbHh0OeWo3r3TBRjoHlt0vYiTmcg+rcrMielLe+Ey9BKPNlSHuKqK/wHBTlXmjHGf4Cq3mMjXcDjZaQlc0JbpH6pqZquYS3SJZd+qbuWmBmDrUvQHApg/lQ8qqWn1Nk7WH5JdR2lWyC+16jS/CK8sVikMG37kdBuGOXXrgeSAruv7KFhDvvjHuVtnxYWvU2xtd1poX1pCw7jHDRyeyHVY3a62bvRDL08qpCMbiazLUbevpkGHB4Fvj6OBx7snUHYytVhftZ+YrH+7Rr/2chdw7NGKXPgAlZS/kk9TlzdZpN1pJz3BmvVAgyX8MPeH0qIoz0akxUE+vigkwVbeUHB9mi46YMMJ4n+l9RqN9+7GI9cqhpwQLufz3Or0Q6MYkfz56QvJxtPJhKgcww7rVyvaUG4M0N+m3pwhpEQZH4ws0Y4p3PXpwdDiasPYlWi3QT7o4R2Bi5q7OcU5pzXQzZoid2AXj+2tIQQpPptTTlpSLqIqJ0k9/ZYMS82WFAp3R173I77aczRmNUX+xyuhayGW4RHkKbq7sJc90lrjS23FWpurbap1k4eBC7O4cc2mBvICBsQLqxK9TMPJ2nQqnk3xiknsPMCN1jBhGPCY0jOd8hxgMQRLRUmhlS/iLSDe930h4VXjFLd8YJwe+eU37WH113+fAv+otRz1irR3hk7WT5Dq7t7CFMZB2rIuk6SOl+m8bWzTseULiRGofSK+E0n0y61EItspMUyePoeebGm2hVqTVQMpSX4/3W+tiiDN6/Ms8SmiDUiDafLWvFXK8vEWmtaMRmVoRk9eih+PABae3KNbPp/GnVEVsTKVKlfEpoKu5QDE3KMEqvtUNTboifz5FYNoZGcE6EjmQ9MHX3vwTTZC64s6NzfN8yM9bzBRWUkY3ZJigHH3m6UFvf2m4cFVaoCyQQmOdFnRD0olUR9J55ALCOWmHun4K3dZMrckETBu1xrB2czb7q+uGmhht7ViiVVN18kblvldFD/Y/TSMqfgRVeMF6dGq2Tv0JbEwa+GqhvjmdIS2zJZVIuvRHoXNQ/8lwWEeRQlo61Wm5KW7BXo0kb/LOoZuqdz+NmXW3JLGfGO7j9o5jGed5MVLDk/VDS28s7X80HKWMPjZcFzZqNTYcxozuGiEW9ahocKvhaXv2yAQhmtcSK9UJCsOgwiAjw1gMDaUtb2XK++MGP9KXfyyxgw0lz6sPZ4GDR13uuu3W150bm7i8UKAYj8gCO8+8DosWd//FMHKT++9EFh+X38XXrbxu3Z1YnNMTbSB52CfoQN233/30vwBQSwMEFAACAAgADEtiSFqZGiBgAAAAagAAABsAAAB1bml2ZXJzYWwvdW5pdmVyc2FsLnBuZy54bWwtjFsKgCAQAP+D7iB7gG1NrQ2yLpOk0IsSq9tX0PzNfEzbX/MkktuPsC4WJBL0XZ612+5ScKe43kbIhj5A3Ba0RE2/nmGI3kJNDTaqZuYShHdh9NGCUSVqo7SsJBTv8gFQSwECAAAUAAIACABMaq5EzoIJN+wCAACICAAAFAAAAAAAAAABAAAAAAAAAAAAdW5pdmVyc2FsL3BsYXllci54bWxQSwECAAAUAAIACAAMS2JIJcVgPKorAAAvQAAAFwAAAAAAAAAAAAAAAAAeAwAAdW5pdmVyc2FsL3VuaXZlcnNhbC5wbmdQSwECAAAUAAIACAAMS2JIWpkaIGAAAABqAAAAGwAAAAAAAAABAAAAAAD9LgAAdW5pdmVyc2FsL3VuaXZlcnNhbC5wbmcueG1sUEsFBgAAAAADAAMA0AAAAJYvAAAAAA=="/>
  <p:tag name="ISPRING_PRESENTATION_TITLE" val="Academic language for the assessments_revised"/>
  <p:tag name="ISPRING_SCORM_RATE_QUIZZES" val="0"/>
  <p:tag name="ISPRING_SCORM_ENDPOINT" val="&lt;endpoint&gt;&lt;enable&gt;0&lt;/enable&gt;&lt;lrs&gt;http://&lt;/lrs&gt;&lt;auth&gt;0&lt;/auth&gt;&lt;login&gt;&lt;/login&gt;&lt;password&gt;&lt;/password&gt;&lt;key&gt;&lt;/key&gt;&lt;name&gt;&lt;/name&gt;&lt;email&gt;&lt;/email&gt;&lt;/endpoint&gt;&#10;"/>
  <p:tag name="ISPRINGCLOUDFOLDERPATH" val="Repository"/>
  <p:tag name="ARTICULATE_PROJECT_OPEN" val="0"/>
  <p:tag name="ARTICULATE_SLIDE_COUNT" val="10"/>
  <p:tag name="ISPRING_SCREEN_RECS_UPDATED" val="C:\Users\loniea\Dropbox\7. EASS Div\ELILT project\2 Language proficiency\Assessment\Academic language for the assessments I.Springs\Academic language for the assessment revised\Academic language for the assessments_revised"/>
  <p:tag name="ISPRING_RESOURCE_FOLDER" val="C:\Users\loniea\Dropbox\7. EASS Div\ELILT project\2 Language proficiency\Assessment\Academic language for the assessments I.Springs\Academic language for the assessment revised\Academic language for the assessments_revised"/>
  <p:tag name="ISPRING_PRESENTATION_PATH" val="C:\Users\loniea\Dropbox\7. EASS Div\ELILT project\2 Language proficiency\Assessment\Academic language for the assessments I.Springs\Academic language for the assessment revised\Academic language for the assessments_revised.pptx"/>
</p:tagLst>
</file>

<file path=ppt/tags/tag10.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CB49F7E2-9F3E-42ED-B0CE-167B7CDF28BB}"/>
  <p:tag name="GENSWF_ADVANCE_TIME" val="49.496"/>
</p:tagLst>
</file>

<file path=ppt/tags/tag11.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0A93DF01-E13D-4E2A-92BE-F27B26F3BE31}"/>
  <p:tag name="GENSWF_ADVANCE_TIME" val="23.561"/>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ISPRING_SLIDE_ID" val="{0078F3D4-2469-4BED-BE22-DCFA184B1792}"/>
  <p:tag name="ISPRING_CUSTOM_TIMING_USED" val="1"/>
  <p:tag name="ISPRING_SLIDE_ID_2" val="{505588A6-78F2-4359-AE1F-5C695386915D}"/>
  <p:tag name="GENSWF_ADVANCE_TIME" val="46.841"/>
</p:tagLst>
</file>

<file path=ppt/tags/tag3.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BABB10AE-1097-40B5-914D-F9D472E718AB}"/>
  <p:tag name="GENSWF_ADVANCE_TIME" val="71.061"/>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E29ABE93-E59C-4DAC-A155-DB431DB62D07}"/>
  <p:tag name="GENSWF_ADVANCE_TIME" val="189.01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250D1C1C-387D-45CD-BA64-AB872311CFB6}"/>
  <p:tag name="GENSWF_ADVANCE_TIME" val="30.783"/>
</p:tagLst>
</file>

<file path=ppt/tags/tag6.xml><?xml version="1.0" encoding="utf-8"?>
<p:tagLst xmlns:a="http://schemas.openxmlformats.org/drawingml/2006/main" xmlns:r="http://schemas.openxmlformats.org/officeDocument/2006/relationships" xmlns:p="http://schemas.openxmlformats.org/presentationml/2006/main">
  <p:tag name="ISPRING_SLIDE_ID" val="{B1EF466A-6D33-4B60-AD79-0FC5C41EAFA1}"/>
  <p:tag name="ISPRING_CUSTOM_TIMING_USED" val="1"/>
  <p:tag name="ISPRING_SLIDE_ID_2" val="{55F38CD8-CC01-4D11-85B9-84BE0CEADD3E}"/>
  <p:tag name="GENSWF_ADVANCE_TIME" val="69.469"/>
</p:tagLst>
</file>

<file path=ppt/tags/tag7.xml><?xml version="1.0" encoding="utf-8"?>
<p:tagLst xmlns:a="http://schemas.openxmlformats.org/drawingml/2006/main" xmlns:r="http://schemas.openxmlformats.org/officeDocument/2006/relationships" xmlns:p="http://schemas.openxmlformats.org/presentationml/2006/main">
  <p:tag name="ISPRING_SLIDE_ID" val="{9450C9B3-3A6A-4138-8216-AE5B644FA82B}"/>
  <p:tag name="ISPRING_CUSTOM_TIMING_USED" val="1"/>
  <p:tag name="ISPRING_SLIDE_ID_2" val="{0FBB0549-8F9B-4907-AC6A-8F15FF844649}"/>
  <p:tag name="GENSWF_ADVANCE_TIME" val="82.252"/>
  <p:tag name="TIMING" val="|22.612"/>
</p:tagLst>
</file>

<file path=ppt/tags/tag8.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321D3C2A-D5D4-4C6D-8C8A-B533FBF3DB55}"/>
  <p:tag name="GENSWF_ADVANCE_TIME" val="36.952"/>
</p:tagLst>
</file>

<file path=ppt/tags/tag9.xml><?xml version="1.0" encoding="utf-8"?>
<p:tagLst xmlns:a="http://schemas.openxmlformats.org/drawingml/2006/main" xmlns:r="http://schemas.openxmlformats.org/officeDocument/2006/relationships" xmlns:p="http://schemas.openxmlformats.org/presentationml/2006/main">
  <p:tag name="ISPRING_SLIDE_ID" val="{C9865011-4A3A-4626-94AC-F295DCC6F9C5}"/>
  <p:tag name="ISPRING_CUSTOM_TIMING_USED" val="1"/>
  <p:tag name="ISPRING_SLIDE_ID_2" val="{CC37A2FC-B7AF-4FA9-ACAC-6EDD0BA9BF67}"/>
  <p:tag name="GENSWF_ADVANCE_TIME" val="230.739"/>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5599</TotalTime>
  <Words>3350</Words>
  <Application>Microsoft Office PowerPoint</Application>
  <PresentationFormat>On-screen Show (4:3)</PresentationFormat>
  <Paragraphs>186</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Blank Presentation</vt:lpstr>
      <vt:lpstr>Academic language for the assessment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language for the assessments_revised</dc:title>
  <dc:creator>Edmund Boey</dc:creator>
  <cp:lastModifiedBy>Anne Lonie</cp:lastModifiedBy>
  <cp:revision>454</cp:revision>
  <cp:lastPrinted>2011-11-18T03:36:14Z</cp:lastPrinted>
  <dcterms:created xsi:type="dcterms:W3CDTF">2012-06-21T06:49:01Z</dcterms:created>
  <dcterms:modified xsi:type="dcterms:W3CDTF">2019-06-05T06:21:55Z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99369865-E5DC-40D0-9F37-00F16D5DFC90</vt:lpwstr>
  </property>
  <property fmtid="{D5CDD505-2E9C-101B-9397-08002B2CF9AE}" pid="3" name="ArticulatePath">
    <vt:lpwstr>Academic language for the assessments_revised</vt:lpwstr>
  </property>
</Properties>
</file>