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1" r:id="rId2"/>
    <p:sldId id="318" r:id="rId3"/>
    <p:sldId id="314" r:id="rId4"/>
    <p:sldId id="315" r:id="rId5"/>
    <p:sldId id="320" r:id="rId6"/>
    <p:sldId id="322" r:id="rId7"/>
    <p:sldId id="323" r:id="rId8"/>
    <p:sldId id="324" r:id="rId9"/>
    <p:sldId id="325" r:id="rId10"/>
    <p:sldId id="326" r:id="rId11"/>
    <p:sldId id="327" r:id="rId12"/>
    <p:sldId id="341" r:id="rId13"/>
    <p:sldId id="342" r:id="rId14"/>
    <p:sldId id="328" r:id="rId15"/>
    <p:sldId id="343" r:id="rId16"/>
    <p:sldId id="330" r:id="rId17"/>
    <p:sldId id="344" r:id="rId18"/>
    <p:sldId id="331" r:id="rId19"/>
    <p:sldId id="332" r:id="rId20"/>
    <p:sldId id="335" r:id="rId21"/>
    <p:sldId id="336" r:id="rId22"/>
    <p:sldId id="337" r:id="rId23"/>
    <p:sldId id="345" r:id="rId24"/>
    <p:sldId id="347" r:id="rId25"/>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9FF99"/>
    <a:srgbClr val="FFCC99"/>
    <a:srgbClr val="B3DBE5"/>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9759" autoAdjust="0"/>
  </p:normalViewPr>
  <p:slideViewPr>
    <p:cSldViewPr snapToGrid="0">
      <p:cViewPr varScale="1">
        <p:scale>
          <a:sx n="133" d="100"/>
          <a:sy n="133" d="100"/>
        </p:scale>
        <p:origin x="174" y="120"/>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325700" y="2371137"/>
            <a:ext cx="6019800" cy="385763"/>
          </a:xfrm>
          <a:prstGeom prst="rect">
            <a:avLst/>
          </a:prstGeom>
          <a:noFill/>
        </p:spPr>
        <p:txBody>
          <a:bodyPr/>
          <a:lstStyle/>
          <a:p>
            <a:pPr eaLnBrk="1" hangingPunct="1"/>
            <a:r>
              <a:rPr lang="en-US" sz="5400" dirty="0"/>
              <a:t>Exam Preparation</a:t>
            </a:r>
          </a:p>
          <a:p>
            <a:pPr eaLnBrk="1" hangingPunct="1"/>
            <a:r>
              <a:rPr lang="en-US" sz="1800" dirty="0"/>
              <a:t>Dr. Shashi Nallaya</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Sample MCQS</a:t>
            </a:r>
            <a:endParaRPr lang="en-AU" dirty="0">
              <a:solidFill>
                <a:schemeClr val="tx1"/>
              </a:solidFill>
            </a:endParaRPr>
          </a:p>
        </p:txBody>
      </p:sp>
      <p:sp>
        <p:nvSpPr>
          <p:cNvPr id="6" name="Subtitle 2"/>
          <p:cNvSpPr txBox="1">
            <a:spLocks/>
          </p:cNvSpPr>
          <p:nvPr/>
        </p:nvSpPr>
        <p:spPr bwMode="auto">
          <a:xfrm>
            <a:off x="795338" y="973138"/>
            <a:ext cx="7451725" cy="4692650"/>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7200" u="sng" dirty="0">
                <a:solidFill>
                  <a:prstClr val="black"/>
                </a:solidFill>
              </a:rPr>
              <a:t>SECTION 1: MULTIPLE CHOICE – Circle the correct answer</a:t>
            </a:r>
            <a:endParaRPr lang="en-AU" sz="7200" dirty="0">
              <a:solidFill>
                <a:prstClr val="black"/>
              </a:solidFill>
            </a:endParaRPr>
          </a:p>
          <a:p>
            <a:pPr algn="l">
              <a:defRPr/>
            </a:pPr>
            <a:endParaRPr lang="en-AU" sz="5600" dirty="0">
              <a:solidFill>
                <a:prstClr val="black"/>
              </a:solidFill>
            </a:endParaRPr>
          </a:p>
          <a:p>
            <a:pPr algn="l">
              <a:defRPr/>
            </a:pPr>
            <a:r>
              <a:rPr lang="en-AU" sz="5600" dirty="0">
                <a:solidFill>
                  <a:prstClr val="black"/>
                </a:solidFill>
              </a:rPr>
              <a:t>3. What is the actual ‘doing’ of social work and human service work?</a:t>
            </a:r>
          </a:p>
          <a:p>
            <a:pPr algn="l">
              <a:defRPr/>
            </a:pPr>
            <a:r>
              <a:rPr lang="en-AU" sz="5600" dirty="0">
                <a:solidFill>
                  <a:prstClr val="black"/>
                </a:solidFill>
              </a:rPr>
              <a:t>a)	Engagement.</a:t>
            </a:r>
          </a:p>
          <a:p>
            <a:pPr algn="l">
              <a:defRPr/>
            </a:pPr>
            <a:r>
              <a:rPr lang="en-AU" sz="5600" dirty="0">
                <a:solidFill>
                  <a:prstClr val="black"/>
                </a:solidFill>
              </a:rPr>
              <a:t>b)	Planning.</a:t>
            </a:r>
          </a:p>
          <a:p>
            <a:pPr algn="l">
              <a:defRPr/>
            </a:pPr>
            <a:r>
              <a:rPr lang="en-AU" sz="5600" dirty="0">
                <a:solidFill>
                  <a:prstClr val="black"/>
                </a:solidFill>
              </a:rPr>
              <a:t>c)	Evaluation.</a:t>
            </a:r>
          </a:p>
          <a:p>
            <a:pPr algn="l">
              <a:defRPr/>
            </a:pPr>
            <a:r>
              <a:rPr lang="en-AU" sz="5600" dirty="0">
                <a:solidFill>
                  <a:prstClr val="black"/>
                </a:solidFill>
              </a:rPr>
              <a:t>d)	Assessment.      				</a:t>
            </a:r>
            <a:br>
              <a:rPr lang="en-AU" sz="5600" dirty="0">
                <a:solidFill>
                  <a:prstClr val="black"/>
                </a:solidFill>
              </a:rPr>
            </a:br>
            <a:r>
              <a:rPr lang="en-AU" sz="5600" dirty="0">
                <a:solidFill>
                  <a:prstClr val="black"/>
                </a:solidFill>
              </a:rPr>
              <a:t>e)	Intervention.                        				 2 marks 	                                                                                                                                                                             							</a:t>
            </a:r>
          </a:p>
          <a:p>
            <a:pPr algn="l">
              <a:defRPr/>
            </a:pPr>
            <a:r>
              <a:rPr lang="en-AU" sz="5600" dirty="0">
                <a:solidFill>
                  <a:prstClr val="black"/>
                </a:solidFill>
              </a:rPr>
              <a:t>4. Micro level skills include:</a:t>
            </a:r>
          </a:p>
          <a:p>
            <a:pPr algn="l">
              <a:defRPr/>
            </a:pPr>
            <a:r>
              <a:rPr lang="en-AU" sz="5600" dirty="0">
                <a:solidFill>
                  <a:prstClr val="black"/>
                </a:solidFill>
              </a:rPr>
              <a:t>a)	Basic relationship building and interviewing skills used with individual action.</a:t>
            </a:r>
          </a:p>
          <a:p>
            <a:pPr algn="l">
              <a:defRPr/>
            </a:pPr>
            <a:r>
              <a:rPr lang="en-AU" sz="5600" dirty="0">
                <a:solidFill>
                  <a:prstClr val="black"/>
                </a:solidFill>
              </a:rPr>
              <a:t>b)	Skills for changing agency policies.</a:t>
            </a:r>
          </a:p>
          <a:p>
            <a:pPr algn="l">
              <a:defRPr/>
            </a:pPr>
            <a:r>
              <a:rPr lang="en-AU" sz="5600" dirty="0">
                <a:solidFill>
                  <a:prstClr val="black"/>
                </a:solidFill>
              </a:rPr>
              <a:t>c)	Group process skills.</a:t>
            </a:r>
          </a:p>
          <a:p>
            <a:pPr algn="l">
              <a:defRPr/>
            </a:pPr>
            <a:r>
              <a:rPr lang="en-AU" sz="5600" dirty="0">
                <a:solidFill>
                  <a:prstClr val="black"/>
                </a:solidFill>
              </a:rPr>
              <a:t>d)	Concluding that there is no hope for the client.</a:t>
            </a:r>
          </a:p>
          <a:p>
            <a:pPr algn="l">
              <a:defRPr/>
            </a:pPr>
            <a:r>
              <a:rPr lang="en-AU" sz="5600" dirty="0">
                <a:solidFill>
                  <a:prstClr val="black"/>
                </a:solidFill>
              </a:rPr>
              <a:t>e)	Making appropriate referrals. 				 2 marks</a:t>
            </a:r>
          </a:p>
          <a:p>
            <a:pPr algn="l">
              <a:defRPr/>
            </a:pPr>
            <a:r>
              <a:rPr lang="en-AU" sz="5600" dirty="0">
                <a:solidFill>
                  <a:prstClr val="black"/>
                </a:solidFill>
              </a:rPr>
              <a:t>                                 	            	 </a:t>
            </a:r>
          </a:p>
          <a:p>
            <a:pPr algn="l">
              <a:defRPr/>
            </a:pPr>
            <a:r>
              <a:rPr lang="en-AU" sz="5600" b="1" dirty="0">
                <a:solidFill>
                  <a:prstClr val="black"/>
                </a:solidFill>
              </a:rPr>
              <a:t>	</a:t>
            </a:r>
            <a:endParaRPr lang="en-AU" sz="5600" dirty="0">
              <a:solidFill>
                <a:prstClr val="black"/>
              </a:solidFill>
            </a:endParaRPr>
          </a:p>
          <a:p>
            <a:pPr algn="l">
              <a:defRPr/>
            </a:pPr>
            <a:r>
              <a:rPr lang="en-AU" sz="5600" dirty="0">
                <a:solidFill>
                  <a:prstClr val="black"/>
                </a:solidFill>
              </a:rPr>
              <a:t>	</a:t>
            </a:r>
            <a:r>
              <a:rPr lang="en-AU" sz="5600" dirty="0">
                <a:solidFill>
                  <a:prstClr val="black"/>
                </a:solidFill>
                <a:latin typeface="Arial" charset="0"/>
              </a:rPr>
              <a:t> </a:t>
            </a:r>
            <a:r>
              <a:rPr lang="en-AU" sz="5600" dirty="0">
                <a:solidFill>
                  <a:prstClr val="black"/>
                </a:solidFill>
              </a:rPr>
              <a:t>		</a:t>
            </a:r>
          </a:p>
          <a:p>
            <a:pPr algn="l" eaLnBrk="1" fontAlgn="auto" hangingPunct="1">
              <a:lnSpc>
                <a:spcPct val="150000"/>
              </a:lnSpc>
              <a:spcAft>
                <a:spcPts val="0"/>
              </a:spcAft>
              <a:defRPr/>
            </a:pPr>
            <a:br>
              <a:rPr lang="en-AU" dirty="0">
                <a:solidFill>
                  <a:prstClr val="black"/>
                </a:solidFill>
              </a:rPr>
            </a:br>
            <a:endParaRPr lang="en-AU"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Tree>
    <p:custDataLst>
      <p:tags r:id="rId1"/>
    </p:custDataLst>
    <p:extLst>
      <p:ext uri="{BB962C8B-B14F-4D97-AF65-F5344CB8AC3E}">
        <p14:creationId xmlns:p14="http://schemas.microsoft.com/office/powerpoint/2010/main" val="23624005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Sample answers</a:t>
            </a:r>
            <a:endParaRPr lang="en-AU" dirty="0">
              <a:solidFill>
                <a:schemeClr val="tx1"/>
              </a:solidFill>
            </a:endParaRPr>
          </a:p>
        </p:txBody>
      </p:sp>
      <p:sp>
        <p:nvSpPr>
          <p:cNvPr id="5" name="Subtitle 2"/>
          <p:cNvSpPr txBox="1">
            <a:spLocks noGrp="1"/>
          </p:cNvSpPr>
          <p:nvPr>
            <p:ph type="body" sz="quarter" idx="12"/>
          </p:nvPr>
        </p:nvSpPr>
        <p:spPr bwMode="auto">
          <a:xfrm>
            <a:off x="509588" y="981075"/>
            <a:ext cx="8439150" cy="3952875"/>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6400" b="0" u="sng" dirty="0">
                <a:solidFill>
                  <a:prstClr val="black"/>
                </a:solidFill>
              </a:rPr>
              <a:t>SECTION 1: MULTIPLE CHOICE – Circle the correct answer</a:t>
            </a:r>
            <a:endParaRPr lang="en-AU" sz="6400" b="0" dirty="0">
              <a:solidFill>
                <a:prstClr val="black"/>
              </a:solidFill>
            </a:endParaRPr>
          </a:p>
          <a:p>
            <a:pPr algn="l">
              <a:defRPr/>
            </a:pPr>
            <a:endParaRPr lang="en-AU" sz="5600" b="0" dirty="0">
              <a:solidFill>
                <a:prstClr val="black"/>
              </a:solidFill>
            </a:endParaRPr>
          </a:p>
          <a:p>
            <a:pPr algn="l">
              <a:defRPr/>
            </a:pPr>
            <a:r>
              <a:rPr lang="en-AU" sz="5600" b="0" dirty="0">
                <a:solidFill>
                  <a:prstClr val="black"/>
                </a:solidFill>
              </a:rPr>
              <a:t>3. </a:t>
            </a:r>
            <a:r>
              <a:rPr lang="en-AU" sz="5600" b="0" dirty="0">
                <a:solidFill>
                  <a:srgbClr val="FF0000"/>
                </a:solidFill>
              </a:rPr>
              <a:t>What</a:t>
            </a:r>
            <a:r>
              <a:rPr lang="en-AU" sz="5600" b="0" dirty="0">
                <a:solidFill>
                  <a:prstClr val="black"/>
                </a:solidFill>
              </a:rPr>
              <a:t> is the </a:t>
            </a:r>
            <a:r>
              <a:rPr lang="en-AU" sz="5600" b="0" dirty="0">
                <a:solidFill>
                  <a:srgbClr val="FF0000"/>
                </a:solidFill>
              </a:rPr>
              <a:t>actual ‘doing</a:t>
            </a:r>
            <a:r>
              <a:rPr lang="en-AU" sz="5600" b="0" dirty="0">
                <a:solidFill>
                  <a:prstClr val="black"/>
                </a:solidFill>
              </a:rPr>
              <a:t>’ of </a:t>
            </a:r>
            <a:r>
              <a:rPr lang="en-AU" sz="5600" b="0" dirty="0">
                <a:solidFill>
                  <a:srgbClr val="FF0000"/>
                </a:solidFill>
              </a:rPr>
              <a:t>social work </a:t>
            </a:r>
            <a:r>
              <a:rPr lang="en-AU" sz="5600" b="0" dirty="0">
                <a:solidFill>
                  <a:prstClr val="black"/>
                </a:solidFill>
              </a:rPr>
              <a:t>and </a:t>
            </a:r>
            <a:r>
              <a:rPr lang="en-AU" sz="5600" b="0" dirty="0">
                <a:solidFill>
                  <a:srgbClr val="FF0000"/>
                </a:solidFill>
              </a:rPr>
              <a:t>human service work</a:t>
            </a:r>
            <a:r>
              <a:rPr lang="en-AU" sz="5600" b="0" dirty="0">
                <a:solidFill>
                  <a:prstClr val="black"/>
                </a:solidFill>
              </a:rPr>
              <a:t>?</a:t>
            </a:r>
          </a:p>
          <a:p>
            <a:pPr algn="l">
              <a:defRPr/>
            </a:pPr>
            <a:r>
              <a:rPr lang="en-AU" sz="5600" b="0" dirty="0">
                <a:solidFill>
                  <a:prstClr val="black"/>
                </a:solidFill>
              </a:rPr>
              <a:t>a)	Engagement.</a:t>
            </a:r>
          </a:p>
          <a:p>
            <a:pPr algn="l">
              <a:defRPr/>
            </a:pPr>
            <a:r>
              <a:rPr lang="en-AU" sz="5600" b="0" dirty="0">
                <a:solidFill>
                  <a:prstClr val="black"/>
                </a:solidFill>
              </a:rPr>
              <a:t>b)	Planning.</a:t>
            </a:r>
          </a:p>
          <a:p>
            <a:pPr algn="l">
              <a:defRPr/>
            </a:pPr>
            <a:r>
              <a:rPr lang="en-AU" sz="5600" b="0" dirty="0">
                <a:solidFill>
                  <a:prstClr val="black"/>
                </a:solidFill>
              </a:rPr>
              <a:t>c)	Evaluation.</a:t>
            </a:r>
          </a:p>
          <a:p>
            <a:pPr algn="l">
              <a:defRPr/>
            </a:pPr>
            <a:r>
              <a:rPr lang="en-AU" sz="5600" b="0" dirty="0">
                <a:solidFill>
                  <a:prstClr val="black"/>
                </a:solidFill>
              </a:rPr>
              <a:t>d)	Assessment.      				</a:t>
            </a:r>
            <a:br>
              <a:rPr lang="en-AU" sz="5600" b="0" dirty="0">
                <a:solidFill>
                  <a:prstClr val="black"/>
                </a:solidFill>
              </a:rPr>
            </a:br>
            <a:r>
              <a:rPr lang="en-AU" sz="5600" b="0" dirty="0">
                <a:solidFill>
                  <a:prstClr val="black"/>
                </a:solidFill>
              </a:rPr>
              <a:t>e)	Intervention.                        					 2 marks 	                                                                                                                                                                             							</a:t>
            </a:r>
          </a:p>
          <a:p>
            <a:pPr algn="l">
              <a:defRPr/>
            </a:pPr>
            <a:r>
              <a:rPr lang="en-AU" sz="5600" b="0" dirty="0">
                <a:solidFill>
                  <a:prstClr val="black"/>
                </a:solidFill>
              </a:rPr>
              <a:t>4. </a:t>
            </a:r>
            <a:r>
              <a:rPr lang="en-AU" sz="5600" b="0" dirty="0">
                <a:solidFill>
                  <a:srgbClr val="FF0000"/>
                </a:solidFill>
              </a:rPr>
              <a:t>Micro level skills </a:t>
            </a:r>
            <a:r>
              <a:rPr lang="en-AU" sz="5600" b="0" dirty="0">
                <a:solidFill>
                  <a:prstClr val="black"/>
                </a:solidFill>
              </a:rPr>
              <a:t>include:</a:t>
            </a:r>
          </a:p>
          <a:p>
            <a:pPr algn="l">
              <a:defRPr/>
            </a:pPr>
            <a:r>
              <a:rPr lang="en-AU" sz="5600" b="0" dirty="0">
                <a:solidFill>
                  <a:prstClr val="black"/>
                </a:solidFill>
              </a:rPr>
              <a:t>a)	Basic relationship building and interviewing skills used with individual action.</a:t>
            </a:r>
          </a:p>
          <a:p>
            <a:pPr algn="l">
              <a:defRPr/>
            </a:pPr>
            <a:r>
              <a:rPr lang="en-AU" sz="5600" b="0" dirty="0">
                <a:solidFill>
                  <a:prstClr val="black"/>
                </a:solidFill>
              </a:rPr>
              <a:t>b)	Skills for changing agency policies.</a:t>
            </a:r>
          </a:p>
          <a:p>
            <a:pPr algn="l">
              <a:defRPr/>
            </a:pPr>
            <a:r>
              <a:rPr lang="en-AU" sz="5600" b="0" dirty="0">
                <a:solidFill>
                  <a:prstClr val="black"/>
                </a:solidFill>
              </a:rPr>
              <a:t>c)	Group process skills.</a:t>
            </a:r>
          </a:p>
          <a:p>
            <a:pPr algn="l">
              <a:defRPr/>
            </a:pPr>
            <a:r>
              <a:rPr lang="en-AU" sz="5600" b="0" dirty="0">
                <a:solidFill>
                  <a:prstClr val="black"/>
                </a:solidFill>
              </a:rPr>
              <a:t>d)	Concluding that there is no hope for the client.</a:t>
            </a:r>
          </a:p>
          <a:p>
            <a:pPr algn="l">
              <a:defRPr/>
            </a:pPr>
            <a:r>
              <a:rPr lang="en-AU" sz="5600" b="0" dirty="0">
                <a:solidFill>
                  <a:prstClr val="black"/>
                </a:solidFill>
              </a:rPr>
              <a:t>e)	Making appropriate referrals. 				    	2 marks</a:t>
            </a:r>
          </a:p>
          <a:p>
            <a:pPr algn="l">
              <a:defRPr/>
            </a:pPr>
            <a:r>
              <a:rPr lang="en-AU" sz="5600" b="0" dirty="0">
                <a:solidFill>
                  <a:prstClr val="black"/>
                </a:solidFill>
              </a:rPr>
              <a:t>                                 	            	 </a:t>
            </a:r>
          </a:p>
          <a:p>
            <a:pPr algn="l">
              <a:defRPr/>
            </a:pPr>
            <a:r>
              <a:rPr lang="en-AU" sz="5600" b="0" dirty="0">
                <a:solidFill>
                  <a:prstClr val="black"/>
                </a:solidFill>
              </a:rPr>
              <a:t>	</a:t>
            </a:r>
          </a:p>
          <a:p>
            <a:pPr algn="l">
              <a:defRPr/>
            </a:pPr>
            <a:r>
              <a:rPr lang="en-AU" sz="5600" b="0" dirty="0">
                <a:solidFill>
                  <a:prstClr val="black"/>
                </a:solidFill>
              </a:rPr>
              <a:t>	</a:t>
            </a:r>
            <a:r>
              <a:rPr lang="en-AU" sz="5600" b="0" dirty="0">
                <a:solidFill>
                  <a:prstClr val="black"/>
                </a:solidFill>
                <a:latin typeface="Arial" charset="0"/>
              </a:rPr>
              <a:t> </a:t>
            </a:r>
            <a:r>
              <a:rPr lang="en-AU" sz="5600" b="0" dirty="0">
                <a:solidFill>
                  <a:prstClr val="black"/>
                </a:solidFill>
              </a:rPr>
              <a:t>		</a:t>
            </a:r>
          </a:p>
          <a:p>
            <a:pPr algn="l" eaLnBrk="1" fontAlgn="auto" hangingPunct="1">
              <a:lnSpc>
                <a:spcPct val="150000"/>
              </a:lnSpc>
              <a:spcAft>
                <a:spcPts val="0"/>
              </a:spcAft>
              <a:defRPr/>
            </a:pPr>
            <a:br>
              <a:rPr lang="en-AU" dirty="0">
                <a:solidFill>
                  <a:prstClr val="black"/>
                </a:solidFill>
              </a:rPr>
            </a:br>
            <a:endParaRPr lang="en-AU"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
        <p:nvSpPr>
          <p:cNvPr id="6" name="Oval 5"/>
          <p:cNvSpPr/>
          <p:nvPr/>
        </p:nvSpPr>
        <p:spPr>
          <a:xfrm>
            <a:off x="509588" y="2487613"/>
            <a:ext cx="215900" cy="215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prstClr val="white"/>
              </a:solidFill>
            </a:endParaRPr>
          </a:p>
        </p:txBody>
      </p:sp>
      <p:sp>
        <p:nvSpPr>
          <p:cNvPr id="7" name="Oval 6"/>
          <p:cNvSpPr/>
          <p:nvPr/>
        </p:nvSpPr>
        <p:spPr>
          <a:xfrm>
            <a:off x="523876" y="3097213"/>
            <a:ext cx="215900" cy="215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prstClr val="white"/>
              </a:solidFill>
            </a:endParaRPr>
          </a:p>
        </p:txBody>
      </p:sp>
    </p:spTree>
    <p:custDataLst>
      <p:tags r:id="rId1"/>
    </p:custDataLst>
    <p:extLst>
      <p:ext uri="{BB962C8B-B14F-4D97-AF65-F5344CB8AC3E}">
        <p14:creationId xmlns:p14="http://schemas.microsoft.com/office/powerpoint/2010/main" val="11894187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ubtitle 2"/>
          <p:cNvSpPr txBox="1">
            <a:spLocks/>
          </p:cNvSpPr>
          <p:nvPr/>
        </p:nvSpPr>
        <p:spPr>
          <a:xfrm>
            <a:off x="323850" y="723905"/>
            <a:ext cx="8505825" cy="5126828"/>
          </a:xfrm>
          <a:prstGeom prst="rect">
            <a:avLst/>
          </a:prstGeom>
          <a:solidFill>
            <a:schemeClr val="bg1"/>
          </a:solidFill>
        </p:spPr>
        <p:txBody>
          <a:bodyPr rtlCol="0">
            <a:normAutofit/>
          </a:bodyPr>
          <a:lst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eaLnBrk="1" fontAlgn="auto" hangingPunct="1">
              <a:lnSpc>
                <a:spcPct val="150000"/>
              </a:lnSpc>
              <a:spcAft>
                <a:spcPts val="0"/>
              </a:spcAft>
              <a:buNone/>
              <a:defRPr/>
            </a:pPr>
            <a:r>
              <a:rPr lang="en-AU" sz="1800" kern="0" dirty="0"/>
              <a:t>5. What is the purpose of Social Work and Human Service Work?      4 marks</a:t>
            </a:r>
          </a:p>
          <a:p>
            <a:pPr eaLnBrk="1" fontAlgn="auto" hangingPunct="1">
              <a:lnSpc>
                <a:spcPct val="150000"/>
              </a:lnSpc>
              <a:spcAft>
                <a:spcPts val="0"/>
              </a:spcAft>
              <a:defRPr/>
            </a:pPr>
            <a:endParaRPr lang="en-AU" sz="1800" kern="0" dirty="0"/>
          </a:p>
          <a:p>
            <a:pPr marL="0" indent="0" eaLnBrk="1" fontAlgn="auto" hangingPunct="1">
              <a:lnSpc>
                <a:spcPct val="150000"/>
              </a:lnSpc>
              <a:spcAft>
                <a:spcPts val="0"/>
              </a:spcAft>
              <a:buNone/>
              <a:defRPr/>
            </a:pPr>
            <a:r>
              <a:rPr lang="en-AU" sz="1800" kern="0" dirty="0"/>
              <a:t>       </a:t>
            </a:r>
          </a:p>
          <a:p>
            <a:pPr marL="0" indent="0" eaLnBrk="1" fontAlgn="auto" hangingPunct="1">
              <a:spcAft>
                <a:spcPts val="0"/>
              </a:spcAft>
              <a:buNone/>
              <a:defRPr/>
            </a:pPr>
            <a:r>
              <a:rPr lang="en-AU" sz="1800" kern="0" dirty="0"/>
              <a:t>6. What  is meant by the term cultural competency and briefly discuss how we </a:t>
            </a:r>
            <a:br>
              <a:rPr lang="en-AU" sz="1800" kern="0" dirty="0"/>
            </a:br>
            <a:r>
              <a:rPr lang="en-AU" sz="1800" kern="0" dirty="0"/>
              <a:t>    would incorporate a cultural competency framework?                      3 marks</a:t>
            </a:r>
          </a:p>
          <a:p>
            <a:pPr marL="0" indent="0" eaLnBrk="1" fontAlgn="auto" hangingPunct="1">
              <a:spcAft>
                <a:spcPts val="0"/>
              </a:spcAft>
              <a:buNone/>
              <a:defRPr/>
            </a:pPr>
            <a:endParaRPr lang="en-AU" kern="0" dirty="0"/>
          </a:p>
          <a:p>
            <a:pPr marL="0" indent="0" eaLnBrk="1" fontAlgn="auto" hangingPunct="1">
              <a:spcAft>
                <a:spcPts val="0"/>
              </a:spcAft>
              <a:buNone/>
              <a:defRPr/>
            </a:pPr>
            <a:br>
              <a:rPr lang="en-AU" sz="1800" kern="0" dirty="0"/>
            </a:br>
            <a:br>
              <a:rPr lang="en-AU" sz="1800" kern="0" dirty="0"/>
            </a:br>
            <a:br>
              <a:rPr lang="en-AU" sz="1800" kern="0" dirty="0"/>
            </a:br>
            <a:br>
              <a:rPr lang="en-AU" sz="1800" kern="0" dirty="0"/>
            </a:br>
            <a:r>
              <a:rPr lang="en-AU" sz="1800" kern="0" dirty="0"/>
              <a:t>7. Define the Strengths Perspective and discuss the relevance to intervention</a:t>
            </a:r>
            <a:br>
              <a:rPr lang="en-AU" sz="1800" kern="0" dirty="0"/>
            </a:br>
            <a:r>
              <a:rPr lang="en-AU" sz="1800" kern="0" dirty="0"/>
              <a:t>    in social work and human service work.                                             3 marks</a:t>
            </a:r>
          </a:p>
          <a:p>
            <a:pPr eaLnBrk="1" fontAlgn="auto" hangingPunct="1">
              <a:spcAft>
                <a:spcPts val="0"/>
              </a:spcAft>
              <a:defRPr/>
            </a:pPr>
            <a:endParaRPr lang="en-AU" sz="1800" kern="0" dirty="0"/>
          </a:p>
        </p:txBody>
      </p:sp>
      <p:sp>
        <p:nvSpPr>
          <p:cNvPr id="3" name="Text Placeholder 2"/>
          <p:cNvSpPr>
            <a:spLocks noGrp="1"/>
          </p:cNvSpPr>
          <p:nvPr>
            <p:ph type="body" sz="quarter" idx="11"/>
          </p:nvPr>
        </p:nvSpPr>
        <p:spPr>
          <a:xfrm>
            <a:off x="333375" y="266700"/>
            <a:ext cx="8601075" cy="666750"/>
          </a:xfrm>
        </p:spPr>
        <p:txBody>
          <a:bodyPr/>
          <a:lstStyle/>
          <a:p>
            <a:r>
              <a:rPr lang="en-AU" dirty="0">
                <a:solidFill>
                  <a:schemeClr val="tx1"/>
                </a:solidFill>
              </a:rPr>
              <a:t>Section 2: Short answer questions - example</a:t>
            </a:r>
          </a:p>
        </p:txBody>
      </p:sp>
      <p:sp>
        <p:nvSpPr>
          <p:cNvPr id="26" name="Oval 25"/>
          <p:cNvSpPr/>
          <p:nvPr/>
        </p:nvSpPr>
        <p:spPr>
          <a:xfrm>
            <a:off x="611980" y="4400565"/>
            <a:ext cx="720725"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27" name="Oval 26"/>
          <p:cNvSpPr/>
          <p:nvPr/>
        </p:nvSpPr>
        <p:spPr>
          <a:xfrm>
            <a:off x="1786730" y="4398973"/>
            <a:ext cx="2276476"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28" name="Oval 27"/>
          <p:cNvSpPr/>
          <p:nvPr/>
        </p:nvSpPr>
        <p:spPr>
          <a:xfrm>
            <a:off x="4456905" y="4487882"/>
            <a:ext cx="835026"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5" name="Oval 34"/>
          <p:cNvSpPr/>
          <p:nvPr/>
        </p:nvSpPr>
        <p:spPr>
          <a:xfrm>
            <a:off x="6938166" y="4398973"/>
            <a:ext cx="1481933"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6" name="Oval 35"/>
          <p:cNvSpPr/>
          <p:nvPr/>
        </p:nvSpPr>
        <p:spPr>
          <a:xfrm>
            <a:off x="882253" y="4718059"/>
            <a:ext cx="1266032"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7" name="Oval 36"/>
          <p:cNvSpPr/>
          <p:nvPr/>
        </p:nvSpPr>
        <p:spPr>
          <a:xfrm>
            <a:off x="2492374" y="4729173"/>
            <a:ext cx="2159000"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29" name="Oval 28"/>
          <p:cNvSpPr/>
          <p:nvPr/>
        </p:nvSpPr>
        <p:spPr>
          <a:xfrm>
            <a:off x="1771649" y="889005"/>
            <a:ext cx="1009651"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0" name="Oval 29"/>
          <p:cNvSpPr/>
          <p:nvPr/>
        </p:nvSpPr>
        <p:spPr>
          <a:xfrm>
            <a:off x="2976561" y="879485"/>
            <a:ext cx="1397001"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1" name="Oval 30"/>
          <p:cNvSpPr/>
          <p:nvPr/>
        </p:nvSpPr>
        <p:spPr>
          <a:xfrm>
            <a:off x="4632324" y="879485"/>
            <a:ext cx="2255836"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3" name="Oval 32"/>
          <p:cNvSpPr/>
          <p:nvPr/>
        </p:nvSpPr>
        <p:spPr>
          <a:xfrm>
            <a:off x="1332704" y="2184411"/>
            <a:ext cx="1009651"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8" name="Oval 37"/>
          <p:cNvSpPr/>
          <p:nvPr/>
        </p:nvSpPr>
        <p:spPr>
          <a:xfrm>
            <a:off x="3355177" y="2174888"/>
            <a:ext cx="2203451"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39" name="Oval 38"/>
          <p:cNvSpPr/>
          <p:nvPr/>
        </p:nvSpPr>
        <p:spPr>
          <a:xfrm>
            <a:off x="5810247" y="2165375"/>
            <a:ext cx="2255836"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0" name="Oval 39"/>
          <p:cNvSpPr/>
          <p:nvPr/>
        </p:nvSpPr>
        <p:spPr>
          <a:xfrm>
            <a:off x="1283490" y="2401899"/>
            <a:ext cx="4907757" cy="330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2" name="TextBox 41"/>
          <p:cNvSpPr txBox="1"/>
          <p:nvPr/>
        </p:nvSpPr>
        <p:spPr>
          <a:xfrm>
            <a:off x="725486" y="1181111"/>
            <a:ext cx="6480175" cy="1168400"/>
          </a:xfrm>
          <a:prstGeom prst="rect">
            <a:avLst/>
          </a:prstGeom>
          <a:noFill/>
        </p:spPr>
        <p:txBody>
          <a:bodyPr>
            <a:spAutoFit/>
          </a:bodyPr>
          <a:lstStyle/>
          <a:p>
            <a:pPr>
              <a:defRPr/>
            </a:pPr>
            <a:r>
              <a:rPr lang="en-AU" sz="1400" dirty="0">
                <a:solidFill>
                  <a:srgbClr val="FF0000"/>
                </a:solidFill>
                <a:latin typeface="+mn-lt"/>
              </a:rPr>
              <a:t>enhance problem solving skills</a:t>
            </a:r>
          </a:p>
          <a:p>
            <a:pPr>
              <a:defRPr/>
            </a:pPr>
            <a:r>
              <a:rPr lang="en-AU" sz="1400" dirty="0">
                <a:solidFill>
                  <a:srgbClr val="FF0000"/>
                </a:solidFill>
                <a:latin typeface="+mn-lt"/>
              </a:rPr>
              <a:t>link people with resources</a:t>
            </a:r>
          </a:p>
          <a:p>
            <a:pPr>
              <a:defRPr/>
            </a:pPr>
            <a:r>
              <a:rPr lang="en-AU" sz="1400" dirty="0">
                <a:solidFill>
                  <a:srgbClr val="FF0000"/>
                </a:solidFill>
                <a:latin typeface="+mn-lt"/>
              </a:rPr>
              <a:t>promote effective and humane operations of these human service systems</a:t>
            </a:r>
          </a:p>
          <a:p>
            <a:pPr>
              <a:defRPr/>
            </a:pPr>
            <a:r>
              <a:rPr lang="en-AU" sz="1400" dirty="0">
                <a:solidFill>
                  <a:srgbClr val="FF0000"/>
                </a:solidFill>
                <a:latin typeface="+mn-lt"/>
              </a:rPr>
              <a:t>influence and improve social policies</a:t>
            </a:r>
          </a:p>
          <a:p>
            <a:pPr>
              <a:defRPr/>
            </a:pPr>
            <a:endParaRPr lang="en-AU" sz="1400" dirty="0">
              <a:latin typeface="+mn-lt"/>
            </a:endParaRPr>
          </a:p>
        </p:txBody>
      </p:sp>
      <p:sp>
        <p:nvSpPr>
          <p:cNvPr id="43" name="TextBox 42"/>
          <p:cNvSpPr txBox="1"/>
          <p:nvPr/>
        </p:nvSpPr>
        <p:spPr>
          <a:xfrm>
            <a:off x="725486" y="2732099"/>
            <a:ext cx="8037514" cy="1600438"/>
          </a:xfrm>
          <a:prstGeom prst="rect">
            <a:avLst/>
          </a:prstGeom>
          <a:noFill/>
        </p:spPr>
        <p:txBody>
          <a:bodyPr wrap="square">
            <a:spAutoFit/>
          </a:bodyPr>
          <a:lstStyle/>
          <a:p>
            <a:pPr>
              <a:defRPr/>
            </a:pPr>
            <a:r>
              <a:rPr lang="en-AU" sz="1400" dirty="0">
                <a:solidFill>
                  <a:srgbClr val="FF0000"/>
                </a:solidFill>
                <a:latin typeface="+mn-lt"/>
              </a:rPr>
              <a:t>Refers to ensuring that all systems, agencies, structures and professionals working closely together to ensure that services are more responsive to cultural diverse communities, families and individuals.</a:t>
            </a:r>
          </a:p>
          <a:p>
            <a:pPr>
              <a:defRPr/>
            </a:pPr>
            <a:r>
              <a:rPr lang="en-AU" sz="1400" dirty="0">
                <a:solidFill>
                  <a:srgbClr val="FF0000"/>
                </a:solidFill>
                <a:latin typeface="+mn-lt"/>
              </a:rPr>
              <a:t>Using cultural knowledge, cultural awareness and skills and competencies to demonstrate acceptance of difference and diversity.</a:t>
            </a:r>
          </a:p>
          <a:p>
            <a:pPr>
              <a:defRPr/>
            </a:pPr>
            <a:r>
              <a:rPr lang="en-AU" sz="1400" dirty="0">
                <a:solidFill>
                  <a:srgbClr val="FF0000"/>
                </a:solidFill>
                <a:latin typeface="+mn-lt"/>
              </a:rPr>
              <a:t>Culturally competent human service workers recognise strengths in the traditions, values and beliefs from which cultural group members rely on for shared identity and community belonging.</a:t>
            </a:r>
          </a:p>
        </p:txBody>
      </p:sp>
      <p:sp>
        <p:nvSpPr>
          <p:cNvPr id="44" name="TextBox 43"/>
          <p:cNvSpPr txBox="1"/>
          <p:nvPr/>
        </p:nvSpPr>
        <p:spPr>
          <a:xfrm>
            <a:off x="779462" y="4975225"/>
            <a:ext cx="7802562" cy="1384995"/>
          </a:xfrm>
          <a:prstGeom prst="rect">
            <a:avLst/>
          </a:prstGeom>
          <a:noFill/>
        </p:spPr>
        <p:txBody>
          <a:bodyPr wrap="square">
            <a:spAutoFit/>
          </a:bodyPr>
          <a:lstStyle/>
          <a:p>
            <a:pPr fontAlgn="auto">
              <a:spcAft>
                <a:spcPts val="0"/>
              </a:spcAft>
              <a:defRPr/>
            </a:pPr>
            <a:r>
              <a:rPr lang="en-AU" sz="1400" dirty="0">
                <a:solidFill>
                  <a:srgbClr val="FF0000"/>
                </a:solidFill>
                <a:latin typeface="+mn-lt"/>
              </a:rPr>
              <a:t>Every individual has family; group has strengths; Trauma and struggle may be injurious, but they may be able to be sources of challenge and opportunity; Upper limits of capacity to grow  and  change is unlimited, group and community aspirations should be taken seriously; Every environment has resources.</a:t>
            </a:r>
            <a:br>
              <a:rPr lang="en-AU" sz="1400" dirty="0">
                <a:solidFill>
                  <a:srgbClr val="FF0000"/>
                </a:solidFill>
                <a:latin typeface="+mn-lt"/>
              </a:rPr>
            </a:br>
            <a:br>
              <a:rPr lang="en-AU" sz="1400" dirty="0">
                <a:solidFill>
                  <a:srgbClr val="FF0000"/>
                </a:solidFill>
              </a:rPr>
            </a:br>
            <a:endParaRPr lang="en-AU" sz="1400" dirty="0">
              <a:solidFill>
                <a:srgbClr val="FF0000"/>
              </a:solidFill>
              <a:latin typeface="+mn-lt"/>
            </a:endParaRPr>
          </a:p>
        </p:txBody>
      </p:sp>
    </p:spTree>
    <p:custDataLst>
      <p:tags r:id="rId1"/>
    </p:custDataLst>
    <p:extLst>
      <p:ext uri="{BB962C8B-B14F-4D97-AF65-F5344CB8AC3E}">
        <p14:creationId xmlns:p14="http://schemas.microsoft.com/office/powerpoint/2010/main" val="1279917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500" fill="hold"/>
                                        <p:tgtEl>
                                          <p:spTgt spid="42"/>
                                        </p:tgtEl>
                                        <p:attrNameLst>
                                          <p:attrName>ppt_x</p:attrName>
                                        </p:attrNameLst>
                                      </p:cBhvr>
                                      <p:tavLst>
                                        <p:tav tm="0">
                                          <p:val>
                                            <p:strVal val="#ppt_x"/>
                                          </p:val>
                                        </p:tav>
                                        <p:tav tm="100000">
                                          <p:val>
                                            <p:strVal val="#ppt_x"/>
                                          </p:val>
                                        </p:tav>
                                      </p:tavLst>
                                    </p:anim>
                                    <p:anim calcmode="lin" valueType="num">
                                      <p:cBhvr additive="base">
                                        <p:cTn id="2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4">
                                            <p:txEl>
                                              <p:pRg st="3" end="3"/>
                                            </p:txEl>
                                          </p:spTgt>
                                        </p:tgtEl>
                                        <p:attrNameLst>
                                          <p:attrName>style.visibility</p:attrName>
                                        </p:attrNameLst>
                                      </p:cBhvr>
                                      <p:to>
                                        <p:strVal val="visible"/>
                                      </p:to>
                                    </p:set>
                                    <p:anim calcmode="lin" valueType="num">
                                      <p:cBhvr additive="base">
                                        <p:cTn id="27" dur="500" fill="hold"/>
                                        <p:tgtEl>
                                          <p:spTgt spid="3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fill="hold"/>
                                        <p:tgtEl>
                                          <p:spTgt spid="33"/>
                                        </p:tgtEl>
                                        <p:attrNameLst>
                                          <p:attrName>ppt_x</p:attrName>
                                        </p:attrNameLst>
                                      </p:cBhvr>
                                      <p:tavLst>
                                        <p:tav tm="0">
                                          <p:val>
                                            <p:strVal val="#ppt_x"/>
                                          </p:val>
                                        </p:tav>
                                        <p:tav tm="100000">
                                          <p:val>
                                            <p:strVal val="#ppt_x"/>
                                          </p:val>
                                        </p:tav>
                                      </p:tavLst>
                                    </p:anim>
                                    <p:anim calcmode="lin" valueType="num">
                                      <p:cBhvr additive="base">
                                        <p:cTn id="34" dur="500" fill="hold"/>
                                        <p:tgtEl>
                                          <p:spTgt spid="3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additive="base">
                                        <p:cTn id="45" dur="500" fill="hold"/>
                                        <p:tgtEl>
                                          <p:spTgt spid="40"/>
                                        </p:tgtEl>
                                        <p:attrNameLst>
                                          <p:attrName>ppt_x</p:attrName>
                                        </p:attrNameLst>
                                      </p:cBhvr>
                                      <p:tavLst>
                                        <p:tav tm="0">
                                          <p:val>
                                            <p:strVal val="#ppt_x"/>
                                          </p:val>
                                        </p:tav>
                                        <p:tav tm="100000">
                                          <p:val>
                                            <p:strVal val="#ppt_x"/>
                                          </p:val>
                                        </p:tav>
                                      </p:tavLst>
                                    </p:anim>
                                    <p:anim calcmode="lin" valueType="num">
                                      <p:cBhvr additive="base">
                                        <p:cTn id="4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4">
                                            <p:txEl>
                                              <p:pRg st="5" end="5"/>
                                            </p:txEl>
                                          </p:spTgt>
                                        </p:tgtEl>
                                        <p:attrNameLst>
                                          <p:attrName>style.visibility</p:attrName>
                                        </p:attrNameLst>
                                      </p:cBhvr>
                                      <p:to>
                                        <p:strVal val="visible"/>
                                      </p:to>
                                    </p:set>
                                    <p:anim calcmode="lin" valueType="num">
                                      <p:cBhvr additive="base">
                                        <p:cTn id="57" dur="500" fill="hold"/>
                                        <p:tgtEl>
                                          <p:spTgt spid="34">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500" fill="hold"/>
                                        <p:tgtEl>
                                          <p:spTgt spid="26"/>
                                        </p:tgtEl>
                                        <p:attrNameLst>
                                          <p:attrName>ppt_x</p:attrName>
                                        </p:attrNameLst>
                                      </p:cBhvr>
                                      <p:tavLst>
                                        <p:tav tm="0">
                                          <p:val>
                                            <p:strVal val="#ppt_x"/>
                                          </p:val>
                                        </p:tav>
                                        <p:tav tm="100000">
                                          <p:val>
                                            <p:strVal val="#ppt_x"/>
                                          </p:val>
                                        </p:tav>
                                      </p:tavLst>
                                    </p:anim>
                                    <p:anim calcmode="lin" valueType="num">
                                      <p:cBhvr additive="base">
                                        <p:cTn id="64" dur="500" fill="hold"/>
                                        <p:tgtEl>
                                          <p:spTgt spid="2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additive="base">
                                        <p:cTn id="75" dur="500" fill="hold"/>
                                        <p:tgtEl>
                                          <p:spTgt spid="35"/>
                                        </p:tgtEl>
                                        <p:attrNameLst>
                                          <p:attrName>ppt_x</p:attrName>
                                        </p:attrNameLst>
                                      </p:cBhvr>
                                      <p:tavLst>
                                        <p:tav tm="0">
                                          <p:val>
                                            <p:strVal val="#ppt_x"/>
                                          </p:val>
                                        </p:tav>
                                        <p:tav tm="100000">
                                          <p:val>
                                            <p:strVal val="#ppt_x"/>
                                          </p:val>
                                        </p:tav>
                                      </p:tavLst>
                                    </p:anim>
                                    <p:anim calcmode="lin" valueType="num">
                                      <p:cBhvr additive="base">
                                        <p:cTn id="76" dur="500" fill="hold"/>
                                        <p:tgtEl>
                                          <p:spTgt spid="3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500" fill="hold"/>
                                        <p:tgtEl>
                                          <p:spTgt spid="36"/>
                                        </p:tgtEl>
                                        <p:attrNameLst>
                                          <p:attrName>ppt_x</p:attrName>
                                        </p:attrNameLst>
                                      </p:cBhvr>
                                      <p:tavLst>
                                        <p:tav tm="0">
                                          <p:val>
                                            <p:strVal val="#ppt_x"/>
                                          </p:val>
                                        </p:tav>
                                        <p:tav tm="100000">
                                          <p:val>
                                            <p:strVal val="#ppt_x"/>
                                          </p:val>
                                        </p:tav>
                                      </p:tavLst>
                                    </p:anim>
                                    <p:anim calcmode="lin" valueType="num">
                                      <p:cBhvr additive="base">
                                        <p:cTn id="80" dur="500" fill="hold"/>
                                        <p:tgtEl>
                                          <p:spTgt spid="3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additive="base">
                                        <p:cTn id="83" dur="500" fill="hold"/>
                                        <p:tgtEl>
                                          <p:spTgt spid="37"/>
                                        </p:tgtEl>
                                        <p:attrNameLst>
                                          <p:attrName>ppt_x</p:attrName>
                                        </p:attrNameLst>
                                      </p:cBhvr>
                                      <p:tavLst>
                                        <p:tav tm="0">
                                          <p:val>
                                            <p:strVal val="#ppt_x"/>
                                          </p:val>
                                        </p:tav>
                                        <p:tav tm="100000">
                                          <p:val>
                                            <p:strVal val="#ppt_x"/>
                                          </p:val>
                                        </p:tav>
                                      </p:tavLst>
                                    </p:anim>
                                    <p:anim calcmode="lin" valueType="num">
                                      <p:cBhvr additive="base">
                                        <p:cTn id="8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additive="base">
                                        <p:cTn id="89" dur="500" fill="hold"/>
                                        <p:tgtEl>
                                          <p:spTgt spid="44"/>
                                        </p:tgtEl>
                                        <p:attrNameLst>
                                          <p:attrName>ppt_x</p:attrName>
                                        </p:attrNameLst>
                                      </p:cBhvr>
                                      <p:tavLst>
                                        <p:tav tm="0">
                                          <p:val>
                                            <p:strVal val="#ppt_x"/>
                                          </p:val>
                                        </p:tav>
                                        <p:tav tm="100000">
                                          <p:val>
                                            <p:strVal val="#ppt_x"/>
                                          </p:val>
                                        </p:tav>
                                      </p:tavLst>
                                    </p:anim>
                                    <p:anim calcmode="lin" valueType="num">
                                      <p:cBhvr additive="base">
                                        <p:cTn id="9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5" grpId="0" animBg="1"/>
      <p:bldP spid="36" grpId="0" animBg="1"/>
      <p:bldP spid="37" grpId="0" animBg="1"/>
      <p:bldP spid="29" grpId="0" animBg="1"/>
      <p:bldP spid="30" grpId="0" animBg="1"/>
      <p:bldP spid="31" grpId="0" animBg="1"/>
      <p:bldP spid="33" grpId="0" animBg="1"/>
      <p:bldP spid="38" grpId="0" animBg="1"/>
      <p:bldP spid="39" grpId="0" animBg="1"/>
      <p:bldP spid="40" grpId="0" animBg="1"/>
      <p:bldP spid="42" grpId="0"/>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solidFill>
                  <a:schemeClr val="tx1"/>
                </a:solidFill>
              </a:rPr>
              <a:t>Section 3: Matching definitions- example</a:t>
            </a:r>
          </a:p>
        </p:txBody>
      </p:sp>
      <p:sp>
        <p:nvSpPr>
          <p:cNvPr id="2" name="TextBox 1"/>
          <p:cNvSpPr txBox="1"/>
          <p:nvPr/>
        </p:nvSpPr>
        <p:spPr>
          <a:xfrm>
            <a:off x="457200" y="952500"/>
            <a:ext cx="8239125" cy="3416320"/>
          </a:xfrm>
          <a:prstGeom prst="rect">
            <a:avLst/>
          </a:prstGeom>
          <a:noFill/>
        </p:spPr>
        <p:txBody>
          <a:bodyPr wrap="square" rtlCol="0">
            <a:spAutoFit/>
          </a:bodyPr>
          <a:lstStyle/>
          <a:p>
            <a:r>
              <a:rPr lang="en-AU" sz="2000" dirty="0"/>
              <a:t>8. Match the following roles with the appropriate definitions:</a:t>
            </a:r>
          </a:p>
          <a:p>
            <a:r>
              <a:rPr lang="en-AU" sz="1600" dirty="0"/>
              <a:t>a) Educator</a:t>
            </a:r>
          </a:p>
          <a:p>
            <a:r>
              <a:rPr lang="en-AU" sz="1600" dirty="0"/>
              <a:t>b) Organiser</a:t>
            </a:r>
          </a:p>
          <a:p>
            <a:r>
              <a:rPr lang="en-AU" sz="1600" dirty="0"/>
              <a:t>c) Broker</a:t>
            </a:r>
          </a:p>
          <a:p>
            <a:r>
              <a:rPr lang="en-AU" sz="1600" dirty="0"/>
              <a:t>d) Case manager</a:t>
            </a:r>
          </a:p>
          <a:p>
            <a:endParaRPr lang="en-AU" sz="1800" dirty="0"/>
          </a:p>
          <a:p>
            <a:endParaRPr lang="en-AU" sz="1800" dirty="0"/>
          </a:p>
          <a:p>
            <a:endParaRPr lang="en-AU" sz="1800" dirty="0"/>
          </a:p>
          <a:p>
            <a:endParaRPr lang="en-AU" sz="1800" dirty="0"/>
          </a:p>
          <a:p>
            <a:endParaRPr lang="en-AU" sz="1800" dirty="0"/>
          </a:p>
          <a:p>
            <a:endParaRPr lang="en-AU" sz="1800" dirty="0"/>
          </a:p>
          <a:p>
            <a:endParaRPr lang="en-AU" dirty="0"/>
          </a:p>
        </p:txBody>
      </p:sp>
      <p:sp>
        <p:nvSpPr>
          <p:cNvPr id="4" name="TextBox 3"/>
          <p:cNvSpPr txBox="1"/>
          <p:nvPr/>
        </p:nvSpPr>
        <p:spPr>
          <a:xfrm>
            <a:off x="1114423" y="2543175"/>
            <a:ext cx="7839075" cy="738664"/>
          </a:xfrm>
          <a:prstGeom prst="rect">
            <a:avLst/>
          </a:prstGeom>
          <a:noFill/>
        </p:spPr>
        <p:txBody>
          <a:bodyPr wrap="square" rtlCol="0">
            <a:spAutoFit/>
          </a:bodyPr>
          <a:lstStyle/>
          <a:p>
            <a:r>
              <a:rPr lang="en-AU" sz="1400" dirty="0"/>
              <a:t>often involved in teaching people about resources and how to develop particular skills, such as effective communication, self management skills, preventive strategies and self awareness and good parenting skills.</a:t>
            </a:r>
          </a:p>
        </p:txBody>
      </p:sp>
      <p:sp>
        <p:nvSpPr>
          <p:cNvPr id="5" name="TextBox 4"/>
          <p:cNvSpPr txBox="1"/>
          <p:nvPr/>
        </p:nvSpPr>
        <p:spPr>
          <a:xfrm>
            <a:off x="1114423" y="3406617"/>
            <a:ext cx="7839075" cy="523220"/>
          </a:xfrm>
          <a:prstGeom prst="rect">
            <a:avLst/>
          </a:prstGeom>
          <a:noFill/>
        </p:spPr>
        <p:txBody>
          <a:bodyPr wrap="square" rtlCol="0">
            <a:spAutoFit/>
          </a:bodyPr>
          <a:lstStyle/>
          <a:p>
            <a:r>
              <a:rPr lang="en-AU" sz="1400" dirty="0"/>
              <a:t>involved in many levels of community organisation and action groups, and promote community awareness to bring about change.</a:t>
            </a:r>
          </a:p>
        </p:txBody>
      </p:sp>
      <p:sp>
        <p:nvSpPr>
          <p:cNvPr id="6" name="TextBox 5"/>
          <p:cNvSpPr txBox="1"/>
          <p:nvPr/>
        </p:nvSpPr>
        <p:spPr>
          <a:xfrm>
            <a:off x="1114423" y="4060093"/>
            <a:ext cx="7839075" cy="523220"/>
          </a:xfrm>
          <a:prstGeom prst="rect">
            <a:avLst/>
          </a:prstGeom>
          <a:noFill/>
        </p:spPr>
        <p:txBody>
          <a:bodyPr wrap="square" rtlCol="0">
            <a:spAutoFit/>
          </a:bodyPr>
          <a:lstStyle/>
          <a:p>
            <a:r>
              <a:rPr lang="en-AU" sz="1400" dirty="0"/>
              <a:t>involved in the process of making referrals to link individuals and families to needed resources and also follow up to be sure the needed resources are attained.</a:t>
            </a:r>
          </a:p>
        </p:txBody>
      </p:sp>
      <p:sp>
        <p:nvSpPr>
          <p:cNvPr id="7" name="TextBox 6"/>
          <p:cNvSpPr txBox="1"/>
          <p:nvPr/>
        </p:nvSpPr>
        <p:spPr>
          <a:xfrm>
            <a:off x="1114423" y="4743246"/>
            <a:ext cx="7839075" cy="523220"/>
          </a:xfrm>
          <a:prstGeom prst="rect">
            <a:avLst/>
          </a:prstGeom>
          <a:noFill/>
        </p:spPr>
        <p:txBody>
          <a:bodyPr wrap="square" rtlCol="0">
            <a:spAutoFit/>
          </a:bodyPr>
          <a:lstStyle/>
          <a:p>
            <a:r>
              <a:rPr lang="en-AU" sz="1400" dirty="0"/>
              <a:t>involved in locating services and assisting clients to access those services. Case management is especially important for complex situations and where clients need access to multiple services.</a:t>
            </a:r>
          </a:p>
        </p:txBody>
      </p:sp>
      <p:cxnSp>
        <p:nvCxnSpPr>
          <p:cNvPr id="9" name="Straight Connector 8"/>
          <p:cNvCxnSpPr/>
          <p:nvPr/>
        </p:nvCxnSpPr>
        <p:spPr bwMode="auto">
          <a:xfrm>
            <a:off x="457200" y="2912507"/>
            <a:ext cx="657223" cy="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0" name="Straight Connector 9"/>
          <p:cNvCxnSpPr/>
          <p:nvPr/>
        </p:nvCxnSpPr>
        <p:spPr bwMode="auto">
          <a:xfrm>
            <a:off x="457199" y="3668227"/>
            <a:ext cx="657223" cy="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1" name="Straight Connector 10"/>
          <p:cNvCxnSpPr/>
          <p:nvPr/>
        </p:nvCxnSpPr>
        <p:spPr bwMode="auto">
          <a:xfrm>
            <a:off x="457200" y="4338610"/>
            <a:ext cx="657223" cy="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2" name="Straight Connector 11"/>
          <p:cNvCxnSpPr/>
          <p:nvPr/>
        </p:nvCxnSpPr>
        <p:spPr bwMode="auto">
          <a:xfrm>
            <a:off x="457200" y="5004856"/>
            <a:ext cx="657223" cy="0"/>
          </a:xfrm>
          <a:prstGeom prst="line">
            <a:avLst/>
          </a:prstGeom>
          <a:solidFill>
            <a:schemeClr val="accent1"/>
          </a:solidFill>
          <a:ln w="19050" cap="flat" cmpd="sng" algn="ctr">
            <a:solidFill>
              <a:srgbClr val="C00000"/>
            </a:solidFill>
            <a:prstDash val="solid"/>
            <a:round/>
            <a:headEnd type="none" w="med" len="med"/>
            <a:tailEnd type="none" w="med" len="med"/>
          </a:ln>
          <a:effectLst/>
        </p:spPr>
      </p:cxnSp>
      <p:sp>
        <p:nvSpPr>
          <p:cNvPr id="13" name="TextBox 12"/>
          <p:cNvSpPr txBox="1"/>
          <p:nvPr/>
        </p:nvSpPr>
        <p:spPr>
          <a:xfrm>
            <a:off x="609600" y="2543175"/>
            <a:ext cx="428625" cy="338554"/>
          </a:xfrm>
          <a:prstGeom prst="rect">
            <a:avLst/>
          </a:prstGeom>
          <a:noFill/>
        </p:spPr>
        <p:txBody>
          <a:bodyPr wrap="square" rtlCol="0">
            <a:spAutoFit/>
          </a:bodyPr>
          <a:lstStyle/>
          <a:p>
            <a:r>
              <a:rPr lang="en-AU" sz="1600" dirty="0">
                <a:solidFill>
                  <a:srgbClr val="FF0000"/>
                </a:solidFill>
              </a:rPr>
              <a:t>a</a:t>
            </a:r>
          </a:p>
        </p:txBody>
      </p:sp>
      <p:sp>
        <p:nvSpPr>
          <p:cNvPr id="14" name="TextBox 13"/>
          <p:cNvSpPr txBox="1"/>
          <p:nvPr/>
        </p:nvSpPr>
        <p:spPr>
          <a:xfrm>
            <a:off x="609600" y="3258443"/>
            <a:ext cx="428625" cy="338554"/>
          </a:xfrm>
          <a:prstGeom prst="rect">
            <a:avLst/>
          </a:prstGeom>
          <a:noFill/>
        </p:spPr>
        <p:txBody>
          <a:bodyPr wrap="square" rtlCol="0">
            <a:spAutoFit/>
          </a:bodyPr>
          <a:lstStyle/>
          <a:p>
            <a:r>
              <a:rPr lang="en-AU" sz="1600" dirty="0">
                <a:solidFill>
                  <a:srgbClr val="FF0000"/>
                </a:solidFill>
              </a:rPr>
              <a:t>b</a:t>
            </a:r>
          </a:p>
        </p:txBody>
      </p:sp>
      <p:sp>
        <p:nvSpPr>
          <p:cNvPr id="15" name="TextBox 14"/>
          <p:cNvSpPr txBox="1"/>
          <p:nvPr/>
        </p:nvSpPr>
        <p:spPr>
          <a:xfrm>
            <a:off x="571498" y="3944541"/>
            <a:ext cx="428625" cy="338554"/>
          </a:xfrm>
          <a:prstGeom prst="rect">
            <a:avLst/>
          </a:prstGeom>
          <a:noFill/>
        </p:spPr>
        <p:txBody>
          <a:bodyPr wrap="square" rtlCol="0">
            <a:spAutoFit/>
          </a:bodyPr>
          <a:lstStyle/>
          <a:p>
            <a:r>
              <a:rPr lang="en-AU" sz="1600" dirty="0">
                <a:solidFill>
                  <a:srgbClr val="FF0000"/>
                </a:solidFill>
              </a:rPr>
              <a:t>c</a:t>
            </a:r>
          </a:p>
        </p:txBody>
      </p:sp>
      <p:sp>
        <p:nvSpPr>
          <p:cNvPr id="16" name="TextBox 15"/>
          <p:cNvSpPr txBox="1"/>
          <p:nvPr/>
        </p:nvSpPr>
        <p:spPr>
          <a:xfrm>
            <a:off x="566737" y="4593374"/>
            <a:ext cx="428625" cy="338554"/>
          </a:xfrm>
          <a:prstGeom prst="rect">
            <a:avLst/>
          </a:prstGeom>
          <a:noFill/>
        </p:spPr>
        <p:txBody>
          <a:bodyPr wrap="square" rtlCol="0">
            <a:spAutoFit/>
          </a:bodyPr>
          <a:lstStyle/>
          <a:p>
            <a:r>
              <a:rPr lang="en-AU" sz="1600" dirty="0">
                <a:solidFill>
                  <a:srgbClr val="FF0000"/>
                </a:solidFill>
              </a:rPr>
              <a:t>d</a:t>
            </a:r>
          </a:p>
        </p:txBody>
      </p:sp>
    </p:spTree>
    <p:custDataLst>
      <p:tags r:id="rId1"/>
    </p:custDataLst>
    <p:extLst>
      <p:ext uri="{BB962C8B-B14F-4D97-AF65-F5344CB8AC3E}">
        <p14:creationId xmlns:p14="http://schemas.microsoft.com/office/powerpoint/2010/main" val="39479577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Section 4: True/False Questions - example</a:t>
            </a:r>
            <a:endParaRPr lang="en-AU" dirty="0">
              <a:solidFill>
                <a:schemeClr val="tx1"/>
              </a:solidFill>
            </a:endParaRP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spcBef>
                <a:spcPct val="0"/>
              </a:spcBef>
              <a:defRPr/>
            </a:pPr>
            <a:r>
              <a:rPr lang="en-AU" sz="6400" b="0" u="sng" dirty="0">
                <a:solidFill>
                  <a:prstClr val="black"/>
                </a:solidFill>
                <a:latin typeface="Arial" charset="0"/>
              </a:rPr>
              <a:t> </a:t>
            </a:r>
            <a:r>
              <a:rPr lang="en-AU" sz="6400" b="0" u="sng" dirty="0">
                <a:solidFill>
                  <a:prstClr val="black"/>
                </a:solidFill>
              </a:rPr>
              <a:t>SECTION 4: TRUE OR FALSE - Circle the correct answer</a:t>
            </a:r>
          </a:p>
          <a:p>
            <a:pPr algn="l" eaLnBrk="1" hangingPunct="1">
              <a:spcBef>
                <a:spcPct val="0"/>
              </a:spcBef>
              <a:defRPr/>
            </a:pPr>
            <a:endParaRPr lang="en-AU" sz="6400" b="0" u="sng" dirty="0">
              <a:solidFill>
                <a:prstClr val="black"/>
              </a:solidFill>
            </a:endParaRPr>
          </a:p>
          <a:p>
            <a:pPr algn="l" eaLnBrk="1" hangingPunct="1">
              <a:spcBef>
                <a:spcPct val="0"/>
              </a:spcBef>
              <a:defRPr/>
            </a:pPr>
            <a:r>
              <a:rPr lang="en-AU" sz="6400" b="0" dirty="0">
                <a:solidFill>
                  <a:prstClr val="black"/>
                </a:solidFill>
              </a:rPr>
              <a:t>9. </a:t>
            </a:r>
            <a:br>
              <a:rPr lang="en-AU" sz="6400" b="0" u="sng" dirty="0">
                <a:solidFill>
                  <a:prstClr val="black"/>
                </a:solidFill>
              </a:rPr>
            </a:br>
            <a:br>
              <a:rPr lang="en-AU" sz="3500" b="1" u="sng" dirty="0">
                <a:solidFill>
                  <a:prstClr val="black"/>
                </a:solidFill>
              </a:rPr>
            </a:br>
            <a:endParaRPr lang="en-AU" sz="3500" dirty="0">
              <a:solidFill>
                <a:prstClr val="black"/>
              </a:solidFill>
            </a:endParaRPr>
          </a:p>
          <a:p>
            <a:pPr algn="l" eaLnBrk="1" hangingPunct="1">
              <a:spcBef>
                <a:spcPct val="0"/>
              </a:spcBef>
              <a:defRPr/>
            </a:pPr>
            <a:r>
              <a:rPr lang="en-AU" sz="5600" b="0" dirty="0">
                <a:solidFill>
                  <a:prstClr val="black"/>
                </a:solidFill>
              </a:rPr>
              <a:t>a)  In order to solve problems involving organisations or communities, mastery of both micro and</a:t>
            </a:r>
            <a:br>
              <a:rPr lang="en-AU" sz="5600" b="0" dirty="0">
                <a:solidFill>
                  <a:prstClr val="black"/>
                </a:solidFill>
              </a:rPr>
            </a:br>
            <a:r>
              <a:rPr lang="en-AU" sz="5600" b="0" dirty="0">
                <a:solidFill>
                  <a:prstClr val="black"/>
                </a:solidFill>
              </a:rPr>
              <a:t>      mezzo level skills are necessary.	</a:t>
            </a:r>
            <a:br>
              <a:rPr lang="en-AU" sz="5600" b="0" dirty="0">
                <a:solidFill>
                  <a:prstClr val="black"/>
                </a:solidFill>
              </a:rPr>
            </a:br>
            <a:r>
              <a:rPr lang="en-AU" sz="5600" b="0" dirty="0">
                <a:solidFill>
                  <a:prstClr val="black"/>
                </a:solidFill>
              </a:rPr>
              <a:t>                              	</a:t>
            </a:r>
            <a:br>
              <a:rPr lang="en-AU" sz="5600" b="0" dirty="0">
                <a:solidFill>
                  <a:prstClr val="black"/>
                </a:solidFill>
              </a:rPr>
            </a:br>
            <a:endParaRPr lang="en-AU" sz="5600" b="0" dirty="0">
              <a:solidFill>
                <a:prstClr val="black"/>
              </a:solidFill>
            </a:endParaRPr>
          </a:p>
          <a:p>
            <a:pPr algn="l" eaLnBrk="1" hangingPunct="1">
              <a:spcBef>
                <a:spcPct val="0"/>
              </a:spcBef>
              <a:defRPr/>
            </a:pPr>
            <a:r>
              <a:rPr lang="en-AU" sz="5600" b="0" dirty="0">
                <a:solidFill>
                  <a:prstClr val="black"/>
                </a:solidFill>
              </a:rPr>
              <a:t>                                           	 	 		</a:t>
            </a:r>
          </a:p>
          <a:p>
            <a:pPr algn="l" eaLnBrk="1" hangingPunct="1">
              <a:spcBef>
                <a:spcPct val="0"/>
              </a:spcBef>
              <a:defRPr/>
            </a:pPr>
            <a:r>
              <a:rPr lang="en-AU" sz="5600" b="0" dirty="0">
                <a:solidFill>
                  <a:prstClr val="black"/>
                </a:solidFill>
              </a:rPr>
              <a:t>			</a:t>
            </a:r>
          </a:p>
          <a:p>
            <a:pPr algn="l" eaLnBrk="1" hangingPunct="1">
              <a:spcBef>
                <a:spcPct val="0"/>
              </a:spcBef>
              <a:defRPr/>
            </a:pPr>
            <a:r>
              <a:rPr lang="en-AU" sz="5600" b="0" dirty="0">
                <a:solidFill>
                  <a:prstClr val="black"/>
                </a:solidFill>
              </a:rPr>
              <a:t>b)  The foundation for generalist practice always involves knowledge, skills and values.</a:t>
            </a:r>
            <a:br>
              <a:rPr lang="en-AU" sz="5600" b="0" dirty="0">
                <a:solidFill>
                  <a:prstClr val="black"/>
                </a:solidFill>
              </a:rPr>
            </a:br>
            <a:endParaRPr lang="en-AU" sz="5600" b="0" dirty="0">
              <a:solidFill>
                <a:prstClr val="black"/>
              </a:solidFill>
            </a:endParaRPr>
          </a:p>
          <a:p>
            <a:pPr algn="l" eaLnBrk="1" hangingPunct="1">
              <a:spcBef>
                <a:spcPct val="0"/>
              </a:spcBef>
              <a:defRPr/>
            </a:pPr>
            <a:r>
              <a:rPr lang="en-AU" sz="5600" b="0" dirty="0">
                <a:solidFill>
                  <a:prstClr val="black"/>
                </a:solidFill>
              </a:rPr>
              <a:t>                                                                                                      	</a:t>
            </a:r>
            <a:br>
              <a:rPr lang="en-AU" sz="5600" b="0" dirty="0">
                <a:solidFill>
                  <a:prstClr val="black"/>
                </a:solidFill>
              </a:rPr>
            </a:br>
            <a:endParaRPr lang="en-AU" sz="5600" b="0" dirty="0">
              <a:solidFill>
                <a:prstClr val="black"/>
              </a:solidFill>
            </a:endParaRPr>
          </a:p>
          <a:p>
            <a:pPr algn="l" eaLnBrk="1" hangingPunct="1">
              <a:spcBef>
                <a:spcPct val="0"/>
              </a:spcBef>
              <a:defRPr/>
            </a:pPr>
            <a:endParaRPr lang="en-AU" sz="5600" b="0" dirty="0">
              <a:solidFill>
                <a:prstClr val="black"/>
              </a:solidFill>
            </a:endParaRPr>
          </a:p>
          <a:p>
            <a:pPr algn="l" eaLnBrk="1" hangingPunct="1">
              <a:spcBef>
                <a:spcPct val="0"/>
              </a:spcBef>
              <a:defRPr/>
            </a:pPr>
            <a:r>
              <a:rPr lang="en-AU" sz="5600" b="0" dirty="0">
                <a:solidFill>
                  <a:prstClr val="black"/>
                </a:solidFill>
              </a:rPr>
              <a:t>c) A social worker and/or human service worker cannot intervene unless a problem exists.    </a:t>
            </a:r>
            <a:br>
              <a:rPr lang="en-AU" sz="5600" b="0" dirty="0">
                <a:solidFill>
                  <a:prstClr val="black"/>
                </a:solidFill>
              </a:rPr>
            </a:br>
            <a:r>
              <a:rPr lang="en-AU" sz="5600" b="0" dirty="0">
                <a:solidFill>
                  <a:prstClr val="black"/>
                </a:solidFill>
              </a:rPr>
              <a:t> </a:t>
            </a:r>
          </a:p>
          <a:p>
            <a:pPr algn="l" eaLnBrk="1" hangingPunct="1">
              <a:spcBef>
                <a:spcPct val="0"/>
              </a:spcBef>
              <a:defRPr/>
            </a:pPr>
            <a:br>
              <a:rPr lang="en-AU" sz="5600" b="0" dirty="0">
                <a:solidFill>
                  <a:prstClr val="black"/>
                </a:solidFill>
              </a:rPr>
            </a:br>
            <a:r>
              <a:rPr lang="en-AU" sz="5600" b="0" dirty="0">
                <a:solidFill>
                  <a:prstClr val="black"/>
                </a:solidFill>
              </a:rPr>
              <a:t>				         		</a:t>
            </a:r>
          </a:p>
          <a:p>
            <a:pPr algn="l" eaLnBrk="1" hangingPunct="1">
              <a:spcBef>
                <a:spcPct val="0"/>
              </a:spcBef>
              <a:defRPr/>
            </a:pPr>
            <a:endParaRPr lang="en-AU" sz="5600" b="0" dirty="0">
              <a:solidFill>
                <a:prstClr val="black"/>
              </a:solidFill>
            </a:endParaRPr>
          </a:p>
          <a:p>
            <a:pPr algn="l" eaLnBrk="1" hangingPunct="1">
              <a:spcBef>
                <a:spcPct val="0"/>
              </a:spcBef>
              <a:defRPr/>
            </a:pPr>
            <a:r>
              <a:rPr lang="en-AU" sz="5600" b="0" dirty="0">
                <a:solidFill>
                  <a:prstClr val="black"/>
                </a:solidFill>
              </a:rPr>
              <a:t>d) Assessment is a continuous activity.                             		</a:t>
            </a:r>
            <a:br>
              <a:rPr lang="en-AU" sz="5600" b="1" dirty="0">
                <a:solidFill>
                  <a:prstClr val="black"/>
                </a:solidFill>
              </a:rPr>
            </a:br>
            <a:r>
              <a:rPr lang="en-AU" sz="3500" dirty="0">
                <a:solidFill>
                  <a:prstClr val="black"/>
                </a:solidFill>
              </a:rPr>
              <a:t>       	</a:t>
            </a:r>
            <a:r>
              <a:rPr lang="en-AU" sz="3500" b="1" dirty="0">
                <a:solidFill>
                  <a:prstClr val="black"/>
                </a:solidFill>
              </a:rPr>
              <a:t> </a:t>
            </a:r>
          </a:p>
          <a:p>
            <a:pPr algn="l">
              <a:defRPr/>
            </a:pPr>
            <a:r>
              <a:rPr lang="en-AU" sz="5600" b="1" dirty="0">
                <a:solidFill>
                  <a:prstClr val="black"/>
                </a:solidFill>
              </a:rPr>
              <a:t>	</a:t>
            </a:r>
            <a:endParaRPr lang="en-AU" sz="5600" dirty="0">
              <a:solidFill>
                <a:prstClr val="black"/>
              </a:solidFill>
            </a:endParaRPr>
          </a:p>
          <a:p>
            <a:pPr algn="l">
              <a:defRPr/>
            </a:pPr>
            <a:r>
              <a:rPr lang="en-AU" sz="5600" dirty="0">
                <a:solidFill>
                  <a:prstClr val="black"/>
                </a:solidFill>
              </a:rPr>
              <a:t>			</a:t>
            </a:r>
          </a:p>
          <a:p>
            <a:pPr algn="l" eaLnBrk="1" fontAlgn="auto" hangingPunct="1">
              <a:lnSpc>
                <a:spcPct val="150000"/>
              </a:lnSpc>
              <a:spcAft>
                <a:spcPts val="0"/>
              </a:spcAft>
              <a:defRPr/>
            </a:pPr>
            <a:br>
              <a:rPr lang="en-AU" dirty="0">
                <a:solidFill>
                  <a:prstClr val="black"/>
                </a:solidFill>
              </a:rPr>
            </a:br>
            <a:endParaRPr lang="en-AU"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
        <p:nvSpPr>
          <p:cNvPr id="2" name="TextBox 1"/>
          <p:cNvSpPr txBox="1"/>
          <p:nvPr/>
        </p:nvSpPr>
        <p:spPr>
          <a:xfrm>
            <a:off x="866774" y="2266950"/>
            <a:ext cx="1981199" cy="369332"/>
          </a:xfrm>
          <a:prstGeom prst="rect">
            <a:avLst/>
          </a:prstGeom>
          <a:noFill/>
          <a:ln w="9525">
            <a:solidFill>
              <a:schemeClr val="tx1"/>
            </a:solidFill>
          </a:ln>
        </p:spPr>
        <p:txBody>
          <a:bodyPr wrap="square" rtlCol="0">
            <a:spAutoFit/>
          </a:bodyPr>
          <a:lstStyle/>
          <a:p>
            <a:r>
              <a:rPr lang="en-AU" sz="1800" dirty="0"/>
              <a:t>a)       T   or   F</a:t>
            </a:r>
          </a:p>
        </p:txBody>
      </p:sp>
      <p:cxnSp>
        <p:nvCxnSpPr>
          <p:cNvPr id="9" name="Straight Connector 8"/>
          <p:cNvCxnSpPr/>
          <p:nvPr/>
        </p:nvCxnSpPr>
        <p:spPr bwMode="auto">
          <a:xfrm>
            <a:off x="1381125" y="2266950"/>
            <a:ext cx="0" cy="3693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866774" y="3238500"/>
            <a:ext cx="1981199" cy="369332"/>
          </a:xfrm>
          <a:prstGeom prst="rect">
            <a:avLst/>
          </a:prstGeom>
          <a:noFill/>
          <a:ln w="9525">
            <a:solidFill>
              <a:schemeClr val="tx1"/>
            </a:solidFill>
          </a:ln>
        </p:spPr>
        <p:txBody>
          <a:bodyPr wrap="square" rtlCol="0">
            <a:spAutoFit/>
          </a:bodyPr>
          <a:lstStyle/>
          <a:p>
            <a:r>
              <a:rPr lang="en-AU" sz="1800" dirty="0"/>
              <a:t>b)       T   or   F</a:t>
            </a:r>
          </a:p>
        </p:txBody>
      </p:sp>
      <p:sp>
        <p:nvSpPr>
          <p:cNvPr id="12" name="TextBox 11"/>
          <p:cNvSpPr txBox="1"/>
          <p:nvPr/>
        </p:nvSpPr>
        <p:spPr>
          <a:xfrm>
            <a:off x="866774" y="4010025"/>
            <a:ext cx="1981199" cy="369332"/>
          </a:xfrm>
          <a:prstGeom prst="rect">
            <a:avLst/>
          </a:prstGeom>
          <a:noFill/>
          <a:ln w="9525">
            <a:solidFill>
              <a:schemeClr val="tx1"/>
            </a:solidFill>
          </a:ln>
        </p:spPr>
        <p:txBody>
          <a:bodyPr wrap="square" rtlCol="0">
            <a:spAutoFit/>
          </a:bodyPr>
          <a:lstStyle/>
          <a:p>
            <a:r>
              <a:rPr lang="en-AU" sz="1800" dirty="0"/>
              <a:t>c)       T   or   F</a:t>
            </a:r>
          </a:p>
        </p:txBody>
      </p:sp>
      <p:sp>
        <p:nvSpPr>
          <p:cNvPr id="13" name="TextBox 12"/>
          <p:cNvSpPr txBox="1"/>
          <p:nvPr/>
        </p:nvSpPr>
        <p:spPr>
          <a:xfrm>
            <a:off x="866773" y="4829175"/>
            <a:ext cx="1981199" cy="369332"/>
          </a:xfrm>
          <a:prstGeom prst="rect">
            <a:avLst/>
          </a:prstGeom>
          <a:noFill/>
          <a:ln w="9525">
            <a:solidFill>
              <a:schemeClr val="tx1"/>
            </a:solidFill>
          </a:ln>
        </p:spPr>
        <p:txBody>
          <a:bodyPr wrap="square" rtlCol="0">
            <a:spAutoFit/>
          </a:bodyPr>
          <a:lstStyle/>
          <a:p>
            <a:r>
              <a:rPr lang="en-AU" sz="1800" dirty="0"/>
              <a:t>d)       T   or   F</a:t>
            </a:r>
          </a:p>
        </p:txBody>
      </p:sp>
    </p:spTree>
    <p:custDataLst>
      <p:tags r:id="rId1"/>
    </p:custDataLst>
    <p:extLst>
      <p:ext uri="{BB962C8B-B14F-4D97-AF65-F5344CB8AC3E}">
        <p14:creationId xmlns:p14="http://schemas.microsoft.com/office/powerpoint/2010/main" val="56900069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Section 4: True/False Questions - example</a:t>
            </a:r>
            <a:endParaRPr lang="en-AU" dirty="0">
              <a:solidFill>
                <a:schemeClr val="tx1"/>
              </a:solidFill>
            </a:endParaRP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spcBef>
                <a:spcPct val="0"/>
              </a:spcBef>
              <a:defRPr/>
            </a:pPr>
            <a:r>
              <a:rPr lang="en-AU" sz="6400" b="0" u="sng" dirty="0">
                <a:solidFill>
                  <a:prstClr val="black"/>
                </a:solidFill>
                <a:latin typeface="Arial" charset="0"/>
              </a:rPr>
              <a:t> </a:t>
            </a:r>
            <a:r>
              <a:rPr lang="en-AU" sz="6400" b="0" u="sng" dirty="0">
                <a:solidFill>
                  <a:prstClr val="black"/>
                </a:solidFill>
              </a:rPr>
              <a:t>SECTION 4: TRUE OR FALSE - Circle the correct answer</a:t>
            </a:r>
          </a:p>
          <a:p>
            <a:pPr algn="l" eaLnBrk="1" hangingPunct="1">
              <a:spcBef>
                <a:spcPct val="0"/>
              </a:spcBef>
              <a:defRPr/>
            </a:pPr>
            <a:endParaRPr lang="en-AU" sz="6400" b="0" u="sng" dirty="0">
              <a:solidFill>
                <a:prstClr val="black"/>
              </a:solidFill>
            </a:endParaRPr>
          </a:p>
          <a:p>
            <a:pPr algn="l" eaLnBrk="1" hangingPunct="1">
              <a:spcBef>
                <a:spcPct val="0"/>
              </a:spcBef>
              <a:defRPr/>
            </a:pPr>
            <a:r>
              <a:rPr lang="en-AU" sz="6400" b="0" dirty="0">
                <a:solidFill>
                  <a:prstClr val="black"/>
                </a:solidFill>
              </a:rPr>
              <a:t>9. </a:t>
            </a:r>
            <a:br>
              <a:rPr lang="en-AU" sz="6400" b="0" u="sng" dirty="0">
                <a:solidFill>
                  <a:prstClr val="black"/>
                </a:solidFill>
              </a:rPr>
            </a:br>
            <a:br>
              <a:rPr lang="en-AU" sz="3500" b="1" u="sng" dirty="0">
                <a:solidFill>
                  <a:prstClr val="black"/>
                </a:solidFill>
              </a:rPr>
            </a:br>
            <a:endParaRPr lang="en-AU" sz="3500" dirty="0">
              <a:solidFill>
                <a:prstClr val="black"/>
              </a:solidFill>
            </a:endParaRPr>
          </a:p>
          <a:p>
            <a:pPr algn="l" eaLnBrk="1" hangingPunct="1">
              <a:spcBef>
                <a:spcPct val="0"/>
              </a:spcBef>
              <a:defRPr/>
            </a:pPr>
            <a:r>
              <a:rPr lang="en-AU" sz="5600" b="0" dirty="0">
                <a:solidFill>
                  <a:prstClr val="black"/>
                </a:solidFill>
              </a:rPr>
              <a:t>a)  In order to solve problems involving organisations or communities, mastery of both micro and</a:t>
            </a:r>
            <a:br>
              <a:rPr lang="en-AU" sz="5600" b="0" dirty="0">
                <a:solidFill>
                  <a:prstClr val="black"/>
                </a:solidFill>
              </a:rPr>
            </a:br>
            <a:r>
              <a:rPr lang="en-AU" sz="5600" b="0" dirty="0">
                <a:solidFill>
                  <a:prstClr val="black"/>
                </a:solidFill>
              </a:rPr>
              <a:t>      mezzo level skills are necessary.	</a:t>
            </a:r>
            <a:br>
              <a:rPr lang="en-AU" sz="5600" b="0" dirty="0">
                <a:solidFill>
                  <a:prstClr val="black"/>
                </a:solidFill>
              </a:rPr>
            </a:br>
            <a:r>
              <a:rPr lang="en-AU" sz="5600" b="0" dirty="0">
                <a:solidFill>
                  <a:prstClr val="black"/>
                </a:solidFill>
              </a:rPr>
              <a:t>                              	</a:t>
            </a:r>
            <a:br>
              <a:rPr lang="en-AU" sz="5600" b="0" dirty="0">
                <a:solidFill>
                  <a:prstClr val="black"/>
                </a:solidFill>
              </a:rPr>
            </a:br>
            <a:endParaRPr lang="en-AU" sz="5600" b="0" dirty="0">
              <a:solidFill>
                <a:prstClr val="black"/>
              </a:solidFill>
            </a:endParaRPr>
          </a:p>
          <a:p>
            <a:pPr algn="l" eaLnBrk="1" hangingPunct="1">
              <a:spcBef>
                <a:spcPct val="0"/>
              </a:spcBef>
              <a:defRPr/>
            </a:pPr>
            <a:r>
              <a:rPr lang="en-AU" sz="5600" b="0" dirty="0">
                <a:solidFill>
                  <a:prstClr val="black"/>
                </a:solidFill>
              </a:rPr>
              <a:t>                                           	 	 		</a:t>
            </a:r>
          </a:p>
          <a:p>
            <a:pPr algn="l" eaLnBrk="1" hangingPunct="1">
              <a:spcBef>
                <a:spcPct val="0"/>
              </a:spcBef>
              <a:defRPr/>
            </a:pPr>
            <a:r>
              <a:rPr lang="en-AU" sz="5600" b="0" dirty="0">
                <a:solidFill>
                  <a:prstClr val="black"/>
                </a:solidFill>
              </a:rPr>
              <a:t>			</a:t>
            </a:r>
          </a:p>
          <a:p>
            <a:pPr algn="l" eaLnBrk="1" hangingPunct="1">
              <a:spcBef>
                <a:spcPct val="0"/>
              </a:spcBef>
              <a:defRPr/>
            </a:pPr>
            <a:r>
              <a:rPr lang="en-AU" sz="5600" b="0" dirty="0">
                <a:solidFill>
                  <a:prstClr val="black"/>
                </a:solidFill>
              </a:rPr>
              <a:t>b)  The foundation for generalist practice always involves knowledge, skills and values.</a:t>
            </a:r>
            <a:br>
              <a:rPr lang="en-AU" sz="5600" b="0" dirty="0">
                <a:solidFill>
                  <a:prstClr val="black"/>
                </a:solidFill>
              </a:rPr>
            </a:br>
            <a:endParaRPr lang="en-AU" sz="5600" b="0" dirty="0">
              <a:solidFill>
                <a:prstClr val="black"/>
              </a:solidFill>
            </a:endParaRPr>
          </a:p>
          <a:p>
            <a:pPr algn="l" eaLnBrk="1" hangingPunct="1">
              <a:spcBef>
                <a:spcPct val="0"/>
              </a:spcBef>
              <a:defRPr/>
            </a:pPr>
            <a:r>
              <a:rPr lang="en-AU" sz="5600" b="0" dirty="0">
                <a:solidFill>
                  <a:prstClr val="black"/>
                </a:solidFill>
              </a:rPr>
              <a:t>                                                                                                      	</a:t>
            </a:r>
            <a:br>
              <a:rPr lang="en-AU" sz="5600" b="0" dirty="0">
                <a:solidFill>
                  <a:prstClr val="black"/>
                </a:solidFill>
              </a:rPr>
            </a:br>
            <a:endParaRPr lang="en-AU" sz="5600" b="0" dirty="0">
              <a:solidFill>
                <a:prstClr val="black"/>
              </a:solidFill>
            </a:endParaRPr>
          </a:p>
          <a:p>
            <a:pPr algn="l" eaLnBrk="1" hangingPunct="1">
              <a:spcBef>
                <a:spcPct val="0"/>
              </a:spcBef>
              <a:defRPr/>
            </a:pPr>
            <a:endParaRPr lang="en-AU" sz="5600" b="0" dirty="0">
              <a:solidFill>
                <a:prstClr val="black"/>
              </a:solidFill>
            </a:endParaRPr>
          </a:p>
          <a:p>
            <a:pPr algn="l" eaLnBrk="1" hangingPunct="1">
              <a:spcBef>
                <a:spcPct val="0"/>
              </a:spcBef>
              <a:defRPr/>
            </a:pPr>
            <a:r>
              <a:rPr lang="en-AU" sz="5600" b="0" dirty="0">
                <a:solidFill>
                  <a:prstClr val="black"/>
                </a:solidFill>
              </a:rPr>
              <a:t>c) A social worker and/or human service worker cannot intervene unless a problem exists.    </a:t>
            </a:r>
            <a:br>
              <a:rPr lang="en-AU" sz="5600" b="0" dirty="0">
                <a:solidFill>
                  <a:prstClr val="black"/>
                </a:solidFill>
              </a:rPr>
            </a:br>
            <a:r>
              <a:rPr lang="en-AU" sz="5600" b="0" dirty="0">
                <a:solidFill>
                  <a:prstClr val="black"/>
                </a:solidFill>
              </a:rPr>
              <a:t> </a:t>
            </a:r>
          </a:p>
          <a:p>
            <a:pPr algn="l" eaLnBrk="1" hangingPunct="1">
              <a:spcBef>
                <a:spcPct val="0"/>
              </a:spcBef>
              <a:defRPr/>
            </a:pPr>
            <a:br>
              <a:rPr lang="en-AU" sz="5600" b="0" dirty="0">
                <a:solidFill>
                  <a:prstClr val="black"/>
                </a:solidFill>
              </a:rPr>
            </a:br>
            <a:r>
              <a:rPr lang="en-AU" sz="5600" b="0" dirty="0">
                <a:solidFill>
                  <a:prstClr val="black"/>
                </a:solidFill>
              </a:rPr>
              <a:t>				         		</a:t>
            </a:r>
          </a:p>
          <a:p>
            <a:pPr algn="l" eaLnBrk="1" hangingPunct="1">
              <a:spcBef>
                <a:spcPct val="0"/>
              </a:spcBef>
              <a:defRPr/>
            </a:pPr>
            <a:endParaRPr lang="en-AU" sz="5600" b="0" dirty="0">
              <a:solidFill>
                <a:prstClr val="black"/>
              </a:solidFill>
            </a:endParaRPr>
          </a:p>
          <a:p>
            <a:pPr algn="l" eaLnBrk="1" hangingPunct="1">
              <a:spcBef>
                <a:spcPct val="0"/>
              </a:spcBef>
              <a:defRPr/>
            </a:pPr>
            <a:r>
              <a:rPr lang="en-AU" sz="5600" b="0" dirty="0">
                <a:solidFill>
                  <a:prstClr val="black"/>
                </a:solidFill>
              </a:rPr>
              <a:t>d) Assessment is a continuous activity.                             		</a:t>
            </a:r>
            <a:br>
              <a:rPr lang="en-AU" sz="5600" b="1" dirty="0">
                <a:solidFill>
                  <a:prstClr val="black"/>
                </a:solidFill>
              </a:rPr>
            </a:br>
            <a:r>
              <a:rPr lang="en-AU" sz="3500" dirty="0">
                <a:solidFill>
                  <a:prstClr val="black"/>
                </a:solidFill>
              </a:rPr>
              <a:t>       	</a:t>
            </a:r>
            <a:r>
              <a:rPr lang="en-AU" sz="3500" b="1" dirty="0">
                <a:solidFill>
                  <a:prstClr val="black"/>
                </a:solidFill>
              </a:rPr>
              <a:t> </a:t>
            </a:r>
          </a:p>
          <a:p>
            <a:pPr algn="l">
              <a:defRPr/>
            </a:pPr>
            <a:r>
              <a:rPr lang="en-AU" sz="5600" b="1" dirty="0">
                <a:solidFill>
                  <a:prstClr val="black"/>
                </a:solidFill>
              </a:rPr>
              <a:t>	</a:t>
            </a:r>
            <a:endParaRPr lang="en-AU" sz="5600" dirty="0">
              <a:solidFill>
                <a:prstClr val="black"/>
              </a:solidFill>
            </a:endParaRPr>
          </a:p>
          <a:p>
            <a:pPr algn="l">
              <a:defRPr/>
            </a:pPr>
            <a:r>
              <a:rPr lang="en-AU" sz="5600" dirty="0">
                <a:solidFill>
                  <a:prstClr val="black"/>
                </a:solidFill>
              </a:rPr>
              <a:t>			</a:t>
            </a:r>
          </a:p>
          <a:p>
            <a:pPr algn="l" eaLnBrk="1" fontAlgn="auto" hangingPunct="1">
              <a:lnSpc>
                <a:spcPct val="150000"/>
              </a:lnSpc>
              <a:spcAft>
                <a:spcPts val="0"/>
              </a:spcAft>
              <a:defRPr/>
            </a:pPr>
            <a:br>
              <a:rPr lang="en-AU" dirty="0">
                <a:solidFill>
                  <a:prstClr val="black"/>
                </a:solidFill>
              </a:rPr>
            </a:br>
            <a:endParaRPr lang="en-AU"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
        <p:nvSpPr>
          <p:cNvPr id="2" name="TextBox 1"/>
          <p:cNvSpPr txBox="1"/>
          <p:nvPr/>
        </p:nvSpPr>
        <p:spPr>
          <a:xfrm>
            <a:off x="866774" y="2266950"/>
            <a:ext cx="1981199" cy="369332"/>
          </a:xfrm>
          <a:prstGeom prst="rect">
            <a:avLst/>
          </a:prstGeom>
          <a:noFill/>
          <a:ln w="9525">
            <a:solidFill>
              <a:schemeClr val="tx1"/>
            </a:solidFill>
          </a:ln>
        </p:spPr>
        <p:txBody>
          <a:bodyPr wrap="square" rtlCol="0">
            <a:spAutoFit/>
          </a:bodyPr>
          <a:lstStyle/>
          <a:p>
            <a:r>
              <a:rPr lang="en-AU" sz="1800" dirty="0"/>
              <a:t>a)       T   or   F</a:t>
            </a:r>
          </a:p>
        </p:txBody>
      </p:sp>
      <p:cxnSp>
        <p:nvCxnSpPr>
          <p:cNvPr id="9" name="Straight Connector 8"/>
          <p:cNvCxnSpPr/>
          <p:nvPr/>
        </p:nvCxnSpPr>
        <p:spPr bwMode="auto">
          <a:xfrm>
            <a:off x="1381125" y="2266950"/>
            <a:ext cx="0" cy="3693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866774" y="3238500"/>
            <a:ext cx="1981199" cy="369332"/>
          </a:xfrm>
          <a:prstGeom prst="rect">
            <a:avLst/>
          </a:prstGeom>
          <a:noFill/>
          <a:ln w="9525">
            <a:solidFill>
              <a:schemeClr val="tx1"/>
            </a:solidFill>
          </a:ln>
        </p:spPr>
        <p:txBody>
          <a:bodyPr wrap="square" rtlCol="0">
            <a:spAutoFit/>
          </a:bodyPr>
          <a:lstStyle/>
          <a:p>
            <a:r>
              <a:rPr lang="en-AU" sz="1800" dirty="0"/>
              <a:t>b)       T   or   F</a:t>
            </a:r>
          </a:p>
        </p:txBody>
      </p:sp>
      <p:sp>
        <p:nvSpPr>
          <p:cNvPr id="12" name="TextBox 11"/>
          <p:cNvSpPr txBox="1"/>
          <p:nvPr/>
        </p:nvSpPr>
        <p:spPr>
          <a:xfrm>
            <a:off x="866774" y="4010025"/>
            <a:ext cx="1981199" cy="369332"/>
          </a:xfrm>
          <a:prstGeom prst="rect">
            <a:avLst/>
          </a:prstGeom>
          <a:noFill/>
          <a:ln w="9525">
            <a:solidFill>
              <a:schemeClr val="tx1"/>
            </a:solidFill>
          </a:ln>
        </p:spPr>
        <p:txBody>
          <a:bodyPr wrap="square" rtlCol="0">
            <a:spAutoFit/>
          </a:bodyPr>
          <a:lstStyle/>
          <a:p>
            <a:r>
              <a:rPr lang="en-AU" sz="1800" dirty="0"/>
              <a:t>c)       T   or   F</a:t>
            </a:r>
          </a:p>
        </p:txBody>
      </p:sp>
      <p:sp>
        <p:nvSpPr>
          <p:cNvPr id="15" name="Oval 14"/>
          <p:cNvSpPr/>
          <p:nvPr/>
        </p:nvSpPr>
        <p:spPr bwMode="auto">
          <a:xfrm>
            <a:off x="1543050" y="2266950"/>
            <a:ext cx="314322" cy="302657"/>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TextBox 12"/>
          <p:cNvSpPr txBox="1"/>
          <p:nvPr/>
        </p:nvSpPr>
        <p:spPr>
          <a:xfrm>
            <a:off x="866773" y="4829175"/>
            <a:ext cx="1981199" cy="369332"/>
          </a:xfrm>
          <a:prstGeom prst="rect">
            <a:avLst/>
          </a:prstGeom>
          <a:noFill/>
          <a:ln w="9525">
            <a:solidFill>
              <a:schemeClr val="tx1"/>
            </a:solidFill>
          </a:ln>
        </p:spPr>
        <p:txBody>
          <a:bodyPr wrap="square" rtlCol="0">
            <a:spAutoFit/>
          </a:bodyPr>
          <a:lstStyle/>
          <a:p>
            <a:r>
              <a:rPr lang="en-AU" sz="1800" dirty="0"/>
              <a:t>d)       T   or   F</a:t>
            </a:r>
          </a:p>
        </p:txBody>
      </p:sp>
      <p:sp>
        <p:nvSpPr>
          <p:cNvPr id="10" name="Oval 9"/>
          <p:cNvSpPr/>
          <p:nvPr/>
        </p:nvSpPr>
        <p:spPr bwMode="auto">
          <a:xfrm>
            <a:off x="1543051" y="3238500"/>
            <a:ext cx="314322" cy="302657"/>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4" name="Oval 13"/>
          <p:cNvSpPr/>
          <p:nvPr/>
        </p:nvSpPr>
        <p:spPr bwMode="auto">
          <a:xfrm>
            <a:off x="2238375" y="4043362"/>
            <a:ext cx="314322" cy="302657"/>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Oval 15"/>
          <p:cNvSpPr/>
          <p:nvPr/>
        </p:nvSpPr>
        <p:spPr bwMode="auto">
          <a:xfrm>
            <a:off x="1543050" y="4862512"/>
            <a:ext cx="314322" cy="302657"/>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7517265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Section 5: Case Study : Example</a:t>
            </a:r>
            <a:endParaRPr lang="en-AU" dirty="0">
              <a:solidFill>
                <a:schemeClr val="tx1"/>
              </a:solidFill>
            </a:endParaRPr>
          </a:p>
        </p:txBody>
      </p:sp>
      <p:sp>
        <p:nvSpPr>
          <p:cNvPr id="5" name="Subtitle 2"/>
          <p:cNvSpPr>
            <a:spLocks noGrp="1"/>
          </p:cNvSpPr>
          <p:nvPr>
            <p:ph type="body" sz="quarter" idx="12"/>
          </p:nvPr>
        </p:nvSpPr>
        <p:spPr>
          <a:xfrm>
            <a:off x="495300" y="981075"/>
            <a:ext cx="7981950" cy="4295775"/>
          </a:xfrm>
          <a:solidFill>
            <a:schemeClr val="bg1"/>
          </a:solidFill>
          <a:ln w="19050">
            <a:solidFill>
              <a:schemeClr val="tx1"/>
            </a:solidFill>
          </a:ln>
        </p:spPr>
        <p:txBody>
          <a:bodyPr rtlCol="0">
            <a:normAutofit lnSpcReduction="10000"/>
          </a:bodyPr>
          <a:lstStyle/>
          <a:p>
            <a:pPr algn="just" eaLnBrk="1" fontAlgn="auto" hangingPunct="1">
              <a:spcAft>
                <a:spcPts val="0"/>
              </a:spcAft>
              <a:defRPr/>
            </a:pPr>
            <a:r>
              <a:rPr lang="en-AU" sz="1600" b="0" dirty="0">
                <a:solidFill>
                  <a:schemeClr val="tx1"/>
                </a:solidFill>
              </a:rPr>
              <a:t>You are a human service worker working at ABC Counselling Service and located in regional country town in South Australia. Your manager asks you to see a new client who has been referred by the local doctor. </a:t>
            </a:r>
          </a:p>
          <a:p>
            <a:pPr algn="just"/>
            <a:br>
              <a:rPr lang="en-AU" sz="1600" b="0" dirty="0"/>
            </a:br>
            <a:r>
              <a:rPr lang="en-AU" sz="1600" b="0" dirty="0"/>
              <a:t>Alan 55 has been living at home alone for the past 3 days since his wife Ellen, died. He is severely mourning the death of his wife as she passed away suddenly. They were childhood sweethearts and met on the lands in the far north of the state of SA.  Both Alan and Emily experienced being part of the Stolen Generation.  Following being removed from their families, they were both placed in institutions. Alan experienced severe physical, sexual and psychological abuse whilst placed in an institution for 5 years and then for the rest of his adolescent years with a non-Aboriginal family.  </a:t>
            </a:r>
          </a:p>
          <a:p>
            <a:pPr algn="just"/>
            <a:br>
              <a:rPr lang="en-AU" sz="1600" b="0" dirty="0"/>
            </a:br>
            <a:r>
              <a:rPr lang="en-AU" sz="1600" b="0" dirty="0"/>
              <a:t>He is of Aboriginal descent and has two daughters in their 20’s.Vivian, who lives close by in a domestic violent relationship with her Aboriginal partner and often arrives unannounced in the middle of the night. She has 2 children and is currently under investigation for neglect of these children through Families SA. The other daughter, Karen who lives with her father, Alan, has a mental health issue and suffers from bi-polar disorder. </a:t>
            </a:r>
          </a:p>
          <a:p>
            <a:pPr algn="just"/>
            <a:endParaRPr lang="en-AU" sz="1600" b="0" dirty="0"/>
          </a:p>
          <a:p>
            <a:pPr algn="just" eaLnBrk="1" fontAlgn="auto" hangingPunct="1">
              <a:spcAft>
                <a:spcPts val="0"/>
              </a:spcAft>
              <a:defRPr/>
            </a:pPr>
            <a:endParaRPr lang="en-AU" sz="1600" b="0" dirty="0">
              <a:solidFill>
                <a:schemeClr val="tx1"/>
              </a:solidFill>
            </a:endParaRPr>
          </a:p>
        </p:txBody>
      </p:sp>
    </p:spTree>
    <p:custDataLst>
      <p:tags r:id="rId1"/>
    </p:custDataLst>
    <p:extLst>
      <p:ext uri="{BB962C8B-B14F-4D97-AF65-F5344CB8AC3E}">
        <p14:creationId xmlns:p14="http://schemas.microsoft.com/office/powerpoint/2010/main" val="391746275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Section 5: Case Study : Example</a:t>
            </a:r>
            <a:endParaRPr lang="en-AU" dirty="0">
              <a:solidFill>
                <a:schemeClr val="tx1"/>
              </a:solidFill>
            </a:endParaRPr>
          </a:p>
        </p:txBody>
      </p:sp>
      <p:sp>
        <p:nvSpPr>
          <p:cNvPr id="5" name="Subtitle 2"/>
          <p:cNvSpPr>
            <a:spLocks noGrp="1"/>
          </p:cNvSpPr>
          <p:nvPr>
            <p:ph type="body" sz="quarter" idx="12"/>
          </p:nvPr>
        </p:nvSpPr>
        <p:spPr>
          <a:xfrm>
            <a:off x="495300" y="981075"/>
            <a:ext cx="7981950" cy="3952875"/>
          </a:xfrm>
          <a:solidFill>
            <a:schemeClr val="bg1"/>
          </a:solidFill>
          <a:ln w="19050">
            <a:solidFill>
              <a:schemeClr val="tx1"/>
            </a:solidFill>
          </a:ln>
        </p:spPr>
        <p:txBody>
          <a:bodyPr rtlCol="0">
            <a:normAutofit/>
          </a:bodyPr>
          <a:lstStyle/>
          <a:p>
            <a:pPr algn="just" eaLnBrk="1" fontAlgn="auto" hangingPunct="1">
              <a:spcAft>
                <a:spcPts val="0"/>
              </a:spcAft>
              <a:defRPr/>
            </a:pPr>
            <a:r>
              <a:rPr lang="en-AU" sz="1800" b="0" dirty="0">
                <a:solidFill>
                  <a:schemeClr val="tx1"/>
                </a:solidFill>
              </a:rPr>
              <a:t>In writing your response to this case study you need to consider the following:</a:t>
            </a:r>
          </a:p>
          <a:p>
            <a:pPr algn="just" eaLnBrk="1" fontAlgn="auto" hangingPunct="1">
              <a:spcAft>
                <a:spcPts val="0"/>
              </a:spcAft>
              <a:defRPr/>
            </a:pPr>
            <a:endParaRPr lang="en-AU" sz="1800" b="0" dirty="0">
              <a:solidFill>
                <a:schemeClr val="tx1"/>
              </a:solidFill>
            </a:endParaRPr>
          </a:p>
          <a:p>
            <a:pPr algn="just" eaLnBrk="1" fontAlgn="auto" hangingPunct="1">
              <a:spcAft>
                <a:spcPts val="0"/>
              </a:spcAft>
              <a:defRPr/>
            </a:pPr>
            <a:r>
              <a:rPr lang="en-AU" sz="1800" b="0" dirty="0"/>
              <a:t>1. </a:t>
            </a:r>
            <a:r>
              <a:rPr lang="en-AU" sz="1600" b="0" dirty="0"/>
              <a:t>The best way to engage with Alan and what engagement skills are necessary in working with his family.</a:t>
            </a:r>
          </a:p>
          <a:p>
            <a:pPr algn="just" eaLnBrk="1" fontAlgn="auto" hangingPunct="1">
              <a:spcAft>
                <a:spcPts val="0"/>
              </a:spcAft>
              <a:defRPr/>
            </a:pPr>
            <a:endParaRPr lang="en-AU" sz="1600" b="0" dirty="0">
              <a:solidFill>
                <a:schemeClr val="tx1"/>
              </a:solidFill>
            </a:endParaRPr>
          </a:p>
          <a:p>
            <a:pPr algn="just" eaLnBrk="1" fontAlgn="auto" hangingPunct="1">
              <a:spcAft>
                <a:spcPts val="0"/>
              </a:spcAft>
              <a:defRPr/>
            </a:pPr>
            <a:r>
              <a:rPr lang="en-AU" sz="1600" b="0" dirty="0"/>
              <a:t>2. Identify key issues in your assessment.</a:t>
            </a:r>
          </a:p>
          <a:p>
            <a:pPr algn="just" eaLnBrk="1" fontAlgn="auto" hangingPunct="1">
              <a:spcAft>
                <a:spcPts val="0"/>
              </a:spcAft>
              <a:defRPr/>
            </a:pPr>
            <a:endParaRPr lang="en-AU" sz="1600" b="0" dirty="0">
              <a:solidFill>
                <a:schemeClr val="tx1"/>
              </a:solidFill>
            </a:endParaRPr>
          </a:p>
          <a:p>
            <a:pPr algn="just" eaLnBrk="1" fontAlgn="auto" hangingPunct="1">
              <a:spcAft>
                <a:spcPts val="0"/>
              </a:spcAft>
              <a:defRPr/>
            </a:pPr>
            <a:r>
              <a:rPr lang="en-AU" sz="1600" b="0" dirty="0"/>
              <a:t>3. A cultural responsive approach to working with Alan and his family.</a:t>
            </a:r>
            <a:endParaRPr lang="en-AU" sz="1600" b="0" dirty="0">
              <a:solidFill>
                <a:schemeClr val="tx1"/>
              </a:solidFill>
            </a:endParaRPr>
          </a:p>
          <a:p>
            <a:pPr algn="just" eaLnBrk="1" fontAlgn="auto" hangingPunct="1">
              <a:spcAft>
                <a:spcPts val="0"/>
              </a:spcAft>
              <a:defRPr/>
            </a:pPr>
            <a:endParaRPr lang="en-AU" sz="1600" b="0" dirty="0">
              <a:solidFill>
                <a:schemeClr val="tx1"/>
              </a:solidFill>
            </a:endParaRPr>
          </a:p>
        </p:txBody>
      </p:sp>
    </p:spTree>
    <p:custDataLst>
      <p:tags r:id="rId1"/>
    </p:custDataLst>
    <p:extLst>
      <p:ext uri="{BB962C8B-B14F-4D97-AF65-F5344CB8AC3E}">
        <p14:creationId xmlns:p14="http://schemas.microsoft.com/office/powerpoint/2010/main" val="254705503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How to answer case-type questions</a:t>
            </a:r>
          </a:p>
        </p:txBody>
      </p:sp>
      <p:sp>
        <p:nvSpPr>
          <p:cNvPr id="5" name="Subtitle 2"/>
          <p:cNvSpPr>
            <a:spLocks noGrp="1"/>
          </p:cNvSpPr>
          <p:nvPr>
            <p:ph type="body" sz="quarter" idx="12"/>
          </p:nvPr>
        </p:nvSpPr>
        <p:spPr>
          <a:xfrm>
            <a:off x="495300" y="1295400"/>
            <a:ext cx="8439150" cy="3952875"/>
          </a:xfrm>
          <a:solidFill>
            <a:schemeClr val="bg1"/>
          </a:solidFill>
        </p:spPr>
        <p:txBody>
          <a:bodyPr rtlCol="0">
            <a:normAutofit fontScale="92500" lnSpcReduction="10000"/>
          </a:bodyPr>
          <a:lstStyle/>
          <a:p>
            <a:pPr algn="l" eaLnBrk="1" fontAlgn="auto" hangingPunct="1">
              <a:spcAft>
                <a:spcPts val="0"/>
              </a:spcAft>
              <a:buFont typeface="Arial" pitchFamily="34" charset="0"/>
              <a:buChar char="•"/>
              <a:defRPr/>
            </a:pPr>
            <a:r>
              <a:rPr lang="en-AU" sz="2400" dirty="0">
                <a:solidFill>
                  <a:schemeClr val="tx1"/>
                </a:solidFill>
              </a:rPr>
              <a:t> Link theory to practice</a:t>
            </a:r>
          </a:p>
          <a:p>
            <a:pPr lvl="1" algn="l" eaLnBrk="1" fontAlgn="auto" hangingPunct="1">
              <a:spcAft>
                <a:spcPts val="0"/>
              </a:spcAft>
              <a:buFont typeface="Arial" pitchFamily="34" charset="0"/>
              <a:buChar char="•"/>
              <a:defRPr/>
            </a:pPr>
            <a:r>
              <a:rPr lang="en-AU" sz="1600" dirty="0">
                <a:solidFill>
                  <a:schemeClr val="tx1"/>
                </a:solidFill>
              </a:rPr>
              <a:t> use of knowledge of existing codes of practice/theories to decide what ought to be done</a:t>
            </a:r>
          </a:p>
          <a:p>
            <a:pPr lvl="1" algn="l" eaLnBrk="1" fontAlgn="auto" hangingPunct="1">
              <a:spcAft>
                <a:spcPts val="0"/>
              </a:spcAft>
              <a:buFont typeface="Arial" pitchFamily="34" charset="0"/>
              <a:buChar char="•"/>
              <a:defRPr/>
            </a:pPr>
            <a:endParaRPr lang="en-AU" sz="1600" dirty="0">
              <a:solidFill>
                <a:schemeClr val="tx1"/>
              </a:solidFill>
            </a:endParaRPr>
          </a:p>
          <a:p>
            <a:pPr algn="l" eaLnBrk="1" fontAlgn="auto" hangingPunct="1">
              <a:spcAft>
                <a:spcPts val="0"/>
              </a:spcAft>
              <a:buFont typeface="Arial" pitchFamily="34" charset="0"/>
              <a:buChar char="•"/>
              <a:defRPr/>
            </a:pPr>
            <a:r>
              <a:rPr lang="en-AU" sz="2000" dirty="0">
                <a:solidFill>
                  <a:schemeClr val="tx1"/>
                </a:solidFill>
              </a:rPr>
              <a:t> </a:t>
            </a:r>
            <a:r>
              <a:rPr lang="en-AU" sz="2400" dirty="0">
                <a:solidFill>
                  <a:schemeClr val="tx1"/>
                </a:solidFill>
              </a:rPr>
              <a:t>Plan your answer</a:t>
            </a:r>
          </a:p>
          <a:p>
            <a:pPr lvl="1" algn="l" eaLnBrk="1" fontAlgn="auto" hangingPunct="1">
              <a:spcAft>
                <a:spcPts val="0"/>
              </a:spcAft>
              <a:buFont typeface="Arial" pitchFamily="34" charset="0"/>
              <a:buChar char="•"/>
              <a:defRPr/>
            </a:pPr>
            <a:r>
              <a:rPr lang="en-AU" sz="1600" dirty="0">
                <a:solidFill>
                  <a:schemeClr val="tx1"/>
                </a:solidFill>
              </a:rPr>
              <a:t> use headings from questions to write your answers</a:t>
            </a:r>
          </a:p>
          <a:p>
            <a:pPr lvl="1" algn="l" eaLnBrk="1" fontAlgn="auto" hangingPunct="1">
              <a:spcAft>
                <a:spcPts val="0"/>
              </a:spcAft>
              <a:buFont typeface="Arial" pitchFamily="34" charset="0"/>
              <a:buChar char="•"/>
              <a:defRPr/>
            </a:pPr>
            <a:r>
              <a:rPr lang="en-AU" sz="1600" dirty="0">
                <a:solidFill>
                  <a:schemeClr val="tx1"/>
                </a:solidFill>
              </a:rPr>
              <a:t> write your answer in a logical order</a:t>
            </a:r>
          </a:p>
          <a:p>
            <a:pPr lvl="1" algn="l" eaLnBrk="1" fontAlgn="auto" hangingPunct="1">
              <a:spcAft>
                <a:spcPts val="0"/>
              </a:spcAft>
              <a:buFont typeface="Arial" pitchFamily="34" charset="0"/>
              <a:buChar char="•"/>
              <a:defRPr/>
            </a:pPr>
            <a:endParaRPr lang="en-AU" sz="1600" dirty="0">
              <a:solidFill>
                <a:schemeClr val="tx1"/>
              </a:solidFill>
            </a:endParaRPr>
          </a:p>
          <a:p>
            <a:pPr algn="l" eaLnBrk="1" fontAlgn="auto" hangingPunct="1">
              <a:spcAft>
                <a:spcPts val="0"/>
              </a:spcAft>
              <a:buFont typeface="Arial" pitchFamily="34" charset="0"/>
              <a:buChar char="•"/>
              <a:defRPr/>
            </a:pPr>
            <a:r>
              <a:rPr lang="en-AU" sz="2000" dirty="0">
                <a:solidFill>
                  <a:schemeClr val="tx1"/>
                </a:solidFill>
              </a:rPr>
              <a:t> </a:t>
            </a:r>
            <a:r>
              <a:rPr lang="en-AU" sz="2400" dirty="0">
                <a:solidFill>
                  <a:schemeClr val="tx1"/>
                </a:solidFill>
              </a:rPr>
              <a:t>Write your answer:</a:t>
            </a:r>
          </a:p>
          <a:p>
            <a:pPr lvl="1" algn="l" eaLnBrk="1" fontAlgn="auto" hangingPunct="1">
              <a:spcAft>
                <a:spcPts val="0"/>
              </a:spcAft>
              <a:buFont typeface="Arial" pitchFamily="34" charset="0"/>
              <a:buChar char="•"/>
              <a:defRPr/>
            </a:pPr>
            <a:r>
              <a:rPr lang="en-AU" sz="1600" dirty="0">
                <a:solidFill>
                  <a:schemeClr val="tx1"/>
                </a:solidFill>
              </a:rPr>
              <a:t> introduction</a:t>
            </a:r>
          </a:p>
          <a:p>
            <a:pPr lvl="1" algn="l" eaLnBrk="1" fontAlgn="auto" hangingPunct="1">
              <a:spcAft>
                <a:spcPts val="0"/>
              </a:spcAft>
              <a:buFont typeface="Arial" pitchFamily="34" charset="0"/>
              <a:buChar char="•"/>
              <a:defRPr/>
            </a:pPr>
            <a:r>
              <a:rPr lang="en-AU" sz="1600" dirty="0">
                <a:solidFill>
                  <a:schemeClr val="tx1"/>
                </a:solidFill>
              </a:rPr>
              <a:t> body: answer questions regarding the case</a:t>
            </a:r>
          </a:p>
          <a:p>
            <a:pPr lvl="1" algn="l" eaLnBrk="1" fontAlgn="auto" hangingPunct="1">
              <a:spcAft>
                <a:spcPts val="0"/>
              </a:spcAft>
              <a:buFont typeface="Arial" pitchFamily="34" charset="0"/>
              <a:buChar char="•"/>
              <a:defRPr/>
            </a:pPr>
            <a:r>
              <a:rPr lang="en-AU" sz="1600" dirty="0">
                <a:solidFill>
                  <a:schemeClr val="tx1"/>
                </a:solidFill>
              </a:rPr>
              <a:t> conclusion : draw together all main points</a:t>
            </a:r>
          </a:p>
          <a:p>
            <a:pPr lvl="1" algn="l" eaLnBrk="1" fontAlgn="auto" hangingPunct="1">
              <a:spcAft>
                <a:spcPts val="0"/>
              </a:spcAft>
              <a:buFont typeface="Arial" pitchFamily="34" charset="0"/>
              <a:buChar char="•"/>
              <a:defRPr/>
            </a:pPr>
            <a:endParaRPr lang="en-AU" sz="1600" dirty="0">
              <a:solidFill>
                <a:schemeClr val="tx1"/>
              </a:solidFill>
            </a:endParaRPr>
          </a:p>
          <a:p>
            <a:pPr algn="l" eaLnBrk="1" fontAlgn="auto" hangingPunct="1">
              <a:spcAft>
                <a:spcPts val="0"/>
              </a:spcAft>
              <a:buFont typeface="Arial" pitchFamily="34" charset="0"/>
              <a:buChar char="•"/>
              <a:defRPr/>
            </a:pPr>
            <a:r>
              <a:rPr lang="en-AU" sz="2000" dirty="0">
                <a:solidFill>
                  <a:schemeClr val="tx1"/>
                </a:solidFill>
              </a:rPr>
              <a:t> </a:t>
            </a:r>
            <a:r>
              <a:rPr lang="en-AU" sz="2400" dirty="0">
                <a:solidFill>
                  <a:schemeClr val="tx1"/>
                </a:solidFill>
              </a:rPr>
              <a:t>Review your answer</a:t>
            </a:r>
            <a:endParaRPr lang="en-AU" sz="2400" dirty="0"/>
          </a:p>
        </p:txBody>
      </p:sp>
    </p:spTree>
    <p:custDataLst>
      <p:tags r:id="rId1"/>
    </p:custDataLst>
    <p:extLst>
      <p:ext uri="{BB962C8B-B14F-4D97-AF65-F5344CB8AC3E}">
        <p14:creationId xmlns:p14="http://schemas.microsoft.com/office/powerpoint/2010/main" val="21546635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additive="base">
                                        <p:cTn id="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anim calcmode="lin" valueType="num">
                                      <p:cBhvr additive="base">
                                        <p:cTn id="1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anim calcmode="lin" valueType="num">
                                      <p:cBhvr additive="base">
                                        <p:cTn id="1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 calcmode="lin" valueType="num">
                                      <p:cBhvr additive="base">
                                        <p:cTn id="1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2" end="12"/>
                                            </p:txEl>
                                          </p:spTgt>
                                        </p:tgtEl>
                                        <p:attrNameLst>
                                          <p:attrName>style.visibility</p:attrName>
                                        </p:attrNameLst>
                                      </p:cBhvr>
                                      <p:to>
                                        <p:strVal val="visible"/>
                                      </p:to>
                                    </p:set>
                                    <p:anim calcmode="lin" valueType="num">
                                      <p:cBhvr additive="base">
                                        <p:cTn id="2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endParaRPr lang="en-AU" dirty="0"/>
          </a:p>
        </p:txBody>
      </p:sp>
      <p:sp>
        <p:nvSpPr>
          <p:cNvPr id="4" name="Text Placeholder 3"/>
          <p:cNvSpPr>
            <a:spLocks noGrp="1"/>
          </p:cNvSpPr>
          <p:nvPr>
            <p:ph type="body" sz="quarter" idx="12"/>
          </p:nvPr>
        </p:nvSpPr>
        <p:spPr>
          <a:xfrm>
            <a:off x="533400" y="898526"/>
            <a:ext cx="8439150" cy="3952875"/>
          </a:xfrm>
        </p:spPr>
        <p:txBody>
          <a:bodyPr/>
          <a:lstStyle/>
          <a:p>
            <a:endParaRPr lang="en-AU" sz="4800" dirty="0"/>
          </a:p>
        </p:txBody>
      </p:sp>
      <p:sp>
        <p:nvSpPr>
          <p:cNvPr id="5" name="Subtitle 2"/>
          <p:cNvSpPr txBox="1">
            <a:spLocks/>
          </p:cNvSpPr>
          <p:nvPr/>
        </p:nvSpPr>
        <p:spPr>
          <a:xfrm>
            <a:off x="531813" y="865188"/>
            <a:ext cx="7821612" cy="4600575"/>
          </a:xfrm>
          <a:prstGeom prst="rect">
            <a:avLst/>
          </a:prstGeom>
          <a:solidFill>
            <a:schemeClr val="bg1"/>
          </a:solidFill>
        </p:spPr>
        <p:txBody>
          <a:bodyPr rtlCol="0">
            <a:normAutofit fontScale="55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eaLnBrk="1" fontAlgn="auto" hangingPunct="1">
              <a:spcAft>
                <a:spcPts val="0"/>
              </a:spcAft>
              <a:buNone/>
              <a:defRPr/>
            </a:pPr>
            <a:r>
              <a:rPr lang="en-AU" kern="0" dirty="0"/>
              <a:t>Introduction</a:t>
            </a:r>
          </a:p>
          <a:p>
            <a:pPr eaLnBrk="1" fontAlgn="auto" hangingPunct="1">
              <a:spcAft>
                <a:spcPts val="0"/>
              </a:spcAft>
              <a:defRPr/>
            </a:pPr>
            <a:endParaRPr lang="en-AU" sz="2400" kern="0" dirty="0"/>
          </a:p>
          <a:p>
            <a:pPr eaLnBrk="1" fontAlgn="auto" hangingPunct="1">
              <a:spcAft>
                <a:spcPts val="0"/>
              </a:spcAft>
              <a:defRPr/>
            </a:pPr>
            <a:r>
              <a:rPr lang="en-AU" sz="2900" kern="0" dirty="0"/>
              <a:t>      general proposition (statement about the topic)</a:t>
            </a:r>
          </a:p>
          <a:p>
            <a:pPr eaLnBrk="1" fontAlgn="auto" hangingPunct="1">
              <a:spcAft>
                <a:spcPts val="0"/>
              </a:spcAft>
              <a:defRPr/>
            </a:pPr>
            <a:r>
              <a:rPr lang="en-AU" sz="2900" kern="0" dirty="0"/>
              <a:t>      issue(s) related to the topic</a:t>
            </a:r>
          </a:p>
          <a:p>
            <a:pPr eaLnBrk="1" fontAlgn="auto" hangingPunct="1">
              <a:spcAft>
                <a:spcPts val="0"/>
              </a:spcAft>
              <a:defRPr/>
            </a:pPr>
            <a:r>
              <a:rPr lang="en-AU" sz="2900" kern="0" dirty="0"/>
              <a:t>      aim (what)</a:t>
            </a:r>
          </a:p>
          <a:p>
            <a:pPr marL="0" indent="0" eaLnBrk="1" fontAlgn="auto" hangingPunct="1">
              <a:spcAft>
                <a:spcPts val="0"/>
              </a:spcAft>
              <a:buNone/>
              <a:defRPr/>
            </a:pPr>
            <a:br>
              <a:rPr lang="en-AU" sz="2400" kern="0" dirty="0"/>
            </a:br>
            <a:endParaRPr lang="en-AU" sz="2400" kern="0" dirty="0"/>
          </a:p>
          <a:p>
            <a:pPr eaLnBrk="1" fontAlgn="auto" hangingPunct="1">
              <a:spcAft>
                <a:spcPts val="0"/>
              </a:spcAft>
              <a:defRPr/>
            </a:pPr>
            <a:endParaRPr lang="en-AU" sz="2400" kern="0" dirty="0"/>
          </a:p>
          <a:p>
            <a:pPr marL="0" indent="0" eaLnBrk="1" fontAlgn="auto" hangingPunct="1">
              <a:spcAft>
                <a:spcPts val="0"/>
              </a:spcAft>
              <a:buNone/>
              <a:defRPr/>
            </a:pPr>
            <a:r>
              <a:rPr lang="en-AU" sz="3300" kern="0" dirty="0"/>
              <a:t>Body</a:t>
            </a:r>
          </a:p>
          <a:p>
            <a:pPr eaLnBrk="1" fontAlgn="auto" hangingPunct="1">
              <a:spcAft>
                <a:spcPts val="0"/>
              </a:spcAft>
              <a:defRPr/>
            </a:pPr>
            <a:r>
              <a:rPr lang="en-AU" sz="2900" kern="0" dirty="0"/>
              <a:t>     Identify engagement skills necessary when dealing with Alan.</a:t>
            </a:r>
          </a:p>
          <a:p>
            <a:pPr eaLnBrk="1" fontAlgn="auto" hangingPunct="1">
              <a:spcAft>
                <a:spcPts val="0"/>
              </a:spcAft>
              <a:defRPr/>
            </a:pPr>
            <a:r>
              <a:rPr lang="en-AU" sz="2900" kern="0" dirty="0"/>
              <a:t>     Specify key issues in your assessment of Alan.</a:t>
            </a:r>
          </a:p>
          <a:p>
            <a:pPr eaLnBrk="1" fontAlgn="auto" hangingPunct="1">
              <a:spcAft>
                <a:spcPts val="0"/>
              </a:spcAft>
              <a:defRPr/>
            </a:pPr>
            <a:r>
              <a:rPr lang="en-AU" sz="2900" kern="0" dirty="0"/>
              <a:t>     Discuss a cultural responsive approach to working with Alan and his family.</a:t>
            </a:r>
            <a:br>
              <a:rPr lang="en-AU" sz="2900" kern="0" dirty="0"/>
            </a:br>
            <a:endParaRPr lang="en-AU" sz="2900" kern="0" dirty="0"/>
          </a:p>
          <a:p>
            <a:pPr eaLnBrk="1" fontAlgn="auto" hangingPunct="1">
              <a:spcAft>
                <a:spcPts val="0"/>
              </a:spcAft>
              <a:defRPr/>
            </a:pPr>
            <a:endParaRPr lang="en-AU" sz="2400" kern="0" dirty="0"/>
          </a:p>
          <a:p>
            <a:pPr marL="0" indent="0" eaLnBrk="1" fontAlgn="auto" hangingPunct="1">
              <a:spcAft>
                <a:spcPts val="0"/>
              </a:spcAft>
              <a:buNone/>
              <a:defRPr/>
            </a:pPr>
            <a:r>
              <a:rPr lang="en-AU" sz="3300" kern="0" dirty="0"/>
              <a:t>Conclusion</a:t>
            </a:r>
          </a:p>
          <a:p>
            <a:pPr eaLnBrk="1" fontAlgn="auto" hangingPunct="1">
              <a:spcAft>
                <a:spcPts val="0"/>
              </a:spcAft>
              <a:defRPr/>
            </a:pPr>
            <a:r>
              <a:rPr lang="en-AU" sz="2400" kern="0" dirty="0"/>
              <a:t>       </a:t>
            </a:r>
            <a:r>
              <a:rPr lang="en-AU" sz="2900" kern="0" dirty="0"/>
              <a:t>restate thesis statement</a:t>
            </a:r>
          </a:p>
          <a:p>
            <a:pPr eaLnBrk="1" fontAlgn="auto" hangingPunct="1">
              <a:spcAft>
                <a:spcPts val="0"/>
              </a:spcAft>
              <a:defRPr/>
            </a:pPr>
            <a:r>
              <a:rPr lang="en-AU" sz="2900" kern="0" dirty="0"/>
              <a:t>      recap key points</a:t>
            </a:r>
          </a:p>
          <a:p>
            <a:pPr eaLnBrk="1" fontAlgn="auto" hangingPunct="1">
              <a:spcAft>
                <a:spcPts val="0"/>
              </a:spcAft>
              <a:defRPr/>
            </a:pPr>
            <a:r>
              <a:rPr lang="en-AU" sz="2900" kern="0" dirty="0"/>
              <a:t>      concluding statement</a:t>
            </a:r>
          </a:p>
          <a:p>
            <a:pPr marL="0" indent="0" eaLnBrk="1" fontAlgn="auto" hangingPunct="1">
              <a:spcAft>
                <a:spcPts val="0"/>
              </a:spcAft>
              <a:buNone/>
              <a:defRPr/>
            </a:pPr>
            <a:r>
              <a:rPr lang="en-AU" sz="2000" kern="0" dirty="0"/>
              <a:t>	</a:t>
            </a:r>
          </a:p>
        </p:txBody>
      </p:sp>
      <p:sp>
        <p:nvSpPr>
          <p:cNvPr id="8" name="Rectangular Callout 7"/>
          <p:cNvSpPr/>
          <p:nvPr/>
        </p:nvSpPr>
        <p:spPr>
          <a:xfrm>
            <a:off x="6013450" y="3962400"/>
            <a:ext cx="2879725" cy="2085974"/>
          </a:xfrm>
          <a:prstGeom prst="wedgeRectCallout">
            <a:avLst>
              <a:gd name="adj1" fmla="val -87668"/>
              <a:gd name="adj2" fmla="val -28327"/>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AU" sz="1200" dirty="0">
                <a:solidFill>
                  <a:schemeClr val="tx1"/>
                </a:solidFill>
              </a:rPr>
              <a:t>It was identified that Alan had many issues arising from factors such as grief, loss, health, isolation, etc. It is important that a strong relationship, trust and rapport are built to explore the Aboriginal culture and cultural identity… Alan would be continuously monitored to ensure that he and his family receive support to manage their challenges.</a:t>
            </a:r>
          </a:p>
        </p:txBody>
      </p:sp>
      <p:sp>
        <p:nvSpPr>
          <p:cNvPr id="2" name="Rectangular Callout 1"/>
          <p:cNvSpPr/>
          <p:nvPr/>
        </p:nvSpPr>
        <p:spPr bwMode="auto">
          <a:xfrm>
            <a:off x="6229350" y="704850"/>
            <a:ext cx="2663825" cy="2057400"/>
          </a:xfrm>
          <a:prstGeom prst="wedgeRectCallout">
            <a:avLst>
              <a:gd name="adj1" fmla="val -90559"/>
              <a:gd name="adj2" fmla="val 3282"/>
            </a:avLst>
          </a:prstGeom>
          <a:solidFill>
            <a:srgbClr val="B3DB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a:ln>
                  <a:noFill/>
                </a:ln>
                <a:solidFill>
                  <a:schemeClr val="tx1"/>
                </a:solidFill>
                <a:effectLst/>
                <a:latin typeface="Arial" charset="0"/>
                <a:cs typeface="Arial" charset="0"/>
              </a:rPr>
              <a:t>Say something about what social workers</a:t>
            </a:r>
            <a:r>
              <a:rPr kumimoji="0" lang="en-AU" sz="1400" b="0" i="0" u="none" strike="noStrike" cap="none" normalizeH="0" dirty="0">
                <a:ln>
                  <a:noFill/>
                </a:ln>
                <a:solidFill>
                  <a:schemeClr val="tx1"/>
                </a:solidFill>
                <a:effectLst/>
                <a:latin typeface="Arial" charset="0"/>
                <a:cs typeface="Arial" charset="0"/>
              </a:rPr>
              <a:t> need to consider when engaging with clients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a:t>Maybe</a:t>
            </a:r>
            <a:r>
              <a:rPr lang="en-AU" sz="1400" dirty="0"/>
              <a:t> something about the delivery of service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Briefly state some  issues that need to be considered when dealing with Alan</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5839820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p:cTn id="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 calcmode="lin" valueType="num">
                                      <p:cBhvr>
                                        <p:cTn id="13"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8" end="8"/>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p:cTn id="19"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9" end="9"/>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 calcmode="lin" valueType="num">
                                      <p:cBhvr>
                                        <p:cTn id="25"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10" end="10"/>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anim calcmode="lin" valueType="num">
                                      <p:cBhvr>
                                        <p:cTn id="33" dur="1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34" dur="1000" fill="hold"/>
                                        <p:tgtEl>
                                          <p:spTgt spid="5">
                                            <p:txEl>
                                              <p:pRg st="12" end="12"/>
                                            </p:txEl>
                                          </p:spTgt>
                                        </p:tgtEl>
                                        <p:attrNameLst>
                                          <p:attrName>ppt_h</p:attrName>
                                        </p:attrNameLst>
                                      </p:cBhvr>
                                      <p:tavLst>
                                        <p:tav tm="0">
                                          <p:val>
                                            <p:fltVal val="0"/>
                                          </p:val>
                                        </p:tav>
                                        <p:tav tm="100000">
                                          <p:val>
                                            <p:strVal val="#ppt_h"/>
                                          </p:val>
                                        </p:tav>
                                      </p:tavLst>
                                    </p:anim>
                                    <p:anim calcmode="lin" valueType="num">
                                      <p:cBhvr>
                                        <p:cTn id="35" dur="1000" fill="hold"/>
                                        <p:tgtEl>
                                          <p:spTgt spid="5">
                                            <p:txEl>
                                              <p:pRg st="12" end="12"/>
                                            </p:txEl>
                                          </p:spTgt>
                                        </p:tgtEl>
                                        <p:attrNameLst>
                                          <p:attrName>style.rotation</p:attrName>
                                        </p:attrNameLst>
                                      </p:cBhvr>
                                      <p:tavLst>
                                        <p:tav tm="0">
                                          <p:val>
                                            <p:fltVal val="90"/>
                                          </p:val>
                                        </p:tav>
                                        <p:tav tm="100000">
                                          <p:val>
                                            <p:fltVal val="0"/>
                                          </p:val>
                                        </p:tav>
                                      </p:tavLst>
                                    </p:anim>
                                    <p:animEffect transition="in" filter="fade">
                                      <p:cBhvr>
                                        <p:cTn id="36" dur="1000"/>
                                        <p:tgtEl>
                                          <p:spTgt spid="5">
                                            <p:txEl>
                                              <p:pRg st="12" end="12"/>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anim calcmode="lin" valueType="num">
                                      <p:cBhvr>
                                        <p:cTn id="39"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13" end="13"/>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13" end="13"/>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5">
                                            <p:txEl>
                                              <p:pRg st="14" end="14"/>
                                            </p:txEl>
                                          </p:spTgt>
                                        </p:tgtEl>
                                        <p:attrNameLst>
                                          <p:attrName>style.visibility</p:attrName>
                                        </p:attrNameLst>
                                      </p:cBhvr>
                                      <p:to>
                                        <p:strVal val="visible"/>
                                      </p:to>
                                    </p:set>
                                    <p:anim calcmode="lin" valueType="num">
                                      <p:cBhvr>
                                        <p:cTn id="45" dur="1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46" dur="1000" fill="hold"/>
                                        <p:tgtEl>
                                          <p:spTgt spid="5">
                                            <p:txEl>
                                              <p:pRg st="14" end="14"/>
                                            </p:txEl>
                                          </p:spTgt>
                                        </p:tgtEl>
                                        <p:attrNameLst>
                                          <p:attrName>ppt_h</p:attrName>
                                        </p:attrNameLst>
                                      </p:cBhvr>
                                      <p:tavLst>
                                        <p:tav tm="0">
                                          <p:val>
                                            <p:fltVal val="0"/>
                                          </p:val>
                                        </p:tav>
                                        <p:tav tm="100000">
                                          <p:val>
                                            <p:strVal val="#ppt_h"/>
                                          </p:val>
                                        </p:tav>
                                      </p:tavLst>
                                    </p:anim>
                                    <p:anim calcmode="lin" valueType="num">
                                      <p:cBhvr>
                                        <p:cTn id="47" dur="1000" fill="hold"/>
                                        <p:tgtEl>
                                          <p:spTgt spid="5">
                                            <p:txEl>
                                              <p:pRg st="14" end="14"/>
                                            </p:txEl>
                                          </p:spTgt>
                                        </p:tgtEl>
                                        <p:attrNameLst>
                                          <p:attrName>style.rotation</p:attrName>
                                        </p:attrNameLst>
                                      </p:cBhvr>
                                      <p:tavLst>
                                        <p:tav tm="0">
                                          <p:val>
                                            <p:fltVal val="90"/>
                                          </p:val>
                                        </p:tav>
                                        <p:tav tm="100000">
                                          <p:val>
                                            <p:fltVal val="0"/>
                                          </p:val>
                                        </p:tav>
                                      </p:tavLst>
                                    </p:anim>
                                    <p:animEffect transition="in" filter="fade">
                                      <p:cBhvr>
                                        <p:cTn id="48" dur="1000"/>
                                        <p:tgtEl>
                                          <p:spTgt spid="5">
                                            <p:txEl>
                                              <p:pRg st="14" end="14"/>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5">
                                            <p:txEl>
                                              <p:pRg st="15" end="15"/>
                                            </p:txEl>
                                          </p:spTgt>
                                        </p:tgtEl>
                                        <p:attrNameLst>
                                          <p:attrName>style.visibility</p:attrName>
                                        </p:attrNameLst>
                                      </p:cBhvr>
                                      <p:to>
                                        <p:strVal val="visible"/>
                                      </p:to>
                                    </p:set>
                                    <p:anim calcmode="lin" valueType="num">
                                      <p:cBhvr>
                                        <p:cTn id="51" dur="1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52" dur="1000" fill="hold"/>
                                        <p:tgtEl>
                                          <p:spTgt spid="5">
                                            <p:txEl>
                                              <p:pRg st="15" end="15"/>
                                            </p:txEl>
                                          </p:spTgt>
                                        </p:tgtEl>
                                        <p:attrNameLst>
                                          <p:attrName>ppt_h</p:attrName>
                                        </p:attrNameLst>
                                      </p:cBhvr>
                                      <p:tavLst>
                                        <p:tav tm="0">
                                          <p:val>
                                            <p:fltVal val="0"/>
                                          </p:val>
                                        </p:tav>
                                        <p:tav tm="100000">
                                          <p:val>
                                            <p:strVal val="#ppt_h"/>
                                          </p:val>
                                        </p:tav>
                                      </p:tavLst>
                                    </p:anim>
                                    <p:anim calcmode="lin" valueType="num">
                                      <p:cBhvr>
                                        <p:cTn id="53" dur="1000" fill="hold"/>
                                        <p:tgtEl>
                                          <p:spTgt spid="5">
                                            <p:txEl>
                                              <p:pRg st="15" end="15"/>
                                            </p:txEl>
                                          </p:spTgt>
                                        </p:tgtEl>
                                        <p:attrNameLst>
                                          <p:attrName>style.rotation</p:attrName>
                                        </p:attrNameLst>
                                      </p:cBhvr>
                                      <p:tavLst>
                                        <p:tav tm="0">
                                          <p:val>
                                            <p:fltVal val="90"/>
                                          </p:val>
                                        </p:tav>
                                        <p:tav tm="100000">
                                          <p:val>
                                            <p:fltVal val="0"/>
                                          </p:val>
                                        </p:tav>
                                      </p:tavLst>
                                    </p:anim>
                                    <p:animEffect transition="in" filter="fade">
                                      <p:cBhvr>
                                        <p:cTn id="54" dur="1000"/>
                                        <p:tgtEl>
                                          <p:spTgt spid="5">
                                            <p:txEl>
                                              <p:pRg st="15" end="15"/>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5">
                                            <p:txEl>
                                              <p:pRg st="16" end="16"/>
                                            </p:txEl>
                                          </p:spTgt>
                                        </p:tgtEl>
                                        <p:attrNameLst>
                                          <p:attrName>style.visibility</p:attrName>
                                        </p:attrNameLst>
                                      </p:cBhvr>
                                      <p:to>
                                        <p:strVal val="visible"/>
                                      </p:to>
                                    </p:set>
                                    <p:anim calcmode="lin" valueType="num">
                                      <p:cBhvr>
                                        <p:cTn id="57" dur="1000" fill="hold"/>
                                        <p:tgtEl>
                                          <p:spTgt spid="5">
                                            <p:txEl>
                                              <p:pRg st="16" end="16"/>
                                            </p:txEl>
                                          </p:spTgt>
                                        </p:tgtEl>
                                        <p:attrNameLst>
                                          <p:attrName>ppt_w</p:attrName>
                                        </p:attrNameLst>
                                      </p:cBhvr>
                                      <p:tavLst>
                                        <p:tav tm="0">
                                          <p:val>
                                            <p:fltVal val="0"/>
                                          </p:val>
                                        </p:tav>
                                        <p:tav tm="100000">
                                          <p:val>
                                            <p:strVal val="#ppt_w"/>
                                          </p:val>
                                        </p:tav>
                                      </p:tavLst>
                                    </p:anim>
                                    <p:anim calcmode="lin" valueType="num">
                                      <p:cBhvr>
                                        <p:cTn id="58" dur="1000" fill="hold"/>
                                        <p:tgtEl>
                                          <p:spTgt spid="5">
                                            <p:txEl>
                                              <p:pRg st="16" end="16"/>
                                            </p:txEl>
                                          </p:spTgt>
                                        </p:tgtEl>
                                        <p:attrNameLst>
                                          <p:attrName>ppt_h</p:attrName>
                                        </p:attrNameLst>
                                      </p:cBhvr>
                                      <p:tavLst>
                                        <p:tav tm="0">
                                          <p:val>
                                            <p:fltVal val="0"/>
                                          </p:val>
                                        </p:tav>
                                        <p:tav tm="100000">
                                          <p:val>
                                            <p:strVal val="#ppt_h"/>
                                          </p:val>
                                        </p:tav>
                                      </p:tavLst>
                                    </p:anim>
                                    <p:anim calcmode="lin" valueType="num">
                                      <p:cBhvr>
                                        <p:cTn id="59" dur="1000" fill="hold"/>
                                        <p:tgtEl>
                                          <p:spTgt spid="5">
                                            <p:txEl>
                                              <p:pRg st="16" end="16"/>
                                            </p:txEl>
                                          </p:spTgt>
                                        </p:tgtEl>
                                        <p:attrNameLst>
                                          <p:attrName>style.rotation</p:attrName>
                                        </p:attrNameLst>
                                      </p:cBhvr>
                                      <p:tavLst>
                                        <p:tav tm="0">
                                          <p:val>
                                            <p:fltVal val="90"/>
                                          </p:val>
                                        </p:tav>
                                        <p:tav tm="100000">
                                          <p:val>
                                            <p:fltVal val="0"/>
                                          </p:val>
                                        </p:tav>
                                      </p:tavLst>
                                    </p:anim>
                                    <p:animEffect transition="in" filter="fade">
                                      <p:cBhvr>
                                        <p:cTn id="60" dur="1000"/>
                                        <p:tgtEl>
                                          <p:spTgt spid="5">
                                            <p:txEl>
                                              <p:pRg st="16" end="1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ppt_x"/>
                                          </p:val>
                                        </p:tav>
                                        <p:tav tm="100000">
                                          <p:val>
                                            <p:strVal val="#ppt_x"/>
                                          </p:val>
                                        </p:tav>
                                      </p:tavLst>
                                    </p:anim>
                                    <p:anim calcmode="lin" valueType="num">
                                      <p:cBhvr additive="base">
                                        <p:cTn id="6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Points to consider</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sp>
        <p:nvSpPr>
          <p:cNvPr id="5" name="Subtitle 2"/>
          <p:cNvSpPr txBox="1">
            <a:spLocks/>
          </p:cNvSpPr>
          <p:nvPr/>
        </p:nvSpPr>
        <p:spPr bwMode="auto">
          <a:xfrm>
            <a:off x="863600" y="1120775"/>
            <a:ext cx="7019925" cy="3789363"/>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AU" altLang="en-US" sz="2000" kern="0" dirty="0">
                <a:solidFill>
                  <a:prstClr val="black"/>
                </a:solidFill>
                <a:cs typeface="+mn-cs"/>
              </a:rPr>
              <a:t>T</a:t>
            </a: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he length of time for the exam;</a:t>
            </a:r>
          </a:p>
          <a:p>
            <a:pPr marL="0" marR="0" lvl="1"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The number of questions you will need to answer; and</a:t>
            </a:r>
          </a:p>
          <a:p>
            <a:pPr marL="0" marR="0" lvl="1"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The type of questions.</a:t>
            </a:r>
          </a:p>
          <a:p>
            <a:pPr marL="0" marR="0" lvl="1"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8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algn="ctr" defTabSz="914400" eaLnBrk="1" fontAlgn="auto" latinLnBrk="0" hangingPunct="1">
              <a:lnSpc>
                <a:spcPct val="100000"/>
              </a:lnSpc>
              <a:spcBef>
                <a:spcPct val="20000"/>
              </a:spcBef>
              <a:spcAft>
                <a:spcPts val="0"/>
              </a:spcAft>
              <a:buClrTx/>
              <a:buSzTx/>
              <a:buFont typeface="Arial" charset="0"/>
              <a:buNone/>
              <a:tabLst/>
              <a:defRPr/>
            </a:pPr>
            <a:br>
              <a:rPr kumimoji="0" lang="en-AU" altLang="en-US" sz="3200" b="0" i="0" u="none" strike="noStrike" kern="0" cap="none" spc="0" normalizeH="0" baseline="0" noProof="0" dirty="0">
                <a:ln>
                  <a:noFill/>
                </a:ln>
                <a:solidFill>
                  <a:prstClr val="black"/>
                </a:solidFill>
                <a:effectLst/>
                <a:uLnTx/>
                <a:uFillTx/>
                <a:latin typeface="Calibri" pitchFamily="34" charset="0"/>
                <a:cs typeface="+mn-cs"/>
              </a:rPr>
            </a:br>
            <a:endParaRPr kumimoji="0" lang="en-AU" altLang="en-US" sz="32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dirty="0">
              <a:ln>
                <a:noFill/>
              </a:ln>
              <a:solidFill>
                <a:srgbClr val="898989"/>
              </a:solidFill>
              <a:effectLst/>
              <a:uLnTx/>
              <a:uFillTx/>
              <a:latin typeface="Calibri" pitchFamily="34" charset="0"/>
              <a:cs typeface="+mn-cs"/>
            </a:endParaRPr>
          </a:p>
        </p:txBody>
      </p:sp>
    </p:spTree>
    <p:custDataLst>
      <p:tags r:id="rId1"/>
    </p:custDataLst>
    <p:extLst>
      <p:ext uri="{BB962C8B-B14F-4D97-AF65-F5344CB8AC3E}">
        <p14:creationId xmlns:p14="http://schemas.microsoft.com/office/powerpoint/2010/main" val="70288742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During the exam</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sp>
        <p:nvSpPr>
          <p:cNvPr id="5" name="Subtitle 2"/>
          <p:cNvSpPr txBox="1">
            <a:spLocks/>
          </p:cNvSpPr>
          <p:nvPr/>
        </p:nvSpPr>
        <p:spPr bwMode="auto">
          <a:xfrm>
            <a:off x="665163" y="979474"/>
            <a:ext cx="7451725" cy="4608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Arial" charset="0"/>
              <a:buNone/>
            </a:pPr>
            <a:endParaRPr lang="en-AU" altLang="en-US" sz="160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2496070"/>
              </p:ext>
            </p:extLst>
          </p:nvPr>
        </p:nvGraphicFramePr>
        <p:xfrm>
          <a:off x="665163" y="979474"/>
          <a:ext cx="7451725" cy="3746527"/>
        </p:xfrm>
        <a:graphic>
          <a:graphicData uri="http://schemas.openxmlformats.org/drawingml/2006/table">
            <a:tbl>
              <a:tblPr firstRow="1" bandRow="1">
                <a:tableStyleId>{5C22544A-7EE6-4342-B048-85BDC9FD1C3A}</a:tableStyleId>
              </a:tblPr>
              <a:tblGrid>
                <a:gridCol w="7451725">
                  <a:extLst>
                    <a:ext uri="{9D8B030D-6E8A-4147-A177-3AD203B41FA5}">
                      <a16:colId xmlns:a16="http://schemas.microsoft.com/office/drawing/2014/main" val="20000"/>
                    </a:ext>
                  </a:extLst>
                </a:gridCol>
              </a:tblGrid>
              <a:tr h="365735">
                <a:tc>
                  <a:txBody>
                    <a:bodyPr/>
                    <a:lstStyle/>
                    <a:p>
                      <a:r>
                        <a:rPr lang="en-AU" sz="1800" b="0" dirty="0">
                          <a:solidFill>
                            <a:schemeClr val="tx1"/>
                          </a:solidFill>
                        </a:rPr>
                        <a:t>1) Carefully read the instructions</a:t>
                      </a:r>
                      <a:r>
                        <a:rPr lang="en-AU" sz="1800" b="0" baseline="0" dirty="0">
                          <a:solidFill>
                            <a:schemeClr val="tx1"/>
                          </a:solidFill>
                        </a:rPr>
                        <a:t> and questions </a:t>
                      </a:r>
                      <a:r>
                        <a:rPr lang="en-AU" sz="1800" b="0" baseline="0" dirty="0"/>
                        <a:t>.</a:t>
                      </a:r>
                      <a:endParaRPr lang="en-AU" sz="1800" b="0" dirty="0"/>
                    </a:p>
                  </a:txBody>
                  <a:tcPr marL="91428" marR="91428" marT="45709" marB="45709"/>
                </a:tc>
                <a:extLst>
                  <a:ext uri="{0D108BD9-81ED-4DB2-BD59-A6C34878D82A}">
                    <a16:rowId xmlns:a16="http://schemas.microsoft.com/office/drawing/2014/main" val="10000"/>
                  </a:ext>
                </a:extLst>
              </a:tr>
              <a:tr h="365735">
                <a:tc>
                  <a:txBody>
                    <a:bodyPr/>
                    <a:lstStyle/>
                    <a:p>
                      <a:r>
                        <a:rPr lang="en-AU" sz="1800" dirty="0"/>
                        <a:t>2)</a:t>
                      </a:r>
                      <a:r>
                        <a:rPr lang="en-AU" sz="1800" baseline="0" dirty="0"/>
                        <a:t> Identify the directives (how to answer).</a:t>
                      </a:r>
                      <a:endParaRPr lang="en-AU" sz="1800" dirty="0"/>
                    </a:p>
                  </a:txBody>
                  <a:tcPr marL="91428" marR="91428" marT="45709" marB="45709"/>
                </a:tc>
                <a:extLst>
                  <a:ext uri="{0D108BD9-81ED-4DB2-BD59-A6C34878D82A}">
                    <a16:rowId xmlns:a16="http://schemas.microsoft.com/office/drawing/2014/main" val="10001"/>
                  </a:ext>
                </a:extLst>
              </a:tr>
              <a:tr h="640051">
                <a:tc>
                  <a:txBody>
                    <a:bodyPr/>
                    <a:lstStyle/>
                    <a:p>
                      <a:r>
                        <a:rPr lang="en-AU" sz="1800" dirty="0"/>
                        <a:t>3) Identify how many questions you have to answer</a:t>
                      </a:r>
                      <a:r>
                        <a:rPr lang="en-AU" sz="1800" baseline="0" dirty="0"/>
                        <a:t> and allocate time for each.</a:t>
                      </a:r>
                      <a:endParaRPr lang="en-AU" sz="1800" dirty="0"/>
                    </a:p>
                  </a:txBody>
                  <a:tcPr marL="91428" marR="91428" marT="45709" marB="45709"/>
                </a:tc>
                <a:extLst>
                  <a:ext uri="{0D108BD9-81ED-4DB2-BD59-A6C34878D82A}">
                    <a16:rowId xmlns:a16="http://schemas.microsoft.com/office/drawing/2014/main" val="10002"/>
                  </a:ext>
                </a:extLst>
              </a:tr>
              <a:tr h="365735">
                <a:tc>
                  <a:txBody>
                    <a:bodyPr/>
                    <a:lstStyle/>
                    <a:p>
                      <a:r>
                        <a:rPr lang="en-AU" sz="1800" dirty="0"/>
                        <a:t>4) Brainstorm the plan (outline) for the answer.</a:t>
                      </a:r>
                    </a:p>
                  </a:txBody>
                  <a:tcPr marL="91428" marR="91428" marT="45709" marB="45709"/>
                </a:tc>
                <a:extLst>
                  <a:ext uri="{0D108BD9-81ED-4DB2-BD59-A6C34878D82A}">
                    <a16:rowId xmlns:a16="http://schemas.microsoft.com/office/drawing/2014/main" val="10003"/>
                  </a:ext>
                </a:extLst>
              </a:tr>
              <a:tr h="365735">
                <a:tc>
                  <a:txBody>
                    <a:bodyPr/>
                    <a:lstStyle/>
                    <a:p>
                      <a:r>
                        <a:rPr lang="en-AU" sz="1800" dirty="0"/>
                        <a:t>5) Answer questions that you are familiar/</a:t>
                      </a:r>
                      <a:r>
                        <a:rPr lang="en-AU" sz="1800" baseline="0" dirty="0"/>
                        <a:t>confident of first.</a:t>
                      </a:r>
                      <a:endParaRPr lang="en-AU" sz="1800" dirty="0"/>
                    </a:p>
                  </a:txBody>
                  <a:tcPr marL="91428" marR="91428" marT="45709" marB="45709"/>
                </a:tc>
                <a:extLst>
                  <a:ext uri="{0D108BD9-81ED-4DB2-BD59-A6C34878D82A}">
                    <a16:rowId xmlns:a16="http://schemas.microsoft.com/office/drawing/2014/main" val="10004"/>
                  </a:ext>
                </a:extLst>
              </a:tr>
              <a:tr h="365735">
                <a:tc>
                  <a:txBody>
                    <a:bodyPr/>
                    <a:lstStyle/>
                    <a:p>
                      <a:r>
                        <a:rPr lang="en-AU" sz="1800" dirty="0"/>
                        <a:t>6) Structure</a:t>
                      </a:r>
                      <a:r>
                        <a:rPr lang="en-AU" sz="1800" baseline="0" dirty="0"/>
                        <a:t> your answer in the format required (case study, etc.).</a:t>
                      </a:r>
                      <a:endParaRPr lang="en-AU" sz="1800" dirty="0"/>
                    </a:p>
                  </a:txBody>
                  <a:tcPr marL="91428" marR="91428" marT="45709" marB="45709"/>
                </a:tc>
                <a:extLst>
                  <a:ext uri="{0D108BD9-81ED-4DB2-BD59-A6C34878D82A}">
                    <a16:rowId xmlns:a16="http://schemas.microsoft.com/office/drawing/2014/main" val="10005"/>
                  </a:ext>
                </a:extLst>
              </a:tr>
              <a:tr h="365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8) Write clearly</a:t>
                      </a:r>
                      <a:r>
                        <a:rPr lang="en-AU" sz="1800" baseline="0" dirty="0"/>
                        <a:t> and concisely (do not over answer).</a:t>
                      </a:r>
                      <a:endParaRPr lang="en-AU" sz="1800" dirty="0"/>
                    </a:p>
                  </a:txBody>
                  <a:tcPr marL="91428" marR="91428" marT="45709" marB="45709"/>
                </a:tc>
                <a:extLst>
                  <a:ext uri="{0D108BD9-81ED-4DB2-BD59-A6C34878D82A}">
                    <a16:rowId xmlns:a16="http://schemas.microsoft.com/office/drawing/2014/main" val="10006"/>
                  </a:ext>
                </a:extLst>
              </a:tr>
              <a:tr h="365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9) Do not go</a:t>
                      </a:r>
                      <a:r>
                        <a:rPr lang="en-AU" sz="1800" baseline="0" dirty="0"/>
                        <a:t> over the allocated time for each answer.</a:t>
                      </a:r>
                      <a:endParaRPr lang="en-AU" sz="1800" dirty="0"/>
                    </a:p>
                  </a:txBody>
                  <a:tcPr marL="91428" marR="91428" marT="45709" marB="45709"/>
                </a:tc>
                <a:extLst>
                  <a:ext uri="{0D108BD9-81ED-4DB2-BD59-A6C34878D82A}">
                    <a16:rowId xmlns:a16="http://schemas.microsoft.com/office/drawing/2014/main" val="10007"/>
                  </a:ext>
                </a:extLst>
              </a:tr>
              <a:tr h="546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t>10) Review your answer.</a:t>
                      </a:r>
                    </a:p>
                  </a:txBody>
                  <a:tcPr marL="91428" marR="91428" marT="45709" marB="45709"/>
                </a:tc>
                <a:extLst>
                  <a:ext uri="{0D108BD9-81ED-4DB2-BD59-A6C34878D82A}">
                    <a16:rowId xmlns:a16="http://schemas.microsoft.com/office/drawing/2014/main" val="10008"/>
                  </a:ext>
                </a:extLst>
              </a:tr>
            </a:tbl>
          </a:graphicData>
        </a:graphic>
      </p:graphicFrame>
      <p:sp>
        <p:nvSpPr>
          <p:cNvPr id="7" name="Rectangular Callout 6"/>
          <p:cNvSpPr/>
          <p:nvPr/>
        </p:nvSpPr>
        <p:spPr>
          <a:xfrm>
            <a:off x="6653213" y="979474"/>
            <a:ext cx="1873250" cy="647700"/>
          </a:xfrm>
          <a:prstGeom prst="wedgeRectCallout">
            <a:avLst>
              <a:gd name="adj1" fmla="val -93237"/>
              <a:gd name="adj2" fmla="val 5012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e.g. compare, contrast, define, discuss,  evaluate</a:t>
            </a:r>
          </a:p>
        </p:txBody>
      </p:sp>
      <p:sp>
        <p:nvSpPr>
          <p:cNvPr id="8" name="Rectangular Callout 7"/>
          <p:cNvSpPr/>
          <p:nvPr/>
        </p:nvSpPr>
        <p:spPr>
          <a:xfrm>
            <a:off x="6297613" y="2058974"/>
            <a:ext cx="2305050" cy="647700"/>
          </a:xfrm>
          <a:prstGeom prst="wedgeRectCallout">
            <a:avLst>
              <a:gd name="adj1" fmla="val -102234"/>
              <a:gd name="adj2" fmla="val -47654"/>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2 hours for five sections approximately ? mins for each</a:t>
            </a:r>
          </a:p>
        </p:txBody>
      </p:sp>
      <p:sp>
        <p:nvSpPr>
          <p:cNvPr id="9" name="Rectangular Callout 8"/>
          <p:cNvSpPr/>
          <p:nvPr/>
        </p:nvSpPr>
        <p:spPr>
          <a:xfrm>
            <a:off x="7307263" y="3336898"/>
            <a:ext cx="1619250" cy="649288"/>
          </a:xfrm>
          <a:prstGeom prst="wedgeRectCallout">
            <a:avLst>
              <a:gd name="adj1" fmla="val -89685"/>
              <a:gd name="adj2" fmla="val -52196"/>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400" dirty="0">
                <a:solidFill>
                  <a:prstClr val="black"/>
                </a:solidFill>
              </a:rPr>
              <a:t>Introduction, body, conclusion</a:t>
            </a:r>
          </a:p>
        </p:txBody>
      </p:sp>
    </p:spTree>
    <p:custDataLst>
      <p:tags r:id="rId1"/>
    </p:custDataLst>
    <p:extLst>
      <p:ext uri="{BB962C8B-B14F-4D97-AF65-F5344CB8AC3E}">
        <p14:creationId xmlns:p14="http://schemas.microsoft.com/office/powerpoint/2010/main" val="14301429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Using time during exam</a:t>
            </a:r>
          </a:p>
        </p:txBody>
      </p:sp>
      <p:sp>
        <p:nvSpPr>
          <p:cNvPr id="2" name="Rectangle 1"/>
          <p:cNvSpPr/>
          <p:nvPr/>
        </p:nvSpPr>
        <p:spPr>
          <a:xfrm>
            <a:off x="676274" y="1190417"/>
            <a:ext cx="8162925" cy="31700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altLang="en-US" sz="2000" b="0" i="0" u="none" strike="noStrike" kern="0" cap="none" spc="0" normalizeH="0" baseline="0" noProof="0" dirty="0">
                <a:ln>
                  <a:noFill/>
                </a:ln>
                <a:solidFill>
                  <a:prstClr val="black"/>
                </a:solidFill>
                <a:effectLst/>
                <a:uLnTx/>
                <a:uFillTx/>
                <a:cs typeface="+mn-cs"/>
              </a:rPr>
              <a:t>Time per question needs to be divided between:</a:t>
            </a:r>
            <a:br>
              <a:rPr kumimoji="0" lang="en-AU" altLang="en-US" sz="2000" b="0" i="0" u="none" strike="noStrike" kern="0" cap="none" spc="0" normalizeH="0" baseline="0" noProof="0" dirty="0">
                <a:ln>
                  <a:noFill/>
                </a:ln>
                <a:solidFill>
                  <a:prstClr val="black"/>
                </a:solidFill>
                <a:effectLst/>
                <a:uLnTx/>
                <a:uFillTx/>
                <a:cs typeface="+mn-cs"/>
              </a:rPr>
            </a:br>
            <a:endParaRPr kumimoji="0" lang="en-AU" altLang="en-US" sz="20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cs typeface="+mn-cs"/>
              </a:rPr>
              <a:t> </a:t>
            </a:r>
            <a:r>
              <a:rPr kumimoji="0" lang="en-AU" altLang="en-US" sz="1800" b="0" i="0" u="none" strike="noStrike" kern="0" cap="none" spc="0" normalizeH="0" baseline="0" noProof="0" dirty="0">
                <a:ln>
                  <a:noFill/>
                </a:ln>
                <a:solidFill>
                  <a:prstClr val="black"/>
                </a:solidFill>
                <a:effectLst/>
                <a:uLnTx/>
                <a:uFillTx/>
                <a:cs typeface="+mn-cs"/>
              </a:rPr>
              <a:t>preparation time;</a:t>
            </a:r>
            <a:br>
              <a:rPr kumimoji="0" lang="en-AU" altLang="en-US" sz="1800" b="0" i="0" u="none" strike="noStrike" kern="0" cap="none" spc="0" normalizeH="0" baseline="0" noProof="0" dirty="0">
                <a:ln>
                  <a:noFill/>
                </a:ln>
                <a:solidFill>
                  <a:prstClr val="black"/>
                </a:solidFill>
                <a:effectLst/>
                <a:uLnTx/>
                <a:uFillTx/>
                <a:cs typeface="+mn-cs"/>
              </a:rPr>
            </a:br>
            <a:endParaRPr kumimoji="0" lang="en-AU" altLang="en-US" sz="18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1800" b="0" i="0" u="none" strike="noStrike" kern="0" cap="none" spc="0" normalizeH="0" baseline="0" noProof="0" dirty="0">
                <a:ln>
                  <a:noFill/>
                </a:ln>
                <a:solidFill>
                  <a:prstClr val="black"/>
                </a:solidFill>
                <a:effectLst/>
                <a:uLnTx/>
                <a:uFillTx/>
                <a:cs typeface="+mn-cs"/>
              </a:rPr>
              <a:t> writing time; and</a:t>
            </a:r>
            <a:br>
              <a:rPr kumimoji="0" lang="en-AU" altLang="en-US" sz="1800" b="0" i="0" u="none" strike="noStrike" kern="0" cap="none" spc="0" normalizeH="0" baseline="0" noProof="0" dirty="0">
                <a:ln>
                  <a:noFill/>
                </a:ln>
                <a:solidFill>
                  <a:prstClr val="black"/>
                </a:solidFill>
                <a:effectLst/>
                <a:uLnTx/>
                <a:uFillTx/>
                <a:cs typeface="+mn-cs"/>
              </a:rPr>
            </a:br>
            <a:endParaRPr kumimoji="0" lang="en-AU" altLang="en-US" sz="18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 typeface="Arial" charset="0"/>
              <a:buChar char="•"/>
              <a:tabLst/>
              <a:defRPr/>
            </a:pPr>
            <a:r>
              <a:rPr kumimoji="0" lang="en-AU" altLang="en-US" sz="1800" b="0" i="0" u="none" strike="noStrike" kern="0" cap="none" spc="0" normalizeH="0" baseline="0" noProof="0" dirty="0">
                <a:ln>
                  <a:noFill/>
                </a:ln>
                <a:solidFill>
                  <a:prstClr val="black"/>
                </a:solidFill>
                <a:effectLst/>
                <a:uLnTx/>
                <a:uFillTx/>
                <a:cs typeface="+mn-cs"/>
              </a:rPr>
              <a:t> reviewing time.</a:t>
            </a:r>
          </a:p>
          <a:p>
            <a:pPr marL="0" marR="0" lvl="1" indent="0" defTabSz="914400" eaLnBrk="1" fontAlgn="auto" latinLnBrk="0" hangingPunct="1">
              <a:lnSpc>
                <a:spcPct val="100000"/>
              </a:lnSpc>
              <a:spcBef>
                <a:spcPts val="0"/>
              </a:spcBef>
              <a:spcAft>
                <a:spcPts val="0"/>
              </a:spcAft>
              <a:buClrTx/>
              <a:buSzTx/>
              <a:buFont typeface="Arial" charset="0"/>
              <a:buChar char="•"/>
              <a:tabLst/>
              <a:defRPr/>
            </a:pPr>
            <a:endParaRPr kumimoji="0" lang="en-AU" altLang="en-US" sz="2000" b="0" i="0" u="none" strike="noStrike" kern="0" cap="none" spc="0" normalizeH="0" baseline="0" noProof="0" dirty="0">
              <a:ln>
                <a:noFill/>
              </a:ln>
              <a:solidFill>
                <a:prstClr val="black"/>
              </a:solidFill>
              <a:effectLst/>
              <a:uLnTx/>
              <a:uFillTx/>
              <a:cs typeface="+mn-cs"/>
            </a:endParaRPr>
          </a:p>
          <a:p>
            <a:pPr marL="0" marR="0" lvl="1" indent="0" defTabSz="914400" eaLnBrk="1" fontAlgn="auto" latinLnBrk="0" hangingPunct="1">
              <a:lnSpc>
                <a:spcPct val="100000"/>
              </a:lnSpc>
              <a:spcBef>
                <a:spcPts val="0"/>
              </a:spcBef>
              <a:spcAft>
                <a:spcPts val="0"/>
              </a:spcAft>
              <a:buClrTx/>
              <a:buSzTx/>
              <a:buFontTx/>
              <a:buNone/>
              <a:tabLst/>
              <a:defRPr/>
            </a:pPr>
            <a:endParaRPr kumimoji="0" lang="en-AU" altLang="en-US" sz="2000" b="0" i="0" u="none" strike="noStrike" kern="0" cap="none" spc="0" normalizeH="0" baseline="0" noProof="0" dirty="0">
              <a:ln>
                <a:noFill/>
              </a:ln>
              <a:solidFill>
                <a:prstClr val="black"/>
              </a:solidFill>
              <a:effectLst/>
              <a:uLnTx/>
              <a:uFillTx/>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altLang="en-US" sz="2800" b="0" i="0" u="none" strike="noStrike" kern="0" cap="none" spc="0" normalizeH="0" baseline="0" noProof="0" dirty="0">
              <a:ln>
                <a:noFill/>
              </a:ln>
              <a:solidFill>
                <a:prstClr val="black"/>
              </a:solidFill>
              <a:effectLst/>
              <a:uLnTx/>
              <a:uFillTx/>
              <a:cs typeface="+mn-cs"/>
            </a:endParaRPr>
          </a:p>
        </p:txBody>
      </p:sp>
      <p:sp>
        <p:nvSpPr>
          <p:cNvPr id="7" name="Right Arrow 6"/>
          <p:cNvSpPr/>
          <p:nvPr/>
        </p:nvSpPr>
        <p:spPr>
          <a:xfrm>
            <a:off x="1547813" y="3499644"/>
            <a:ext cx="1871662" cy="576262"/>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Read</a:t>
            </a:r>
          </a:p>
        </p:txBody>
      </p:sp>
      <p:sp>
        <p:nvSpPr>
          <p:cNvPr id="8" name="Right Arrow 7"/>
          <p:cNvSpPr/>
          <p:nvPr/>
        </p:nvSpPr>
        <p:spPr>
          <a:xfrm>
            <a:off x="2789238" y="4147344"/>
            <a:ext cx="1873250" cy="576262"/>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Plan</a:t>
            </a:r>
          </a:p>
        </p:txBody>
      </p:sp>
      <p:sp>
        <p:nvSpPr>
          <p:cNvPr id="9" name="Right Arrow 8"/>
          <p:cNvSpPr/>
          <p:nvPr/>
        </p:nvSpPr>
        <p:spPr>
          <a:xfrm>
            <a:off x="3754438" y="4795044"/>
            <a:ext cx="1871662" cy="576262"/>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Write</a:t>
            </a:r>
          </a:p>
        </p:txBody>
      </p:sp>
      <p:sp>
        <p:nvSpPr>
          <p:cNvPr id="10" name="Right Arrow 9"/>
          <p:cNvSpPr/>
          <p:nvPr/>
        </p:nvSpPr>
        <p:spPr>
          <a:xfrm>
            <a:off x="4859338" y="5371306"/>
            <a:ext cx="1873250" cy="576263"/>
          </a:xfrm>
          <a:prstGeom prst="rightArrow">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prstClr val="black"/>
                </a:solidFill>
              </a:rPr>
              <a:t>Review</a:t>
            </a:r>
          </a:p>
        </p:txBody>
      </p:sp>
    </p:spTree>
    <p:custDataLst>
      <p:tags r:id="rId1"/>
    </p:custDataLst>
    <p:extLst>
      <p:ext uri="{BB962C8B-B14F-4D97-AF65-F5344CB8AC3E}">
        <p14:creationId xmlns:p14="http://schemas.microsoft.com/office/powerpoint/2010/main" val="771564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 calcmode="lin" valueType="num">
                                      <p:cBhvr>
                                        <p:cTn id="27" dur="1000" fill="hold"/>
                                        <p:tgtEl>
                                          <p:spTgt spid="10"/>
                                        </p:tgtEl>
                                        <p:attrNameLst>
                                          <p:attrName>style.rotation</p:attrName>
                                        </p:attrNameLst>
                                      </p:cBhvr>
                                      <p:tavLst>
                                        <p:tav tm="0">
                                          <p:val>
                                            <p:fltVal val="90"/>
                                          </p:val>
                                        </p:tav>
                                        <p:tav tm="100000">
                                          <p:val>
                                            <p:fltVal val="0"/>
                                          </p:val>
                                        </p:tav>
                                      </p:tavLst>
                                    </p:anim>
                                    <p:animEffect transition="in" filter="fade">
                                      <p:cBhvr>
                                        <p:cTn id="2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Strategies for exam preparation : SQ4P</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838" y="1695450"/>
            <a:ext cx="727868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0873664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endParaRPr lang="en-AU" dirty="0"/>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a:p>
            <a:pPr algn="ctr"/>
            <a:r>
              <a:rPr lang="en-AU" sz="4800" dirty="0"/>
              <a:t>Thank You</a:t>
            </a:r>
          </a:p>
          <a:p>
            <a:pPr algn="ctr"/>
            <a:r>
              <a:rPr lang="en-AU" sz="4800" dirty="0"/>
              <a:t>Q &amp; A</a:t>
            </a:r>
          </a:p>
        </p:txBody>
      </p:sp>
    </p:spTree>
    <p:custDataLst>
      <p:tags r:id="rId1"/>
    </p:custDataLst>
    <p:extLst>
      <p:ext uri="{BB962C8B-B14F-4D97-AF65-F5344CB8AC3E}">
        <p14:creationId xmlns:p14="http://schemas.microsoft.com/office/powerpoint/2010/main" val="5783802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ltLang="en-US" dirty="0"/>
              <a:t>What are exams?</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5" name="Subtitle 2"/>
          <p:cNvSpPr txBox="1">
            <a:spLocks/>
          </p:cNvSpPr>
          <p:nvPr/>
        </p:nvSpPr>
        <p:spPr bwMode="auto">
          <a:xfrm>
            <a:off x="895351" y="1266825"/>
            <a:ext cx="7705724" cy="3970338"/>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r>
              <a:rPr lang="en-AU" altLang="en-US" kern="0" dirty="0">
                <a:solidFill>
                  <a:prstClr val="black"/>
                </a:solidFill>
                <a:latin typeface="Calibri" pitchFamily="34" charset="0"/>
                <a:cs typeface="+mn-cs"/>
              </a:rPr>
              <a:t>Exams are:</a:t>
            </a:r>
            <a:endParaRPr kumimoji="0" lang="en-AU" altLang="en-US"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18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tests of your deep learning, knowledge and understanding </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of material.</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opportunities to demonstrate how you use the information that you</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have learned. </a:t>
            </a:r>
          </a:p>
          <a:p>
            <a:pPr marL="0" marR="0" lvl="1"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1" indent="0" defTabSz="914400" eaLnBrk="1" fontAlgn="auto" latinLnBrk="0" hangingPunct="1">
              <a:lnSpc>
                <a:spcPct val="100000"/>
              </a:lnSpc>
              <a:spcBef>
                <a:spcPct val="20000"/>
              </a:spcBef>
              <a:spcAft>
                <a:spcPts val="0"/>
              </a:spcAft>
              <a:buClrTx/>
              <a:buSzTx/>
              <a:buFont typeface="Arial" charset="0"/>
              <a:buChar char="•"/>
              <a:tabLst/>
              <a:defRPr/>
            </a:pP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t> challenges/opportunities to demonstrate what you know.</a:t>
            </a:r>
            <a:br>
              <a:rPr kumimoji="0" lang="en-AU" altLang="en-US" sz="2000" b="0" i="0" u="none" strike="noStrike" kern="0" cap="none" spc="0" normalizeH="0" baseline="0" noProof="0" dirty="0">
                <a:ln>
                  <a:noFill/>
                </a:ln>
                <a:solidFill>
                  <a:prstClr val="black"/>
                </a:solidFill>
                <a:effectLst/>
                <a:uLnTx/>
                <a:uFillTx/>
                <a:latin typeface="Calibri" pitchFamily="34" charset="0"/>
                <a:cs typeface="+mn-cs"/>
              </a:rPr>
            </a:br>
            <a:endParaRPr kumimoji="0" lang="en-AU" altLang="en-US" sz="20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dirty="0">
              <a:ln>
                <a:noFill/>
              </a:ln>
              <a:solidFill>
                <a:prstClr val="black"/>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3200" b="0" i="0" u="none" strike="noStrike" kern="0" cap="none" spc="0" normalizeH="0" baseline="0" noProof="0" dirty="0">
              <a:ln>
                <a:noFill/>
              </a:ln>
              <a:solidFill>
                <a:srgbClr val="898989"/>
              </a:solidFill>
              <a:effectLst/>
              <a:uLnTx/>
              <a:uFillTx/>
              <a:latin typeface="Calibri" pitchFamily="34" charset="0"/>
              <a:cs typeface="+mn-cs"/>
            </a:endParaRP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Types of exams</a:t>
            </a:r>
          </a:p>
        </p:txBody>
      </p:sp>
      <p:sp>
        <p:nvSpPr>
          <p:cNvPr id="4" name="Text Placeholder 3"/>
          <p:cNvSpPr>
            <a:spLocks noGrp="1"/>
          </p:cNvSpPr>
          <p:nvPr>
            <p:ph type="body" sz="quarter" idx="12"/>
          </p:nvPr>
        </p:nvSpPr>
        <p:spPr>
          <a:xfrm>
            <a:off x="495300" y="981075"/>
            <a:ext cx="8439150" cy="3952875"/>
          </a:xfrm>
        </p:spPr>
        <p:txBody>
          <a:bodyPr/>
          <a:lstStyle/>
          <a:p>
            <a:pPr marL="342900" indent="-342900">
              <a:buFont typeface="Arial" panose="020B0604020202020204" pitchFamily="34" charset="0"/>
              <a:buChar char="•"/>
            </a:pPr>
            <a:endParaRPr lang="en-AU" dirty="0"/>
          </a:p>
        </p:txBody>
      </p:sp>
      <p:sp>
        <p:nvSpPr>
          <p:cNvPr id="5" name="Subtitle 2"/>
          <p:cNvSpPr txBox="1">
            <a:spLocks/>
          </p:cNvSpPr>
          <p:nvPr/>
        </p:nvSpPr>
        <p:spPr bwMode="auto">
          <a:xfrm>
            <a:off x="1512093" y="1458913"/>
            <a:ext cx="7355682" cy="4221163"/>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br>
              <a:rPr kumimoji="0" lang="en-AU" altLang="en-US" sz="2000" b="0" i="0" u="none" strike="noStrike" kern="0" cap="none" spc="0" normalizeH="0" baseline="0" noProof="0">
                <a:ln>
                  <a:noFill/>
                </a:ln>
                <a:solidFill>
                  <a:srgbClr val="000000"/>
                </a:solidFill>
                <a:effectLst/>
                <a:uLnTx/>
                <a:uFillTx/>
                <a:latin typeface="Calibri" pitchFamily="34" charset="0"/>
                <a:cs typeface="+mn-cs"/>
              </a:rPr>
            </a:br>
            <a:endParaRPr kumimoji="0" lang="en-AU" altLang="en-US" sz="20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3200" b="0" i="0" u="none" strike="noStrike" kern="0" cap="none" spc="0" normalizeH="0" baseline="0" noProof="0">
              <a:ln>
                <a:noFill/>
              </a:ln>
              <a:solidFill>
                <a:srgbClr val="898989"/>
              </a:solidFill>
              <a:effectLst/>
              <a:uLnTx/>
              <a:uFillTx/>
              <a:latin typeface="Calibri" pitchFamily="34" charset="0"/>
              <a:cs typeface="+mn-cs"/>
            </a:endParaRPr>
          </a:p>
        </p:txBody>
      </p:sp>
      <p:sp>
        <p:nvSpPr>
          <p:cNvPr id="6" name="Subtitle 2"/>
          <p:cNvSpPr txBox="1">
            <a:spLocks/>
          </p:cNvSpPr>
          <p:nvPr/>
        </p:nvSpPr>
        <p:spPr bwMode="auto">
          <a:xfrm>
            <a:off x="1224756" y="1241426"/>
            <a:ext cx="6659562" cy="4078287"/>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ct val="20000"/>
              </a:spcBef>
              <a:spcAft>
                <a:spcPts val="0"/>
              </a:spcAft>
              <a:buClrTx/>
              <a:buSzTx/>
              <a:buFont typeface="Arial" charset="0"/>
              <a:buNone/>
              <a:tabLst/>
              <a:defRPr/>
            </a:pPr>
            <a:endParaRPr kumimoji="0" lang="en-AU" altLang="en-US" sz="18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None/>
              <a:tabLst/>
              <a:defRPr/>
            </a:pPr>
            <a:br>
              <a:rPr kumimoji="0" lang="en-AU" altLang="en-US" sz="3200" b="0" i="0" u="none" strike="noStrike" kern="0" cap="none" spc="0" normalizeH="0" baseline="0" noProof="0">
                <a:ln>
                  <a:noFill/>
                </a:ln>
                <a:solidFill>
                  <a:srgbClr val="000000"/>
                </a:solidFill>
                <a:effectLst/>
                <a:uLnTx/>
                <a:uFillTx/>
                <a:latin typeface="Calibri" pitchFamily="34" charset="0"/>
                <a:cs typeface="+mn-cs"/>
              </a:rPr>
            </a:b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5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000000"/>
              </a:solidFill>
              <a:effectLst/>
              <a:uLnTx/>
              <a:uFillTx/>
              <a:latin typeface="Calibri" pitchFamily="34" charset="0"/>
              <a:cs typeface="+mn-cs"/>
            </a:endParaRPr>
          </a:p>
          <a:p>
            <a:pPr marL="0" marR="0" lvl="0" indent="0" defTabSz="914400" eaLnBrk="1" fontAlgn="auto" latinLnBrk="0" hangingPunct="1">
              <a:lnSpc>
                <a:spcPct val="100000"/>
              </a:lnSpc>
              <a:spcBef>
                <a:spcPct val="20000"/>
              </a:spcBef>
              <a:spcAft>
                <a:spcPts val="0"/>
              </a:spcAft>
              <a:buClrTx/>
              <a:buSzTx/>
              <a:buFont typeface="Arial" charset="0"/>
              <a:buChar char="•"/>
              <a:tabLst/>
              <a:defRPr/>
            </a:pPr>
            <a:endParaRPr kumimoji="0" lang="en-AU" altLang="en-US" sz="3200" b="0" i="0" u="none" strike="noStrike" kern="0" cap="none" spc="0" normalizeH="0" baseline="0" noProof="0">
              <a:ln>
                <a:noFill/>
              </a:ln>
              <a:solidFill>
                <a:srgbClr val="898989"/>
              </a:solidFill>
              <a:effectLst/>
              <a:uLnTx/>
              <a:uFillTx/>
              <a:latin typeface="Calibri" pitchFamily="34" charset="0"/>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3399893077"/>
              </p:ext>
            </p:extLst>
          </p:nvPr>
        </p:nvGraphicFramePr>
        <p:xfrm>
          <a:off x="3167856" y="1916113"/>
          <a:ext cx="5151438" cy="3108512"/>
        </p:xfrm>
        <a:graphic>
          <a:graphicData uri="http://schemas.openxmlformats.org/drawingml/2006/table">
            <a:tbl>
              <a:tblPr firstRow="1" bandRow="1"/>
              <a:tblGrid>
                <a:gridCol w="2575719">
                  <a:extLst>
                    <a:ext uri="{9D8B030D-6E8A-4147-A177-3AD203B41FA5}">
                      <a16:colId xmlns:a16="http://schemas.microsoft.com/office/drawing/2014/main" val="20000"/>
                    </a:ext>
                  </a:extLst>
                </a:gridCol>
                <a:gridCol w="2575719">
                  <a:extLst>
                    <a:ext uri="{9D8B030D-6E8A-4147-A177-3AD203B41FA5}">
                      <a16:colId xmlns:a16="http://schemas.microsoft.com/office/drawing/2014/main" val="20001"/>
                    </a:ext>
                  </a:extLst>
                </a:gridCol>
              </a:tblGrid>
              <a:tr h="70088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AU" sz="2000" dirty="0">
                          <a:solidFill>
                            <a:schemeClr val="bg1"/>
                          </a:solidFill>
                        </a:rPr>
                        <a:t>Multiple choice questions </a:t>
                      </a:r>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bg1"/>
                          </a:solidFill>
                        </a:rPr>
                        <a:t>Open book</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7008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Short answers</a:t>
                      </a:r>
                    </a:p>
                    <a:p>
                      <a:endParaRPr lang="en-AU" sz="2000" dirty="0"/>
                    </a:p>
                  </a:txBody>
                  <a:tcPr marL="91446" marR="91446" marT="45664" marB="4566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a:ln>
                            <a:noFill/>
                          </a:ln>
                          <a:solidFill>
                            <a:prstClr val="black"/>
                          </a:solidFill>
                          <a:effectLst/>
                          <a:uLnTx/>
                          <a:uFillTx/>
                          <a:latin typeface="+mn-lt"/>
                        </a:rPr>
                        <a:t>Take home</a:t>
                      </a:r>
                    </a:p>
                    <a:p>
                      <a:endParaRPr lang="en-AU" sz="2000" dirty="0"/>
                    </a:p>
                  </a:txBody>
                  <a:tcPr marL="91446" marR="91446" marT="45664" marB="4566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0056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Essays</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Seen or open questions</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7008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solidFill>
                            <a:schemeClr val="tx1"/>
                          </a:solidFill>
                        </a:rPr>
                        <a:t>Case study</a:t>
                      </a:r>
                    </a:p>
                    <a:p>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2000" dirty="0">
                          <a:solidFill>
                            <a:schemeClr val="tx1"/>
                          </a:solidFill>
                        </a:rPr>
                        <a:t>Practical</a:t>
                      </a:r>
                      <a:endParaRPr lang="en-AU" sz="2000" dirty="0"/>
                    </a:p>
                  </a:txBody>
                  <a:tcPr marL="91446" marR="91446" marT="45664" marB="4566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pic>
        <p:nvPicPr>
          <p:cNvPr id="8" name="Picture 2"/>
          <p:cNvPicPr>
            <a:picLocks noChangeAspect="1" noChangeArrowheads="1"/>
          </p:cNvPicPr>
          <p:nvPr/>
        </p:nvPicPr>
        <p:blipFill>
          <a:blip r:embed="rId3" cstate="print">
            <a:duotone>
              <a:prstClr val="black"/>
              <a:srgbClr val="D9C3A5">
                <a:tint val="50000"/>
                <a:satMod val="180000"/>
              </a:srgbClr>
            </a:duotone>
            <a:extLst/>
          </a:blip>
          <a:srcRect/>
          <a:stretch>
            <a:fillRect/>
          </a:stretch>
        </p:blipFill>
        <p:spPr bwMode="auto">
          <a:xfrm>
            <a:off x="864319" y="1049448"/>
            <a:ext cx="3378999" cy="817439"/>
          </a:xfrm>
          <a:prstGeom prst="rect">
            <a:avLst/>
          </a:prstGeom>
          <a:noFill/>
          <a:ln>
            <a:noFill/>
          </a:ln>
          <a:extLst/>
        </p:spPr>
      </p:pic>
      <p:pic>
        <p:nvPicPr>
          <p:cNvPr id="9" name="Picture 3"/>
          <p:cNvPicPr>
            <a:picLocks noChangeAspect="1" noChangeArrowheads="1"/>
          </p:cNvPicPr>
          <p:nvPr/>
        </p:nvPicPr>
        <p:blipFill>
          <a:blip r:embed="rId4" cstate="print">
            <a:duotone>
              <a:prstClr val="black"/>
              <a:srgbClr val="8064A2">
                <a:lumMod val="40000"/>
                <a:lumOff val="60000"/>
                <a:tint val="45000"/>
                <a:satMod val="400000"/>
              </a:srgbClr>
            </a:duotone>
            <a:extLst/>
          </a:blip>
          <a:srcRect/>
          <a:stretch>
            <a:fillRect/>
          </a:stretch>
        </p:blipFill>
        <p:spPr bwMode="auto">
          <a:xfrm>
            <a:off x="504279" y="2322265"/>
            <a:ext cx="2592288" cy="859125"/>
          </a:xfrm>
          <a:prstGeom prst="rect">
            <a:avLst/>
          </a:prstGeom>
          <a:noFill/>
          <a:ln>
            <a:noFill/>
          </a:ln>
          <a:extLst/>
        </p:spPr>
      </p:pic>
      <p:pic>
        <p:nvPicPr>
          <p:cNvPr id="10" name="Picture 4"/>
          <p:cNvPicPr>
            <a:picLocks noChangeAspect="1" noChangeArrowheads="1"/>
          </p:cNvPicPr>
          <p:nvPr/>
        </p:nvPicPr>
        <p:blipFill>
          <a:blip r:embed="rId5" cstate="print">
            <a:duotone>
              <a:prstClr val="black"/>
              <a:srgbClr val="F79646">
                <a:lumMod val="40000"/>
                <a:lumOff val="60000"/>
                <a:tint val="45000"/>
                <a:satMod val="400000"/>
              </a:srgbClr>
            </a:duotone>
            <a:extLst/>
          </a:blip>
          <a:srcRect/>
          <a:stretch>
            <a:fillRect/>
          </a:stretch>
        </p:blipFill>
        <p:spPr bwMode="auto">
          <a:xfrm>
            <a:off x="381633" y="3658630"/>
            <a:ext cx="4172322" cy="563827"/>
          </a:xfrm>
          <a:prstGeom prst="rect">
            <a:avLst/>
          </a:prstGeom>
          <a:noFill/>
          <a:ln>
            <a:noFill/>
          </a:ln>
          <a:extLst/>
        </p:spPr>
      </p:pic>
      <p:pic>
        <p:nvPicPr>
          <p:cNvPr id="11" name="Picture 5"/>
          <p:cNvPicPr>
            <a:picLocks noChangeAspect="1" noChangeArrowheads="1"/>
          </p:cNvPicPr>
          <p:nvPr/>
        </p:nvPicPr>
        <p:blipFill>
          <a:blip r:embed="rId6" cstate="print">
            <a:duotone>
              <a:prstClr val="black"/>
              <a:srgbClr val="C0504D">
                <a:lumMod val="40000"/>
                <a:lumOff val="60000"/>
                <a:tint val="45000"/>
                <a:satMod val="400000"/>
              </a:srgbClr>
            </a:duotone>
            <a:extLst/>
          </a:blip>
          <a:srcRect/>
          <a:stretch>
            <a:fillRect/>
          </a:stretch>
        </p:blipFill>
        <p:spPr bwMode="auto">
          <a:xfrm>
            <a:off x="864319" y="4805486"/>
            <a:ext cx="3547680" cy="794197"/>
          </a:xfrm>
          <a:prstGeom prst="rect">
            <a:avLst/>
          </a:prstGeom>
          <a:noFill/>
          <a:ln>
            <a:noFill/>
          </a:ln>
          <a:extLst/>
        </p:spPr>
      </p:pic>
      <p:cxnSp>
        <p:nvCxnSpPr>
          <p:cNvPr id="12" name="Straight Arrow Connector 11"/>
          <p:cNvCxnSpPr/>
          <p:nvPr/>
        </p:nvCxnSpPr>
        <p:spPr>
          <a:xfrm>
            <a:off x="3096418" y="1674813"/>
            <a:ext cx="360363" cy="358775"/>
          </a:xfrm>
          <a:prstGeom prst="straightConnector1">
            <a:avLst/>
          </a:prstGeom>
          <a:noFill/>
          <a:ln w="19050" cap="flat" cmpd="sng" algn="ctr">
            <a:solidFill>
              <a:srgbClr val="C00000"/>
            </a:solidFill>
            <a:prstDash val="solid"/>
            <a:tailEnd type="arrow"/>
          </a:ln>
          <a:effectLst/>
        </p:spPr>
      </p:cxnSp>
      <p:cxnSp>
        <p:nvCxnSpPr>
          <p:cNvPr id="13" name="Straight Arrow Connector 12"/>
          <p:cNvCxnSpPr/>
          <p:nvPr/>
        </p:nvCxnSpPr>
        <p:spPr>
          <a:xfrm>
            <a:off x="2809081" y="2898776"/>
            <a:ext cx="647700" cy="282575"/>
          </a:xfrm>
          <a:prstGeom prst="straightConnector1">
            <a:avLst/>
          </a:prstGeom>
          <a:noFill/>
          <a:ln w="12700" cap="flat" cmpd="sng" algn="ctr">
            <a:solidFill>
              <a:srgbClr val="C00000"/>
            </a:solidFill>
            <a:prstDash val="solid"/>
            <a:tailEnd type="arrow"/>
          </a:ln>
          <a:effectLst/>
        </p:spPr>
      </p:cxnSp>
      <p:cxnSp>
        <p:nvCxnSpPr>
          <p:cNvPr id="14" name="Straight Arrow Connector 13"/>
          <p:cNvCxnSpPr/>
          <p:nvPr/>
        </p:nvCxnSpPr>
        <p:spPr>
          <a:xfrm flipV="1">
            <a:off x="2809081" y="3470276"/>
            <a:ext cx="466725" cy="188912"/>
          </a:xfrm>
          <a:prstGeom prst="straightConnector1">
            <a:avLst/>
          </a:prstGeom>
          <a:noFill/>
          <a:ln w="19050" cap="flat" cmpd="sng" algn="ctr">
            <a:solidFill>
              <a:srgbClr val="C00000"/>
            </a:solidFill>
            <a:prstDash val="solid"/>
            <a:tailEnd type="arrow"/>
          </a:ln>
          <a:effectLst/>
        </p:spPr>
      </p:cxnSp>
      <p:cxnSp>
        <p:nvCxnSpPr>
          <p:cNvPr id="15" name="Straight Arrow Connector 14"/>
          <p:cNvCxnSpPr>
            <a:stCxn id="11" idx="0"/>
          </p:cNvCxnSpPr>
          <p:nvPr/>
        </p:nvCxnSpPr>
        <p:spPr>
          <a:xfrm flipV="1">
            <a:off x="2637631" y="4625976"/>
            <a:ext cx="711200" cy="179387"/>
          </a:xfrm>
          <a:prstGeom prst="straightConnector1">
            <a:avLst/>
          </a:prstGeom>
          <a:noFill/>
          <a:ln w="19050" cap="flat" cmpd="sng" algn="ctr">
            <a:solidFill>
              <a:srgbClr val="C00000"/>
            </a:solidFill>
            <a:prstDash val="solid"/>
            <a:tailEnd type="arrow"/>
          </a:ln>
          <a:effectLst/>
        </p:spPr>
      </p:cxn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style.rotation</p:attrName>
                                        </p:attrNameLst>
                                      </p:cBhvr>
                                      <p:tavLst>
                                        <p:tav tm="0">
                                          <p:val>
                                            <p:fltVal val="90"/>
                                          </p:val>
                                        </p:tav>
                                        <p:tav tm="100000">
                                          <p:val>
                                            <p:fltVal val="0"/>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Questions types (Closed book)</a:t>
            </a: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None/>
            </a:pPr>
            <a:endParaRPr lang="en-AU" altLang="en-US" sz="2400" dirty="0">
              <a:latin typeface="Calibri" pitchFamily="34" charset="0"/>
            </a:endParaRPr>
          </a:p>
          <a:p>
            <a:pPr lvl="1" eaLnBrk="1" hangingPunct="1">
              <a:spcBef>
                <a:spcPct val="20000"/>
              </a:spcBef>
              <a:buFont typeface="Arial" charset="0"/>
              <a:buNone/>
            </a:pPr>
            <a:endParaRPr lang="en-AU" altLang="en-US" sz="800" dirty="0">
              <a:latin typeface="Calibri" pitchFamily="34" charset="0"/>
            </a:endParaRPr>
          </a:p>
          <a:p>
            <a:pPr algn="ctr" eaLnBrk="1" hangingPunct="1">
              <a:spcBef>
                <a:spcPct val="20000"/>
              </a:spcBef>
              <a:buFont typeface="Arial" charset="0"/>
              <a:buNone/>
            </a:pPr>
            <a:br>
              <a:rPr lang="en-AU" altLang="en-US" sz="3200" dirty="0">
                <a:latin typeface="Calibri" pitchFamily="34" charset="0"/>
              </a:rPr>
            </a:br>
            <a:endParaRPr lang="en-AU" altLang="en-US" sz="3200" dirty="0">
              <a:latin typeface="Calibri" pitchFamily="34" charset="0"/>
            </a:endParaRPr>
          </a:p>
          <a:p>
            <a:pPr eaLnBrk="1" hangingPunct="1">
              <a:lnSpc>
                <a:spcPct val="150000"/>
              </a:lnSpc>
              <a:spcBef>
                <a:spcPct val="20000"/>
              </a:spcBef>
              <a:buFont typeface="Arial" charset="0"/>
              <a:buChar char="•"/>
            </a:pPr>
            <a:endParaRPr lang="en-AU" altLang="en-US" sz="3200" dirty="0">
              <a:latin typeface="Calibri" pitchFamily="34" charset="0"/>
            </a:endParaRPr>
          </a:p>
          <a:p>
            <a:pPr eaLnBrk="1" hangingPunct="1">
              <a:spcBef>
                <a:spcPct val="20000"/>
              </a:spcBef>
              <a:buFont typeface="Arial" charset="0"/>
              <a:buChar char="•"/>
            </a:pPr>
            <a:endParaRPr lang="en-AU" altLang="en-US" sz="3200" dirty="0">
              <a:solidFill>
                <a:srgbClr val="898989"/>
              </a:solidFill>
              <a:latin typeface="Calibri" pitchFamily="34" charset="0"/>
            </a:endParaRPr>
          </a:p>
        </p:txBody>
      </p:sp>
      <p:sp>
        <p:nvSpPr>
          <p:cNvPr id="6" name="Subtitle 2"/>
          <p:cNvSpPr txBox="1">
            <a:spLocks/>
          </p:cNvSpPr>
          <p:nvPr/>
        </p:nvSpPr>
        <p:spPr>
          <a:xfrm>
            <a:off x="971549" y="925513"/>
            <a:ext cx="7451725" cy="4313237"/>
          </a:xfrm>
          <a:prstGeom prst="rect">
            <a:avLst/>
          </a:prstGeom>
          <a:solidFill>
            <a:schemeClr val="bg1"/>
          </a:solidFill>
        </p:spPr>
        <p:txBody>
          <a:bodyPr rtlCol="0">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fontAlgn="auto" hangingPunct="1">
              <a:lnSpc>
                <a:spcPct val="150000"/>
              </a:lnSpc>
              <a:spcAft>
                <a:spcPts val="0"/>
              </a:spcAft>
              <a:buFont typeface="Arial" pitchFamily="34" charset="0"/>
              <a:buChar char="•"/>
              <a:defRPr/>
            </a:pPr>
            <a:r>
              <a:rPr lang="en-AU" sz="2400" kern="0" dirty="0"/>
              <a:t>10 Multiple choice questions (20 marks)</a:t>
            </a:r>
          </a:p>
          <a:p>
            <a:pPr eaLnBrk="1" fontAlgn="auto" hangingPunct="1">
              <a:lnSpc>
                <a:spcPct val="150000"/>
              </a:lnSpc>
              <a:spcAft>
                <a:spcPts val="0"/>
              </a:spcAft>
              <a:buFont typeface="Arial" pitchFamily="34" charset="0"/>
              <a:buChar char="•"/>
              <a:defRPr/>
            </a:pPr>
            <a:r>
              <a:rPr lang="en-AU" sz="2400" kern="0" dirty="0"/>
              <a:t>7 Short answer questions (28 marks)</a:t>
            </a:r>
          </a:p>
          <a:p>
            <a:pPr eaLnBrk="1" fontAlgn="auto" hangingPunct="1">
              <a:lnSpc>
                <a:spcPct val="150000"/>
              </a:lnSpc>
              <a:spcAft>
                <a:spcPts val="0"/>
              </a:spcAft>
              <a:buFont typeface="Arial" pitchFamily="34" charset="0"/>
              <a:buChar char="•"/>
              <a:defRPr/>
            </a:pPr>
            <a:r>
              <a:rPr lang="en-AU" sz="2400" kern="0" dirty="0"/>
              <a:t>6 Matching definitions (6 marks)</a:t>
            </a:r>
          </a:p>
          <a:p>
            <a:pPr eaLnBrk="1" fontAlgn="auto" hangingPunct="1">
              <a:lnSpc>
                <a:spcPct val="150000"/>
              </a:lnSpc>
              <a:spcAft>
                <a:spcPts val="0"/>
              </a:spcAft>
              <a:buFont typeface="Arial" pitchFamily="34" charset="0"/>
              <a:buChar char="•"/>
              <a:defRPr/>
            </a:pPr>
            <a:r>
              <a:rPr lang="en-AU" sz="2400" kern="0" dirty="0"/>
              <a:t> 6 True/false questions (6 marks)</a:t>
            </a:r>
          </a:p>
          <a:p>
            <a:pPr eaLnBrk="1" fontAlgn="auto" hangingPunct="1">
              <a:lnSpc>
                <a:spcPct val="150000"/>
              </a:lnSpc>
              <a:spcAft>
                <a:spcPts val="0"/>
              </a:spcAft>
              <a:buFont typeface="Arial" pitchFamily="34" charset="0"/>
              <a:buChar char="•"/>
              <a:defRPr/>
            </a:pPr>
            <a:r>
              <a:rPr lang="en-AU" sz="2400" kern="0" dirty="0"/>
              <a:t> 1 Case Study (40 marks)</a:t>
            </a:r>
          </a:p>
          <a:p>
            <a:pPr eaLnBrk="1" fontAlgn="auto" hangingPunct="1">
              <a:lnSpc>
                <a:spcPct val="150000"/>
              </a:lnSpc>
              <a:spcAft>
                <a:spcPts val="0"/>
              </a:spcAft>
              <a:buFont typeface="Arial" pitchFamily="34" charset="0"/>
              <a:buChar char="•"/>
              <a:defRPr/>
            </a:pPr>
            <a:endParaRPr lang="en-AU" sz="2400" kern="0" dirty="0"/>
          </a:p>
          <a:p>
            <a:pPr marL="0" indent="0" eaLnBrk="1" fontAlgn="auto" hangingPunct="1">
              <a:spcAft>
                <a:spcPts val="0"/>
              </a:spcAft>
              <a:buNone/>
              <a:defRPr/>
            </a:pPr>
            <a:br>
              <a:rPr lang="en-AU" kern="0" dirty="0"/>
            </a:br>
            <a:endParaRPr lang="en-AU" kern="0" dirty="0"/>
          </a:p>
          <a:p>
            <a:pPr eaLnBrk="1" fontAlgn="auto" hangingPunct="1">
              <a:lnSpc>
                <a:spcPct val="150000"/>
              </a:lnSpc>
              <a:spcAft>
                <a:spcPts val="0"/>
              </a:spcAft>
              <a:buFont typeface="Arial" pitchFamily="34" charset="0"/>
              <a:buChar char="•"/>
              <a:defRPr/>
            </a:pPr>
            <a:endParaRPr lang="en-AU" kern="0" dirty="0"/>
          </a:p>
          <a:p>
            <a:pPr eaLnBrk="1" fontAlgn="auto" hangingPunct="1">
              <a:spcAft>
                <a:spcPts val="0"/>
              </a:spcAft>
              <a:buFont typeface="Arial" pitchFamily="34" charset="0"/>
              <a:buChar char="•"/>
              <a:defRPr/>
            </a:pPr>
            <a:endParaRPr lang="en-AU" kern="0" dirty="0"/>
          </a:p>
        </p:txBody>
      </p:sp>
    </p:spTree>
    <p:custDataLst>
      <p:tags r:id="rId1"/>
    </p:custDataLst>
    <p:extLst>
      <p:ext uri="{BB962C8B-B14F-4D97-AF65-F5344CB8AC3E}">
        <p14:creationId xmlns:p14="http://schemas.microsoft.com/office/powerpoint/2010/main" val="3508421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Multiple Choice Questions (MCQs)</a:t>
            </a:r>
            <a:endParaRPr lang="en-AU" dirty="0">
              <a:solidFill>
                <a:schemeClr val="tx1"/>
              </a:solidFill>
            </a:endParaRPr>
          </a:p>
        </p:txBody>
      </p:sp>
      <p:sp>
        <p:nvSpPr>
          <p:cNvPr id="5" name="Subtitle 2"/>
          <p:cNvSpPr>
            <a:spLocks noGrp="1"/>
          </p:cNvSpPr>
          <p:nvPr>
            <p:ph type="body" sz="quarter" idx="12"/>
          </p:nvPr>
        </p:nvSpPr>
        <p:spPr>
          <a:xfrm>
            <a:off x="495300" y="981075"/>
            <a:ext cx="8439150" cy="3952875"/>
          </a:xfrm>
          <a:solidFill>
            <a:schemeClr val="bg1"/>
          </a:solidFill>
        </p:spPr>
        <p:txBody>
          <a:bodyPr rtlCol="0">
            <a:normAutofit/>
          </a:bodyPr>
          <a:lstStyle/>
          <a:p>
            <a:pPr algn="l" eaLnBrk="1" fontAlgn="auto" hangingPunct="1">
              <a:lnSpc>
                <a:spcPct val="150000"/>
              </a:lnSpc>
              <a:spcAft>
                <a:spcPts val="0"/>
              </a:spcAft>
              <a:defRPr/>
            </a:pPr>
            <a:endParaRPr lang="en-AU" sz="2400" b="0" dirty="0">
              <a:solidFill>
                <a:schemeClr val="tx1"/>
              </a:solidFill>
            </a:endParaRPr>
          </a:p>
          <a:p>
            <a:pPr algn="l" eaLnBrk="1" fontAlgn="auto" hangingPunct="1">
              <a:lnSpc>
                <a:spcPct val="150000"/>
              </a:lnSpc>
              <a:spcAft>
                <a:spcPts val="0"/>
              </a:spcAft>
              <a:buFont typeface="Arial" pitchFamily="34" charset="0"/>
              <a:buChar char="•"/>
              <a:defRPr/>
            </a:pPr>
            <a:r>
              <a:rPr lang="en-AU" sz="2400" b="0" dirty="0">
                <a:solidFill>
                  <a:schemeClr val="tx1"/>
                </a:solidFill>
              </a:rPr>
              <a:t>Test a broad range of topics</a:t>
            </a:r>
          </a:p>
          <a:p>
            <a:pPr algn="l" eaLnBrk="1" fontAlgn="auto" hangingPunct="1">
              <a:lnSpc>
                <a:spcPct val="150000"/>
              </a:lnSpc>
              <a:spcAft>
                <a:spcPts val="0"/>
              </a:spcAft>
              <a:buFont typeface="Arial" pitchFamily="34" charset="0"/>
              <a:buChar char="•"/>
              <a:defRPr/>
            </a:pPr>
            <a:r>
              <a:rPr lang="en-AU" sz="2400" b="0" dirty="0">
                <a:solidFill>
                  <a:schemeClr val="tx1"/>
                </a:solidFill>
              </a:rPr>
              <a:t> Test students’ knowledge of content area</a:t>
            </a:r>
          </a:p>
          <a:p>
            <a:pPr algn="l" eaLnBrk="1" fontAlgn="auto" hangingPunct="1">
              <a:lnSpc>
                <a:spcPct val="150000"/>
              </a:lnSpc>
              <a:spcAft>
                <a:spcPts val="0"/>
              </a:spcAft>
              <a:buFont typeface="Arial" pitchFamily="34" charset="0"/>
              <a:buChar char="•"/>
              <a:defRPr/>
            </a:pPr>
            <a:r>
              <a:rPr lang="en-AU" sz="2400" b="0" dirty="0">
                <a:solidFill>
                  <a:schemeClr val="tx1"/>
                </a:solidFill>
              </a:rPr>
              <a:t> Scoring is objective and reliable</a:t>
            </a:r>
          </a:p>
          <a:p>
            <a:pPr algn="l" eaLnBrk="1" fontAlgn="auto" hangingPunct="1">
              <a:lnSpc>
                <a:spcPct val="150000"/>
              </a:lnSpc>
              <a:spcAft>
                <a:spcPts val="0"/>
              </a:spcAft>
              <a:buFont typeface="Arial" pitchFamily="34" charset="0"/>
              <a:buChar char="•"/>
              <a:defRPr/>
            </a:pPr>
            <a:r>
              <a:rPr lang="en-AU" sz="2400" b="0" dirty="0">
                <a:solidFill>
                  <a:schemeClr val="tx1"/>
                </a:solidFill>
              </a:rPr>
              <a:t> No points are awarded for partial information</a:t>
            </a:r>
            <a:br>
              <a:rPr lang="en-AU" dirty="0">
                <a:solidFill>
                  <a:schemeClr val="tx1"/>
                </a:solidFill>
              </a:rPr>
            </a:br>
            <a:endParaRPr lang="en-AU" dirty="0">
              <a:solidFill>
                <a:schemeClr val="tx1"/>
              </a:solidFill>
            </a:endParaRPr>
          </a:p>
          <a:p>
            <a:pPr algn="l" eaLnBrk="1" fontAlgn="auto" hangingPunct="1">
              <a:lnSpc>
                <a:spcPct val="150000"/>
              </a:lnSpc>
              <a:spcAft>
                <a:spcPts val="0"/>
              </a:spcAft>
              <a:buFont typeface="Arial" pitchFamily="34" charset="0"/>
              <a:buChar char="•"/>
              <a:defRPr/>
            </a:pPr>
            <a:endParaRPr lang="en-AU" dirty="0">
              <a:solidFill>
                <a:schemeClr val="tx1"/>
              </a:solidFill>
            </a:endParaRPr>
          </a:p>
          <a:p>
            <a:pPr algn="l" eaLnBrk="1" fontAlgn="auto" hangingPunct="1">
              <a:spcAft>
                <a:spcPts val="0"/>
              </a:spcAft>
              <a:buFont typeface="Arial" pitchFamily="34" charset="0"/>
              <a:buChar char="•"/>
              <a:defRPr/>
            </a:pPr>
            <a:endParaRPr lang="en-AU" dirty="0"/>
          </a:p>
        </p:txBody>
      </p:sp>
    </p:spTree>
    <p:custDataLst>
      <p:tags r:id="rId1"/>
    </p:custDataLst>
    <p:extLst>
      <p:ext uri="{BB962C8B-B14F-4D97-AF65-F5344CB8AC3E}">
        <p14:creationId xmlns:p14="http://schemas.microsoft.com/office/powerpoint/2010/main" val="514428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Characteristics of MCQs</a:t>
            </a:r>
            <a:endParaRPr lang="en-AU" dirty="0">
              <a:solidFill>
                <a:schemeClr val="tx1"/>
              </a:solidFill>
            </a:endParaRPr>
          </a:p>
        </p:txBody>
      </p:sp>
      <p:sp>
        <p:nvSpPr>
          <p:cNvPr id="5" name="Subtitle 2"/>
          <p:cNvSpPr>
            <a:spLocks noGrp="1"/>
          </p:cNvSpPr>
          <p:nvPr>
            <p:ph type="body" sz="quarter" idx="12"/>
          </p:nvPr>
        </p:nvSpPr>
        <p:spPr>
          <a:xfrm>
            <a:off x="495300" y="981075"/>
            <a:ext cx="8439150" cy="3952875"/>
          </a:xfrm>
          <a:solidFill>
            <a:schemeClr val="bg1"/>
          </a:solidFill>
        </p:spPr>
        <p:txBody>
          <a:bodyPr rtlCol="0">
            <a:normAutofit/>
          </a:bodyPr>
          <a:lstStyle/>
          <a:p>
            <a:pPr algn="l" eaLnBrk="1" fontAlgn="auto" hangingPunct="1">
              <a:lnSpc>
                <a:spcPct val="150000"/>
              </a:lnSpc>
              <a:spcAft>
                <a:spcPts val="0"/>
              </a:spcAft>
              <a:defRPr/>
            </a:pPr>
            <a:r>
              <a:rPr lang="en-AU" sz="2400" dirty="0">
                <a:solidFill>
                  <a:schemeClr val="tx1"/>
                </a:solidFill>
              </a:rPr>
              <a:t>Objective Questions: </a:t>
            </a:r>
          </a:p>
          <a:p>
            <a:pPr lvl="1" algn="l" eaLnBrk="1" fontAlgn="auto" hangingPunct="1">
              <a:lnSpc>
                <a:spcPct val="150000"/>
              </a:lnSpc>
              <a:spcAft>
                <a:spcPts val="0"/>
              </a:spcAft>
              <a:buFont typeface="Arial" pitchFamily="34" charset="0"/>
              <a:buChar char="•"/>
              <a:defRPr/>
            </a:pPr>
            <a:r>
              <a:rPr lang="en-AU" sz="2000" dirty="0">
                <a:solidFill>
                  <a:schemeClr val="tx1"/>
                </a:solidFill>
              </a:rPr>
              <a:t> Stem: question or incomplete statement</a:t>
            </a:r>
          </a:p>
          <a:p>
            <a:pPr lvl="1" algn="l" eaLnBrk="1" fontAlgn="auto" hangingPunct="1">
              <a:lnSpc>
                <a:spcPct val="150000"/>
              </a:lnSpc>
              <a:spcAft>
                <a:spcPts val="0"/>
              </a:spcAft>
              <a:buFont typeface="Arial" pitchFamily="34" charset="0"/>
              <a:buChar char="•"/>
              <a:defRPr/>
            </a:pPr>
            <a:r>
              <a:rPr lang="en-AU" sz="2000" dirty="0">
                <a:solidFill>
                  <a:schemeClr val="tx1"/>
                </a:solidFill>
              </a:rPr>
              <a:t> Options: suggested answers or completions</a:t>
            </a:r>
          </a:p>
          <a:p>
            <a:pPr lvl="1" algn="l" eaLnBrk="1" fontAlgn="auto" hangingPunct="1">
              <a:lnSpc>
                <a:spcPct val="150000"/>
              </a:lnSpc>
              <a:spcAft>
                <a:spcPts val="0"/>
              </a:spcAft>
              <a:buFont typeface="Arial" pitchFamily="34" charset="0"/>
              <a:buChar char="•"/>
              <a:defRPr/>
            </a:pPr>
            <a:r>
              <a:rPr lang="en-AU" sz="2000" dirty="0">
                <a:solidFill>
                  <a:schemeClr val="tx1"/>
                </a:solidFill>
              </a:rPr>
              <a:t> Distracters: incorrect responses</a:t>
            </a:r>
          </a:p>
          <a:p>
            <a:pPr lvl="1" algn="l" eaLnBrk="1" fontAlgn="auto" hangingPunct="1">
              <a:lnSpc>
                <a:spcPct val="150000"/>
              </a:lnSpc>
              <a:spcAft>
                <a:spcPts val="0"/>
              </a:spcAft>
              <a:buFont typeface="Arial" pitchFamily="34" charset="0"/>
              <a:buChar char="•"/>
              <a:defRPr/>
            </a:pPr>
            <a:r>
              <a:rPr lang="en-AU" sz="2000" dirty="0">
                <a:solidFill>
                  <a:schemeClr val="tx1"/>
                </a:solidFill>
              </a:rPr>
              <a:t> Key: correct response</a:t>
            </a:r>
          </a:p>
          <a:p>
            <a:pPr marL="457200" lvl="1" indent="0" algn="l" eaLnBrk="1" fontAlgn="auto" hangingPunct="1">
              <a:lnSpc>
                <a:spcPct val="150000"/>
              </a:lnSpc>
              <a:spcAft>
                <a:spcPts val="0"/>
              </a:spcAft>
              <a:buNone/>
              <a:defRPr/>
            </a:pPr>
            <a:br>
              <a:rPr lang="en-AU" sz="2000" dirty="0">
                <a:solidFill>
                  <a:schemeClr val="tx1"/>
                </a:solidFill>
              </a:rPr>
            </a:br>
            <a:endParaRPr lang="en-AU" sz="2000" dirty="0">
              <a:solidFill>
                <a:schemeClr val="tx1"/>
              </a:solidFill>
            </a:endParaRPr>
          </a:p>
          <a:p>
            <a:pPr algn="l" eaLnBrk="1" fontAlgn="auto" hangingPunct="1">
              <a:lnSpc>
                <a:spcPct val="150000"/>
              </a:lnSpc>
              <a:spcAft>
                <a:spcPts val="0"/>
              </a:spcAft>
              <a:buFont typeface="Arial" pitchFamily="34" charset="0"/>
              <a:buChar char="•"/>
              <a:defRPr/>
            </a:pPr>
            <a:endParaRPr lang="en-AU" dirty="0">
              <a:solidFill>
                <a:schemeClr val="tx1"/>
              </a:solidFill>
            </a:endParaRPr>
          </a:p>
          <a:p>
            <a:pPr algn="l" eaLnBrk="1" fontAlgn="auto" hangingPunct="1">
              <a:spcAft>
                <a:spcPts val="0"/>
              </a:spcAft>
              <a:buFont typeface="Arial" pitchFamily="34" charset="0"/>
              <a:buChar char="•"/>
              <a:defRPr/>
            </a:pPr>
            <a:endParaRPr lang="en-AU" dirty="0"/>
          </a:p>
        </p:txBody>
      </p:sp>
    </p:spTree>
    <p:custDataLst>
      <p:tags r:id="rId1"/>
    </p:custDataLst>
    <p:extLst>
      <p:ext uri="{BB962C8B-B14F-4D97-AF65-F5344CB8AC3E}">
        <p14:creationId xmlns:p14="http://schemas.microsoft.com/office/powerpoint/2010/main" val="16779428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altLang="en-US" dirty="0">
                <a:solidFill>
                  <a:schemeClr val="tx1"/>
                </a:solidFill>
              </a:rPr>
              <a:t>Sample MCQS</a:t>
            </a:r>
            <a:endParaRPr lang="en-AU" dirty="0">
              <a:solidFill>
                <a:schemeClr val="tx1"/>
              </a:solidFill>
            </a:endParaRP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6400" b="0" u="sng" dirty="0">
                <a:solidFill>
                  <a:prstClr val="black"/>
                </a:solidFill>
              </a:rPr>
              <a:t>SECTION 1: MULTIPLE CHOICE – Circle the correct answer</a:t>
            </a:r>
            <a:endParaRPr lang="en-AU" sz="6400" b="0" dirty="0">
              <a:solidFill>
                <a:prstClr val="black"/>
              </a:solidFill>
            </a:endParaRPr>
          </a:p>
          <a:p>
            <a:pPr algn="l">
              <a:defRPr/>
            </a:pPr>
            <a:endParaRPr lang="en-AU" sz="5600" b="0" dirty="0">
              <a:solidFill>
                <a:prstClr val="black"/>
              </a:solidFill>
            </a:endParaRPr>
          </a:p>
          <a:p>
            <a:pPr algn="l">
              <a:defRPr/>
            </a:pPr>
            <a:r>
              <a:rPr lang="en-AU" sz="6000" b="0" dirty="0">
                <a:solidFill>
                  <a:prstClr val="black"/>
                </a:solidFill>
              </a:rPr>
              <a:t>1. The first step in the engagement phase is:</a:t>
            </a:r>
          </a:p>
          <a:p>
            <a:pPr algn="l">
              <a:defRPr/>
            </a:pPr>
            <a:r>
              <a:rPr lang="en-AU" sz="6000" b="0" dirty="0">
                <a:solidFill>
                  <a:prstClr val="black"/>
                </a:solidFill>
              </a:rPr>
              <a:t>a)	prioritise problems.</a:t>
            </a:r>
          </a:p>
          <a:p>
            <a:pPr algn="l">
              <a:defRPr/>
            </a:pPr>
            <a:r>
              <a:rPr lang="en-AU" sz="6000" b="0" dirty="0">
                <a:solidFill>
                  <a:prstClr val="black"/>
                </a:solidFill>
              </a:rPr>
              <a:t>b)	work with your client.</a:t>
            </a:r>
          </a:p>
          <a:p>
            <a:pPr algn="l">
              <a:defRPr/>
            </a:pPr>
            <a:r>
              <a:rPr lang="en-AU" sz="6000" b="0" dirty="0">
                <a:solidFill>
                  <a:prstClr val="black"/>
                </a:solidFill>
              </a:rPr>
              <a:t>c)	establish goals.</a:t>
            </a:r>
          </a:p>
          <a:p>
            <a:pPr algn="l">
              <a:defRPr/>
            </a:pPr>
            <a:r>
              <a:rPr lang="en-AU" sz="6000" b="0" dirty="0">
                <a:solidFill>
                  <a:prstClr val="black"/>
                </a:solidFill>
              </a:rPr>
              <a:t>d)	evaluate levels of intervention.			                          	 2 marks                          	                                                                                                                                                                             							</a:t>
            </a:r>
          </a:p>
          <a:p>
            <a:pPr algn="l">
              <a:defRPr/>
            </a:pPr>
            <a:r>
              <a:rPr lang="en-AU" sz="6000" b="0" dirty="0">
                <a:solidFill>
                  <a:prstClr val="black"/>
                </a:solidFill>
              </a:rPr>
              <a:t>2. The final phase of the Miley’s Generalist Social Work Practice Intervention Model involves:</a:t>
            </a:r>
          </a:p>
          <a:p>
            <a:pPr algn="l">
              <a:defRPr/>
            </a:pPr>
            <a:r>
              <a:rPr lang="en-AU" sz="6000" b="0" dirty="0">
                <a:solidFill>
                  <a:prstClr val="black"/>
                </a:solidFill>
              </a:rPr>
              <a:t>a)	saying goodbye to the client.</a:t>
            </a:r>
          </a:p>
          <a:p>
            <a:pPr algn="l">
              <a:defRPr/>
            </a:pPr>
            <a:r>
              <a:rPr lang="en-AU" sz="6000" b="0" dirty="0">
                <a:solidFill>
                  <a:prstClr val="black"/>
                </a:solidFill>
              </a:rPr>
              <a:t>b)	setting goals.</a:t>
            </a:r>
          </a:p>
          <a:p>
            <a:pPr algn="l">
              <a:defRPr/>
            </a:pPr>
            <a:r>
              <a:rPr lang="en-AU" sz="6000" b="0" dirty="0">
                <a:solidFill>
                  <a:prstClr val="black"/>
                </a:solidFill>
              </a:rPr>
              <a:t>c)	specifying objectives.</a:t>
            </a:r>
          </a:p>
          <a:p>
            <a:pPr algn="l">
              <a:defRPr/>
            </a:pPr>
            <a:r>
              <a:rPr lang="en-AU" sz="6000" b="0" dirty="0">
                <a:solidFill>
                  <a:prstClr val="black"/>
                </a:solidFill>
              </a:rPr>
              <a:t>d)	working with the client.</a:t>
            </a:r>
          </a:p>
          <a:p>
            <a:pPr algn="l">
              <a:defRPr/>
            </a:pPr>
            <a:r>
              <a:rPr lang="en-AU" sz="6000" b="0" dirty="0">
                <a:solidFill>
                  <a:prstClr val="black"/>
                </a:solidFill>
              </a:rPr>
              <a:t>e)	reflecting and evaluating on the intervention process and the worker’s own </a:t>
            </a:r>
            <a:br>
              <a:rPr lang="en-AU" sz="6000" b="0" dirty="0">
                <a:solidFill>
                  <a:prstClr val="black"/>
                </a:solidFill>
              </a:rPr>
            </a:br>
            <a:r>
              <a:rPr lang="en-AU" sz="6000" b="0" dirty="0">
                <a:solidFill>
                  <a:prstClr val="black"/>
                </a:solidFill>
              </a:rPr>
              <a:t>                  intervention skills and knowledge and Identifying (where to from here).	    2 marks</a:t>
            </a:r>
          </a:p>
          <a:p>
            <a:pPr algn="l">
              <a:defRPr/>
            </a:pPr>
            <a:r>
              <a:rPr lang="en-AU" sz="6000" b="0" dirty="0">
                <a:solidFill>
                  <a:prstClr val="black"/>
                </a:solidFill>
              </a:rPr>
              <a:t>                                 	            	 </a:t>
            </a:r>
          </a:p>
          <a:p>
            <a:pPr algn="l">
              <a:defRPr/>
            </a:pPr>
            <a:r>
              <a:rPr lang="en-AU" sz="6000" b="0" dirty="0">
                <a:solidFill>
                  <a:prstClr val="black"/>
                </a:solidFill>
              </a:rPr>
              <a:t>	</a:t>
            </a:r>
          </a:p>
          <a:p>
            <a:pPr algn="l">
              <a:defRPr/>
            </a:pPr>
            <a:r>
              <a:rPr lang="en-AU" sz="5600" b="0" dirty="0">
                <a:solidFill>
                  <a:prstClr val="black"/>
                </a:solidFill>
              </a:rPr>
              <a:t>			</a:t>
            </a:r>
          </a:p>
          <a:p>
            <a:pPr algn="l" eaLnBrk="1" fontAlgn="auto" hangingPunct="1">
              <a:lnSpc>
                <a:spcPct val="150000"/>
              </a:lnSpc>
              <a:spcAft>
                <a:spcPts val="0"/>
              </a:spcAft>
              <a:defRPr/>
            </a:pPr>
            <a:br>
              <a:rPr lang="en-AU" b="0" dirty="0">
                <a:solidFill>
                  <a:prstClr val="black"/>
                </a:solidFill>
              </a:rPr>
            </a:br>
            <a:endParaRPr lang="en-AU" b="0"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Tree>
    <p:custDataLst>
      <p:tags r:id="rId1"/>
    </p:custDataLst>
    <p:extLst>
      <p:ext uri="{BB962C8B-B14F-4D97-AF65-F5344CB8AC3E}">
        <p14:creationId xmlns:p14="http://schemas.microsoft.com/office/powerpoint/2010/main" val="342024592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Sample answers</a:t>
            </a:r>
          </a:p>
        </p:txBody>
      </p:sp>
      <p:sp>
        <p:nvSpPr>
          <p:cNvPr id="5" name="Subtitle 2"/>
          <p:cNvSpPr txBox="1">
            <a:spLocks noGrp="1"/>
          </p:cNvSpPr>
          <p:nvPr>
            <p:ph type="body" sz="quarter" idx="12"/>
          </p:nvPr>
        </p:nvSpPr>
        <p:spPr bwMode="auto">
          <a:xfrm>
            <a:off x="495300" y="981075"/>
            <a:ext cx="8439150" cy="3952875"/>
          </a:xfrm>
          <a:prstGeom prst="rect">
            <a:avLst/>
          </a:prstGeom>
          <a:solidFill>
            <a:schemeClr val="bg1"/>
          </a:solidFill>
          <a:ln>
            <a:noFill/>
          </a:ln>
          <a:extLst/>
        </p:spPr>
        <p:txBody>
          <a:bodyPr>
            <a:normAutofit fontScale="25000" lnSpcReduction="2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6400" b="0" u="sng" dirty="0">
                <a:solidFill>
                  <a:prstClr val="black"/>
                </a:solidFill>
              </a:rPr>
              <a:t>SECTION 1: MULTIPLE CHOICE – Circle the correct answer</a:t>
            </a:r>
            <a:endParaRPr lang="en-AU" sz="6400" b="0" dirty="0">
              <a:solidFill>
                <a:prstClr val="black"/>
              </a:solidFill>
            </a:endParaRPr>
          </a:p>
          <a:p>
            <a:pPr algn="l">
              <a:defRPr/>
            </a:pPr>
            <a:endParaRPr lang="en-AU" sz="5600" b="0" dirty="0">
              <a:solidFill>
                <a:prstClr val="black"/>
              </a:solidFill>
            </a:endParaRPr>
          </a:p>
          <a:p>
            <a:pPr algn="l">
              <a:defRPr/>
            </a:pPr>
            <a:r>
              <a:rPr lang="en-AU" sz="5600" b="0" dirty="0">
                <a:solidFill>
                  <a:prstClr val="black"/>
                </a:solidFill>
              </a:rPr>
              <a:t>1.The </a:t>
            </a:r>
            <a:r>
              <a:rPr lang="en-AU" sz="5600" b="0" dirty="0">
                <a:solidFill>
                  <a:srgbClr val="FF0000"/>
                </a:solidFill>
              </a:rPr>
              <a:t>first step </a:t>
            </a:r>
            <a:r>
              <a:rPr lang="en-AU" sz="5600" b="0" dirty="0">
                <a:solidFill>
                  <a:prstClr val="black"/>
                </a:solidFill>
              </a:rPr>
              <a:t>in the </a:t>
            </a:r>
            <a:r>
              <a:rPr lang="en-AU" sz="5600" b="0" dirty="0">
                <a:solidFill>
                  <a:srgbClr val="FF0000"/>
                </a:solidFill>
              </a:rPr>
              <a:t>engagement phase</a:t>
            </a:r>
            <a:r>
              <a:rPr lang="en-AU" sz="5600" b="0" dirty="0">
                <a:solidFill>
                  <a:prstClr val="black"/>
                </a:solidFill>
              </a:rPr>
              <a:t> is:</a:t>
            </a:r>
          </a:p>
          <a:p>
            <a:pPr algn="l">
              <a:defRPr/>
            </a:pPr>
            <a:r>
              <a:rPr lang="en-AU" sz="5600" b="0" dirty="0">
                <a:solidFill>
                  <a:prstClr val="black"/>
                </a:solidFill>
              </a:rPr>
              <a:t>a)	prioritise problems.</a:t>
            </a:r>
          </a:p>
          <a:p>
            <a:pPr algn="l">
              <a:defRPr/>
            </a:pPr>
            <a:r>
              <a:rPr lang="en-AU" sz="5600" b="0" dirty="0">
                <a:solidFill>
                  <a:prstClr val="black"/>
                </a:solidFill>
              </a:rPr>
              <a:t>b)	work with your client.</a:t>
            </a:r>
          </a:p>
          <a:p>
            <a:pPr algn="l">
              <a:defRPr/>
            </a:pPr>
            <a:r>
              <a:rPr lang="en-AU" sz="5600" b="0" dirty="0">
                <a:solidFill>
                  <a:prstClr val="black"/>
                </a:solidFill>
              </a:rPr>
              <a:t>c)	establish goals.</a:t>
            </a:r>
          </a:p>
          <a:p>
            <a:pPr algn="l">
              <a:defRPr/>
            </a:pPr>
            <a:r>
              <a:rPr lang="en-AU" sz="5600" b="0" dirty="0">
                <a:solidFill>
                  <a:prstClr val="black"/>
                </a:solidFill>
              </a:rPr>
              <a:t>d)	evaluate levels of intervention.			                          	 2 marks                          	                                                                                                                                                                             							</a:t>
            </a:r>
          </a:p>
          <a:p>
            <a:pPr algn="l">
              <a:defRPr/>
            </a:pPr>
            <a:r>
              <a:rPr lang="en-AU" sz="5600" b="0" dirty="0">
                <a:solidFill>
                  <a:prstClr val="black"/>
                </a:solidFill>
              </a:rPr>
              <a:t>2. The </a:t>
            </a:r>
            <a:r>
              <a:rPr lang="en-AU" sz="5600" b="0" dirty="0">
                <a:solidFill>
                  <a:srgbClr val="FF0000"/>
                </a:solidFill>
              </a:rPr>
              <a:t>final phase </a:t>
            </a:r>
            <a:r>
              <a:rPr lang="en-AU" sz="5600" b="0" dirty="0">
                <a:solidFill>
                  <a:prstClr val="black"/>
                </a:solidFill>
              </a:rPr>
              <a:t>of the </a:t>
            </a:r>
            <a:r>
              <a:rPr lang="en-AU" sz="5600" b="0" dirty="0">
                <a:solidFill>
                  <a:srgbClr val="FF0000"/>
                </a:solidFill>
              </a:rPr>
              <a:t>Miley’s Generalist Social Work Practice Intervention Model </a:t>
            </a:r>
            <a:r>
              <a:rPr lang="en-AU" sz="5600" b="0" dirty="0">
                <a:solidFill>
                  <a:prstClr val="black"/>
                </a:solidFill>
              </a:rPr>
              <a:t>involves:</a:t>
            </a:r>
          </a:p>
          <a:p>
            <a:pPr algn="l">
              <a:defRPr/>
            </a:pPr>
            <a:r>
              <a:rPr lang="en-AU" sz="5600" b="0" dirty="0">
                <a:solidFill>
                  <a:prstClr val="black"/>
                </a:solidFill>
              </a:rPr>
              <a:t>a)	saying goodbye to the client.</a:t>
            </a:r>
          </a:p>
          <a:p>
            <a:pPr algn="l">
              <a:defRPr/>
            </a:pPr>
            <a:r>
              <a:rPr lang="en-AU" sz="5600" b="0" dirty="0">
                <a:solidFill>
                  <a:prstClr val="black"/>
                </a:solidFill>
              </a:rPr>
              <a:t>b)	setting goals.</a:t>
            </a:r>
          </a:p>
          <a:p>
            <a:pPr algn="l">
              <a:defRPr/>
            </a:pPr>
            <a:r>
              <a:rPr lang="en-AU" sz="5600" b="0" dirty="0">
                <a:solidFill>
                  <a:prstClr val="black"/>
                </a:solidFill>
              </a:rPr>
              <a:t>c)	specify objectives.</a:t>
            </a:r>
          </a:p>
          <a:p>
            <a:pPr algn="l">
              <a:defRPr/>
            </a:pPr>
            <a:r>
              <a:rPr lang="en-AU" sz="5600" b="0" dirty="0">
                <a:solidFill>
                  <a:prstClr val="black"/>
                </a:solidFill>
              </a:rPr>
              <a:t>d)	working with the client.</a:t>
            </a:r>
          </a:p>
          <a:p>
            <a:pPr algn="l">
              <a:defRPr/>
            </a:pPr>
            <a:r>
              <a:rPr lang="en-AU" sz="5600" b="0" dirty="0">
                <a:solidFill>
                  <a:prstClr val="black"/>
                </a:solidFill>
              </a:rPr>
              <a:t>e)	reflecting and evaluating on the intervention process and the worker’s own </a:t>
            </a:r>
            <a:br>
              <a:rPr lang="en-AU" sz="5600" b="0" dirty="0">
                <a:solidFill>
                  <a:prstClr val="black"/>
                </a:solidFill>
              </a:rPr>
            </a:br>
            <a:r>
              <a:rPr lang="en-AU" sz="5600" b="0" dirty="0">
                <a:solidFill>
                  <a:prstClr val="black"/>
                </a:solidFill>
              </a:rPr>
              <a:t>                  intervention skills and knowledge and Identifying (where to from here).	   	 2 marks</a:t>
            </a:r>
          </a:p>
          <a:p>
            <a:pPr algn="l">
              <a:defRPr/>
            </a:pPr>
            <a:r>
              <a:rPr lang="en-AU" sz="5600" b="0" dirty="0">
                <a:solidFill>
                  <a:prstClr val="black"/>
                </a:solidFill>
              </a:rPr>
              <a:t>                                 	            	 </a:t>
            </a:r>
          </a:p>
          <a:p>
            <a:pPr algn="l">
              <a:defRPr/>
            </a:pPr>
            <a:r>
              <a:rPr lang="en-AU" sz="5600" b="1" dirty="0">
                <a:solidFill>
                  <a:prstClr val="black"/>
                </a:solidFill>
              </a:rPr>
              <a:t>	</a:t>
            </a:r>
            <a:endParaRPr lang="en-AU" sz="5600" dirty="0">
              <a:solidFill>
                <a:prstClr val="black"/>
              </a:solidFill>
            </a:endParaRPr>
          </a:p>
          <a:p>
            <a:pPr algn="l">
              <a:defRPr/>
            </a:pPr>
            <a:r>
              <a:rPr lang="en-AU" sz="5600" dirty="0">
                <a:solidFill>
                  <a:prstClr val="black"/>
                </a:solidFill>
              </a:rPr>
              <a:t>			</a:t>
            </a:r>
          </a:p>
          <a:p>
            <a:pPr algn="l" eaLnBrk="1" fontAlgn="auto" hangingPunct="1">
              <a:lnSpc>
                <a:spcPct val="150000"/>
              </a:lnSpc>
              <a:spcAft>
                <a:spcPts val="0"/>
              </a:spcAft>
              <a:defRPr/>
            </a:pPr>
            <a:br>
              <a:rPr lang="en-AU" dirty="0">
                <a:solidFill>
                  <a:prstClr val="black"/>
                </a:solidFill>
              </a:rPr>
            </a:br>
            <a:endParaRPr lang="en-AU" dirty="0">
              <a:solidFill>
                <a:prstClr val="black"/>
              </a:solidFill>
            </a:endParaRPr>
          </a:p>
          <a:p>
            <a:pPr algn="l" eaLnBrk="1" fontAlgn="auto" hangingPunct="1">
              <a:lnSpc>
                <a:spcPct val="150000"/>
              </a:lnSpc>
              <a:spcAft>
                <a:spcPts val="0"/>
              </a:spcAft>
              <a:buFont typeface="Arial" pitchFamily="34" charset="0"/>
              <a:buChar char="•"/>
              <a:defRPr/>
            </a:pPr>
            <a:endParaRPr lang="en-AU" dirty="0">
              <a:solidFill>
                <a:prstClr val="black"/>
              </a:solidFill>
            </a:endParaRPr>
          </a:p>
          <a:p>
            <a:pPr algn="l" eaLnBrk="1" fontAlgn="auto" hangingPunct="1">
              <a:spcAft>
                <a:spcPts val="0"/>
              </a:spcAft>
              <a:buFont typeface="Arial" pitchFamily="34" charset="0"/>
              <a:buChar char="•"/>
              <a:defRPr/>
            </a:pPr>
            <a:endParaRPr lang="en-AU" dirty="0">
              <a:solidFill>
                <a:prstClr val="black">
                  <a:tint val="75000"/>
                </a:prstClr>
              </a:solidFill>
            </a:endParaRPr>
          </a:p>
        </p:txBody>
      </p:sp>
      <p:sp>
        <p:nvSpPr>
          <p:cNvPr id="6" name="Oval 5"/>
          <p:cNvSpPr/>
          <p:nvPr/>
        </p:nvSpPr>
        <p:spPr>
          <a:xfrm>
            <a:off x="509588" y="1878013"/>
            <a:ext cx="215900" cy="215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prstClr val="white"/>
              </a:solidFill>
            </a:endParaRPr>
          </a:p>
        </p:txBody>
      </p:sp>
      <p:sp>
        <p:nvSpPr>
          <p:cNvPr id="7" name="Oval 6"/>
          <p:cNvSpPr/>
          <p:nvPr/>
        </p:nvSpPr>
        <p:spPr>
          <a:xfrm>
            <a:off x="509588" y="3916363"/>
            <a:ext cx="215900" cy="215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prstClr val="white"/>
              </a:solidFill>
            </a:endParaRPr>
          </a:p>
        </p:txBody>
      </p:sp>
    </p:spTree>
    <p:custDataLst>
      <p:tags r:id="rId1"/>
    </p:custDataLst>
    <p:extLst>
      <p:ext uri="{BB962C8B-B14F-4D97-AF65-F5344CB8AC3E}">
        <p14:creationId xmlns:p14="http://schemas.microsoft.com/office/powerpoint/2010/main" val="3114140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83019db83a278cb10e34833bd132f8ce421e746"/>
  <p:tag name="ISPRING_RESOURCE_PATHS_HASH_PRESENTER" val="3c72de05ac6fb268c57d5c3cd31a22f53fd5642"/>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5371</TotalTime>
  <Words>1276</Words>
  <Application>Microsoft Office PowerPoint</Application>
  <PresentationFormat>On-screen Show (4:3)</PresentationFormat>
  <Paragraphs>289</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359</cp:revision>
  <cp:lastPrinted>2011-11-18T03:36:14Z</cp:lastPrinted>
  <dcterms:created xsi:type="dcterms:W3CDTF">2012-06-21T06:49:01Z</dcterms:created>
  <dcterms:modified xsi:type="dcterms:W3CDTF">2019-06-05T05:48:48Z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E45B4259-752A-4CAA-A6FA-08E65B994C4D</vt:lpwstr>
  </property>
  <property fmtid="{D5CDD505-2E9C-101B-9397-08002B2CF9AE}" pid="3" name="ArticulatePath">
    <vt:lpwstr>WELF2012 Exam Preparation</vt:lpwstr>
  </property>
</Properties>
</file>