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13.xml" ContentType="application/vnd.openxmlformats-officedocument.presentationml.notesSlide+xml"/>
  <Override PartName="/ppt/tags/tag15.xml" ContentType="application/vnd.openxmlformats-officedocument.presentationml.tags+xml"/>
  <Override PartName="/ppt/notesSlides/notesSlide14.xml" ContentType="application/vnd.openxmlformats-officedocument.presentationml.notesSlide+xml"/>
  <Override PartName="/ppt/tags/tag16.xml" ContentType="application/vnd.openxmlformats-officedocument.presentationml.tags+xml"/>
  <Override PartName="/ppt/notesSlides/notesSlide15.xml" ContentType="application/vnd.openxmlformats-officedocument.presentationml.notesSlide+xml"/>
  <Override PartName="/ppt/tags/tag17.xml" ContentType="application/vnd.openxmlformats-officedocument.presentationml.tags+xml"/>
  <Override PartName="/ppt/notesSlides/notesSlide16.xml" ContentType="application/vnd.openxmlformats-officedocument.presentationml.notesSlide+xml"/>
  <Override PartName="/ppt/tags/tag18.xml" ContentType="application/vnd.openxmlformats-officedocument.presentationml.tags+xml"/>
  <Override PartName="/ppt/notesSlides/notesSlide17.xml" ContentType="application/vnd.openxmlformats-officedocument.presentationml.notesSlide+xml"/>
  <Override PartName="/ppt/tags/tag19.xml" ContentType="application/vnd.openxmlformats-officedocument.presentationml.tags+xml"/>
  <Override PartName="/ppt/notesSlides/notesSlide18.xml" ContentType="application/vnd.openxmlformats-officedocument.presentationml.notesSlide+xml"/>
  <Override PartName="/ppt/tags/tag20.xml" ContentType="application/vnd.openxmlformats-officedocument.presentationml.tags+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61" r:id="rId2"/>
    <p:sldId id="318" r:id="rId3"/>
    <p:sldId id="314" r:id="rId4"/>
    <p:sldId id="315" r:id="rId5"/>
    <p:sldId id="320" r:id="rId6"/>
    <p:sldId id="322" r:id="rId7"/>
    <p:sldId id="323" r:id="rId8"/>
    <p:sldId id="324" r:id="rId9"/>
    <p:sldId id="325" r:id="rId10"/>
    <p:sldId id="326" r:id="rId11"/>
    <p:sldId id="327" r:id="rId12"/>
    <p:sldId id="341" r:id="rId13"/>
    <p:sldId id="342" r:id="rId14"/>
    <p:sldId id="349" r:id="rId15"/>
    <p:sldId id="350" r:id="rId16"/>
    <p:sldId id="336" r:id="rId17"/>
    <p:sldId id="337" r:id="rId18"/>
    <p:sldId id="345" r:id="rId19"/>
    <p:sldId id="347" r:id="rId20"/>
  </p:sldIdLst>
  <p:sldSz cx="9144000" cy="6858000" type="screen4x3"/>
  <p:notesSz cx="6858000" cy="9144000"/>
  <p:custDataLst>
    <p:tags r:id="rId23"/>
  </p:custDataLst>
  <p:defaultTextStyle>
    <a:defPPr>
      <a:defRPr lang="en-US"/>
    </a:defPPr>
    <a:lvl1pPr algn="l" rtl="0" eaLnBrk="0" fontAlgn="base" hangingPunct="0">
      <a:spcBef>
        <a:spcPct val="0"/>
      </a:spcBef>
      <a:spcAft>
        <a:spcPct val="0"/>
      </a:spcAft>
      <a:defRPr sz="2400" kern="1200">
        <a:solidFill>
          <a:schemeClr val="tx1"/>
        </a:solidFill>
        <a:latin typeface="Arial" charset="0"/>
        <a:ea typeface="+mn-ea"/>
        <a:cs typeface="Arial" charset="0"/>
      </a:defRPr>
    </a:lvl1pPr>
    <a:lvl2pPr marL="457200" algn="l" rtl="0" eaLnBrk="0" fontAlgn="base" hangingPunct="0">
      <a:spcBef>
        <a:spcPct val="0"/>
      </a:spcBef>
      <a:spcAft>
        <a:spcPct val="0"/>
      </a:spcAft>
      <a:defRPr sz="2400" kern="1200">
        <a:solidFill>
          <a:schemeClr val="tx1"/>
        </a:solidFill>
        <a:latin typeface="Arial" charset="0"/>
        <a:ea typeface="+mn-ea"/>
        <a:cs typeface="Arial" charset="0"/>
      </a:defRPr>
    </a:lvl2pPr>
    <a:lvl3pPr marL="914400" algn="l" rtl="0" eaLnBrk="0" fontAlgn="base" hangingPunct="0">
      <a:spcBef>
        <a:spcPct val="0"/>
      </a:spcBef>
      <a:spcAft>
        <a:spcPct val="0"/>
      </a:spcAft>
      <a:defRPr sz="2400" kern="1200">
        <a:solidFill>
          <a:schemeClr val="tx1"/>
        </a:solidFill>
        <a:latin typeface="Arial" charset="0"/>
        <a:ea typeface="+mn-ea"/>
        <a:cs typeface="Arial" charset="0"/>
      </a:defRPr>
    </a:lvl3pPr>
    <a:lvl4pPr marL="1371600" algn="l" rtl="0" eaLnBrk="0" fontAlgn="base" hangingPunct="0">
      <a:spcBef>
        <a:spcPct val="0"/>
      </a:spcBef>
      <a:spcAft>
        <a:spcPct val="0"/>
      </a:spcAft>
      <a:defRPr sz="2400" kern="1200">
        <a:solidFill>
          <a:schemeClr val="tx1"/>
        </a:solidFill>
        <a:latin typeface="Arial" charset="0"/>
        <a:ea typeface="+mn-ea"/>
        <a:cs typeface="Arial" charset="0"/>
      </a:defRPr>
    </a:lvl4pPr>
    <a:lvl5pPr marL="1828800" algn="l" rtl="0" eaLnBrk="0" fontAlgn="base" hangingPunct="0">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3968">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8"/>
    <a:srgbClr val="E1F7FF"/>
    <a:srgbClr val="99FF99"/>
    <a:srgbClr val="FFCC99"/>
    <a:srgbClr val="B3DBE5"/>
    <a:srgbClr val="00349C"/>
    <a:srgbClr val="133399"/>
    <a:srgbClr val="17509F"/>
    <a:srgbClr val="0251A1"/>
    <a:srgbClr val="1729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9" autoAdjust="0"/>
    <p:restoredTop sz="86667" autoAdjust="0"/>
  </p:normalViewPr>
  <p:slideViewPr>
    <p:cSldViewPr snapToGrid="0">
      <p:cViewPr varScale="1">
        <p:scale>
          <a:sx n="99" d="100"/>
          <a:sy n="99" d="100"/>
        </p:scale>
        <p:origin x="1944" y="78"/>
      </p:cViewPr>
      <p:guideLst>
        <p:guide orient="horz" pos="3968"/>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428"/>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072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072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072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FF6F4C1-4114-4918-8993-473D0CD5DCE6}" type="slidenum">
              <a:rPr lang="en-US"/>
              <a:pPr>
                <a:defRPr/>
              </a:pPr>
              <a:t>‹#›</a:t>
            </a:fld>
            <a:endParaRPr lang="en-US"/>
          </a:p>
        </p:txBody>
      </p:sp>
    </p:spTree>
    <p:extLst>
      <p:ext uri="{BB962C8B-B14F-4D97-AF65-F5344CB8AC3E}">
        <p14:creationId xmlns:p14="http://schemas.microsoft.com/office/powerpoint/2010/main" val="7199173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0483"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50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048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48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048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1EDB437F-59FE-4A6C-A802-8DC82142699A}" type="slidenum">
              <a:rPr lang="en-US"/>
              <a:pPr>
                <a:defRPr/>
              </a:pPr>
              <a:t>‹#›</a:t>
            </a:fld>
            <a:endParaRPr lang="en-US"/>
          </a:p>
        </p:txBody>
      </p:sp>
    </p:spTree>
    <p:extLst>
      <p:ext uri="{BB962C8B-B14F-4D97-AF65-F5344CB8AC3E}">
        <p14:creationId xmlns:p14="http://schemas.microsoft.com/office/powerpoint/2010/main" val="35229435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466D26C5-F0A9-400F-9FD0-E330148CE9D3}" type="slidenum">
              <a:rPr lang="en-US" smtClean="0"/>
              <a:pPr/>
              <a:t>1</a:t>
            </a:fld>
            <a:endParaRPr lang="en-US"/>
          </a:p>
        </p:txBody>
      </p:sp>
      <p:sp>
        <p:nvSpPr>
          <p:cNvPr id="46083" name="Rectangle 2"/>
          <p:cNvSpPr>
            <a:spLocks noGrp="1" noRot="1" noChangeAspect="1" noChangeArrowheads="1" noTextEdit="1"/>
          </p:cNvSpPr>
          <p:nvPr>
            <p:ph type="sldImg"/>
          </p:nvPr>
        </p:nvSpPr>
        <p:spPr>
          <a:xfrm>
            <a:off x="1143000" y="685800"/>
            <a:ext cx="4572000" cy="3429000"/>
          </a:xfrm>
          <a:ln/>
        </p:spPr>
      </p:sp>
      <p:sp>
        <p:nvSpPr>
          <p:cNvPr id="46084" name="Rectangle 3"/>
          <p:cNvSpPr>
            <a:spLocks noGrp="1" noChangeArrowheads="1"/>
          </p:cNvSpPr>
          <p:nvPr>
            <p:ph type="body" idx="1"/>
          </p:nvPr>
        </p:nvSpPr>
        <p:spPr>
          <a:noFill/>
          <a:ln/>
        </p:spPr>
        <p:txBody>
          <a:bodyPr/>
          <a:lstStyle/>
          <a:p>
            <a:pPr eaLnBrk="1" hangingPunct="1"/>
            <a:r>
              <a:rPr lang="en-US" dirty="0"/>
              <a:t>Slide 1: Introduction</a:t>
            </a:r>
          </a:p>
          <a:p>
            <a:pPr eaLnBrk="1" hangingPunct="1"/>
            <a:r>
              <a:rPr lang="en-US" dirty="0"/>
              <a:t>Welcome to a presentation on Exam Preparation. The content of this presentation has been tailored to meet the requirements of your course which is BEHL2009. This presentation will attempt to draw your attention to the types of questions that you will need to answer in the exam, sample questions, processes you need to undertake during the exam and strategies</a:t>
            </a:r>
            <a:r>
              <a:rPr lang="en-US" baseline="0" dirty="0"/>
              <a:t> you can apply to prepare for the exam. The questions that you see in the presentation are samples only and may not represent the actual questions in the exam.</a:t>
            </a:r>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10: Sample True/False Question</a:t>
            </a:r>
          </a:p>
          <a:p>
            <a:r>
              <a:rPr lang="en-AU" dirty="0"/>
              <a:t>On</a:t>
            </a:r>
            <a:r>
              <a:rPr lang="en-AU" baseline="0" dirty="0"/>
              <a:t> this slide you will see some example true or false questions. As in the MCQs, first you have to highlight the key words/phrases in the statements. Then you have to pick the true or false option. Then circle your option on the question booklet. Have a go at the questions. Did you get them right? It is recommended that you spend approximately one minute for each of the true or false questions. You may, however, require more or less time depending on the level of question.</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10</a:t>
            </a:fld>
            <a:endParaRPr lang="en-US"/>
          </a:p>
        </p:txBody>
      </p:sp>
    </p:spTree>
    <p:extLst>
      <p:ext uri="{BB962C8B-B14F-4D97-AF65-F5344CB8AC3E}">
        <p14:creationId xmlns:p14="http://schemas.microsoft.com/office/powerpoint/2010/main" val="25744505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11: Sample Short Answer Question</a:t>
            </a:r>
          </a:p>
          <a:p>
            <a:r>
              <a:rPr lang="en-AU" dirty="0"/>
              <a:t>On this slide you will see an example of a short answer</a:t>
            </a:r>
            <a:r>
              <a:rPr lang="en-AU" baseline="0" dirty="0"/>
              <a:t> type question. For these types of questions, the marks will vary according to how much or how little you have to write. Be guided by the marks specified at the end of each statement. Even though you write more than required, you will only be awarded the maximum specified marks. Therefore, do not waste your time. Just provide what is required. You do not have to write lengthy answers; get straight to the point. The answers for this section must be written in the answer booklet.</a:t>
            </a:r>
            <a:endParaRPr lang="en-AU" dirty="0"/>
          </a:p>
          <a:p>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11</a:t>
            </a:fld>
            <a:endParaRPr lang="en-US"/>
          </a:p>
        </p:txBody>
      </p:sp>
    </p:spTree>
    <p:extLst>
      <p:ext uri="{BB962C8B-B14F-4D97-AF65-F5344CB8AC3E}">
        <p14:creationId xmlns:p14="http://schemas.microsoft.com/office/powerpoint/2010/main" val="7535702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12: Sample Short Answer Questions (cont’d)</a:t>
            </a:r>
          </a:p>
          <a:p>
            <a:r>
              <a:rPr lang="en-AU" dirty="0"/>
              <a:t>Here are some more examples of short answer type questions. Do attempt</a:t>
            </a:r>
            <a:r>
              <a:rPr lang="en-AU" baseline="0" dirty="0"/>
              <a:t> to answer the questions. *** Did you get them right?</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12</a:t>
            </a:fld>
            <a:endParaRPr lang="en-US"/>
          </a:p>
        </p:txBody>
      </p:sp>
    </p:spTree>
    <p:extLst>
      <p:ext uri="{BB962C8B-B14F-4D97-AF65-F5344CB8AC3E}">
        <p14:creationId xmlns:p14="http://schemas.microsoft.com/office/powerpoint/2010/main" val="9829170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13: Sample Essay</a:t>
            </a:r>
            <a:r>
              <a:rPr lang="en-AU" baseline="0" dirty="0"/>
              <a:t> Question</a:t>
            </a:r>
          </a:p>
          <a:p>
            <a:r>
              <a:rPr lang="en-AU" baseline="0" dirty="0"/>
              <a:t>For this section of your exam, you will be given a choice of two questions. You only have to answer one. You have to write your answer in the answer booklet that is be provided. Begin by highlighting the key words or phrases in the question. Identify what is needed. Next go through the rest of the sub-questions. Plan your answer. Having an outline will help you write faster and also present a logical and clear argument. The outline will also ensure that you do not forget anything while you are writing. Be guided by the specified marks. Do not write too much or too little. You should spend the bulk of your time in this section as you will be awarded 40 marks. It is recommended that you spend at least 45 minutes to an hour to answer your essay questions. However, this might depend on how much or how little you have to write for each of the sub-questions.</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13</a:t>
            </a:fld>
            <a:endParaRPr lang="en-US"/>
          </a:p>
        </p:txBody>
      </p:sp>
    </p:spTree>
    <p:extLst>
      <p:ext uri="{BB962C8B-B14F-4D97-AF65-F5344CB8AC3E}">
        <p14:creationId xmlns:p14="http://schemas.microsoft.com/office/powerpoint/2010/main" val="8830655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14: Processes for Answering Essay Questions</a:t>
            </a:r>
          </a:p>
          <a:p>
            <a:r>
              <a:rPr lang="en-AU" dirty="0"/>
              <a:t>Before you begin answering</a:t>
            </a:r>
            <a:r>
              <a:rPr lang="en-AU" baseline="0" dirty="0"/>
              <a:t>, you have to analyse the questions first. Underline key terms in the question and sub-questions. Interpret what is required. Establish the meaning of key terms/phrases. Identify the relevant information to answer the questions. Plan out your answer with an outline. Next write your answer. Begin by writing a brief introduction. Use headings in the body section to address each of the sub-questions. Write a brief conclusion to draw together all main points. Make sure that you link theory to practice. This simply means that you have to use your knowledge of all the related theories/concepts that you have learnt in the course to discuss why something is done in a particular manner. Finally don’t forget to review your answer. It is when you review your answer that you will find that you may have misunderstood the question or misspelt something. You may lose marks if you don’t review your answer.</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14</a:t>
            </a:fld>
            <a:endParaRPr lang="en-US"/>
          </a:p>
        </p:txBody>
      </p:sp>
    </p:spTree>
    <p:extLst>
      <p:ext uri="{BB962C8B-B14F-4D97-AF65-F5344CB8AC3E}">
        <p14:creationId xmlns:p14="http://schemas.microsoft.com/office/powerpoint/2010/main" val="23497411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15: Points to Note</a:t>
            </a:r>
          </a:p>
          <a:p>
            <a:r>
              <a:rPr lang="en-AU" dirty="0"/>
              <a:t>It is very important that you note the length of time for your exam and the number of questions you have to answer. This will determine how much time you can spend in each of the different sections. When you have worked this out,</a:t>
            </a:r>
            <a:r>
              <a:rPr lang="en-AU" baseline="0" dirty="0"/>
              <a:t> you need to stick to the allocated time and move on to the next section when the time is up. Spending too much of time on one section would result in a serious case of ‘running out of time’. It is better to attempt all questions and get some marks rather than not attempt a whole section and not get any marks at all. It is also important to be aware of the type of exam you will be required to sit for so that you can appropriately prepare for it.</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15</a:t>
            </a:fld>
            <a:endParaRPr lang="en-US"/>
          </a:p>
        </p:txBody>
      </p:sp>
    </p:spTree>
    <p:extLst>
      <p:ext uri="{BB962C8B-B14F-4D97-AF65-F5344CB8AC3E}">
        <p14:creationId xmlns:p14="http://schemas.microsoft.com/office/powerpoint/2010/main" val="18588566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16: During</a:t>
            </a:r>
            <a:r>
              <a:rPr lang="en-AU" baseline="0" dirty="0"/>
              <a:t> the Exam</a:t>
            </a:r>
          </a:p>
          <a:p>
            <a:r>
              <a:rPr lang="en-AU" baseline="0" dirty="0"/>
              <a:t>There are particular things that you need to do during the exam. Ensure that you carefully read the instructions and questions. Make sure that you know what the directives mean. For example, compare is different from discuss or evaluate. Identify how many questions you have to answer and allocate the correct amount of time for each section. Brainstorm your answer by jotting down the key points. You can ask for writing paper or use the space on your question paper to do this. Answer the questions that you are familiar or confident of first. Structure your questions in the format required. For example, for the essay question you need to organise the answer with an introduction, body and conclusion. However, if you are running out of time don’t worry so much about the introduction and conclusion. Just go straight to the body section. Remember, your answers have to be organised in paragraphs and not dot points. If you do run out of time, draw your tutor’s attention to this and resume with dot points. But only do this if you really don’t have time.</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16</a:t>
            </a:fld>
            <a:endParaRPr lang="en-US"/>
          </a:p>
        </p:txBody>
      </p:sp>
    </p:spTree>
    <p:extLst>
      <p:ext uri="{BB962C8B-B14F-4D97-AF65-F5344CB8AC3E}">
        <p14:creationId xmlns:p14="http://schemas.microsoft.com/office/powerpoint/2010/main" val="9711963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17: Using Time</a:t>
            </a:r>
            <a:r>
              <a:rPr lang="en-AU" baseline="0" dirty="0"/>
              <a:t> during Exam</a:t>
            </a:r>
          </a:p>
          <a:p>
            <a:r>
              <a:rPr lang="en-AU" baseline="0" dirty="0"/>
              <a:t>The time that you allocate for each question needs to be divided between *reading, planning, writing and reviewing time. Each one of these components is important, therefore, do not ignore them.</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17</a:t>
            </a:fld>
            <a:endParaRPr lang="en-US"/>
          </a:p>
        </p:txBody>
      </p:sp>
    </p:spTree>
    <p:extLst>
      <p:ext uri="{BB962C8B-B14F-4D97-AF65-F5344CB8AC3E}">
        <p14:creationId xmlns:p14="http://schemas.microsoft.com/office/powerpoint/2010/main" val="21654147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18: Strategies for Exam</a:t>
            </a:r>
            <a:r>
              <a:rPr lang="en-AU" baseline="0" dirty="0"/>
              <a:t> Preparation: SQ4P</a:t>
            </a:r>
          </a:p>
          <a:p>
            <a:r>
              <a:rPr lang="en-AU" baseline="0" dirty="0"/>
              <a:t>There are many techniques that you could use for exam preparation. The SQ4P is one of them. Begin preparing for your exam by surveying your whole course. Check the aims and learning outcomes. Gauge the importance of a topic by the number of weeks allocated to it. Cross reference assignment questions to the topic. Ask yourself what you need to do in order to pass the course. Review your lecture content and the weekly readings. You don’t have to go through your entire textbook. Make a list of topics that will be tested and link them to the learning outcomes. Next, link them to course weeks and assignment questions. Predict the questions you will be asked. Having said that, it is also good to be aware that predictions do not always come true. Form a study group and nominate each person to research on a topic and teach the rest of the members. Plan your revision strategy. Do more than the minimum amount of work. Read around the subject. If you just regurgitate the input you got from your tutors, you will only get average marks. Prepare for your exam. Keep a revision cycle going for each topic and update your folder for each of the topics by condensing your notes. Use strategies to help you remember such as cue cards, mnemonics, illustrations, recordings, etc. Mnemonics is a strategy where you link together the first letter of each word or concept to form a sentence that makes sense to you. For example,  to remember the positions of leadership, you can have something like ‘Lay down Annie’ for </a:t>
            </a:r>
            <a:r>
              <a:rPr lang="en-AU" sz="1200" dirty="0"/>
              <a:t> Laissez-faire, democratic and autocratic. Finally,</a:t>
            </a:r>
            <a:r>
              <a:rPr lang="en-AU" sz="1200" baseline="0" dirty="0"/>
              <a:t> you need to practise for the exam. Go through all the topics in your lectures and weekly readings. If there are questions at the end, try to answer them. Allow yourself ten minutes to brainstorm and about 35 minutes to write the answer for an essay type question. Try to look for past exam questions and practise answering the questions in the allocated time.</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18</a:t>
            </a:fld>
            <a:endParaRPr lang="en-US"/>
          </a:p>
        </p:txBody>
      </p:sp>
    </p:spTree>
    <p:extLst>
      <p:ext uri="{BB962C8B-B14F-4D97-AF65-F5344CB8AC3E}">
        <p14:creationId xmlns:p14="http://schemas.microsoft.com/office/powerpoint/2010/main" val="12149696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This is the end of the presentation. If</a:t>
            </a:r>
            <a:r>
              <a:rPr lang="en-AU" baseline="0" dirty="0"/>
              <a:t> you have any questions about your exam, please forward them to your tutors. Good luck and best wishes.</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19</a:t>
            </a:fld>
            <a:endParaRPr lang="en-US"/>
          </a:p>
        </p:txBody>
      </p:sp>
    </p:spTree>
    <p:extLst>
      <p:ext uri="{BB962C8B-B14F-4D97-AF65-F5344CB8AC3E}">
        <p14:creationId xmlns:p14="http://schemas.microsoft.com/office/powerpoint/2010/main" val="34650641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2: Copyright notice</a:t>
            </a:r>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2</a:t>
            </a:fld>
            <a:endParaRPr lang="en-US"/>
          </a:p>
        </p:txBody>
      </p:sp>
    </p:spTree>
    <p:extLst>
      <p:ext uri="{BB962C8B-B14F-4D97-AF65-F5344CB8AC3E}">
        <p14:creationId xmlns:p14="http://schemas.microsoft.com/office/powerpoint/2010/main" val="42378164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3: What are exams?</a:t>
            </a:r>
          </a:p>
          <a:p>
            <a:r>
              <a:rPr lang="en-AU" dirty="0"/>
              <a:t>Many students fear exams</a:t>
            </a:r>
            <a:r>
              <a:rPr lang="en-AU" baseline="0" dirty="0"/>
              <a:t> and get stressed because of it. If you are afraid of the exam, it will impact on your wellbeing and performance. Once you realise what exams are and why you need to sit for them, you will look at exams more positively. Exams are tests of your learning, knowledge and understanding of the content that has been communicated to you in your course. They present opportunities for you to demonstrate how you are able to use the information that you have learnt and what you know. Whenever you learn a new skill, you would have to be tested to show that you have learnt it correctly so that you are able to use it in the appropriate manner. For example, you will have to sit for a test in order to get your driver’s license or at least show that you are able to drive competently. It is the same with your Group Work course. Your tutors have given you a lot of information and knowledge. They need to know that you have understood them correctly and would be able to apply these in the future when you begin working. So, that is why exams are important.</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3</a:t>
            </a:fld>
            <a:endParaRPr lang="en-US"/>
          </a:p>
        </p:txBody>
      </p:sp>
    </p:spTree>
    <p:extLst>
      <p:ext uri="{BB962C8B-B14F-4D97-AF65-F5344CB8AC3E}">
        <p14:creationId xmlns:p14="http://schemas.microsoft.com/office/powerpoint/2010/main" val="28997100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4: Types of Exams</a:t>
            </a:r>
          </a:p>
          <a:p>
            <a:r>
              <a:rPr lang="en-AU" dirty="0"/>
              <a:t>There are many types of exams</a:t>
            </a:r>
            <a:r>
              <a:rPr lang="en-AU" baseline="0" dirty="0"/>
              <a:t> and questions. On this slide you will see some examples of the types of exam questions. ******** You need to find out what type of exam you will have to sit for so that you can effectively prepare for it as different exams require different preparation strategies.</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4</a:t>
            </a:fld>
            <a:endParaRPr lang="en-US"/>
          </a:p>
        </p:txBody>
      </p:sp>
    </p:spTree>
    <p:extLst>
      <p:ext uri="{BB962C8B-B14F-4D97-AF65-F5344CB8AC3E}">
        <p14:creationId xmlns:p14="http://schemas.microsoft.com/office/powerpoint/2010/main" val="37916013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5: Question types for</a:t>
            </a:r>
            <a:r>
              <a:rPr lang="en-AU" baseline="0" dirty="0"/>
              <a:t> BEHL2009</a:t>
            </a:r>
          </a:p>
          <a:p>
            <a:r>
              <a:rPr lang="en-AU" baseline="0" dirty="0"/>
              <a:t>For this course, you have four different types of questions that you need to answer. The exam for this course is two hours long. *There will be 20 multiple choice questions which will be awarded one mark each. *Then there will be 10 true and false questions that will also be awarded one mark each. *Next you will have to answer eight short answer type questions. The marks for each of these questions vary and the total for this section is 30 marks. Identify how many marks each question is awarded and answer accordingly. Writing too much or too little will not get you the appropriate marks if you are not guided by the marks specified beside the questions. *Finally you have to answer one essay question which is worth 40 marks. For this section, you have a choice of two but you only need to pick one question to answer.</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5</a:t>
            </a:fld>
            <a:endParaRPr lang="en-US"/>
          </a:p>
        </p:txBody>
      </p:sp>
    </p:spTree>
    <p:extLst>
      <p:ext uri="{BB962C8B-B14F-4D97-AF65-F5344CB8AC3E}">
        <p14:creationId xmlns:p14="http://schemas.microsoft.com/office/powerpoint/2010/main" val="42366324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6: Multiple Choice Questions (MCQs)</a:t>
            </a:r>
          </a:p>
          <a:p>
            <a:r>
              <a:rPr lang="en-AU" dirty="0"/>
              <a:t>Multiple</a:t>
            </a:r>
            <a:r>
              <a:rPr lang="en-AU" baseline="0" dirty="0"/>
              <a:t> choice questions or MCQs test a broad range of topics. In order to answer these types of questions, you would need to know definitions, concepts, processes, procedures, terminology, etc. MCQs allow your tutors to test your knowledge of the content area. These types of questions are very objective and reliable and you will be scored based on your selection of the right answer. There will be no marks awarded for partial information unlike other forms of questions such as the short answer or the essay.</a:t>
            </a:r>
            <a:endParaRPr lang="en-AU" dirty="0"/>
          </a:p>
          <a:p>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6</a:t>
            </a:fld>
            <a:endParaRPr lang="en-US"/>
          </a:p>
        </p:txBody>
      </p:sp>
    </p:spTree>
    <p:extLst>
      <p:ext uri="{BB962C8B-B14F-4D97-AF65-F5344CB8AC3E}">
        <p14:creationId xmlns:p14="http://schemas.microsoft.com/office/powerpoint/2010/main" val="19139194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7: Characteristics of MCQs</a:t>
            </a:r>
          </a:p>
          <a:p>
            <a:r>
              <a:rPr lang="en-AU" dirty="0"/>
              <a:t>The MCQs</a:t>
            </a:r>
            <a:r>
              <a:rPr lang="en-AU" baseline="0" dirty="0"/>
              <a:t> are sometimes also called objective questions. The MCQ is made up of different components. You will find the stem which can comprise a question or incomplete statement. Then you will have the options which are suggested answers or completions. There are usually three distracters if you have four options or four if you have five options in a question. Only one of the four or five options is the key which is the correct response. It is wise to take some time to read through the question and each of the options. Cross out those that are incorrect to identify the key. The distracters are very similar to the key and can be quite confusing. Therefore, do not rush through the MCQs. Approximately one minute for each question is recommended but you may need more or less depending on the level.</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7</a:t>
            </a:fld>
            <a:endParaRPr lang="en-US"/>
          </a:p>
        </p:txBody>
      </p:sp>
    </p:spTree>
    <p:extLst>
      <p:ext uri="{BB962C8B-B14F-4D97-AF65-F5344CB8AC3E}">
        <p14:creationId xmlns:p14="http://schemas.microsoft.com/office/powerpoint/2010/main" val="14650323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8: Sample</a:t>
            </a:r>
            <a:r>
              <a:rPr lang="en-AU" baseline="0" dirty="0"/>
              <a:t> MCQ</a:t>
            </a:r>
          </a:p>
          <a:p>
            <a:r>
              <a:rPr lang="en-AU" baseline="0" dirty="0"/>
              <a:t>On this slide you will see a sample MCQ. The first thing you should do is highlight the key words in the question or statement as is shown in the example. You can underline, highlight or tick This is important as you need to focus on the what is required. Next, carefully read each option and cross out the distracters. Finally, circle the answer in your question booklet. What is the answer for question one? *Did you pick C as the answer? If you did you have answered the question correctly.</a:t>
            </a:r>
          </a:p>
          <a:p>
            <a:pPr marL="0" marR="0" indent="0" algn="l" defTabSz="914400" rtl="0" eaLnBrk="0" fontAlgn="base" latinLnBrk="0" hangingPunct="0">
              <a:lnSpc>
                <a:spcPct val="100000"/>
              </a:lnSpc>
              <a:spcBef>
                <a:spcPct val="30000"/>
              </a:spcBef>
              <a:spcAft>
                <a:spcPct val="0"/>
              </a:spcAft>
              <a:buClrTx/>
              <a:buSzTx/>
              <a:buFontTx/>
              <a:buNone/>
              <a:tabLst/>
              <a:defRPr/>
            </a:pPr>
            <a:r>
              <a:rPr lang="en-AU" baseline="0" dirty="0"/>
              <a:t>Move on to the next question. If there are any questions you are not sure of, do not waste too much time on the question. Put a mark beside the question and move on. </a:t>
            </a:r>
            <a:r>
              <a:rPr lang="en-AU" sz="1200" kern="1200" dirty="0">
                <a:solidFill>
                  <a:schemeClr val="tx1"/>
                </a:solidFill>
                <a:effectLst/>
                <a:latin typeface="Arial" charset="0"/>
                <a:ea typeface="Arial" pitchFamily="-65" charset="0"/>
                <a:cs typeface="Arial" charset="0"/>
              </a:rPr>
              <a:t>You can always return to the questions after you have finished the rest of the questions.</a:t>
            </a:r>
          </a:p>
          <a:p>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8</a:t>
            </a:fld>
            <a:endParaRPr lang="en-US"/>
          </a:p>
        </p:txBody>
      </p:sp>
    </p:spTree>
    <p:extLst>
      <p:ext uri="{BB962C8B-B14F-4D97-AF65-F5344CB8AC3E}">
        <p14:creationId xmlns:p14="http://schemas.microsoft.com/office/powerpoint/2010/main" val="13157799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9:</a:t>
            </a:r>
            <a:r>
              <a:rPr lang="en-AU" baseline="0" dirty="0"/>
              <a:t> Sample MCQs</a:t>
            </a:r>
          </a:p>
          <a:p>
            <a:r>
              <a:rPr lang="en-AU" baseline="0" dirty="0"/>
              <a:t>On this slide you will see two more sample questions. Take some time to answer the questions. What is your answer for Question Two and Three? Are your answers correct?</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9</a:t>
            </a:fld>
            <a:endParaRPr lang="en-US"/>
          </a:p>
        </p:txBody>
      </p:sp>
    </p:spTree>
    <p:extLst>
      <p:ext uri="{BB962C8B-B14F-4D97-AF65-F5344CB8AC3E}">
        <p14:creationId xmlns:p14="http://schemas.microsoft.com/office/powerpoint/2010/main" val="18498016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28" y="2590"/>
            <a:ext cx="9140546" cy="6855410"/>
          </a:xfrm>
          <a:prstGeom prst="rect">
            <a:avLst/>
          </a:prstGeom>
        </p:spPr>
      </p:pic>
      <p:sp>
        <p:nvSpPr>
          <p:cNvPr id="8200" name="Rectangle 8"/>
          <p:cNvSpPr>
            <a:spLocks noGrp="1" noChangeArrowheads="1"/>
          </p:cNvSpPr>
          <p:nvPr>
            <p:ph type="ctrTitle" sz="quarter"/>
          </p:nvPr>
        </p:nvSpPr>
        <p:spPr bwMode="auto">
          <a:xfrm>
            <a:off x="1440000" y="3384550"/>
            <a:ext cx="5791200" cy="387351"/>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algn="l">
              <a:defRPr sz="2400">
                <a:solidFill>
                  <a:schemeClr val="bg1"/>
                </a:solidFill>
              </a:defRPr>
            </a:lvl1pPr>
          </a:lstStyle>
          <a:p>
            <a:r>
              <a:rPr lang="en-US" dirty="0"/>
              <a:t>Click to edit Master title style</a:t>
            </a:r>
          </a:p>
        </p:txBody>
      </p:sp>
      <p:sp>
        <p:nvSpPr>
          <p:cNvPr id="8203" name="Rectangle 11"/>
          <p:cNvSpPr>
            <a:spLocks noGrp="1" noChangeArrowheads="1"/>
          </p:cNvSpPr>
          <p:nvPr>
            <p:ph type="subTitle" sz="quarter" idx="1"/>
          </p:nvPr>
        </p:nvSpPr>
        <p:spPr bwMode="auto">
          <a:xfrm>
            <a:off x="1440000" y="3868737"/>
            <a:ext cx="6019800" cy="385763"/>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0" indent="0" algn="l">
              <a:buFontTx/>
              <a:buNone/>
              <a:defRPr sz="1400">
                <a:solidFill>
                  <a:schemeClr val="bg1"/>
                </a:solidFill>
              </a:defRPr>
            </a:lvl1pPr>
          </a:lstStyle>
          <a:p>
            <a:r>
              <a:rPr lang="en-US" dirty="0"/>
              <a:t>Click to edit Master subtitle style</a:t>
            </a:r>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409575" y="428625"/>
            <a:ext cx="8258175" cy="647700"/>
          </a:xfrm>
          <a:prstGeom prst="rect">
            <a:avLst/>
          </a:prstGeom>
        </p:spPr>
        <p:txBody>
          <a:bodyPr/>
          <a:lstStyle>
            <a:lvl1pPr marL="0" indent="0">
              <a:buNone/>
              <a:defRPr b="1">
                <a:solidFill>
                  <a:srgbClr val="0000C8"/>
                </a:solidFill>
              </a:defRPr>
            </a:lvl1pPr>
          </a:lstStyle>
          <a:p>
            <a:pPr lvl="0"/>
            <a:r>
              <a:rPr lang="en-US" dirty="0"/>
              <a:t>Title</a:t>
            </a:r>
            <a:endParaRPr lang="en-AU" dirty="0"/>
          </a:p>
        </p:txBody>
      </p:sp>
      <p:sp>
        <p:nvSpPr>
          <p:cNvPr id="6" name="Text Placeholder 3"/>
          <p:cNvSpPr>
            <a:spLocks noGrp="1"/>
          </p:cNvSpPr>
          <p:nvPr>
            <p:ph type="body" sz="quarter" idx="11" hasCustomPrompt="1"/>
          </p:nvPr>
        </p:nvSpPr>
        <p:spPr>
          <a:xfrm>
            <a:off x="414337" y="1295400"/>
            <a:ext cx="8258175" cy="647700"/>
          </a:xfrm>
          <a:prstGeom prst="rect">
            <a:avLst/>
          </a:prstGeom>
        </p:spPr>
        <p:txBody>
          <a:bodyPr/>
          <a:lstStyle>
            <a:lvl1pPr marL="0" indent="0">
              <a:buNone/>
              <a:defRPr sz="2000" b="1">
                <a:solidFill>
                  <a:schemeClr val="tx1"/>
                </a:solidFill>
              </a:defRPr>
            </a:lvl1pPr>
          </a:lstStyle>
          <a:p>
            <a:pPr lvl="0"/>
            <a:r>
              <a:rPr lang="en-US" dirty="0"/>
              <a:t>Text</a:t>
            </a:r>
          </a:p>
          <a:p>
            <a:pPr lvl="0"/>
            <a:endParaRPr lang="en-AU" dirty="0"/>
          </a:p>
        </p:txBody>
      </p:sp>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5562556"/>
            <a:ext cx="9144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6147"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760" y="4916073"/>
            <a:ext cx="9138480" cy="1941927"/>
          </a:xfrm>
          <a:prstGeom prst="rect">
            <a:avLst/>
          </a:prstGeom>
          <a:noFill/>
          <a:extLst>
            <a:ext uri="{909E8E84-426E-40DD-AFC4-6F175D3DCCD1}">
              <a14:hiddenFill xmlns:a14="http://schemas.microsoft.com/office/drawing/2010/main">
                <a:solidFill>
                  <a:srgbClr val="FFFFFF"/>
                </a:solidFill>
              </a14:hiddenFill>
            </a:ext>
          </a:extLst>
        </p:spPr>
      </p:pic>
      <p:sp>
        <p:nvSpPr>
          <p:cNvPr id="4" name="Text Placeholder 3"/>
          <p:cNvSpPr>
            <a:spLocks noGrp="1"/>
          </p:cNvSpPr>
          <p:nvPr>
            <p:ph type="body" sz="quarter" idx="10" hasCustomPrompt="1"/>
          </p:nvPr>
        </p:nvSpPr>
        <p:spPr>
          <a:xfrm>
            <a:off x="409575" y="428625"/>
            <a:ext cx="8258175" cy="647700"/>
          </a:xfrm>
          <a:prstGeom prst="rect">
            <a:avLst/>
          </a:prstGeom>
        </p:spPr>
        <p:txBody>
          <a:bodyPr/>
          <a:lstStyle>
            <a:lvl1pPr marL="0" indent="0">
              <a:buNone/>
              <a:defRPr b="1">
                <a:solidFill>
                  <a:srgbClr val="0000C8"/>
                </a:solidFill>
              </a:defRPr>
            </a:lvl1pPr>
          </a:lstStyle>
          <a:p>
            <a:pPr lvl="0"/>
            <a:r>
              <a:rPr lang="en-US" dirty="0"/>
              <a:t>Title</a:t>
            </a:r>
            <a:endParaRPr lang="en-AU" dirty="0"/>
          </a:p>
        </p:txBody>
      </p:sp>
      <p:sp>
        <p:nvSpPr>
          <p:cNvPr id="6" name="Text Placeholder 3"/>
          <p:cNvSpPr>
            <a:spLocks noGrp="1"/>
          </p:cNvSpPr>
          <p:nvPr>
            <p:ph type="body" sz="quarter" idx="11" hasCustomPrompt="1"/>
          </p:nvPr>
        </p:nvSpPr>
        <p:spPr>
          <a:xfrm>
            <a:off x="414337" y="1295400"/>
            <a:ext cx="8258175" cy="647700"/>
          </a:xfrm>
          <a:prstGeom prst="rect">
            <a:avLst/>
          </a:prstGeom>
        </p:spPr>
        <p:txBody>
          <a:bodyPr/>
          <a:lstStyle>
            <a:lvl1pPr marL="0" indent="0">
              <a:buNone/>
              <a:defRPr sz="2000" b="1">
                <a:solidFill>
                  <a:schemeClr val="tx1"/>
                </a:solidFill>
              </a:defRPr>
            </a:lvl1pPr>
          </a:lstStyle>
          <a:p>
            <a:pPr lvl="0"/>
            <a:r>
              <a:rPr lang="en-US" dirty="0"/>
              <a:t>Text</a:t>
            </a:r>
          </a:p>
          <a:p>
            <a:pPr lvl="0"/>
            <a:endParaRPr lang="en-AU" dirty="0"/>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extLst>
      <p:ext uri="{BB962C8B-B14F-4D97-AF65-F5344CB8AC3E}">
        <p14:creationId xmlns:p14="http://schemas.microsoft.com/office/powerpoint/2010/main" val="2411421538"/>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0" y="0"/>
            <a:ext cx="4476750" cy="5562556"/>
          </a:xfrm>
          <a:prstGeom prst="rect">
            <a:avLst/>
          </a:prstGeom>
        </p:spPr>
        <p:txBody>
          <a:bodyPr/>
          <a:lstStyle/>
          <a:p>
            <a:endParaRPr lang="en-AU"/>
          </a:p>
        </p:txBody>
      </p:sp>
      <p:sp>
        <p:nvSpPr>
          <p:cNvPr id="7" name="Text Placeholder 6"/>
          <p:cNvSpPr>
            <a:spLocks noGrp="1"/>
          </p:cNvSpPr>
          <p:nvPr>
            <p:ph type="body" sz="quarter" idx="11" hasCustomPrompt="1"/>
          </p:nvPr>
        </p:nvSpPr>
        <p:spPr>
          <a:xfrm>
            <a:off x="4819650"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9" name="Text Placeholder 8"/>
          <p:cNvSpPr>
            <a:spLocks noGrp="1"/>
          </p:cNvSpPr>
          <p:nvPr>
            <p:ph type="body" sz="quarter" idx="12" hasCustomPrompt="1"/>
          </p:nvPr>
        </p:nvSpPr>
        <p:spPr>
          <a:xfrm>
            <a:off x="4819650" y="981075"/>
            <a:ext cx="4114800" cy="3952875"/>
          </a:xfrm>
          <a:prstGeom prst="rect">
            <a:avLst/>
          </a:prstGeom>
        </p:spPr>
        <p:txBody>
          <a:bodyPr/>
          <a:lstStyle>
            <a:lvl1pPr marL="0" indent="0">
              <a:buNone/>
              <a:defRPr sz="2000" b="1"/>
            </a:lvl1pPr>
          </a:lstStyle>
          <a:p>
            <a:pPr lvl="0"/>
            <a:r>
              <a:rPr lang="en-US" dirty="0"/>
              <a:t>Text</a:t>
            </a:r>
            <a:endParaRPr lang="en-AU" dirty="0"/>
          </a:p>
        </p:txBody>
      </p:sp>
      <p:pic>
        <p:nvPicPr>
          <p:cNvPr id="8"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5562556"/>
            <a:ext cx="9144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8"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760" y="4916073"/>
            <a:ext cx="9138480" cy="1941927"/>
          </a:xfrm>
          <a:prstGeom prst="rect">
            <a:avLst/>
          </a:prstGeom>
          <a:noFill/>
          <a:extLst>
            <a:ext uri="{909E8E84-426E-40DD-AFC4-6F175D3DCCD1}">
              <a14:hiddenFill xmlns:a14="http://schemas.microsoft.com/office/drawing/2010/main">
                <a:solidFill>
                  <a:srgbClr val="FFFFFF"/>
                </a:solidFill>
              </a14:hiddenFill>
            </a:ext>
          </a:extLst>
        </p:spPr>
      </p:pic>
      <p:sp>
        <p:nvSpPr>
          <p:cNvPr id="5" name="Picture Placeholder 4"/>
          <p:cNvSpPr>
            <a:spLocks noGrp="1"/>
          </p:cNvSpPr>
          <p:nvPr>
            <p:ph type="pic" sz="quarter" idx="10"/>
          </p:nvPr>
        </p:nvSpPr>
        <p:spPr>
          <a:xfrm>
            <a:off x="0" y="0"/>
            <a:ext cx="4476750" cy="5410200"/>
          </a:xfrm>
          <a:custGeom>
            <a:avLst/>
            <a:gdLst>
              <a:gd name="connsiteX0" fmla="*/ 0 w 4476750"/>
              <a:gd name="connsiteY0" fmla="*/ 0 h 6858000"/>
              <a:gd name="connsiteX1" fmla="*/ 4476750 w 4476750"/>
              <a:gd name="connsiteY1" fmla="*/ 0 h 6858000"/>
              <a:gd name="connsiteX2" fmla="*/ 4476750 w 4476750"/>
              <a:gd name="connsiteY2" fmla="*/ 6858000 h 6858000"/>
              <a:gd name="connsiteX3" fmla="*/ 0 w 4476750"/>
              <a:gd name="connsiteY3" fmla="*/ 6858000 h 6858000"/>
              <a:gd name="connsiteX4" fmla="*/ 0 w 4476750"/>
              <a:gd name="connsiteY4" fmla="*/ 0 h 6858000"/>
              <a:gd name="connsiteX0" fmla="*/ 0 w 4476750"/>
              <a:gd name="connsiteY0" fmla="*/ 0 h 6858000"/>
              <a:gd name="connsiteX1" fmla="*/ 4476750 w 4476750"/>
              <a:gd name="connsiteY1" fmla="*/ 0 h 6858000"/>
              <a:gd name="connsiteX2" fmla="*/ 4476750 w 4476750"/>
              <a:gd name="connsiteY2" fmla="*/ 6858000 h 6858000"/>
              <a:gd name="connsiteX3" fmla="*/ 0 w 4476750"/>
              <a:gd name="connsiteY3" fmla="*/ 4914900 h 6858000"/>
              <a:gd name="connsiteX4" fmla="*/ 0 w 4476750"/>
              <a:gd name="connsiteY4" fmla="*/ 0 h 6858000"/>
              <a:gd name="connsiteX0" fmla="*/ 0 w 4476750"/>
              <a:gd name="connsiteY0" fmla="*/ 0 h 5429250"/>
              <a:gd name="connsiteX1" fmla="*/ 4476750 w 4476750"/>
              <a:gd name="connsiteY1" fmla="*/ 0 h 5429250"/>
              <a:gd name="connsiteX2" fmla="*/ 4476750 w 4476750"/>
              <a:gd name="connsiteY2" fmla="*/ 5429250 h 5429250"/>
              <a:gd name="connsiteX3" fmla="*/ 0 w 4476750"/>
              <a:gd name="connsiteY3" fmla="*/ 4914900 h 5429250"/>
              <a:gd name="connsiteX4" fmla="*/ 0 w 4476750"/>
              <a:gd name="connsiteY4" fmla="*/ 0 h 5429250"/>
              <a:gd name="connsiteX0" fmla="*/ 0 w 4476750"/>
              <a:gd name="connsiteY0" fmla="*/ 0 h 5429250"/>
              <a:gd name="connsiteX1" fmla="*/ 4476750 w 4476750"/>
              <a:gd name="connsiteY1" fmla="*/ 0 h 5429250"/>
              <a:gd name="connsiteX2" fmla="*/ 4476750 w 4476750"/>
              <a:gd name="connsiteY2" fmla="*/ 5429250 h 5429250"/>
              <a:gd name="connsiteX3" fmla="*/ 0 w 4476750"/>
              <a:gd name="connsiteY3" fmla="*/ 4924425 h 5429250"/>
              <a:gd name="connsiteX4" fmla="*/ 0 w 4476750"/>
              <a:gd name="connsiteY4" fmla="*/ 0 h 5429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76750" h="5429250">
                <a:moveTo>
                  <a:pt x="0" y="0"/>
                </a:moveTo>
                <a:lnTo>
                  <a:pt x="4476750" y="0"/>
                </a:lnTo>
                <a:lnTo>
                  <a:pt x="4476750" y="5429250"/>
                </a:lnTo>
                <a:lnTo>
                  <a:pt x="0" y="4924425"/>
                </a:lnTo>
                <a:lnTo>
                  <a:pt x="0" y="0"/>
                </a:lnTo>
                <a:close/>
              </a:path>
            </a:pathLst>
          </a:custGeom>
        </p:spPr>
        <p:txBody>
          <a:bodyPr/>
          <a:lstStyle/>
          <a:p>
            <a:endParaRPr lang="en-AU"/>
          </a:p>
        </p:txBody>
      </p:sp>
      <p:sp>
        <p:nvSpPr>
          <p:cNvPr id="7" name="Text Placeholder 6"/>
          <p:cNvSpPr>
            <a:spLocks noGrp="1"/>
          </p:cNvSpPr>
          <p:nvPr>
            <p:ph type="body" sz="quarter" idx="11" hasCustomPrompt="1"/>
          </p:nvPr>
        </p:nvSpPr>
        <p:spPr>
          <a:xfrm>
            <a:off x="4819650"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9" name="Text Placeholder 8"/>
          <p:cNvSpPr>
            <a:spLocks noGrp="1"/>
          </p:cNvSpPr>
          <p:nvPr>
            <p:ph type="body" sz="quarter" idx="12" hasCustomPrompt="1"/>
          </p:nvPr>
        </p:nvSpPr>
        <p:spPr>
          <a:xfrm>
            <a:off x="4819650" y="981075"/>
            <a:ext cx="4114800" cy="3952875"/>
          </a:xfrm>
          <a:prstGeom prst="rect">
            <a:avLst/>
          </a:prstGeom>
        </p:spPr>
        <p:txBody>
          <a:bodyPr/>
          <a:lstStyle>
            <a:lvl1pPr marL="0" indent="0">
              <a:buNone/>
              <a:defRPr sz="2000" b="1"/>
            </a:lvl1pPr>
          </a:lstStyle>
          <a:p>
            <a:pPr lvl="0"/>
            <a:r>
              <a:rPr lang="en-US" dirty="0"/>
              <a:t>Text</a:t>
            </a:r>
            <a:endParaRPr lang="en-AU" dirty="0"/>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extLst>
      <p:ext uri="{BB962C8B-B14F-4D97-AF65-F5344CB8AC3E}">
        <p14:creationId xmlns:p14="http://schemas.microsoft.com/office/powerpoint/2010/main" val="948151755"/>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Picture Placeholder 4"/>
          <p:cNvSpPr>
            <a:spLocks noGrp="1"/>
          </p:cNvSpPr>
          <p:nvPr>
            <p:ph type="pic" sz="quarter" idx="10"/>
          </p:nvPr>
        </p:nvSpPr>
        <p:spPr>
          <a:xfrm>
            <a:off x="4810125" y="0"/>
            <a:ext cx="4333875" cy="5562556"/>
          </a:xfrm>
          <a:prstGeom prst="rect">
            <a:avLst/>
          </a:prstGeom>
        </p:spPr>
        <p:txBody>
          <a:bodyPr/>
          <a:lstStyle/>
          <a:p>
            <a:endParaRPr lang="en-AU"/>
          </a:p>
        </p:txBody>
      </p:sp>
      <p:sp>
        <p:nvSpPr>
          <p:cNvPr id="3" name="Text Placeholder 6"/>
          <p:cNvSpPr>
            <a:spLocks noGrp="1"/>
          </p:cNvSpPr>
          <p:nvPr>
            <p:ph type="body" sz="quarter" idx="11" hasCustomPrompt="1"/>
          </p:nvPr>
        </p:nvSpPr>
        <p:spPr>
          <a:xfrm>
            <a:off x="333375"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4" name="Text Placeholder 8"/>
          <p:cNvSpPr>
            <a:spLocks noGrp="1"/>
          </p:cNvSpPr>
          <p:nvPr>
            <p:ph type="body" sz="quarter" idx="12" hasCustomPrompt="1"/>
          </p:nvPr>
        </p:nvSpPr>
        <p:spPr>
          <a:xfrm>
            <a:off x="323850" y="1028700"/>
            <a:ext cx="4114800" cy="3952875"/>
          </a:xfrm>
          <a:prstGeom prst="rect">
            <a:avLst/>
          </a:prstGeom>
        </p:spPr>
        <p:txBody>
          <a:bodyPr/>
          <a:lstStyle>
            <a:lvl1pPr marL="0" indent="0">
              <a:buNone/>
              <a:defRPr sz="2000" b="1"/>
            </a:lvl1pPr>
          </a:lstStyle>
          <a:p>
            <a:pPr lvl="0"/>
            <a:r>
              <a:rPr lang="en-US" dirty="0"/>
              <a:t>Text</a:t>
            </a:r>
            <a:endParaRPr lang="en-AU" dirty="0"/>
          </a:p>
        </p:txBody>
      </p:sp>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5562556"/>
            <a:ext cx="9144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7"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760" y="4916073"/>
            <a:ext cx="9138480" cy="194192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
        <p:nvSpPr>
          <p:cNvPr id="2" name="Picture Placeholder 4"/>
          <p:cNvSpPr>
            <a:spLocks noGrp="1"/>
          </p:cNvSpPr>
          <p:nvPr>
            <p:ph type="pic" sz="quarter" idx="10"/>
          </p:nvPr>
        </p:nvSpPr>
        <p:spPr>
          <a:xfrm>
            <a:off x="4810125" y="-9526"/>
            <a:ext cx="4333875" cy="5953125"/>
          </a:xfrm>
          <a:custGeom>
            <a:avLst/>
            <a:gdLst>
              <a:gd name="connsiteX0" fmla="*/ 0 w 4333875"/>
              <a:gd name="connsiteY0" fmla="*/ 0 h 6858000"/>
              <a:gd name="connsiteX1" fmla="*/ 4333875 w 4333875"/>
              <a:gd name="connsiteY1" fmla="*/ 0 h 6858000"/>
              <a:gd name="connsiteX2" fmla="*/ 4333875 w 4333875"/>
              <a:gd name="connsiteY2" fmla="*/ 6858000 h 6858000"/>
              <a:gd name="connsiteX3" fmla="*/ 0 w 4333875"/>
              <a:gd name="connsiteY3" fmla="*/ 6858000 h 6858000"/>
              <a:gd name="connsiteX4" fmla="*/ 0 w 4333875"/>
              <a:gd name="connsiteY4" fmla="*/ 0 h 6858000"/>
              <a:gd name="connsiteX0" fmla="*/ 0 w 4333875"/>
              <a:gd name="connsiteY0" fmla="*/ 0 h 6858000"/>
              <a:gd name="connsiteX1" fmla="*/ 4333875 w 4333875"/>
              <a:gd name="connsiteY1" fmla="*/ 0 h 6858000"/>
              <a:gd name="connsiteX2" fmla="*/ 4333875 w 4333875"/>
              <a:gd name="connsiteY2" fmla="*/ 6858000 h 6858000"/>
              <a:gd name="connsiteX3" fmla="*/ 0 w 4333875"/>
              <a:gd name="connsiteY3" fmla="*/ 5476875 h 6858000"/>
              <a:gd name="connsiteX4" fmla="*/ 0 w 4333875"/>
              <a:gd name="connsiteY4" fmla="*/ 0 h 6858000"/>
              <a:gd name="connsiteX0" fmla="*/ 0 w 4333875"/>
              <a:gd name="connsiteY0" fmla="*/ 0 h 5953125"/>
              <a:gd name="connsiteX1" fmla="*/ 4333875 w 4333875"/>
              <a:gd name="connsiteY1" fmla="*/ 0 h 5953125"/>
              <a:gd name="connsiteX2" fmla="*/ 4333875 w 4333875"/>
              <a:gd name="connsiteY2" fmla="*/ 5953125 h 5953125"/>
              <a:gd name="connsiteX3" fmla="*/ 0 w 4333875"/>
              <a:gd name="connsiteY3" fmla="*/ 5476875 h 5953125"/>
              <a:gd name="connsiteX4" fmla="*/ 0 w 4333875"/>
              <a:gd name="connsiteY4" fmla="*/ 0 h 5953125"/>
              <a:gd name="connsiteX0" fmla="*/ 0 w 4333875"/>
              <a:gd name="connsiteY0" fmla="*/ 0 h 5953125"/>
              <a:gd name="connsiteX1" fmla="*/ 4333875 w 4333875"/>
              <a:gd name="connsiteY1" fmla="*/ 0 h 5953125"/>
              <a:gd name="connsiteX2" fmla="*/ 4333875 w 4333875"/>
              <a:gd name="connsiteY2" fmla="*/ 5953125 h 5953125"/>
              <a:gd name="connsiteX3" fmla="*/ 0 w 4333875"/>
              <a:gd name="connsiteY3" fmla="*/ 5467350 h 5953125"/>
              <a:gd name="connsiteX4" fmla="*/ 0 w 4333875"/>
              <a:gd name="connsiteY4" fmla="*/ 0 h 5953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33875" h="5953125">
                <a:moveTo>
                  <a:pt x="0" y="0"/>
                </a:moveTo>
                <a:lnTo>
                  <a:pt x="4333875" y="0"/>
                </a:lnTo>
                <a:lnTo>
                  <a:pt x="4333875" y="5953125"/>
                </a:lnTo>
                <a:lnTo>
                  <a:pt x="0" y="5467350"/>
                </a:lnTo>
                <a:lnTo>
                  <a:pt x="0" y="0"/>
                </a:lnTo>
                <a:close/>
              </a:path>
            </a:pathLst>
          </a:custGeom>
        </p:spPr>
        <p:txBody>
          <a:bodyPr/>
          <a:lstStyle/>
          <a:p>
            <a:endParaRPr lang="en-AU"/>
          </a:p>
        </p:txBody>
      </p:sp>
      <p:sp>
        <p:nvSpPr>
          <p:cNvPr id="3" name="Text Placeholder 6"/>
          <p:cNvSpPr>
            <a:spLocks noGrp="1"/>
          </p:cNvSpPr>
          <p:nvPr>
            <p:ph type="body" sz="quarter" idx="11" hasCustomPrompt="1"/>
          </p:nvPr>
        </p:nvSpPr>
        <p:spPr>
          <a:xfrm>
            <a:off x="333375"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4" name="Text Placeholder 8"/>
          <p:cNvSpPr>
            <a:spLocks noGrp="1"/>
          </p:cNvSpPr>
          <p:nvPr>
            <p:ph type="body" sz="quarter" idx="12" hasCustomPrompt="1"/>
          </p:nvPr>
        </p:nvSpPr>
        <p:spPr>
          <a:xfrm>
            <a:off x="323850" y="1028700"/>
            <a:ext cx="4114800" cy="3952875"/>
          </a:xfrm>
          <a:prstGeom prst="rect">
            <a:avLst/>
          </a:prstGeom>
        </p:spPr>
        <p:txBody>
          <a:bodyPr/>
          <a:lstStyle>
            <a:lvl1pPr marL="0" indent="0">
              <a:buNone/>
              <a:defRPr sz="2000" b="1"/>
            </a:lvl1pPr>
          </a:lstStyle>
          <a:p>
            <a:pPr lvl="0"/>
            <a:r>
              <a:rPr lang="en-US" dirty="0"/>
              <a:t>Text</a:t>
            </a:r>
            <a:endParaRPr lang="en-AU" dirty="0"/>
          </a:p>
        </p:txBody>
      </p:sp>
    </p:spTree>
    <p:extLst>
      <p:ext uri="{BB962C8B-B14F-4D97-AF65-F5344CB8AC3E}">
        <p14:creationId xmlns:p14="http://schemas.microsoft.com/office/powerpoint/2010/main" val="2255525063"/>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Picture Placeholder 3"/>
          <p:cNvSpPr>
            <a:spLocks noGrp="1"/>
          </p:cNvSpPr>
          <p:nvPr>
            <p:ph type="pic" sz="quarter" idx="10" hasCustomPrompt="1"/>
          </p:nvPr>
        </p:nvSpPr>
        <p:spPr>
          <a:xfrm>
            <a:off x="0" y="0"/>
            <a:ext cx="9144000" cy="6858000"/>
          </a:xfrm>
          <a:prstGeom prst="rect">
            <a:avLst/>
          </a:prstGeom>
        </p:spPr>
        <p:txBody>
          <a:bodyPr/>
          <a:lstStyle>
            <a:lvl1pPr marL="0" indent="0">
              <a:buNone/>
              <a:defRPr/>
            </a:lvl1pPr>
          </a:lstStyle>
          <a:p>
            <a:r>
              <a:rPr lang="en-AU" dirty="0"/>
              <a:t>INSERT PICTURE</a:t>
            </a:r>
          </a:p>
        </p:txBody>
      </p:sp>
    </p:spTree>
    <p:extLst>
      <p:ext uri="{BB962C8B-B14F-4D97-AF65-F5344CB8AC3E}">
        <p14:creationId xmlns:p14="http://schemas.microsoft.com/office/powerpoint/2010/main" val="1848636496"/>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57638384"/>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1" name="Text Box 17"/>
          <p:cNvSpPr txBox="1">
            <a:spLocks noChangeArrowheads="1"/>
          </p:cNvSpPr>
          <p:nvPr/>
        </p:nvSpPr>
        <p:spPr bwMode="auto">
          <a:xfrm>
            <a:off x="2971800" y="387352"/>
            <a:ext cx="3200400" cy="461665"/>
          </a:xfrm>
          <a:prstGeom prst="rect">
            <a:avLst/>
          </a:prstGeom>
          <a:noFill/>
          <a:ln w="9525">
            <a:noFill/>
            <a:miter lim="800000"/>
            <a:headEnd/>
            <a:tailEnd/>
          </a:ln>
        </p:spPr>
        <p:txBody>
          <a:bodyPr>
            <a:spAutoFit/>
          </a:bodyPr>
          <a:lstStyle/>
          <a:p>
            <a:pPr algn="ctr">
              <a:spcBef>
                <a:spcPct val="50000"/>
              </a:spcBef>
              <a:defRPr/>
            </a:pPr>
            <a:endParaRPr lang="en-US">
              <a:solidFill>
                <a:schemeClr val="bg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6" r:id="rId3"/>
    <p:sldLayoutId id="2147483651" r:id="rId4"/>
    <p:sldLayoutId id="2147483654" r:id="rId5"/>
    <p:sldLayoutId id="2147483652" r:id="rId6"/>
    <p:sldLayoutId id="2147483655" r:id="rId7"/>
    <p:sldLayoutId id="2147483653" r:id="rId8"/>
    <p:sldLayoutId id="2147483657" r:id="rId9"/>
  </p:sldLayoutIdLst>
  <p:transition/>
  <p:txStyles>
    <p:titleStyle>
      <a:lvl1pPr algn="ctr" rtl="0" eaLnBrk="0" fontAlgn="base" hangingPunct="0">
        <a:spcBef>
          <a:spcPct val="0"/>
        </a:spcBef>
        <a:spcAft>
          <a:spcPct val="0"/>
        </a:spcAft>
        <a:defRPr sz="4400">
          <a:solidFill>
            <a:schemeClr val="tx2"/>
          </a:solidFill>
          <a:latin typeface="+mj-lt"/>
          <a:ea typeface="Arial" pitchFamily="-65" charset="0"/>
          <a:cs typeface="+mj-cs"/>
        </a:defRPr>
      </a:lvl1pPr>
      <a:lvl2pPr algn="ctr" rtl="0" eaLnBrk="0" fontAlgn="base" hangingPunct="0">
        <a:spcBef>
          <a:spcPct val="0"/>
        </a:spcBef>
        <a:spcAft>
          <a:spcPct val="0"/>
        </a:spcAft>
        <a:defRPr sz="4400">
          <a:solidFill>
            <a:schemeClr val="tx2"/>
          </a:solidFill>
          <a:latin typeface="Arial" charset="0"/>
          <a:ea typeface="Arial" pitchFamily="-65" charset="0"/>
          <a:cs typeface="Arial" charset="0"/>
        </a:defRPr>
      </a:lvl2pPr>
      <a:lvl3pPr algn="ctr" rtl="0" eaLnBrk="0" fontAlgn="base" hangingPunct="0">
        <a:spcBef>
          <a:spcPct val="0"/>
        </a:spcBef>
        <a:spcAft>
          <a:spcPct val="0"/>
        </a:spcAft>
        <a:defRPr sz="4400">
          <a:solidFill>
            <a:schemeClr val="tx2"/>
          </a:solidFill>
          <a:latin typeface="Arial" charset="0"/>
          <a:ea typeface="Arial" pitchFamily="-65" charset="0"/>
          <a:cs typeface="Arial" charset="0"/>
        </a:defRPr>
      </a:lvl3pPr>
      <a:lvl4pPr algn="ctr" rtl="0" eaLnBrk="0" fontAlgn="base" hangingPunct="0">
        <a:spcBef>
          <a:spcPct val="0"/>
        </a:spcBef>
        <a:spcAft>
          <a:spcPct val="0"/>
        </a:spcAft>
        <a:defRPr sz="4400">
          <a:solidFill>
            <a:schemeClr val="tx2"/>
          </a:solidFill>
          <a:latin typeface="Arial" charset="0"/>
          <a:ea typeface="Arial" pitchFamily="-65" charset="0"/>
          <a:cs typeface="Arial" charset="0"/>
        </a:defRPr>
      </a:lvl4pPr>
      <a:lvl5pPr algn="ctr" rtl="0" eaLnBrk="0" fontAlgn="base" hangingPunct="0">
        <a:spcBef>
          <a:spcPct val="0"/>
        </a:spcBef>
        <a:spcAft>
          <a:spcPct val="0"/>
        </a:spcAft>
        <a:defRPr sz="4400">
          <a:solidFill>
            <a:schemeClr val="tx2"/>
          </a:solidFill>
          <a:latin typeface="Arial" charset="0"/>
          <a:ea typeface="Arial" pitchFamily="-65"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Arial" pitchFamily="-65"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pitchFamily="-65"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pitchFamily="-65"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4.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4.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4.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4.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4.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4.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4.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4.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4.xml"/><Relationship Id="rId1" Type="http://schemas.openxmlformats.org/officeDocument/2006/relationships/tags" Target="../tags/tag19.xml"/><Relationship Id="rId4" Type="http://schemas.openxmlformats.org/officeDocument/2006/relationships/image" Target="../media/image11.pn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4.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5.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8.png"/><Relationship Id="rId2" Type="http://schemas.openxmlformats.org/officeDocument/2006/relationships/slideLayout" Target="../slideLayouts/slideLayout4.xml"/><Relationship Id="rId1" Type="http://schemas.openxmlformats.org/officeDocument/2006/relationships/tags" Target="../tags/tag5.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10.png"/><Relationship Id="rId2" Type="http://schemas.openxmlformats.org/officeDocument/2006/relationships/slideLayout" Target="../slideLayouts/slideLayout4.xml"/><Relationship Id="rId1" Type="http://schemas.openxmlformats.org/officeDocument/2006/relationships/tags" Target="../tags/tag6.xml"/><Relationship Id="rId6" Type="http://schemas.openxmlformats.org/officeDocument/2006/relationships/image" Target="../media/image9.png"/><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4.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sz="quarter"/>
          </p:nvPr>
        </p:nvSpPr>
        <p:spPr>
          <a:xfrm>
            <a:off x="1440000" y="2847976"/>
            <a:ext cx="6903900" cy="923926"/>
          </a:xfrm>
          <a:prstGeom prst="rect">
            <a:avLst/>
          </a:prstGeom>
          <a:noFill/>
        </p:spPr>
        <p:txBody>
          <a:bodyPr/>
          <a:lstStyle/>
          <a:p>
            <a:pPr eaLnBrk="1" hangingPunct="1"/>
            <a:r>
              <a:rPr lang="en-US" sz="3600" dirty="0">
                <a:latin typeface="Calibri" panose="020F0502020204030204" pitchFamily="34" charset="0"/>
                <a:cs typeface="Calibri" panose="020F0502020204030204" pitchFamily="34" charset="0"/>
              </a:rPr>
              <a:t>Group Work</a:t>
            </a:r>
            <a:endParaRPr lang="en-US" dirty="0"/>
          </a:p>
        </p:txBody>
      </p:sp>
      <p:sp>
        <p:nvSpPr>
          <p:cNvPr id="13315" name="Rectangle 3"/>
          <p:cNvSpPr>
            <a:spLocks noGrp="1" noChangeArrowheads="1"/>
          </p:cNvSpPr>
          <p:nvPr>
            <p:ph type="subTitle" sz="quarter" idx="1"/>
          </p:nvPr>
        </p:nvSpPr>
        <p:spPr>
          <a:prstGeom prst="rect">
            <a:avLst/>
          </a:prstGeom>
          <a:noFill/>
        </p:spPr>
        <p:txBody>
          <a:bodyPr/>
          <a:lstStyle/>
          <a:p>
            <a:pPr eaLnBrk="1" hangingPunct="1"/>
            <a:r>
              <a:rPr lang="en-US" sz="2400" dirty="0"/>
              <a:t>Exam Preparation</a:t>
            </a:r>
          </a:p>
          <a:p>
            <a:pPr eaLnBrk="1" hangingPunct="1"/>
            <a:r>
              <a:rPr lang="en-US" sz="1800" dirty="0"/>
              <a:t>Dr. Shashi Nallaya</a:t>
            </a:r>
          </a:p>
        </p:txBody>
      </p:sp>
    </p:spTree>
    <p:custDataLst>
      <p:tags r:id="rId1"/>
    </p:custData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601075" cy="666750"/>
          </a:xfrm>
        </p:spPr>
        <p:txBody>
          <a:bodyPr/>
          <a:lstStyle/>
          <a:p>
            <a:r>
              <a:rPr lang="en-US" altLang="en-US" dirty="0">
                <a:latin typeface="Arial" charset="0"/>
              </a:rPr>
              <a:t>Sample True/False Questions (1 mark each)</a:t>
            </a:r>
          </a:p>
          <a:p>
            <a:endParaRPr lang="en-AU" dirty="0">
              <a:solidFill>
                <a:schemeClr val="tx1"/>
              </a:solidFill>
            </a:endParaRPr>
          </a:p>
        </p:txBody>
      </p:sp>
      <p:sp>
        <p:nvSpPr>
          <p:cNvPr id="4" name="Oval 3"/>
          <p:cNvSpPr/>
          <p:nvPr/>
        </p:nvSpPr>
        <p:spPr>
          <a:xfrm>
            <a:off x="6154737" y="1349414"/>
            <a:ext cx="643531" cy="287338"/>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p>
        </p:txBody>
      </p:sp>
      <p:graphicFrame>
        <p:nvGraphicFramePr>
          <p:cNvPr id="5" name="Table 4"/>
          <p:cNvGraphicFramePr>
            <a:graphicFrameLocks noGrp="1"/>
          </p:cNvGraphicFramePr>
          <p:nvPr>
            <p:extLst>
              <p:ext uri="{D42A27DB-BD31-4B8C-83A1-F6EECF244321}">
                <p14:modId xmlns:p14="http://schemas.microsoft.com/office/powerpoint/2010/main" val="4194612007"/>
              </p:ext>
            </p:extLst>
          </p:nvPr>
        </p:nvGraphicFramePr>
        <p:xfrm>
          <a:off x="479424" y="830302"/>
          <a:ext cx="8340725" cy="1036637"/>
        </p:xfrm>
        <a:graphic>
          <a:graphicData uri="http://schemas.openxmlformats.org/drawingml/2006/table">
            <a:tbl>
              <a:tblPr firstRow="1" bandRow="1">
                <a:tableStyleId>{5C22544A-7EE6-4342-B048-85BDC9FD1C3A}</a:tableStyleId>
              </a:tblPr>
              <a:tblGrid>
                <a:gridCol w="6157714">
                  <a:extLst>
                    <a:ext uri="{9D8B030D-6E8A-4147-A177-3AD203B41FA5}">
                      <a16:colId xmlns:a16="http://schemas.microsoft.com/office/drawing/2014/main" val="20000"/>
                    </a:ext>
                  </a:extLst>
                </a:gridCol>
                <a:gridCol w="2183011">
                  <a:extLst>
                    <a:ext uri="{9D8B030D-6E8A-4147-A177-3AD203B41FA5}">
                      <a16:colId xmlns:a16="http://schemas.microsoft.com/office/drawing/2014/main" val="20001"/>
                    </a:ext>
                  </a:extLst>
                </a:gridCol>
              </a:tblGrid>
              <a:tr h="39636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2000" b="0" i="0" u="none" strike="noStrike" kern="1200" cap="none" spc="0" normalizeH="0" baseline="0" noProof="0" dirty="0">
                          <a:ln>
                            <a:noFill/>
                          </a:ln>
                          <a:solidFill>
                            <a:schemeClr val="tx1"/>
                          </a:solidFill>
                          <a:effectLst/>
                          <a:uLnTx/>
                          <a:uFillTx/>
                          <a:latin typeface="+mn-lt"/>
                        </a:rPr>
                        <a:t>Question</a:t>
                      </a:r>
                      <a:endParaRPr lang="en-AU" sz="2000" b="0" dirty="0">
                        <a:solidFill>
                          <a:schemeClr val="tx1"/>
                        </a:solidFill>
                      </a:endParaRPr>
                    </a:p>
                  </a:txBody>
                  <a:tcPr marL="91441" marR="91441" marT="45734" marB="45734"/>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2000" b="0" i="0" u="none" strike="noStrike" kern="1200" cap="none" spc="0" normalizeH="0" baseline="0" noProof="0" dirty="0">
                          <a:ln>
                            <a:noFill/>
                          </a:ln>
                          <a:solidFill>
                            <a:schemeClr val="tx1"/>
                          </a:solidFill>
                          <a:effectLst/>
                          <a:uLnTx/>
                          <a:uFillTx/>
                          <a:latin typeface="+mn-lt"/>
                        </a:rPr>
                        <a:t>Answer</a:t>
                      </a:r>
                      <a:endParaRPr lang="en-AU" sz="2000" b="0" dirty="0">
                        <a:solidFill>
                          <a:schemeClr val="tx1"/>
                        </a:solidFill>
                      </a:endParaRPr>
                    </a:p>
                  </a:txBody>
                  <a:tcPr marL="91441" marR="91441" marT="45734" marB="45734"/>
                </a:tc>
                <a:extLst>
                  <a:ext uri="{0D108BD9-81ED-4DB2-BD59-A6C34878D82A}">
                    <a16:rowId xmlns:a16="http://schemas.microsoft.com/office/drawing/2014/main" val="10000"/>
                  </a:ext>
                </a:extLst>
              </a:tr>
              <a:tr h="640276">
                <a:tc>
                  <a:txBody>
                    <a:bodyPr/>
                    <a:lstStyle/>
                    <a:p>
                      <a:pPr marL="342900" marR="0" lvl="0" indent="-342900" algn="l" defTabSz="914400" rtl="0" eaLnBrk="1" fontAlgn="auto" latinLnBrk="0" hangingPunct="1">
                        <a:lnSpc>
                          <a:spcPct val="100000"/>
                        </a:lnSpc>
                        <a:spcBef>
                          <a:spcPct val="20000"/>
                        </a:spcBef>
                        <a:spcAft>
                          <a:spcPts val="0"/>
                        </a:spcAft>
                        <a:buClrTx/>
                        <a:buSzTx/>
                        <a:buFont typeface="Arial" charset="0"/>
                        <a:buAutoNum type="arabicPeriod"/>
                        <a:tabLst/>
                        <a:defRPr/>
                      </a:pPr>
                      <a:r>
                        <a:rPr kumimoji="0" lang="en-AU" sz="1600" b="0" i="0" u="none" strike="noStrike" kern="1200" cap="none" spc="0" normalizeH="0" baseline="0" noProof="0" dirty="0">
                          <a:ln>
                            <a:noFill/>
                          </a:ln>
                          <a:solidFill>
                            <a:prstClr val="black"/>
                          </a:solidFill>
                          <a:effectLst/>
                          <a:uLnTx/>
                          <a:uFillTx/>
                          <a:latin typeface="+mn-lt"/>
                        </a:rPr>
                        <a:t>There is </a:t>
                      </a:r>
                      <a:r>
                        <a:rPr kumimoji="0" lang="en-AU" sz="1600" b="1" i="0" u="none" strike="noStrike" kern="1200" cap="none" spc="0" normalizeH="0" baseline="0" noProof="0" dirty="0">
                          <a:ln>
                            <a:noFill/>
                          </a:ln>
                          <a:solidFill>
                            <a:srgbClr val="C00000"/>
                          </a:solidFill>
                          <a:effectLst/>
                          <a:uLnTx/>
                          <a:uFillTx/>
                          <a:latin typeface="+mn-lt"/>
                        </a:rPr>
                        <a:t>no such thing as value-free group work practice</a:t>
                      </a:r>
                      <a:r>
                        <a:rPr kumimoji="0" lang="en-AU" sz="1600" b="0" i="0" u="none" strike="noStrike" kern="1200" cap="none" spc="0" normalizeH="0" baseline="0" noProof="0" dirty="0">
                          <a:ln>
                            <a:noFill/>
                          </a:ln>
                          <a:solidFill>
                            <a:prstClr val="black"/>
                          </a:solidFill>
                          <a:effectLst/>
                          <a:uLnTx/>
                          <a:uFillTx/>
                          <a:latin typeface="+mn-lt"/>
                        </a:rPr>
                        <a:t>.</a:t>
                      </a:r>
                      <a:endParaRPr lang="en-AU" sz="1600" dirty="0"/>
                    </a:p>
                  </a:txBody>
                  <a:tcPr marL="91441" marR="91441" marT="45734" marB="45734"/>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600" b="0" i="0" u="none" strike="noStrike" kern="1200" cap="none" spc="0" normalizeH="0" baseline="0" noProof="0" dirty="0">
                          <a:ln>
                            <a:noFill/>
                          </a:ln>
                          <a:solidFill>
                            <a:prstClr val="black"/>
                          </a:solidFill>
                          <a:effectLst/>
                          <a:uLnTx/>
                          <a:uFillTx/>
                          <a:latin typeface="+mn-lt"/>
                        </a:rPr>
                        <a:t>True/False</a:t>
                      </a:r>
                    </a:p>
                  </a:txBody>
                  <a:tcPr marL="91441" marR="91441" marT="45734" marB="45734"/>
                </a:tc>
                <a:extLst>
                  <a:ext uri="{0D108BD9-81ED-4DB2-BD59-A6C34878D82A}">
                    <a16:rowId xmlns:a16="http://schemas.microsoft.com/office/drawing/2014/main" val="10001"/>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173686979"/>
              </p:ext>
            </p:extLst>
          </p:nvPr>
        </p:nvGraphicFramePr>
        <p:xfrm>
          <a:off x="479424" y="1924089"/>
          <a:ext cx="8302625" cy="1189038"/>
        </p:xfrm>
        <a:graphic>
          <a:graphicData uri="http://schemas.openxmlformats.org/drawingml/2006/table">
            <a:tbl>
              <a:tblPr firstRow="1" bandRow="1">
                <a:tableStyleId>{7DF18680-E054-41AD-8BC1-D1AEF772440D}</a:tableStyleId>
              </a:tblPr>
              <a:tblGrid>
                <a:gridCol w="6129586">
                  <a:extLst>
                    <a:ext uri="{9D8B030D-6E8A-4147-A177-3AD203B41FA5}">
                      <a16:colId xmlns:a16="http://schemas.microsoft.com/office/drawing/2014/main" val="20000"/>
                    </a:ext>
                  </a:extLst>
                </a:gridCol>
                <a:gridCol w="2173039">
                  <a:extLst>
                    <a:ext uri="{9D8B030D-6E8A-4147-A177-3AD203B41FA5}">
                      <a16:colId xmlns:a16="http://schemas.microsoft.com/office/drawing/2014/main" val="20001"/>
                    </a:ext>
                  </a:extLst>
                </a:gridCol>
              </a:tblGrid>
              <a:tr h="1189038">
                <a:tc>
                  <a:txBody>
                    <a:bodyPr/>
                    <a:lstStyle/>
                    <a:p>
                      <a:pPr marL="342900" marR="0" lvl="0" indent="-342900" algn="l" defTabSz="914400" rtl="0" eaLnBrk="1" fontAlgn="auto" latinLnBrk="0" hangingPunct="1">
                        <a:lnSpc>
                          <a:spcPct val="100000"/>
                        </a:lnSpc>
                        <a:spcBef>
                          <a:spcPts val="0"/>
                        </a:spcBef>
                        <a:spcAft>
                          <a:spcPts val="0"/>
                        </a:spcAft>
                        <a:buClrTx/>
                        <a:buSzTx/>
                        <a:buFont typeface="Arial" charset="0"/>
                        <a:buAutoNum type="arabicPeriod" startAt="2"/>
                        <a:tabLst/>
                        <a:defRPr/>
                      </a:pPr>
                      <a:r>
                        <a:rPr kumimoji="0" lang="en-AU" sz="1600" b="1" u="none" strike="noStrike" kern="1200" cap="none" spc="0" normalizeH="0" baseline="0" noProof="0" dirty="0">
                          <a:ln>
                            <a:noFill/>
                          </a:ln>
                          <a:solidFill>
                            <a:srgbClr val="C00000"/>
                          </a:solidFill>
                          <a:effectLst/>
                          <a:uLnTx/>
                          <a:uFillTx/>
                        </a:rPr>
                        <a:t>Transformational leaders display high levels</a:t>
                      </a:r>
                      <a:r>
                        <a:rPr kumimoji="0" lang="en-AU" sz="1600" b="1" u="none" strike="noStrike" kern="1200" cap="none" spc="0" normalizeH="0" baseline="0" noProof="0" dirty="0">
                          <a:ln>
                            <a:noFill/>
                          </a:ln>
                          <a:solidFill>
                            <a:schemeClr val="tx1"/>
                          </a:solidFill>
                          <a:effectLst/>
                          <a:uLnTx/>
                          <a:uFillTx/>
                        </a:rPr>
                        <a:t> </a:t>
                      </a:r>
                      <a:r>
                        <a:rPr kumimoji="0" lang="en-AU" sz="1600" b="0" u="none" strike="noStrike" kern="1200" cap="none" spc="0" normalizeH="0" baseline="0" noProof="0" dirty="0">
                          <a:ln>
                            <a:noFill/>
                          </a:ln>
                          <a:solidFill>
                            <a:schemeClr val="tx1"/>
                          </a:solidFill>
                          <a:effectLst/>
                          <a:uLnTx/>
                          <a:uFillTx/>
                        </a:rPr>
                        <a:t>of </a:t>
                      </a:r>
                      <a:r>
                        <a:rPr kumimoji="0" lang="en-AU" sz="1600" b="1" u="none" strike="noStrike" kern="1200" cap="none" spc="0" normalizeH="0" baseline="0" noProof="0" dirty="0">
                          <a:ln>
                            <a:noFill/>
                          </a:ln>
                          <a:solidFill>
                            <a:srgbClr val="C00000"/>
                          </a:solidFill>
                          <a:effectLst/>
                          <a:uLnTx/>
                          <a:uFillTx/>
                        </a:rPr>
                        <a:t>competency</a:t>
                      </a:r>
                      <a:r>
                        <a:rPr kumimoji="0" lang="en-AU" sz="1600" b="1" u="none" strike="noStrike" kern="1200" cap="none" spc="0" normalizeH="0" baseline="0" noProof="0" dirty="0">
                          <a:ln>
                            <a:noFill/>
                          </a:ln>
                          <a:solidFill>
                            <a:schemeClr val="tx1"/>
                          </a:solidFill>
                          <a:effectLst/>
                          <a:uLnTx/>
                          <a:uFillTx/>
                        </a:rPr>
                        <a:t>, </a:t>
                      </a:r>
                      <a:r>
                        <a:rPr kumimoji="0" lang="en-AU" sz="1600" b="1" u="none" strike="noStrike" kern="1200" cap="none" spc="0" normalizeH="0" baseline="0" noProof="0" dirty="0">
                          <a:ln>
                            <a:noFill/>
                          </a:ln>
                          <a:solidFill>
                            <a:srgbClr val="C00000"/>
                          </a:solidFill>
                          <a:effectLst/>
                          <a:uLnTx/>
                          <a:uFillTx/>
                        </a:rPr>
                        <a:t>inspire</a:t>
                      </a:r>
                      <a:r>
                        <a:rPr kumimoji="0" lang="en-AU" sz="1600" b="1" u="none" strike="noStrike" kern="1200" cap="none" spc="0" normalizeH="0" baseline="0" noProof="0" dirty="0">
                          <a:ln>
                            <a:noFill/>
                          </a:ln>
                          <a:solidFill>
                            <a:schemeClr val="tx1"/>
                          </a:solidFill>
                          <a:effectLst/>
                          <a:uLnTx/>
                          <a:uFillTx/>
                        </a:rPr>
                        <a:t> and </a:t>
                      </a:r>
                      <a:r>
                        <a:rPr kumimoji="0" lang="en-AU" sz="1600" b="1" u="none" strike="noStrike" kern="1200" cap="none" spc="0" normalizeH="0" baseline="0" noProof="0" dirty="0">
                          <a:ln>
                            <a:noFill/>
                          </a:ln>
                          <a:solidFill>
                            <a:srgbClr val="C00000"/>
                          </a:solidFill>
                          <a:effectLst/>
                          <a:uLnTx/>
                          <a:uFillTx/>
                        </a:rPr>
                        <a:t>motivate members </a:t>
                      </a:r>
                      <a:r>
                        <a:rPr kumimoji="0" lang="en-AU" sz="1600" b="0" u="none" strike="noStrike" kern="1200" cap="none" spc="0" normalizeH="0" baseline="0" noProof="0" dirty="0">
                          <a:ln>
                            <a:noFill/>
                          </a:ln>
                          <a:solidFill>
                            <a:schemeClr val="tx1"/>
                          </a:solidFill>
                          <a:effectLst/>
                          <a:uLnTx/>
                          <a:uFillTx/>
                        </a:rPr>
                        <a:t>with their </a:t>
                      </a:r>
                      <a:r>
                        <a:rPr kumimoji="0" lang="en-AU" sz="1600" b="1" u="none" strike="noStrike" kern="1200" cap="none" spc="0" normalizeH="0" baseline="0" noProof="0" dirty="0">
                          <a:ln>
                            <a:noFill/>
                          </a:ln>
                          <a:solidFill>
                            <a:srgbClr val="C00000"/>
                          </a:solidFill>
                          <a:effectLst/>
                          <a:uLnTx/>
                          <a:uFillTx/>
                        </a:rPr>
                        <a:t>vision</a:t>
                      </a:r>
                      <a:r>
                        <a:rPr kumimoji="0" lang="en-AU" sz="1600" b="1" u="none" strike="noStrike" kern="1200" cap="none" spc="0" normalizeH="0" baseline="0" noProof="0" dirty="0">
                          <a:ln>
                            <a:noFill/>
                          </a:ln>
                          <a:solidFill>
                            <a:schemeClr val="tx1"/>
                          </a:solidFill>
                          <a:effectLst/>
                          <a:uLnTx/>
                          <a:uFillTx/>
                        </a:rPr>
                        <a:t>, </a:t>
                      </a:r>
                      <a:r>
                        <a:rPr kumimoji="0" lang="en-AU" sz="1600" b="1" u="none" strike="noStrike" kern="1200" cap="none" spc="0" normalizeH="0" baseline="0" noProof="0" dirty="0">
                          <a:ln>
                            <a:noFill/>
                          </a:ln>
                          <a:solidFill>
                            <a:srgbClr val="C00000"/>
                          </a:solidFill>
                          <a:effectLst/>
                          <a:uLnTx/>
                          <a:uFillTx/>
                        </a:rPr>
                        <a:t>stimulate independent and creative thinking</a:t>
                      </a:r>
                      <a:r>
                        <a:rPr kumimoji="0" lang="en-AU" sz="1600" b="0" u="none" strike="noStrike" kern="1200" cap="none" spc="0" normalizeH="0" baseline="0" noProof="0" dirty="0">
                          <a:ln>
                            <a:noFill/>
                          </a:ln>
                          <a:solidFill>
                            <a:schemeClr val="tx1"/>
                          </a:solidFill>
                          <a:effectLst/>
                          <a:uLnTx/>
                          <a:uFillTx/>
                        </a:rPr>
                        <a:t>, and </a:t>
                      </a:r>
                      <a:r>
                        <a:rPr kumimoji="0" lang="en-AU" sz="1600" b="1" u="none" strike="noStrike" kern="1200" cap="none" spc="0" normalizeH="0" baseline="0" noProof="0" dirty="0">
                          <a:ln>
                            <a:noFill/>
                          </a:ln>
                          <a:solidFill>
                            <a:srgbClr val="C00000"/>
                          </a:solidFill>
                          <a:effectLst/>
                          <a:uLnTx/>
                          <a:uFillTx/>
                        </a:rPr>
                        <a:t>individualise members</a:t>
                      </a:r>
                      <a:r>
                        <a:rPr kumimoji="0" lang="en-AU" sz="1600" b="0" u="none" strike="noStrike" kern="1200" cap="none" spc="0" normalizeH="0" baseline="0" noProof="0" dirty="0">
                          <a:ln>
                            <a:noFill/>
                          </a:ln>
                          <a:solidFill>
                            <a:schemeClr val="tx1"/>
                          </a:solidFill>
                          <a:effectLst/>
                          <a:uLnTx/>
                          <a:uFillTx/>
                        </a:rPr>
                        <a:t>.</a:t>
                      </a:r>
                      <a:endParaRPr lang="en-AU" sz="1600" b="0" dirty="0">
                        <a:solidFill>
                          <a:schemeClr val="tx1"/>
                        </a:solidFill>
                      </a:endParaRPr>
                    </a:p>
                  </a:txBody>
                  <a:tcPr marL="91441" marR="91441" marT="45732" marB="45732"/>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600" b="0" u="none" strike="noStrike" kern="1200" cap="none" spc="0" normalizeH="0" baseline="0" noProof="0" dirty="0">
                          <a:ln>
                            <a:noFill/>
                          </a:ln>
                          <a:solidFill>
                            <a:schemeClr val="tx1"/>
                          </a:solidFill>
                          <a:effectLst/>
                          <a:uLnTx/>
                          <a:uFillTx/>
                        </a:rPr>
                        <a:t>True/False</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1600" b="0" dirty="0">
                        <a:solidFill>
                          <a:schemeClr val="tx1"/>
                        </a:solidFill>
                      </a:endParaRPr>
                    </a:p>
                  </a:txBody>
                  <a:tcPr marL="91441" marR="91441" marT="45732" marB="45732"/>
                </a:tc>
                <a:extLst>
                  <a:ext uri="{0D108BD9-81ED-4DB2-BD59-A6C34878D82A}">
                    <a16:rowId xmlns:a16="http://schemas.microsoft.com/office/drawing/2014/main" val="10000"/>
                  </a:ext>
                </a:extLst>
              </a:tr>
            </a:tbl>
          </a:graphicData>
        </a:graphic>
      </p:graphicFrame>
      <p:sp>
        <p:nvSpPr>
          <p:cNvPr id="8" name="Oval 7"/>
          <p:cNvSpPr/>
          <p:nvPr/>
        </p:nvSpPr>
        <p:spPr>
          <a:xfrm>
            <a:off x="7080140" y="2001995"/>
            <a:ext cx="643532" cy="287338"/>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p>
        </p:txBody>
      </p:sp>
      <p:graphicFrame>
        <p:nvGraphicFramePr>
          <p:cNvPr id="9" name="Table 8"/>
          <p:cNvGraphicFramePr>
            <a:graphicFrameLocks noGrp="1"/>
          </p:cNvGraphicFramePr>
          <p:nvPr>
            <p:extLst>
              <p:ext uri="{D42A27DB-BD31-4B8C-83A1-F6EECF244321}">
                <p14:modId xmlns:p14="http://schemas.microsoft.com/office/powerpoint/2010/main" val="1560399490"/>
              </p:ext>
            </p:extLst>
          </p:nvPr>
        </p:nvGraphicFramePr>
        <p:xfrm>
          <a:off x="479424" y="3149639"/>
          <a:ext cx="8302625" cy="741680"/>
        </p:xfrm>
        <a:graphic>
          <a:graphicData uri="http://schemas.openxmlformats.org/drawingml/2006/table">
            <a:tbl>
              <a:tblPr firstRow="1" bandRow="1">
                <a:tableStyleId>{7DF18680-E054-41AD-8BC1-D1AEF772440D}</a:tableStyleId>
              </a:tblPr>
              <a:tblGrid>
                <a:gridCol w="6129586">
                  <a:extLst>
                    <a:ext uri="{9D8B030D-6E8A-4147-A177-3AD203B41FA5}">
                      <a16:colId xmlns:a16="http://schemas.microsoft.com/office/drawing/2014/main" val="20000"/>
                    </a:ext>
                  </a:extLst>
                </a:gridCol>
                <a:gridCol w="2173039">
                  <a:extLst>
                    <a:ext uri="{9D8B030D-6E8A-4147-A177-3AD203B41FA5}">
                      <a16:colId xmlns:a16="http://schemas.microsoft.com/office/drawing/2014/main" val="20001"/>
                    </a:ext>
                  </a:extLst>
                </a:gridCol>
              </a:tblGrid>
              <a:tr h="7416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b="0" dirty="0">
                          <a:solidFill>
                            <a:schemeClr val="tx1"/>
                          </a:solidFill>
                        </a:rPr>
                        <a:t>3</a:t>
                      </a:r>
                      <a:r>
                        <a:rPr lang="en-AU" sz="1600" b="1" dirty="0">
                          <a:solidFill>
                            <a:srgbClr val="C00000"/>
                          </a:solidFill>
                        </a:rPr>
                        <a:t>.   Heterogeneity means </a:t>
                      </a:r>
                      <a:r>
                        <a:rPr lang="en-AU" sz="1600" b="1" dirty="0">
                          <a:solidFill>
                            <a:schemeClr val="tx1"/>
                          </a:solidFill>
                        </a:rPr>
                        <a:t>that</a:t>
                      </a:r>
                      <a:r>
                        <a:rPr lang="en-AU" sz="1600" b="1" dirty="0">
                          <a:solidFill>
                            <a:srgbClr val="C00000"/>
                          </a:solidFill>
                        </a:rPr>
                        <a:t> members share much in </a:t>
                      </a:r>
                      <a:br>
                        <a:rPr lang="en-AU" sz="1600" b="1" dirty="0">
                          <a:solidFill>
                            <a:srgbClr val="C00000"/>
                          </a:solidFill>
                        </a:rPr>
                      </a:br>
                      <a:r>
                        <a:rPr lang="en-AU" sz="1600" b="1" dirty="0">
                          <a:solidFill>
                            <a:srgbClr val="C00000"/>
                          </a:solidFill>
                        </a:rPr>
                        <a:t>      common.</a:t>
                      </a:r>
                      <a:endParaRPr lang="en-AU" sz="1600" b="0" dirty="0">
                        <a:solidFill>
                          <a:schemeClr val="tx1"/>
                        </a:solidFill>
                      </a:endParaRPr>
                    </a:p>
                  </a:txBody>
                  <a:tcPr marL="91441" marR="91441"/>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600" b="0" u="none" strike="noStrike" kern="1200" cap="none" spc="0" normalizeH="0" baseline="0" noProof="0" dirty="0">
                          <a:ln>
                            <a:noFill/>
                          </a:ln>
                          <a:solidFill>
                            <a:schemeClr val="tx1"/>
                          </a:solidFill>
                          <a:effectLst/>
                          <a:uLnTx/>
                          <a:uFillTx/>
                        </a:rPr>
                        <a:t>True/False</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1600" b="0" dirty="0">
                        <a:solidFill>
                          <a:schemeClr val="tx1"/>
                        </a:solidFill>
                      </a:endParaRPr>
                    </a:p>
                  </a:txBody>
                  <a:tcPr marL="91441" marR="91441"/>
                </a:tc>
                <a:extLst>
                  <a:ext uri="{0D108BD9-81ED-4DB2-BD59-A6C34878D82A}">
                    <a16:rowId xmlns:a16="http://schemas.microsoft.com/office/drawing/2014/main" val="10000"/>
                  </a:ext>
                </a:extLst>
              </a:tr>
            </a:tbl>
          </a:graphicData>
        </a:graphic>
      </p:graphicFrame>
      <p:sp>
        <p:nvSpPr>
          <p:cNvPr id="10" name="Oval 9"/>
          <p:cNvSpPr/>
          <p:nvPr/>
        </p:nvSpPr>
        <p:spPr>
          <a:xfrm>
            <a:off x="7613732" y="3221073"/>
            <a:ext cx="643531" cy="287337"/>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p>
        </p:txBody>
      </p:sp>
      <p:sp>
        <p:nvSpPr>
          <p:cNvPr id="11" name="Oval 10"/>
          <p:cNvSpPr/>
          <p:nvPr/>
        </p:nvSpPr>
        <p:spPr>
          <a:xfrm>
            <a:off x="7085799" y="1263689"/>
            <a:ext cx="643532" cy="287338"/>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p>
        </p:txBody>
      </p:sp>
      <p:graphicFrame>
        <p:nvGraphicFramePr>
          <p:cNvPr id="12" name="Table 11"/>
          <p:cNvGraphicFramePr>
            <a:graphicFrameLocks noGrp="1"/>
          </p:cNvGraphicFramePr>
          <p:nvPr>
            <p:extLst>
              <p:ext uri="{D42A27DB-BD31-4B8C-83A1-F6EECF244321}">
                <p14:modId xmlns:p14="http://schemas.microsoft.com/office/powerpoint/2010/main" val="717718593"/>
              </p:ext>
            </p:extLst>
          </p:nvPr>
        </p:nvGraphicFramePr>
        <p:xfrm>
          <a:off x="507999" y="3936918"/>
          <a:ext cx="8302625" cy="741680"/>
        </p:xfrm>
        <a:graphic>
          <a:graphicData uri="http://schemas.openxmlformats.org/drawingml/2006/table">
            <a:tbl>
              <a:tblPr firstRow="1" bandRow="1">
                <a:tableStyleId>{7DF18680-E054-41AD-8BC1-D1AEF772440D}</a:tableStyleId>
              </a:tblPr>
              <a:tblGrid>
                <a:gridCol w="6129586">
                  <a:extLst>
                    <a:ext uri="{9D8B030D-6E8A-4147-A177-3AD203B41FA5}">
                      <a16:colId xmlns:a16="http://schemas.microsoft.com/office/drawing/2014/main" val="20000"/>
                    </a:ext>
                  </a:extLst>
                </a:gridCol>
                <a:gridCol w="2173039">
                  <a:extLst>
                    <a:ext uri="{9D8B030D-6E8A-4147-A177-3AD203B41FA5}">
                      <a16:colId xmlns:a16="http://schemas.microsoft.com/office/drawing/2014/main" val="20001"/>
                    </a:ext>
                  </a:extLst>
                </a:gridCol>
              </a:tblGrid>
              <a:tr h="741680">
                <a:tc>
                  <a:txBody>
                    <a:bodyPr/>
                    <a:lstStyle/>
                    <a:p>
                      <a:pPr marL="0" marR="0" lvl="0" indent="0" algn="l" defTabSz="914400" rtl="0" eaLnBrk="1" fontAlgn="auto" latinLnBrk="0" hangingPunct="1">
                        <a:lnSpc>
                          <a:spcPct val="100000"/>
                        </a:lnSpc>
                        <a:spcBef>
                          <a:spcPts val="0"/>
                        </a:spcBef>
                        <a:spcAft>
                          <a:spcPts val="0"/>
                        </a:spcAft>
                        <a:buClrTx/>
                        <a:buSzTx/>
                        <a:buFont typeface="Arial" charset="0"/>
                        <a:buNone/>
                        <a:tabLst/>
                        <a:defRPr/>
                      </a:pPr>
                      <a:r>
                        <a:rPr kumimoji="0" lang="en-AU" sz="1600" b="0" u="none" strike="noStrike" kern="1200" cap="none" spc="0" normalizeH="0" baseline="0" noProof="0" dirty="0">
                          <a:ln>
                            <a:noFill/>
                          </a:ln>
                          <a:solidFill>
                            <a:schemeClr val="tx1"/>
                          </a:solidFill>
                          <a:effectLst/>
                          <a:uLnTx/>
                          <a:uFillTx/>
                        </a:rPr>
                        <a:t>4.  </a:t>
                      </a:r>
                      <a:r>
                        <a:rPr kumimoji="0" lang="en-AU" sz="1600" b="1" u="none" strike="noStrike" kern="1200" cap="none" spc="0" normalizeH="0" baseline="0" noProof="0" dirty="0">
                          <a:ln>
                            <a:noFill/>
                          </a:ln>
                          <a:solidFill>
                            <a:srgbClr val="C00000"/>
                          </a:solidFill>
                          <a:effectLst/>
                          <a:uLnTx/>
                          <a:uFillTx/>
                        </a:rPr>
                        <a:t>Tele Social Work </a:t>
                      </a:r>
                      <a:r>
                        <a:rPr kumimoji="0" lang="en-AU" sz="1600" b="1" u="none" strike="noStrike" kern="1200" cap="none" spc="0" normalizeH="0" baseline="0" noProof="0" dirty="0">
                          <a:ln>
                            <a:noFill/>
                          </a:ln>
                          <a:solidFill>
                            <a:schemeClr val="tx1"/>
                          </a:solidFill>
                          <a:effectLst/>
                          <a:uLnTx/>
                          <a:uFillTx/>
                        </a:rPr>
                        <a:t>can make </a:t>
                      </a:r>
                      <a:r>
                        <a:rPr kumimoji="0" lang="en-AU" sz="1600" b="1" u="none" strike="noStrike" kern="1200" cap="none" spc="0" normalizeH="0" baseline="0" noProof="0" dirty="0">
                          <a:ln>
                            <a:noFill/>
                          </a:ln>
                          <a:solidFill>
                            <a:srgbClr val="C00000"/>
                          </a:solidFill>
                          <a:effectLst/>
                          <a:uLnTx/>
                          <a:uFillTx/>
                        </a:rPr>
                        <a:t>groups more accessible to</a:t>
                      </a:r>
                      <a:br>
                        <a:rPr kumimoji="0" lang="en-AU" sz="1600" b="1" u="none" strike="noStrike" kern="1200" cap="none" spc="0" normalizeH="0" baseline="0" noProof="0" dirty="0">
                          <a:ln>
                            <a:noFill/>
                          </a:ln>
                          <a:solidFill>
                            <a:srgbClr val="C00000"/>
                          </a:solidFill>
                          <a:effectLst/>
                          <a:uLnTx/>
                          <a:uFillTx/>
                        </a:rPr>
                      </a:br>
                      <a:r>
                        <a:rPr kumimoji="0" lang="en-AU" sz="1600" b="1" u="none" strike="noStrike" kern="1200" cap="none" spc="0" normalizeH="0" baseline="0" noProof="0" dirty="0">
                          <a:ln>
                            <a:noFill/>
                          </a:ln>
                          <a:solidFill>
                            <a:srgbClr val="C00000"/>
                          </a:solidFill>
                          <a:effectLst/>
                          <a:uLnTx/>
                          <a:uFillTx/>
                        </a:rPr>
                        <a:t>      some members.</a:t>
                      </a:r>
                      <a:endParaRPr lang="en-AU" sz="1600" b="0" dirty="0">
                        <a:solidFill>
                          <a:schemeClr val="tx1"/>
                        </a:solidFill>
                      </a:endParaRPr>
                    </a:p>
                  </a:txBody>
                  <a:tcPr marL="91441" marR="91441"/>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600" b="0" u="none" strike="noStrike" kern="1200" cap="none" spc="0" normalizeH="0" baseline="0" noProof="0" dirty="0">
                          <a:ln>
                            <a:noFill/>
                          </a:ln>
                          <a:solidFill>
                            <a:schemeClr val="tx1"/>
                          </a:solidFill>
                          <a:effectLst/>
                          <a:uLnTx/>
                          <a:uFillTx/>
                        </a:rPr>
                        <a:t>True/False</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1600" b="0" dirty="0">
                        <a:solidFill>
                          <a:schemeClr val="tx1"/>
                        </a:solidFill>
                      </a:endParaRPr>
                    </a:p>
                  </a:txBody>
                  <a:tcPr marL="91441" marR="91441"/>
                </a:tc>
                <a:extLst>
                  <a:ext uri="{0D108BD9-81ED-4DB2-BD59-A6C34878D82A}">
                    <a16:rowId xmlns:a16="http://schemas.microsoft.com/office/drawing/2014/main" val="10000"/>
                  </a:ext>
                </a:extLst>
              </a:tr>
            </a:tbl>
          </a:graphicData>
        </a:graphic>
      </p:graphicFrame>
      <p:sp>
        <p:nvSpPr>
          <p:cNvPr id="13" name="Oval 12"/>
          <p:cNvSpPr/>
          <p:nvPr/>
        </p:nvSpPr>
        <p:spPr>
          <a:xfrm>
            <a:off x="7076565" y="4020421"/>
            <a:ext cx="643531" cy="287337"/>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p>
        </p:txBody>
      </p:sp>
      <p:graphicFrame>
        <p:nvGraphicFramePr>
          <p:cNvPr id="14" name="Table 13"/>
          <p:cNvGraphicFramePr>
            <a:graphicFrameLocks noGrp="1"/>
          </p:cNvGraphicFramePr>
          <p:nvPr>
            <p:extLst>
              <p:ext uri="{D42A27DB-BD31-4B8C-83A1-F6EECF244321}">
                <p14:modId xmlns:p14="http://schemas.microsoft.com/office/powerpoint/2010/main" val="2310710069"/>
              </p:ext>
            </p:extLst>
          </p:nvPr>
        </p:nvGraphicFramePr>
        <p:xfrm>
          <a:off x="527050" y="4741902"/>
          <a:ext cx="8293100" cy="1066760"/>
        </p:xfrm>
        <a:graphic>
          <a:graphicData uri="http://schemas.openxmlformats.org/drawingml/2006/table">
            <a:tbl>
              <a:tblPr firstRow="1" bandRow="1">
                <a:tableStyleId>{7DF18680-E054-41AD-8BC1-D1AEF772440D}</a:tableStyleId>
              </a:tblPr>
              <a:tblGrid>
                <a:gridCol w="6122554">
                  <a:extLst>
                    <a:ext uri="{9D8B030D-6E8A-4147-A177-3AD203B41FA5}">
                      <a16:colId xmlns:a16="http://schemas.microsoft.com/office/drawing/2014/main" val="20000"/>
                    </a:ext>
                  </a:extLst>
                </a:gridCol>
                <a:gridCol w="2170546">
                  <a:extLst>
                    <a:ext uri="{9D8B030D-6E8A-4147-A177-3AD203B41FA5}">
                      <a16:colId xmlns:a16="http://schemas.microsoft.com/office/drawing/2014/main" val="20001"/>
                    </a:ext>
                  </a:extLst>
                </a:gridCol>
              </a:tblGrid>
              <a:tr h="741362">
                <a:tc>
                  <a:txBody>
                    <a:bodyPr/>
                    <a:lstStyle/>
                    <a:p>
                      <a:pPr marL="0" marR="0" lvl="0" indent="0" algn="l" defTabSz="914400" rtl="0" eaLnBrk="1" fontAlgn="auto" latinLnBrk="0" hangingPunct="1">
                        <a:lnSpc>
                          <a:spcPct val="100000"/>
                        </a:lnSpc>
                        <a:spcBef>
                          <a:spcPts val="0"/>
                        </a:spcBef>
                        <a:spcAft>
                          <a:spcPts val="0"/>
                        </a:spcAft>
                        <a:buClrTx/>
                        <a:buSzTx/>
                        <a:buFont typeface="Arial" charset="0"/>
                        <a:buNone/>
                        <a:tabLst/>
                        <a:defRPr/>
                      </a:pPr>
                      <a:r>
                        <a:rPr lang="en-AU" sz="1600" b="0" dirty="0">
                          <a:solidFill>
                            <a:schemeClr val="tx1"/>
                          </a:solidFill>
                        </a:rPr>
                        <a:t>5.</a:t>
                      </a:r>
                      <a:r>
                        <a:rPr lang="en-AU" sz="1600" b="0" baseline="0" dirty="0">
                          <a:solidFill>
                            <a:schemeClr val="tx1"/>
                          </a:solidFill>
                        </a:rPr>
                        <a:t>  The </a:t>
                      </a:r>
                      <a:r>
                        <a:rPr lang="en-AU" sz="1600" b="1" baseline="0" dirty="0">
                          <a:solidFill>
                            <a:srgbClr val="C00000"/>
                          </a:solidFill>
                        </a:rPr>
                        <a:t>beginning stage of treatment groups </a:t>
                      </a:r>
                      <a:r>
                        <a:rPr lang="en-AU" sz="1600" b="0" baseline="0" dirty="0">
                          <a:solidFill>
                            <a:schemeClr val="tx1"/>
                          </a:solidFill>
                        </a:rPr>
                        <a:t>is </a:t>
                      </a:r>
                      <a:r>
                        <a:rPr lang="en-AU" sz="1600" b="1" baseline="0" dirty="0">
                          <a:solidFill>
                            <a:srgbClr val="C00000"/>
                          </a:solidFill>
                        </a:rPr>
                        <a:t>characterised</a:t>
                      </a:r>
                      <a:r>
                        <a:rPr lang="en-AU" sz="1600" b="0" baseline="0" dirty="0">
                          <a:solidFill>
                            <a:schemeClr val="tx1"/>
                          </a:solidFill>
                        </a:rPr>
                        <a:t> </a:t>
                      </a:r>
                      <a:br>
                        <a:rPr lang="en-AU" sz="1600" b="0" baseline="0" dirty="0">
                          <a:solidFill>
                            <a:schemeClr val="tx1"/>
                          </a:solidFill>
                        </a:rPr>
                      </a:br>
                      <a:r>
                        <a:rPr lang="en-AU" sz="1600" b="0" baseline="0" dirty="0">
                          <a:solidFill>
                            <a:schemeClr val="tx1"/>
                          </a:solidFill>
                        </a:rPr>
                        <a:t>     by an </a:t>
                      </a:r>
                      <a:r>
                        <a:rPr lang="en-AU" sz="1600" b="1" baseline="0" dirty="0">
                          <a:solidFill>
                            <a:srgbClr val="C00000"/>
                          </a:solidFill>
                        </a:rPr>
                        <a:t>initial period of testing, conflict and adjustment </a:t>
                      </a:r>
                      <a:r>
                        <a:rPr lang="en-AU" sz="1600" b="0" baseline="0" dirty="0">
                          <a:solidFill>
                            <a:schemeClr val="tx1"/>
                          </a:solidFill>
                        </a:rPr>
                        <a:t>as </a:t>
                      </a:r>
                      <a:br>
                        <a:rPr lang="en-AU" sz="1600" b="0" baseline="0" dirty="0">
                          <a:solidFill>
                            <a:schemeClr val="tx1"/>
                          </a:solidFill>
                        </a:rPr>
                      </a:br>
                      <a:r>
                        <a:rPr lang="en-AU" sz="1600" b="0" baseline="0" dirty="0">
                          <a:solidFill>
                            <a:schemeClr val="tx1"/>
                          </a:solidFill>
                        </a:rPr>
                        <a:t>     </a:t>
                      </a:r>
                      <a:r>
                        <a:rPr lang="en-AU" sz="1600" b="1" baseline="0" dirty="0">
                          <a:solidFill>
                            <a:srgbClr val="C00000"/>
                          </a:solidFill>
                        </a:rPr>
                        <a:t>members work out their relationships </a:t>
                      </a:r>
                      <a:r>
                        <a:rPr lang="en-AU" sz="1600" b="0" baseline="0" dirty="0">
                          <a:solidFill>
                            <a:schemeClr val="tx1"/>
                          </a:solidFill>
                        </a:rPr>
                        <a:t>with </a:t>
                      </a:r>
                      <a:r>
                        <a:rPr lang="en-AU" sz="1600" b="1" baseline="0" dirty="0">
                          <a:solidFill>
                            <a:srgbClr val="C00000"/>
                          </a:solidFill>
                        </a:rPr>
                        <a:t>one another </a:t>
                      </a:r>
                      <a:br>
                        <a:rPr lang="en-AU" sz="1600" b="1" baseline="0" dirty="0">
                          <a:solidFill>
                            <a:srgbClr val="C00000"/>
                          </a:solidFill>
                        </a:rPr>
                      </a:br>
                      <a:r>
                        <a:rPr lang="en-AU" sz="1600" b="1" baseline="0" dirty="0">
                          <a:solidFill>
                            <a:srgbClr val="C00000"/>
                          </a:solidFill>
                        </a:rPr>
                        <a:t>     and </a:t>
                      </a:r>
                      <a:r>
                        <a:rPr lang="en-AU" sz="1600" b="0" baseline="0" dirty="0">
                          <a:solidFill>
                            <a:schemeClr val="tx1"/>
                          </a:solidFill>
                        </a:rPr>
                        <a:t>the </a:t>
                      </a:r>
                      <a:r>
                        <a:rPr lang="en-AU" sz="1600" b="1" baseline="0" dirty="0">
                          <a:solidFill>
                            <a:srgbClr val="C00000"/>
                          </a:solidFill>
                        </a:rPr>
                        <a:t>larger group.</a:t>
                      </a:r>
                      <a:endParaRPr lang="en-AU" sz="1600" b="1" dirty="0">
                        <a:solidFill>
                          <a:srgbClr val="C00000"/>
                        </a:solidFill>
                      </a:endParaRPr>
                    </a:p>
                  </a:txBody>
                  <a:tcPr marL="91441" marR="91441" marT="45700" marB="4570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600" b="0" u="none" strike="noStrike" kern="1200" cap="none" spc="0" normalizeH="0" baseline="0" noProof="0" dirty="0">
                          <a:ln>
                            <a:noFill/>
                          </a:ln>
                          <a:solidFill>
                            <a:schemeClr val="tx1"/>
                          </a:solidFill>
                          <a:effectLst/>
                          <a:uLnTx/>
                          <a:uFillTx/>
                        </a:rPr>
                        <a:t>True/False</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1600" b="0" dirty="0">
                        <a:solidFill>
                          <a:schemeClr val="tx1"/>
                        </a:solidFill>
                      </a:endParaRPr>
                    </a:p>
                  </a:txBody>
                  <a:tcPr marL="91441" marR="91441" marT="45700" marB="45700"/>
                </a:tc>
                <a:extLst>
                  <a:ext uri="{0D108BD9-81ED-4DB2-BD59-A6C34878D82A}">
                    <a16:rowId xmlns:a16="http://schemas.microsoft.com/office/drawing/2014/main" val="10000"/>
                  </a:ext>
                </a:extLst>
              </a:tr>
            </a:tbl>
          </a:graphicData>
        </a:graphic>
      </p:graphicFrame>
      <p:sp>
        <p:nvSpPr>
          <p:cNvPr id="15" name="Oval 14"/>
          <p:cNvSpPr/>
          <p:nvPr/>
        </p:nvSpPr>
        <p:spPr>
          <a:xfrm>
            <a:off x="7157141" y="4794328"/>
            <a:ext cx="643531" cy="288925"/>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p>
        </p:txBody>
      </p:sp>
    </p:spTree>
    <p:custDataLst>
      <p:tags r:id="rId1"/>
    </p:custDataLst>
    <p:extLst>
      <p:ext uri="{BB962C8B-B14F-4D97-AF65-F5344CB8AC3E}">
        <p14:creationId xmlns:p14="http://schemas.microsoft.com/office/powerpoint/2010/main" val="236240055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additive="base">
                                        <p:cTn id="23" dur="500" fill="hold"/>
                                        <p:tgtEl>
                                          <p:spTgt spid="11"/>
                                        </p:tgtEl>
                                        <p:attrNameLst>
                                          <p:attrName>ppt_x</p:attrName>
                                        </p:attrNameLst>
                                      </p:cBhvr>
                                      <p:tavLst>
                                        <p:tav tm="0">
                                          <p:val>
                                            <p:strVal val="#ppt_x"/>
                                          </p:val>
                                        </p:tav>
                                        <p:tav tm="100000">
                                          <p:val>
                                            <p:strVal val="#ppt_x"/>
                                          </p:val>
                                        </p:tav>
                                      </p:tavLst>
                                    </p:anim>
                                    <p:anim calcmode="lin" valueType="num">
                                      <p:cBhvr additive="base">
                                        <p:cTn id="2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additive="base">
                                        <p:cTn id="29" dur="500" fill="hold"/>
                                        <p:tgtEl>
                                          <p:spTgt spid="8"/>
                                        </p:tgtEl>
                                        <p:attrNameLst>
                                          <p:attrName>ppt_x</p:attrName>
                                        </p:attrNameLst>
                                      </p:cBhvr>
                                      <p:tavLst>
                                        <p:tav tm="0">
                                          <p:val>
                                            <p:strVal val="#ppt_x"/>
                                          </p:val>
                                        </p:tav>
                                        <p:tav tm="100000">
                                          <p:val>
                                            <p:strVal val="#ppt_x"/>
                                          </p:val>
                                        </p:tav>
                                      </p:tavLst>
                                    </p:anim>
                                    <p:anim calcmode="lin" valueType="num">
                                      <p:cBhvr additive="base">
                                        <p:cTn id="3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 calcmode="lin" valueType="num">
                                      <p:cBhvr additive="base">
                                        <p:cTn id="35" dur="500" fill="hold"/>
                                        <p:tgtEl>
                                          <p:spTgt spid="10"/>
                                        </p:tgtEl>
                                        <p:attrNameLst>
                                          <p:attrName>ppt_x</p:attrName>
                                        </p:attrNameLst>
                                      </p:cBhvr>
                                      <p:tavLst>
                                        <p:tav tm="0">
                                          <p:val>
                                            <p:strVal val="#ppt_x"/>
                                          </p:val>
                                        </p:tav>
                                        <p:tav tm="100000">
                                          <p:val>
                                            <p:strVal val="#ppt_x"/>
                                          </p:val>
                                        </p:tav>
                                      </p:tavLst>
                                    </p:anim>
                                    <p:anim calcmode="lin" valueType="num">
                                      <p:cBhvr additive="base">
                                        <p:cTn id="3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3"/>
                                        </p:tgtEl>
                                        <p:attrNameLst>
                                          <p:attrName>style.visibility</p:attrName>
                                        </p:attrNameLst>
                                      </p:cBhvr>
                                      <p:to>
                                        <p:strVal val="visible"/>
                                      </p:to>
                                    </p:set>
                                    <p:anim calcmode="lin" valueType="num">
                                      <p:cBhvr additive="base">
                                        <p:cTn id="41" dur="500" fill="hold"/>
                                        <p:tgtEl>
                                          <p:spTgt spid="13"/>
                                        </p:tgtEl>
                                        <p:attrNameLst>
                                          <p:attrName>ppt_x</p:attrName>
                                        </p:attrNameLst>
                                      </p:cBhvr>
                                      <p:tavLst>
                                        <p:tav tm="0">
                                          <p:val>
                                            <p:strVal val="#ppt_x"/>
                                          </p:val>
                                        </p:tav>
                                        <p:tav tm="100000">
                                          <p:val>
                                            <p:strVal val="#ppt_x"/>
                                          </p:val>
                                        </p:tav>
                                      </p:tavLst>
                                    </p:anim>
                                    <p:anim calcmode="lin" valueType="num">
                                      <p:cBhvr additive="base">
                                        <p:cTn id="4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anim calcmode="lin" valueType="num">
                                      <p:cBhvr additive="base">
                                        <p:cTn id="47" dur="500" fill="hold"/>
                                        <p:tgtEl>
                                          <p:spTgt spid="15"/>
                                        </p:tgtEl>
                                        <p:attrNameLst>
                                          <p:attrName>ppt_x</p:attrName>
                                        </p:attrNameLst>
                                      </p:cBhvr>
                                      <p:tavLst>
                                        <p:tav tm="0">
                                          <p:val>
                                            <p:strVal val="#ppt_x"/>
                                          </p:val>
                                        </p:tav>
                                        <p:tav tm="100000">
                                          <p:val>
                                            <p:strVal val="#ppt_x"/>
                                          </p:val>
                                        </p:tav>
                                      </p:tavLst>
                                    </p:anim>
                                    <p:anim calcmode="lin" valueType="num">
                                      <p:cBhvr additive="base">
                                        <p:cTn id="4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11" grpId="0" animBg="1"/>
      <p:bldP spid="13" grpId="0" animBg="1"/>
      <p:bldP spid="1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601075" cy="666750"/>
          </a:xfrm>
        </p:spPr>
        <p:txBody>
          <a:bodyPr/>
          <a:lstStyle/>
          <a:p>
            <a:r>
              <a:rPr lang="en-AU" dirty="0"/>
              <a:t>Sample Short Answer Question</a:t>
            </a:r>
          </a:p>
        </p:txBody>
      </p:sp>
      <p:sp>
        <p:nvSpPr>
          <p:cNvPr id="8" name="Subtitle 2"/>
          <p:cNvSpPr txBox="1">
            <a:spLocks/>
          </p:cNvSpPr>
          <p:nvPr/>
        </p:nvSpPr>
        <p:spPr>
          <a:xfrm>
            <a:off x="614362" y="944563"/>
            <a:ext cx="7710487" cy="4456112"/>
          </a:xfrm>
          <a:prstGeom prst="rect">
            <a:avLst/>
          </a:prstGeom>
          <a:solidFill>
            <a:schemeClr val="bg1"/>
          </a:solidFill>
        </p:spPr>
        <p:txBody>
          <a:bodyPr>
            <a:norm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eaLnBrk="1" fontAlgn="auto" hangingPunct="1">
              <a:lnSpc>
                <a:spcPct val="150000"/>
              </a:lnSpc>
              <a:spcAft>
                <a:spcPts val="0"/>
              </a:spcAft>
              <a:buFont typeface="Arial" pitchFamily="34" charset="0"/>
              <a:buChar char="•"/>
              <a:defRPr/>
            </a:pPr>
            <a:r>
              <a:rPr lang="en-AU" sz="2400" dirty="0"/>
              <a:t> Begin by analysing questions:</a:t>
            </a:r>
          </a:p>
          <a:p>
            <a:pPr lvl="1" eaLnBrk="1" fontAlgn="auto" hangingPunct="1">
              <a:lnSpc>
                <a:spcPct val="150000"/>
              </a:lnSpc>
              <a:spcAft>
                <a:spcPts val="0"/>
              </a:spcAft>
              <a:buFont typeface="Arial" pitchFamily="34" charset="0"/>
              <a:buChar char="•"/>
              <a:defRPr/>
            </a:pPr>
            <a:r>
              <a:rPr lang="en-AU" sz="2000" b="1" dirty="0">
                <a:solidFill>
                  <a:srgbClr val="7030A0"/>
                </a:solidFill>
              </a:rPr>
              <a:t>directive words</a:t>
            </a:r>
            <a:r>
              <a:rPr lang="en-AU" sz="2000" dirty="0"/>
              <a:t>: how to write your answer</a:t>
            </a:r>
          </a:p>
          <a:p>
            <a:pPr lvl="1" eaLnBrk="1" fontAlgn="auto" hangingPunct="1">
              <a:lnSpc>
                <a:spcPct val="150000"/>
              </a:lnSpc>
              <a:spcAft>
                <a:spcPts val="0"/>
              </a:spcAft>
              <a:buFont typeface="Arial" pitchFamily="34" charset="0"/>
              <a:buChar char="•"/>
              <a:defRPr/>
            </a:pPr>
            <a:r>
              <a:rPr lang="en-AU" sz="2000" b="1" dirty="0">
                <a:solidFill>
                  <a:srgbClr val="C00000"/>
                </a:solidFill>
              </a:rPr>
              <a:t>content words</a:t>
            </a:r>
            <a:r>
              <a:rPr lang="en-AU" sz="2000" dirty="0"/>
              <a:t>: what to write in your answer</a:t>
            </a:r>
          </a:p>
          <a:p>
            <a:pPr marL="457200" lvl="1" indent="0" eaLnBrk="1" fontAlgn="auto" hangingPunct="1">
              <a:lnSpc>
                <a:spcPct val="150000"/>
              </a:lnSpc>
              <a:spcAft>
                <a:spcPts val="0"/>
              </a:spcAft>
              <a:buNone/>
              <a:defRPr/>
            </a:pPr>
            <a:endParaRPr lang="en-AU" sz="2000" b="1" dirty="0"/>
          </a:p>
          <a:p>
            <a:pPr marL="457200" lvl="1" indent="0" eaLnBrk="1" fontAlgn="auto" hangingPunct="1">
              <a:lnSpc>
                <a:spcPct val="150000"/>
              </a:lnSpc>
              <a:spcAft>
                <a:spcPts val="0"/>
              </a:spcAft>
              <a:buNone/>
              <a:defRPr/>
            </a:pPr>
            <a:r>
              <a:rPr lang="en-AU" sz="2400" b="1" dirty="0"/>
              <a:t>Short Answer Question (2 marks each)</a:t>
            </a:r>
            <a:r>
              <a:rPr lang="en-AU" dirty="0"/>
              <a:t> </a:t>
            </a:r>
          </a:p>
          <a:p>
            <a:pPr>
              <a:buFont typeface="Arial" charset="0"/>
              <a:buAutoNum type="arabicPeriod"/>
              <a:defRPr/>
            </a:pPr>
            <a:r>
              <a:rPr lang="en-AU" sz="1600" b="1" dirty="0">
                <a:solidFill>
                  <a:srgbClr val="7030A0"/>
                </a:solidFill>
              </a:rPr>
              <a:t>Identify</a:t>
            </a:r>
            <a:r>
              <a:rPr lang="en-AU" sz="1600" dirty="0">
                <a:solidFill>
                  <a:schemeClr val="accent4">
                    <a:lumMod val="75000"/>
                  </a:schemeClr>
                </a:solidFill>
              </a:rPr>
              <a:t> </a:t>
            </a:r>
            <a:r>
              <a:rPr lang="en-AU" sz="1600" b="1" dirty="0">
                <a:solidFill>
                  <a:srgbClr val="C00000"/>
                </a:solidFill>
              </a:rPr>
              <a:t>three positions of leadership styles</a:t>
            </a:r>
            <a:r>
              <a:rPr lang="en-AU" sz="1600" dirty="0"/>
              <a:t>:                       </a:t>
            </a:r>
          </a:p>
          <a:p>
            <a:pPr marL="0" indent="0">
              <a:buFont typeface="Arial" charset="0"/>
              <a:buNone/>
              <a:defRPr/>
            </a:pPr>
            <a:r>
              <a:rPr lang="en-AU" sz="1600" dirty="0"/>
              <a:t>        Laissez-faire, democratic and autocratic</a:t>
            </a:r>
          </a:p>
          <a:p>
            <a:pPr eaLnBrk="1" fontAlgn="auto" hangingPunct="1">
              <a:spcAft>
                <a:spcPts val="0"/>
              </a:spcAft>
              <a:defRPr/>
            </a:pPr>
            <a:endParaRPr lang="en-AU" dirty="0"/>
          </a:p>
          <a:p>
            <a:pPr eaLnBrk="1" fontAlgn="auto" hangingPunct="1">
              <a:lnSpc>
                <a:spcPct val="150000"/>
              </a:lnSpc>
              <a:spcAft>
                <a:spcPts val="0"/>
              </a:spcAft>
              <a:defRPr/>
            </a:pPr>
            <a:endParaRPr lang="en-AU" dirty="0"/>
          </a:p>
          <a:p>
            <a:pPr eaLnBrk="1" fontAlgn="auto" hangingPunct="1">
              <a:spcAft>
                <a:spcPts val="0"/>
              </a:spcAft>
              <a:buFont typeface="Arial" pitchFamily="34" charset="0"/>
              <a:buChar char="•"/>
              <a:defRPr/>
            </a:pPr>
            <a:endParaRPr lang="en-AU" dirty="0"/>
          </a:p>
        </p:txBody>
      </p:sp>
      <p:cxnSp>
        <p:nvCxnSpPr>
          <p:cNvPr id="9" name="Straight Connector 8"/>
          <p:cNvCxnSpPr/>
          <p:nvPr/>
        </p:nvCxnSpPr>
        <p:spPr bwMode="auto">
          <a:xfrm>
            <a:off x="1047750" y="4524375"/>
            <a:ext cx="63627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Tree>
    <p:custDataLst>
      <p:tags r:id="rId1"/>
    </p:custDataLst>
    <p:extLst>
      <p:ext uri="{BB962C8B-B14F-4D97-AF65-F5344CB8AC3E}">
        <p14:creationId xmlns:p14="http://schemas.microsoft.com/office/powerpoint/2010/main" val="118941878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6" end="6"/>
                                            </p:txEl>
                                          </p:spTgt>
                                        </p:tgtEl>
                                        <p:attrNameLst>
                                          <p:attrName>style.visibility</p:attrName>
                                        </p:attrNameLst>
                                      </p:cBhvr>
                                      <p:to>
                                        <p:strVal val="visible"/>
                                      </p:to>
                                    </p:set>
                                    <p:anim calcmode="lin" valueType="num">
                                      <p:cBhvr additive="base">
                                        <p:cTn id="7" dur="500" fill="hold"/>
                                        <p:tgtEl>
                                          <p:spTgt spid="8">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601075" cy="666750"/>
          </a:xfrm>
        </p:spPr>
        <p:txBody>
          <a:bodyPr/>
          <a:lstStyle/>
          <a:p>
            <a:r>
              <a:rPr lang="en-AU" dirty="0"/>
              <a:t>Sample Short Answer Questions (cont’d)</a:t>
            </a:r>
          </a:p>
          <a:p>
            <a:endParaRPr lang="en-AU" dirty="0">
              <a:solidFill>
                <a:schemeClr val="tx1"/>
              </a:solidFill>
            </a:endParaRPr>
          </a:p>
        </p:txBody>
      </p:sp>
      <p:sp>
        <p:nvSpPr>
          <p:cNvPr id="20" name="Subtitle 2"/>
          <p:cNvSpPr txBox="1">
            <a:spLocks/>
          </p:cNvSpPr>
          <p:nvPr/>
        </p:nvSpPr>
        <p:spPr>
          <a:xfrm>
            <a:off x="327024" y="976311"/>
            <a:ext cx="8616951" cy="4249737"/>
          </a:xfrm>
          <a:prstGeom prst="rect">
            <a:avLst/>
          </a:prstGeom>
          <a:solidFill>
            <a:schemeClr val="bg1"/>
          </a:solidFill>
        </p:spPr>
        <p:txBody>
          <a:bodyPr>
            <a:norm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eaLnBrk="1" fontAlgn="auto" hangingPunct="1">
              <a:spcAft>
                <a:spcPts val="0"/>
              </a:spcAft>
              <a:buFont typeface="Arial" charset="0"/>
              <a:buNone/>
              <a:defRPr/>
            </a:pPr>
            <a:r>
              <a:rPr lang="en-AU" sz="1600" dirty="0"/>
              <a:t>2. </a:t>
            </a:r>
            <a:r>
              <a:rPr lang="en-AU" sz="1600" b="1" dirty="0">
                <a:solidFill>
                  <a:srgbClr val="7030A0"/>
                </a:solidFill>
              </a:rPr>
              <a:t>Identify</a:t>
            </a:r>
            <a:r>
              <a:rPr lang="en-AU" sz="1600" dirty="0"/>
              <a:t> </a:t>
            </a:r>
            <a:r>
              <a:rPr lang="en-AU" sz="1600" b="1" dirty="0">
                <a:solidFill>
                  <a:srgbClr val="C00000"/>
                </a:solidFill>
              </a:rPr>
              <a:t>four areas </a:t>
            </a:r>
            <a:r>
              <a:rPr lang="en-AU" sz="1600" dirty="0"/>
              <a:t>that are </a:t>
            </a:r>
            <a:r>
              <a:rPr lang="en-AU" sz="1600" b="1" dirty="0">
                <a:solidFill>
                  <a:srgbClr val="C00000"/>
                </a:solidFill>
              </a:rPr>
              <a:t>critical to the effective functioning </a:t>
            </a:r>
            <a:r>
              <a:rPr lang="en-AU" sz="1600" dirty="0"/>
              <a:t>of </a:t>
            </a:r>
            <a:r>
              <a:rPr lang="en-AU" sz="1600" b="1" dirty="0">
                <a:solidFill>
                  <a:srgbClr val="C00000"/>
                </a:solidFill>
              </a:rPr>
              <a:t>any group. </a:t>
            </a:r>
            <a:r>
              <a:rPr lang="en-AU" sz="1600" dirty="0"/>
              <a:t>(4 marks)</a:t>
            </a:r>
            <a:br>
              <a:rPr lang="en-AU" sz="1600" b="1" dirty="0">
                <a:solidFill>
                  <a:srgbClr val="C00000"/>
                </a:solidFill>
              </a:rPr>
            </a:br>
            <a:endParaRPr lang="en-AU" sz="1600" dirty="0"/>
          </a:p>
          <a:p>
            <a:pPr marL="0" indent="0" eaLnBrk="1" fontAlgn="auto" hangingPunct="1">
              <a:spcAft>
                <a:spcPts val="0"/>
              </a:spcAft>
              <a:buFont typeface="Arial" charset="0"/>
              <a:buNone/>
              <a:defRPr/>
            </a:pPr>
            <a:r>
              <a:rPr lang="en-AU" sz="1600" dirty="0"/>
              <a:t>    Communication and interaction patterns, cohesion, social integration</a:t>
            </a:r>
            <a:br>
              <a:rPr lang="en-AU" sz="1600" dirty="0"/>
            </a:br>
            <a:r>
              <a:rPr lang="en-AU" sz="1600" dirty="0"/>
              <a:t>    and culture</a:t>
            </a:r>
          </a:p>
          <a:p>
            <a:pPr marL="0" indent="0" eaLnBrk="1" fontAlgn="auto" hangingPunct="1">
              <a:spcAft>
                <a:spcPts val="0"/>
              </a:spcAft>
              <a:buFont typeface="Arial" charset="0"/>
              <a:buNone/>
              <a:defRPr/>
            </a:pPr>
            <a:endParaRPr lang="en-AU" sz="1600" dirty="0"/>
          </a:p>
          <a:p>
            <a:pPr marL="0" indent="0" eaLnBrk="1" fontAlgn="auto" hangingPunct="1">
              <a:spcAft>
                <a:spcPts val="0"/>
              </a:spcAft>
              <a:buFont typeface="Arial" charset="0"/>
              <a:buNone/>
              <a:defRPr/>
            </a:pPr>
            <a:br>
              <a:rPr lang="en-AU" sz="1600" dirty="0"/>
            </a:br>
            <a:r>
              <a:rPr lang="en-AU" sz="1600" dirty="0"/>
              <a:t>3. </a:t>
            </a:r>
            <a:r>
              <a:rPr lang="en-AU" sz="1600" b="1" dirty="0">
                <a:solidFill>
                  <a:srgbClr val="7030A0"/>
                </a:solidFill>
              </a:rPr>
              <a:t>Identify</a:t>
            </a:r>
            <a:r>
              <a:rPr lang="en-AU" sz="1600" dirty="0"/>
              <a:t> </a:t>
            </a:r>
            <a:r>
              <a:rPr lang="en-AU" sz="1600" b="1" dirty="0">
                <a:solidFill>
                  <a:srgbClr val="C00000"/>
                </a:solidFill>
              </a:rPr>
              <a:t>4 out of 6 purposes </a:t>
            </a:r>
            <a:r>
              <a:rPr lang="en-AU" sz="1600" dirty="0"/>
              <a:t>for </a:t>
            </a:r>
            <a:r>
              <a:rPr lang="en-AU" sz="1600" b="1" dirty="0">
                <a:solidFill>
                  <a:srgbClr val="C00000"/>
                </a:solidFill>
              </a:rPr>
              <a:t>treatment groups</a:t>
            </a:r>
            <a:r>
              <a:rPr lang="en-AU" sz="1600" dirty="0"/>
              <a:t>.                                             (4 marks)</a:t>
            </a:r>
          </a:p>
          <a:p>
            <a:pPr marL="0" indent="0" eaLnBrk="1" fontAlgn="auto" hangingPunct="1">
              <a:spcAft>
                <a:spcPts val="0"/>
              </a:spcAft>
              <a:buFont typeface="Arial" charset="0"/>
              <a:buNone/>
              <a:defRPr/>
            </a:pPr>
            <a:r>
              <a:rPr lang="en-AU" sz="1600" dirty="0"/>
              <a:t>   </a:t>
            </a:r>
          </a:p>
          <a:p>
            <a:pPr marL="0" indent="0" eaLnBrk="1" fontAlgn="auto" hangingPunct="1">
              <a:spcAft>
                <a:spcPts val="0"/>
              </a:spcAft>
              <a:buFont typeface="Arial" charset="0"/>
              <a:buNone/>
              <a:defRPr/>
            </a:pPr>
            <a:r>
              <a:rPr lang="en-AU" sz="1600" dirty="0"/>
              <a:t>    Support, Education, Growth, Therapy, Socialisation, Self-help</a:t>
            </a:r>
          </a:p>
          <a:p>
            <a:pPr marL="0" indent="0" eaLnBrk="1" fontAlgn="auto" hangingPunct="1">
              <a:spcAft>
                <a:spcPts val="0"/>
              </a:spcAft>
              <a:buFont typeface="Arial" charset="0"/>
              <a:buNone/>
              <a:defRPr/>
            </a:pPr>
            <a:endParaRPr lang="en-AU" sz="1600" dirty="0"/>
          </a:p>
          <a:p>
            <a:pPr marL="0" indent="0" eaLnBrk="1" fontAlgn="auto" hangingPunct="1">
              <a:spcAft>
                <a:spcPts val="0"/>
              </a:spcAft>
              <a:buFont typeface="Arial" charset="0"/>
              <a:buNone/>
              <a:defRPr/>
            </a:pPr>
            <a:endParaRPr lang="en-AU" sz="1600" dirty="0"/>
          </a:p>
          <a:p>
            <a:pPr marL="0" indent="0" eaLnBrk="1" fontAlgn="auto" hangingPunct="1">
              <a:spcAft>
                <a:spcPts val="0"/>
              </a:spcAft>
              <a:buFont typeface="Arial" charset="0"/>
              <a:buNone/>
              <a:defRPr/>
            </a:pPr>
            <a:r>
              <a:rPr lang="en-AU" sz="1600" dirty="0"/>
              <a:t>4. </a:t>
            </a:r>
            <a:r>
              <a:rPr lang="en-AU" sz="1600" b="1" dirty="0">
                <a:solidFill>
                  <a:srgbClr val="7030A0"/>
                </a:solidFill>
              </a:rPr>
              <a:t>What</a:t>
            </a:r>
            <a:r>
              <a:rPr lang="en-AU" sz="1600" dirty="0"/>
              <a:t> are the </a:t>
            </a:r>
            <a:r>
              <a:rPr lang="en-AU" sz="1600" b="1" dirty="0">
                <a:solidFill>
                  <a:srgbClr val="C00000"/>
                </a:solidFill>
              </a:rPr>
              <a:t>two basic types </a:t>
            </a:r>
            <a:r>
              <a:rPr lang="en-AU" sz="1600" dirty="0"/>
              <a:t>of </a:t>
            </a:r>
            <a:r>
              <a:rPr lang="en-AU" sz="1600" b="1" dirty="0">
                <a:solidFill>
                  <a:srgbClr val="C00000"/>
                </a:solidFill>
              </a:rPr>
              <a:t>formed groups</a:t>
            </a:r>
            <a:r>
              <a:rPr lang="en-AU" sz="1600" dirty="0"/>
              <a:t>?                                                (2 marks)</a:t>
            </a:r>
          </a:p>
          <a:p>
            <a:pPr marL="0" indent="0" eaLnBrk="1" fontAlgn="auto" hangingPunct="1">
              <a:spcAft>
                <a:spcPts val="0"/>
              </a:spcAft>
              <a:buFont typeface="Arial" charset="0"/>
              <a:buNone/>
              <a:defRPr/>
            </a:pPr>
            <a:r>
              <a:rPr lang="en-AU" sz="1600" dirty="0"/>
              <a:t>     </a:t>
            </a:r>
          </a:p>
          <a:p>
            <a:pPr marL="0" indent="0" eaLnBrk="1" fontAlgn="auto" hangingPunct="1">
              <a:spcAft>
                <a:spcPts val="0"/>
              </a:spcAft>
              <a:buFont typeface="Arial" charset="0"/>
              <a:buNone/>
              <a:defRPr/>
            </a:pPr>
            <a:r>
              <a:rPr lang="en-AU" sz="1600" dirty="0"/>
              <a:t>    Treatment and task</a:t>
            </a:r>
          </a:p>
        </p:txBody>
      </p:sp>
      <p:cxnSp>
        <p:nvCxnSpPr>
          <p:cNvPr id="4" name="Straight Connector 3"/>
          <p:cNvCxnSpPr/>
          <p:nvPr/>
        </p:nvCxnSpPr>
        <p:spPr bwMode="auto">
          <a:xfrm flipV="1">
            <a:off x="590550" y="1790701"/>
            <a:ext cx="6657975" cy="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 name="Straight Connector 6"/>
          <p:cNvCxnSpPr/>
          <p:nvPr/>
        </p:nvCxnSpPr>
        <p:spPr bwMode="auto">
          <a:xfrm>
            <a:off x="590550" y="2038350"/>
            <a:ext cx="6657975"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 name="Straight Connector 31"/>
          <p:cNvCxnSpPr/>
          <p:nvPr/>
        </p:nvCxnSpPr>
        <p:spPr bwMode="auto">
          <a:xfrm>
            <a:off x="590550" y="3467100"/>
            <a:ext cx="6657975"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 name="Straight Connector 40"/>
          <p:cNvCxnSpPr/>
          <p:nvPr/>
        </p:nvCxnSpPr>
        <p:spPr bwMode="auto">
          <a:xfrm>
            <a:off x="590550" y="4933950"/>
            <a:ext cx="6657975"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Tree>
    <p:custDataLst>
      <p:tags r:id="rId1"/>
    </p:custDataLst>
    <p:extLst>
      <p:ext uri="{BB962C8B-B14F-4D97-AF65-F5344CB8AC3E}">
        <p14:creationId xmlns:p14="http://schemas.microsoft.com/office/powerpoint/2010/main" val="127991782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
                                            <p:txEl>
                                              <p:pRg st="1" end="1"/>
                                            </p:txEl>
                                          </p:spTgt>
                                        </p:tgtEl>
                                        <p:attrNameLst>
                                          <p:attrName>style.visibility</p:attrName>
                                        </p:attrNameLst>
                                      </p:cBhvr>
                                      <p:to>
                                        <p:strVal val="visible"/>
                                      </p:to>
                                    </p:set>
                                    <p:anim calcmode="lin" valueType="num">
                                      <p:cBhvr additive="base">
                                        <p:cTn id="7" dur="500" fill="hold"/>
                                        <p:tgtEl>
                                          <p:spTgt spid="20">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0">
                                            <p:txEl>
                                              <p:pRg st="5" end="5"/>
                                            </p:txEl>
                                          </p:spTgt>
                                        </p:tgtEl>
                                        <p:attrNameLst>
                                          <p:attrName>style.visibility</p:attrName>
                                        </p:attrNameLst>
                                      </p:cBhvr>
                                      <p:to>
                                        <p:strVal val="visible"/>
                                      </p:to>
                                    </p:set>
                                    <p:anim calcmode="lin" valueType="num">
                                      <p:cBhvr additive="base">
                                        <p:cTn id="13" dur="500" fill="hold"/>
                                        <p:tgtEl>
                                          <p:spTgt spid="20">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0">
                                            <p:txEl>
                                              <p:pRg st="10" end="10"/>
                                            </p:txEl>
                                          </p:spTgt>
                                        </p:tgtEl>
                                        <p:attrNameLst>
                                          <p:attrName>style.visibility</p:attrName>
                                        </p:attrNameLst>
                                      </p:cBhvr>
                                      <p:to>
                                        <p:strVal val="visible"/>
                                      </p:to>
                                    </p:set>
                                    <p:anim calcmode="lin" valueType="num">
                                      <p:cBhvr additive="base">
                                        <p:cTn id="19" dur="500" fill="hold"/>
                                        <p:tgtEl>
                                          <p:spTgt spid="20">
                                            <p:txEl>
                                              <p:pRg st="10" end="1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0">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601075" cy="666750"/>
          </a:xfrm>
        </p:spPr>
        <p:txBody>
          <a:bodyPr/>
          <a:lstStyle/>
          <a:p>
            <a:r>
              <a:rPr lang="en-US" altLang="en-US" dirty="0">
                <a:latin typeface="Arial" charset="0"/>
              </a:rPr>
              <a:t>Sample Essay Question </a:t>
            </a:r>
          </a:p>
          <a:p>
            <a:endParaRPr lang="en-AU" dirty="0">
              <a:solidFill>
                <a:schemeClr val="tx1"/>
              </a:solidFill>
            </a:endParaRPr>
          </a:p>
        </p:txBody>
      </p:sp>
      <p:sp>
        <p:nvSpPr>
          <p:cNvPr id="17" name="Subtitle 2"/>
          <p:cNvSpPr txBox="1">
            <a:spLocks/>
          </p:cNvSpPr>
          <p:nvPr/>
        </p:nvSpPr>
        <p:spPr>
          <a:xfrm>
            <a:off x="488950" y="819150"/>
            <a:ext cx="8426450" cy="4610100"/>
          </a:xfrm>
          <a:prstGeom prst="rect">
            <a:avLst/>
          </a:prstGeom>
          <a:solidFill>
            <a:schemeClr val="bg1"/>
          </a:solidFill>
        </p:spPr>
        <p:txBody>
          <a:bodyPr>
            <a:normAutofit fontScale="25000" lnSpcReduction="20000"/>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pPr>
            <a:r>
              <a:rPr lang="en-AU" sz="6400" dirty="0"/>
              <a:t>Choose </a:t>
            </a:r>
            <a:r>
              <a:rPr lang="en-AU" sz="6400" dirty="0">
                <a:solidFill>
                  <a:srgbClr val="C00000"/>
                </a:solidFill>
              </a:rPr>
              <a:t>one</a:t>
            </a:r>
            <a:r>
              <a:rPr lang="en-AU" sz="6400" dirty="0"/>
              <a:t> of the following essay questions. </a:t>
            </a:r>
          </a:p>
          <a:p>
            <a:pPr>
              <a:spcBef>
                <a:spcPts val="0"/>
              </a:spcBef>
            </a:pPr>
            <a:r>
              <a:rPr lang="en-AU" sz="6400" dirty="0"/>
              <a:t>Write your answer in the exam answer booklet on a new page. </a:t>
            </a:r>
          </a:p>
          <a:p>
            <a:pPr>
              <a:spcBef>
                <a:spcPts val="0"/>
              </a:spcBef>
            </a:pPr>
            <a:r>
              <a:rPr lang="en-AU" sz="6400" dirty="0">
                <a:solidFill>
                  <a:srgbClr val="C00000"/>
                </a:solidFill>
              </a:rPr>
              <a:t>Clearly label the question </a:t>
            </a:r>
            <a:r>
              <a:rPr lang="en-AU" sz="6400" dirty="0"/>
              <a:t>you have chosen to answer.</a:t>
            </a:r>
          </a:p>
          <a:p>
            <a:pPr>
              <a:spcBef>
                <a:spcPts val="0"/>
              </a:spcBef>
            </a:pPr>
            <a:r>
              <a:rPr lang="en-AU" sz="6400" dirty="0">
                <a:solidFill>
                  <a:srgbClr val="C00000"/>
                </a:solidFill>
              </a:rPr>
              <a:t>Use headings</a:t>
            </a:r>
            <a:r>
              <a:rPr lang="en-AU" sz="6400" dirty="0"/>
              <a:t>.</a:t>
            </a:r>
          </a:p>
          <a:p>
            <a:pPr marL="0" indent="0" eaLnBrk="1" fontAlgn="auto" hangingPunct="1">
              <a:spcAft>
                <a:spcPts val="0"/>
              </a:spcAft>
              <a:buNone/>
              <a:defRPr/>
            </a:pPr>
            <a:endParaRPr lang="en-AU" sz="6400" b="1" dirty="0"/>
          </a:p>
          <a:p>
            <a:pPr marL="0" indent="0" eaLnBrk="1" fontAlgn="auto" hangingPunct="1">
              <a:spcAft>
                <a:spcPts val="0"/>
              </a:spcAft>
              <a:buNone/>
              <a:defRPr/>
            </a:pPr>
            <a:r>
              <a:rPr lang="en-AU" sz="6400" dirty="0"/>
              <a:t>Question 1: You are working as a social worker in a NGO called Youths Off  Streets. You need to organise a group for young adolescents who are living with a mental health issue.</a:t>
            </a:r>
          </a:p>
          <a:p>
            <a:pPr marL="0" indent="0" eaLnBrk="1" fontAlgn="auto" hangingPunct="1">
              <a:spcAft>
                <a:spcPts val="0"/>
              </a:spcAft>
              <a:buNone/>
              <a:defRPr/>
            </a:pPr>
            <a:endParaRPr lang="en-AU" sz="6400" dirty="0"/>
          </a:p>
          <a:p>
            <a:pPr marL="0" indent="0">
              <a:buNone/>
            </a:pPr>
            <a:r>
              <a:rPr lang="en-AU" sz="5600" b="1" dirty="0">
                <a:solidFill>
                  <a:srgbClr val="7030A0"/>
                </a:solidFill>
              </a:rPr>
              <a:t>Describe</a:t>
            </a:r>
            <a:r>
              <a:rPr lang="en-AU" sz="5600" dirty="0"/>
              <a:t> the </a:t>
            </a:r>
            <a:r>
              <a:rPr lang="en-AU" sz="5600" b="1" dirty="0">
                <a:solidFill>
                  <a:srgbClr val="C00000"/>
                </a:solidFill>
              </a:rPr>
              <a:t>purpose and type</a:t>
            </a:r>
            <a:r>
              <a:rPr lang="en-AU" sz="5600" dirty="0">
                <a:solidFill>
                  <a:srgbClr val="C00000"/>
                </a:solidFill>
              </a:rPr>
              <a:t> of</a:t>
            </a:r>
            <a:r>
              <a:rPr lang="en-AU" sz="5600" dirty="0"/>
              <a:t> the </a:t>
            </a:r>
            <a:r>
              <a:rPr lang="en-AU" sz="5600" b="1" dirty="0">
                <a:solidFill>
                  <a:srgbClr val="C00000"/>
                </a:solidFill>
              </a:rPr>
              <a:t>group</a:t>
            </a:r>
            <a:r>
              <a:rPr lang="en-AU" sz="5600" dirty="0"/>
              <a:t>. 			                      (6 marks)</a:t>
            </a:r>
          </a:p>
          <a:p>
            <a:pPr marL="0" indent="0">
              <a:buNone/>
            </a:pPr>
            <a:r>
              <a:rPr lang="en-AU" sz="5600" dirty="0"/>
              <a:t> </a:t>
            </a:r>
          </a:p>
          <a:p>
            <a:pPr marL="0" indent="0">
              <a:buNone/>
            </a:pPr>
            <a:r>
              <a:rPr lang="en-AU" sz="5600" b="1" dirty="0">
                <a:solidFill>
                  <a:srgbClr val="7030A0"/>
                </a:solidFill>
              </a:rPr>
              <a:t>Describe</a:t>
            </a:r>
            <a:r>
              <a:rPr lang="en-AU" sz="5600" dirty="0"/>
              <a:t> the </a:t>
            </a:r>
            <a:r>
              <a:rPr lang="en-AU" sz="5600" b="1" dirty="0">
                <a:solidFill>
                  <a:srgbClr val="C00000"/>
                </a:solidFill>
              </a:rPr>
              <a:t>roles and skills</a:t>
            </a:r>
            <a:r>
              <a:rPr lang="en-AU" sz="5600" dirty="0">
                <a:solidFill>
                  <a:srgbClr val="C00000"/>
                </a:solidFill>
              </a:rPr>
              <a:t> </a:t>
            </a:r>
            <a:r>
              <a:rPr lang="en-AU" sz="5600" dirty="0"/>
              <a:t>that you would </a:t>
            </a:r>
            <a:r>
              <a:rPr lang="en-AU" sz="5600" b="1" dirty="0">
                <a:solidFill>
                  <a:srgbClr val="C00000"/>
                </a:solidFill>
              </a:rPr>
              <a:t>utilise as a group leader</a:t>
            </a:r>
            <a:r>
              <a:rPr lang="en-AU" sz="5600" dirty="0"/>
              <a:t>.                                    (8 marks)</a:t>
            </a:r>
          </a:p>
          <a:p>
            <a:pPr marL="0" indent="0">
              <a:buNone/>
            </a:pPr>
            <a:r>
              <a:rPr lang="en-AU" sz="5600" dirty="0"/>
              <a:t> </a:t>
            </a:r>
          </a:p>
          <a:p>
            <a:pPr marL="0" indent="0">
              <a:buNone/>
            </a:pPr>
            <a:r>
              <a:rPr lang="en-AU" sz="5600" b="1" dirty="0">
                <a:solidFill>
                  <a:srgbClr val="7030A0"/>
                </a:solidFill>
              </a:rPr>
              <a:t>Describe</a:t>
            </a:r>
            <a:r>
              <a:rPr lang="en-AU" sz="5600" dirty="0"/>
              <a:t> the </a:t>
            </a:r>
            <a:r>
              <a:rPr lang="en-AU" sz="5600" b="1" dirty="0">
                <a:solidFill>
                  <a:srgbClr val="C00000"/>
                </a:solidFill>
              </a:rPr>
              <a:t>members, recruitment methods and group composition</a:t>
            </a:r>
            <a:r>
              <a:rPr lang="en-AU" sz="5600" dirty="0"/>
              <a:t>.                                  (6 marks)</a:t>
            </a:r>
          </a:p>
          <a:p>
            <a:pPr marL="0" indent="0">
              <a:buNone/>
            </a:pPr>
            <a:r>
              <a:rPr lang="en-AU" sz="5600" dirty="0"/>
              <a:t>	                                              </a:t>
            </a:r>
          </a:p>
          <a:p>
            <a:pPr marL="0" indent="0">
              <a:buNone/>
            </a:pPr>
            <a:r>
              <a:rPr lang="en-AU" sz="5600" b="1" dirty="0">
                <a:solidFill>
                  <a:srgbClr val="7030A0"/>
                </a:solidFill>
              </a:rPr>
              <a:t>Describe</a:t>
            </a:r>
            <a:r>
              <a:rPr lang="en-AU" sz="5600" dirty="0"/>
              <a:t> the </a:t>
            </a:r>
            <a:r>
              <a:rPr lang="en-AU" sz="5600" b="1" dirty="0">
                <a:solidFill>
                  <a:srgbClr val="C00000"/>
                </a:solidFill>
              </a:rPr>
              <a:t>activities of </a:t>
            </a:r>
            <a:r>
              <a:rPr lang="en-AU" sz="5600" dirty="0"/>
              <a:t>the </a:t>
            </a:r>
            <a:r>
              <a:rPr lang="en-AU" sz="5600" b="1" dirty="0">
                <a:solidFill>
                  <a:srgbClr val="C00000"/>
                </a:solidFill>
              </a:rPr>
              <a:t>group</a:t>
            </a:r>
            <a:r>
              <a:rPr lang="en-AU" sz="5600" dirty="0"/>
              <a:t>. </a:t>
            </a:r>
            <a:r>
              <a:rPr lang="en-AU" sz="5600" b="1" dirty="0">
                <a:solidFill>
                  <a:srgbClr val="7030A0"/>
                </a:solidFill>
              </a:rPr>
              <a:t>Provide</a:t>
            </a:r>
            <a:r>
              <a:rPr lang="en-AU" sz="5600" dirty="0"/>
              <a:t> an </a:t>
            </a:r>
            <a:r>
              <a:rPr lang="en-AU" sz="5600" b="1" dirty="0">
                <a:solidFill>
                  <a:srgbClr val="C00000"/>
                </a:solidFill>
              </a:rPr>
              <a:t>outline of </a:t>
            </a:r>
            <a:r>
              <a:rPr lang="en-AU" sz="5600" dirty="0"/>
              <a:t>the </a:t>
            </a:r>
            <a:r>
              <a:rPr lang="en-AU" sz="5600" b="1" dirty="0">
                <a:solidFill>
                  <a:srgbClr val="C00000"/>
                </a:solidFill>
              </a:rPr>
              <a:t>group</a:t>
            </a:r>
            <a:r>
              <a:rPr lang="en-AU" sz="5600" dirty="0"/>
              <a:t>, including</a:t>
            </a:r>
            <a:br>
              <a:rPr lang="en-AU" sz="5600" dirty="0"/>
            </a:br>
            <a:r>
              <a:rPr lang="en-AU" sz="5600" b="1" dirty="0">
                <a:solidFill>
                  <a:srgbClr val="C00000"/>
                </a:solidFill>
              </a:rPr>
              <a:t>six (6) sessions </a:t>
            </a:r>
            <a:r>
              <a:rPr lang="en-AU" sz="5600" dirty="0"/>
              <a:t>or </a:t>
            </a:r>
            <a:r>
              <a:rPr lang="en-AU" sz="5600" b="1" dirty="0">
                <a:solidFill>
                  <a:srgbClr val="C00000"/>
                </a:solidFill>
              </a:rPr>
              <a:t>meetings</a:t>
            </a:r>
            <a:r>
              <a:rPr lang="en-AU" sz="5600" dirty="0"/>
              <a:t>. 	                                                                                                (8 marks)</a:t>
            </a:r>
          </a:p>
          <a:p>
            <a:pPr marL="0" indent="0">
              <a:buNone/>
            </a:pPr>
            <a:r>
              <a:rPr lang="en-AU" sz="5600" dirty="0"/>
              <a:t> </a:t>
            </a:r>
          </a:p>
          <a:p>
            <a:pPr marL="0" indent="0">
              <a:buNone/>
            </a:pPr>
            <a:r>
              <a:rPr lang="en-AU" sz="5600" b="1" dirty="0">
                <a:solidFill>
                  <a:srgbClr val="7030A0"/>
                </a:solidFill>
              </a:rPr>
              <a:t>Discuss</a:t>
            </a:r>
            <a:r>
              <a:rPr lang="en-AU" sz="5600" dirty="0"/>
              <a:t> </a:t>
            </a:r>
            <a:r>
              <a:rPr lang="en-AU" sz="5600" b="1" dirty="0">
                <a:solidFill>
                  <a:srgbClr val="C00000"/>
                </a:solidFill>
              </a:rPr>
              <a:t>how you </a:t>
            </a:r>
            <a:r>
              <a:rPr lang="en-AU" sz="5600" dirty="0"/>
              <a:t>would </a:t>
            </a:r>
            <a:r>
              <a:rPr lang="en-AU" sz="5600" b="1" dirty="0">
                <a:solidFill>
                  <a:srgbClr val="C00000"/>
                </a:solidFill>
              </a:rPr>
              <a:t>begin, evaluate and end</a:t>
            </a:r>
            <a:r>
              <a:rPr lang="en-AU" sz="5600" dirty="0">
                <a:solidFill>
                  <a:srgbClr val="C00000"/>
                </a:solidFill>
              </a:rPr>
              <a:t> </a:t>
            </a:r>
            <a:r>
              <a:rPr lang="en-AU" sz="5600" dirty="0"/>
              <a:t>the </a:t>
            </a:r>
            <a:r>
              <a:rPr lang="en-AU" sz="5600" b="1" dirty="0">
                <a:solidFill>
                  <a:srgbClr val="C00000"/>
                </a:solidFill>
              </a:rPr>
              <a:t>group</a:t>
            </a:r>
            <a:r>
              <a:rPr lang="en-AU" sz="5600" dirty="0"/>
              <a:t>.                 	                      (6 marks)</a:t>
            </a:r>
          </a:p>
          <a:p>
            <a:pPr marL="0" indent="0">
              <a:buNone/>
            </a:pPr>
            <a:r>
              <a:rPr lang="en-AU" sz="5600" dirty="0"/>
              <a:t> </a:t>
            </a:r>
          </a:p>
          <a:p>
            <a:pPr marL="0" indent="0">
              <a:buNone/>
            </a:pPr>
            <a:r>
              <a:rPr lang="en-AU" sz="5600" b="1" dirty="0">
                <a:solidFill>
                  <a:srgbClr val="7030A0"/>
                </a:solidFill>
              </a:rPr>
              <a:t>Discuss</a:t>
            </a:r>
            <a:r>
              <a:rPr lang="en-AU" sz="5600" dirty="0"/>
              <a:t> any </a:t>
            </a:r>
            <a:r>
              <a:rPr lang="en-AU" sz="5600" b="1" dirty="0">
                <a:solidFill>
                  <a:srgbClr val="C00000"/>
                </a:solidFill>
              </a:rPr>
              <a:t>other considerations</a:t>
            </a:r>
            <a:r>
              <a:rPr lang="en-AU" sz="5600" dirty="0">
                <a:solidFill>
                  <a:srgbClr val="C00000"/>
                </a:solidFill>
              </a:rPr>
              <a:t> </a:t>
            </a:r>
            <a:r>
              <a:rPr lang="en-AU" sz="5600" dirty="0"/>
              <a:t>that would </a:t>
            </a:r>
            <a:r>
              <a:rPr lang="en-AU" sz="5600" b="1" dirty="0">
                <a:solidFill>
                  <a:srgbClr val="C00000"/>
                </a:solidFill>
              </a:rPr>
              <a:t>help ensure the effectiveness </a:t>
            </a:r>
            <a:r>
              <a:rPr lang="en-AU" sz="5600" dirty="0"/>
              <a:t>of this </a:t>
            </a:r>
            <a:r>
              <a:rPr lang="en-AU" sz="5600" b="1" dirty="0">
                <a:solidFill>
                  <a:srgbClr val="C00000"/>
                </a:solidFill>
              </a:rPr>
              <a:t>group</a:t>
            </a:r>
            <a:r>
              <a:rPr lang="en-AU" sz="5600" dirty="0"/>
              <a:t>.   (6 marks)</a:t>
            </a:r>
          </a:p>
          <a:p>
            <a:pPr marL="0" indent="0">
              <a:buNone/>
            </a:pPr>
            <a:r>
              <a:rPr lang="en-AU" sz="5600" dirty="0"/>
              <a:t>                              </a:t>
            </a:r>
            <a:endParaRPr lang="en-AU" sz="2900" b="1" dirty="0"/>
          </a:p>
          <a:p>
            <a:pPr marL="0" indent="0">
              <a:spcBef>
                <a:spcPts val="0"/>
              </a:spcBef>
              <a:buNone/>
            </a:pPr>
            <a:endParaRPr lang="en-AU" sz="1800" dirty="0"/>
          </a:p>
          <a:p>
            <a:pPr marL="0" indent="0" eaLnBrk="1" fontAlgn="auto" hangingPunct="1">
              <a:spcAft>
                <a:spcPts val="0"/>
              </a:spcAft>
              <a:buFont typeface="Arial" charset="0"/>
              <a:buNone/>
              <a:defRPr/>
            </a:pPr>
            <a:endParaRPr lang="en-AU" sz="1600" dirty="0"/>
          </a:p>
        </p:txBody>
      </p:sp>
    </p:spTree>
    <p:custDataLst>
      <p:tags r:id="rId1"/>
    </p:custDataLst>
    <p:extLst>
      <p:ext uri="{BB962C8B-B14F-4D97-AF65-F5344CB8AC3E}">
        <p14:creationId xmlns:p14="http://schemas.microsoft.com/office/powerpoint/2010/main" val="3947957750"/>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1"/>
          </p:nvPr>
        </p:nvSpPr>
        <p:spPr>
          <a:xfrm>
            <a:off x="495300" y="266700"/>
            <a:ext cx="8439150" cy="666750"/>
          </a:xfrm>
        </p:spPr>
        <p:txBody>
          <a:bodyPr/>
          <a:lstStyle/>
          <a:p>
            <a:pPr eaLnBrk="1" hangingPunct="1">
              <a:spcBef>
                <a:spcPct val="50000"/>
              </a:spcBef>
            </a:pPr>
            <a:r>
              <a:rPr lang="en-US" altLang="en-US" dirty="0">
                <a:latin typeface="Arial" charset="0"/>
              </a:rPr>
              <a:t>Processes for Answering Essay Questions</a:t>
            </a:r>
          </a:p>
        </p:txBody>
      </p:sp>
      <p:sp>
        <p:nvSpPr>
          <p:cNvPr id="4" name="Subtitle 2"/>
          <p:cNvSpPr txBox="1">
            <a:spLocks/>
          </p:cNvSpPr>
          <p:nvPr/>
        </p:nvSpPr>
        <p:spPr>
          <a:xfrm>
            <a:off x="520700" y="1011238"/>
            <a:ext cx="8089900" cy="4548187"/>
          </a:xfrm>
          <a:prstGeom prst="rect">
            <a:avLst/>
          </a:prstGeom>
          <a:solidFill>
            <a:schemeClr val="bg1"/>
          </a:solidFill>
        </p:spPr>
        <p:txBody>
          <a:bodyPr>
            <a:normAutofit fontScale="25000" lnSpcReduction="20000"/>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eaLnBrk="1" fontAlgn="auto" hangingPunct="1">
              <a:spcAft>
                <a:spcPts val="0"/>
              </a:spcAft>
              <a:buFont typeface="Arial" charset="0"/>
              <a:buNone/>
              <a:defRPr/>
            </a:pPr>
            <a:r>
              <a:rPr lang="en-AU" sz="6400" b="1" dirty="0">
                <a:solidFill>
                  <a:srgbClr val="C00000"/>
                </a:solidFill>
              </a:rPr>
              <a:t>Analyse</a:t>
            </a:r>
            <a:r>
              <a:rPr lang="en-AU" sz="6400" dirty="0"/>
              <a:t> the question:</a:t>
            </a:r>
          </a:p>
          <a:p>
            <a:pPr lvl="1" eaLnBrk="1" fontAlgn="auto" hangingPunct="1">
              <a:spcAft>
                <a:spcPts val="0"/>
              </a:spcAft>
              <a:buFont typeface="Arial" pitchFamily="34" charset="0"/>
              <a:buChar char="•"/>
              <a:defRPr/>
            </a:pPr>
            <a:r>
              <a:rPr lang="en-AU" sz="6400" dirty="0"/>
              <a:t> underline key terms.</a:t>
            </a:r>
          </a:p>
          <a:p>
            <a:pPr lvl="1" eaLnBrk="1" fontAlgn="auto" hangingPunct="1">
              <a:spcAft>
                <a:spcPts val="0"/>
              </a:spcAft>
              <a:buFont typeface="Arial" pitchFamily="34" charset="0"/>
              <a:buChar char="•"/>
              <a:defRPr/>
            </a:pPr>
            <a:r>
              <a:rPr lang="en-AU" sz="6400" dirty="0"/>
              <a:t>Interpret what is required.</a:t>
            </a:r>
          </a:p>
          <a:p>
            <a:pPr marL="457200" lvl="1" indent="0" eaLnBrk="1" fontAlgn="auto" hangingPunct="1">
              <a:spcAft>
                <a:spcPts val="0"/>
              </a:spcAft>
              <a:buFont typeface="Arial" charset="0"/>
              <a:buNone/>
              <a:defRPr/>
            </a:pPr>
            <a:endParaRPr lang="en-AU" sz="6400" dirty="0"/>
          </a:p>
          <a:p>
            <a:pPr marL="0" indent="0" eaLnBrk="1" fontAlgn="auto" hangingPunct="1">
              <a:spcAft>
                <a:spcPts val="0"/>
              </a:spcAft>
              <a:buFont typeface="Arial" charset="0"/>
              <a:buNone/>
              <a:defRPr/>
            </a:pPr>
            <a:r>
              <a:rPr lang="en-AU" sz="6400" b="1" dirty="0">
                <a:solidFill>
                  <a:srgbClr val="C00000"/>
                </a:solidFill>
              </a:rPr>
              <a:t>Establish</a:t>
            </a:r>
            <a:r>
              <a:rPr lang="en-AU" sz="6400" dirty="0"/>
              <a:t> meaning of key terms:</a:t>
            </a:r>
          </a:p>
          <a:p>
            <a:pPr lvl="1" eaLnBrk="1" fontAlgn="auto" hangingPunct="1">
              <a:spcAft>
                <a:spcPts val="0"/>
              </a:spcAft>
              <a:buFont typeface="Arial" pitchFamily="34" charset="0"/>
              <a:buChar char="•"/>
              <a:defRPr/>
            </a:pPr>
            <a:r>
              <a:rPr lang="en-AU" sz="6400" dirty="0"/>
              <a:t> apply relevant information to answer questions.</a:t>
            </a:r>
          </a:p>
          <a:p>
            <a:pPr marL="457200" lvl="1" indent="0" eaLnBrk="1" fontAlgn="auto" hangingPunct="1">
              <a:spcAft>
                <a:spcPts val="0"/>
              </a:spcAft>
              <a:buFont typeface="Arial" charset="0"/>
              <a:buNone/>
              <a:defRPr/>
            </a:pPr>
            <a:endParaRPr lang="en-AU" sz="6400" dirty="0"/>
          </a:p>
          <a:p>
            <a:pPr marL="0" indent="0" eaLnBrk="1" fontAlgn="auto" hangingPunct="1">
              <a:spcAft>
                <a:spcPts val="0"/>
              </a:spcAft>
              <a:buFont typeface="Arial" charset="0"/>
              <a:buNone/>
              <a:defRPr/>
            </a:pPr>
            <a:r>
              <a:rPr lang="en-AU" sz="6400" b="1" dirty="0">
                <a:solidFill>
                  <a:srgbClr val="C00000"/>
                </a:solidFill>
              </a:rPr>
              <a:t>Plan</a:t>
            </a:r>
            <a:r>
              <a:rPr lang="en-AU" sz="6400" dirty="0"/>
              <a:t> out your answer.</a:t>
            </a:r>
          </a:p>
          <a:p>
            <a:pPr marL="0" indent="0" eaLnBrk="1" fontAlgn="auto" hangingPunct="1">
              <a:spcAft>
                <a:spcPts val="0"/>
              </a:spcAft>
              <a:buFont typeface="Arial" charset="0"/>
              <a:buNone/>
              <a:defRPr/>
            </a:pPr>
            <a:endParaRPr lang="en-AU" sz="6400" dirty="0"/>
          </a:p>
          <a:p>
            <a:pPr marL="0" indent="0" eaLnBrk="1" fontAlgn="auto" hangingPunct="1">
              <a:spcAft>
                <a:spcPts val="0"/>
              </a:spcAft>
              <a:buFont typeface="Arial" charset="0"/>
              <a:buNone/>
              <a:defRPr/>
            </a:pPr>
            <a:r>
              <a:rPr lang="en-AU" sz="6400" b="1" dirty="0">
                <a:solidFill>
                  <a:srgbClr val="C00000"/>
                </a:solidFill>
              </a:rPr>
              <a:t>Write</a:t>
            </a:r>
            <a:r>
              <a:rPr lang="en-AU" sz="6400" dirty="0"/>
              <a:t> your answer:</a:t>
            </a:r>
          </a:p>
          <a:p>
            <a:pPr lvl="1" eaLnBrk="1" fontAlgn="auto" hangingPunct="1">
              <a:spcAft>
                <a:spcPts val="0"/>
              </a:spcAft>
              <a:buFont typeface="Arial" pitchFamily="34" charset="0"/>
              <a:buChar char="•"/>
              <a:defRPr/>
            </a:pPr>
            <a:r>
              <a:rPr lang="en-AU" sz="6400" dirty="0"/>
              <a:t> write a brief introduction.</a:t>
            </a:r>
          </a:p>
          <a:p>
            <a:pPr lvl="1" eaLnBrk="1" fontAlgn="auto" hangingPunct="1">
              <a:spcAft>
                <a:spcPts val="0"/>
              </a:spcAft>
              <a:buFont typeface="Arial" pitchFamily="34" charset="0"/>
              <a:buChar char="•"/>
              <a:defRPr/>
            </a:pPr>
            <a:r>
              <a:rPr lang="en-AU" sz="6400" dirty="0"/>
              <a:t> use headings in the body section to address each of the sub-questions.</a:t>
            </a:r>
          </a:p>
          <a:p>
            <a:pPr lvl="1" eaLnBrk="1" fontAlgn="auto" hangingPunct="1">
              <a:spcAft>
                <a:spcPts val="0"/>
              </a:spcAft>
              <a:buFont typeface="Arial" pitchFamily="34" charset="0"/>
              <a:buChar char="•"/>
              <a:defRPr/>
            </a:pPr>
            <a:r>
              <a:rPr lang="en-AU" sz="6400" dirty="0"/>
              <a:t> write a brief conclusion to draw together all main points.</a:t>
            </a:r>
          </a:p>
          <a:p>
            <a:pPr marL="457200" lvl="1" indent="0" eaLnBrk="1" fontAlgn="auto" hangingPunct="1">
              <a:spcAft>
                <a:spcPts val="0"/>
              </a:spcAft>
              <a:buFont typeface="Arial" charset="0"/>
              <a:buNone/>
              <a:defRPr/>
            </a:pPr>
            <a:endParaRPr lang="en-AU" sz="6400" dirty="0"/>
          </a:p>
          <a:p>
            <a:pPr marL="0" indent="0" eaLnBrk="1" fontAlgn="auto" hangingPunct="1">
              <a:spcAft>
                <a:spcPts val="0"/>
              </a:spcAft>
              <a:buFont typeface="Arial" charset="0"/>
              <a:buNone/>
              <a:defRPr/>
            </a:pPr>
            <a:r>
              <a:rPr lang="en-AU" sz="6400" b="1" dirty="0">
                <a:solidFill>
                  <a:srgbClr val="C00000"/>
                </a:solidFill>
              </a:rPr>
              <a:t>Link</a:t>
            </a:r>
            <a:r>
              <a:rPr lang="en-AU" sz="6400" dirty="0">
                <a:solidFill>
                  <a:srgbClr val="C00000"/>
                </a:solidFill>
              </a:rPr>
              <a:t> </a:t>
            </a:r>
            <a:r>
              <a:rPr lang="en-AU" sz="6400" dirty="0"/>
              <a:t>theory to practice:</a:t>
            </a:r>
          </a:p>
          <a:p>
            <a:pPr lvl="1" eaLnBrk="1" fontAlgn="auto" hangingPunct="1">
              <a:spcAft>
                <a:spcPts val="0"/>
              </a:spcAft>
              <a:buFont typeface="Arial" pitchFamily="34" charset="0"/>
              <a:buChar char="•"/>
              <a:defRPr/>
            </a:pPr>
            <a:r>
              <a:rPr lang="en-AU" sz="6400" dirty="0"/>
              <a:t>use knowledge of related theories/concepts to discuss why something is done is a particular manner.</a:t>
            </a:r>
          </a:p>
          <a:p>
            <a:pPr lvl="1" eaLnBrk="1" fontAlgn="auto" hangingPunct="1">
              <a:spcAft>
                <a:spcPts val="0"/>
              </a:spcAft>
              <a:buFont typeface="Arial" pitchFamily="34" charset="0"/>
              <a:buChar char="•"/>
              <a:defRPr/>
            </a:pPr>
            <a:endParaRPr lang="en-AU" sz="6400" dirty="0"/>
          </a:p>
          <a:p>
            <a:pPr marL="0" indent="0" eaLnBrk="1" fontAlgn="auto" hangingPunct="1">
              <a:spcAft>
                <a:spcPts val="0"/>
              </a:spcAft>
              <a:buFont typeface="Arial" charset="0"/>
              <a:buNone/>
              <a:defRPr/>
            </a:pPr>
            <a:r>
              <a:rPr lang="en-AU" sz="6400" b="1" dirty="0">
                <a:solidFill>
                  <a:srgbClr val="C00000"/>
                </a:solidFill>
              </a:rPr>
              <a:t>Review</a:t>
            </a:r>
            <a:r>
              <a:rPr lang="en-AU" sz="6400" dirty="0"/>
              <a:t> your answer.</a:t>
            </a:r>
          </a:p>
          <a:p>
            <a:pPr marL="0" indent="0" eaLnBrk="1" fontAlgn="auto" hangingPunct="1">
              <a:spcAft>
                <a:spcPts val="0"/>
              </a:spcAft>
              <a:buFont typeface="Arial" charset="0"/>
              <a:buNone/>
              <a:defRPr/>
            </a:pPr>
            <a:endParaRPr lang="en-AU" sz="1900" dirty="0"/>
          </a:p>
          <a:p>
            <a:pPr eaLnBrk="1" fontAlgn="auto" hangingPunct="1">
              <a:spcAft>
                <a:spcPts val="0"/>
              </a:spcAft>
              <a:buFont typeface="Arial" pitchFamily="34" charset="0"/>
              <a:buChar char="•"/>
              <a:defRPr/>
            </a:pPr>
            <a:endParaRPr lang="en-AU" dirty="0"/>
          </a:p>
        </p:txBody>
      </p:sp>
    </p:spTree>
    <p:custDataLst>
      <p:tags r:id="rId1"/>
    </p:custDataLst>
    <p:extLst>
      <p:ext uri="{BB962C8B-B14F-4D97-AF65-F5344CB8AC3E}">
        <p14:creationId xmlns:p14="http://schemas.microsoft.com/office/powerpoint/2010/main" val="216875162"/>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1"/>
          </p:nvPr>
        </p:nvSpPr>
        <p:spPr>
          <a:xfrm>
            <a:off x="676275" y="266700"/>
            <a:ext cx="8258175" cy="666750"/>
          </a:xfrm>
        </p:spPr>
        <p:txBody>
          <a:bodyPr/>
          <a:lstStyle/>
          <a:p>
            <a:r>
              <a:rPr lang="en-AU" dirty="0"/>
              <a:t>Points to note</a:t>
            </a:r>
          </a:p>
        </p:txBody>
      </p:sp>
      <p:sp>
        <p:nvSpPr>
          <p:cNvPr id="3" name="Subtitle 2"/>
          <p:cNvSpPr txBox="1">
            <a:spLocks/>
          </p:cNvSpPr>
          <p:nvPr/>
        </p:nvSpPr>
        <p:spPr bwMode="auto">
          <a:xfrm>
            <a:off x="701674" y="1016000"/>
            <a:ext cx="7632701" cy="37893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defRPr>
            </a:lvl1pPr>
            <a:lvl2pPr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buFont typeface="Arial" charset="0"/>
              <a:buNone/>
            </a:pPr>
            <a:r>
              <a:rPr lang="en-AU" altLang="en-US" sz="2400" dirty="0">
                <a:solidFill>
                  <a:srgbClr val="000000"/>
                </a:solidFill>
              </a:rPr>
              <a:t>Note the following:</a:t>
            </a:r>
          </a:p>
          <a:p>
            <a:pPr lvl="1" eaLnBrk="1" hangingPunct="1">
              <a:buFont typeface="Arial" charset="0"/>
              <a:buChar char="•"/>
            </a:pPr>
            <a:r>
              <a:rPr lang="en-AU" altLang="en-US" sz="2400" dirty="0">
                <a:solidFill>
                  <a:srgbClr val="000000"/>
                </a:solidFill>
              </a:rPr>
              <a:t> </a:t>
            </a:r>
            <a:r>
              <a:rPr lang="en-AU" altLang="en-US" sz="2000" dirty="0">
                <a:solidFill>
                  <a:srgbClr val="000000"/>
                </a:solidFill>
              </a:rPr>
              <a:t>the length of time for the exam;</a:t>
            </a:r>
          </a:p>
          <a:p>
            <a:pPr lvl="1" eaLnBrk="1" hangingPunct="1">
              <a:buFont typeface="Arial" charset="0"/>
              <a:buNone/>
            </a:pPr>
            <a:endParaRPr lang="en-AU" altLang="en-US" sz="800" dirty="0">
              <a:solidFill>
                <a:srgbClr val="000000"/>
              </a:solidFill>
            </a:endParaRPr>
          </a:p>
          <a:p>
            <a:pPr lvl="1" eaLnBrk="1" hangingPunct="1">
              <a:buFont typeface="Arial" charset="0"/>
              <a:buChar char="•"/>
            </a:pPr>
            <a:r>
              <a:rPr lang="en-AU" altLang="en-US" sz="2000" dirty="0">
                <a:solidFill>
                  <a:srgbClr val="000000"/>
                </a:solidFill>
              </a:rPr>
              <a:t> the number of questions you will need to answer; and</a:t>
            </a:r>
          </a:p>
          <a:p>
            <a:pPr lvl="1" eaLnBrk="1" hangingPunct="1">
              <a:buFont typeface="Arial" charset="0"/>
              <a:buNone/>
            </a:pPr>
            <a:endParaRPr lang="en-AU" altLang="en-US" sz="800" dirty="0">
              <a:solidFill>
                <a:srgbClr val="000000"/>
              </a:solidFill>
            </a:endParaRPr>
          </a:p>
          <a:p>
            <a:pPr lvl="1" eaLnBrk="1" hangingPunct="1">
              <a:buFont typeface="Arial" charset="0"/>
              <a:buChar char="•"/>
            </a:pPr>
            <a:r>
              <a:rPr lang="en-AU" altLang="en-US" sz="2000" dirty="0">
                <a:solidFill>
                  <a:srgbClr val="000000"/>
                </a:solidFill>
              </a:rPr>
              <a:t> the type of exam.</a:t>
            </a:r>
          </a:p>
          <a:p>
            <a:pPr lvl="1" eaLnBrk="1" hangingPunct="1">
              <a:buFont typeface="Arial" charset="0"/>
              <a:buNone/>
            </a:pPr>
            <a:endParaRPr lang="en-AU" altLang="en-US" sz="800" dirty="0">
              <a:solidFill>
                <a:srgbClr val="000000"/>
              </a:solidFill>
            </a:endParaRPr>
          </a:p>
          <a:p>
            <a:pPr algn="ctr" eaLnBrk="1" hangingPunct="1">
              <a:buFont typeface="Arial" charset="0"/>
              <a:buNone/>
            </a:pPr>
            <a:br>
              <a:rPr lang="en-AU" altLang="en-US" dirty="0">
                <a:solidFill>
                  <a:srgbClr val="000000"/>
                </a:solidFill>
              </a:rPr>
            </a:br>
            <a:endParaRPr lang="en-AU" altLang="en-US" dirty="0">
              <a:solidFill>
                <a:srgbClr val="000000"/>
              </a:solidFill>
            </a:endParaRPr>
          </a:p>
          <a:p>
            <a:pPr eaLnBrk="1" hangingPunct="1">
              <a:lnSpc>
                <a:spcPct val="150000"/>
              </a:lnSpc>
            </a:pPr>
            <a:endParaRPr lang="en-AU" altLang="en-US" dirty="0">
              <a:solidFill>
                <a:srgbClr val="000000"/>
              </a:solidFill>
            </a:endParaRPr>
          </a:p>
          <a:p>
            <a:pPr eaLnBrk="1" hangingPunct="1"/>
            <a:endParaRPr lang="en-AU" altLang="en-US" dirty="0">
              <a:solidFill>
                <a:srgbClr val="898989"/>
              </a:solidFill>
            </a:endParaRPr>
          </a:p>
        </p:txBody>
      </p:sp>
    </p:spTree>
    <p:custDataLst>
      <p:tags r:id="rId1"/>
    </p:custDataLst>
    <p:extLst>
      <p:ext uri="{BB962C8B-B14F-4D97-AF65-F5344CB8AC3E}">
        <p14:creationId xmlns:p14="http://schemas.microsoft.com/office/powerpoint/2010/main" val="915256785"/>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601075" cy="666750"/>
          </a:xfrm>
        </p:spPr>
        <p:txBody>
          <a:bodyPr/>
          <a:lstStyle/>
          <a:p>
            <a:r>
              <a:rPr lang="en-AU" dirty="0"/>
              <a:t>During the exam</a:t>
            </a:r>
          </a:p>
        </p:txBody>
      </p:sp>
      <p:sp>
        <p:nvSpPr>
          <p:cNvPr id="4" name="Text Placeholder 3"/>
          <p:cNvSpPr>
            <a:spLocks noGrp="1"/>
          </p:cNvSpPr>
          <p:nvPr>
            <p:ph type="body" sz="quarter" idx="12"/>
          </p:nvPr>
        </p:nvSpPr>
        <p:spPr>
          <a:xfrm>
            <a:off x="495300" y="981075"/>
            <a:ext cx="8439150" cy="3952875"/>
          </a:xfrm>
        </p:spPr>
        <p:txBody>
          <a:bodyPr/>
          <a:lstStyle/>
          <a:p>
            <a:endParaRPr lang="en-AU" sz="4800" dirty="0"/>
          </a:p>
        </p:txBody>
      </p:sp>
      <p:sp>
        <p:nvSpPr>
          <p:cNvPr id="5" name="Subtitle 2"/>
          <p:cNvSpPr txBox="1">
            <a:spLocks/>
          </p:cNvSpPr>
          <p:nvPr/>
        </p:nvSpPr>
        <p:spPr bwMode="auto">
          <a:xfrm>
            <a:off x="665163" y="979474"/>
            <a:ext cx="7451725" cy="46085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buFont typeface="Arial" charset="0"/>
              <a:buNone/>
            </a:pPr>
            <a:endParaRPr lang="en-AU" altLang="en-US" sz="1600">
              <a:solidFill>
                <a:srgbClr val="000000"/>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2518854388"/>
              </p:ext>
            </p:extLst>
          </p:nvPr>
        </p:nvGraphicFramePr>
        <p:xfrm>
          <a:off x="665163" y="979474"/>
          <a:ext cx="7451725" cy="3746527"/>
        </p:xfrm>
        <a:graphic>
          <a:graphicData uri="http://schemas.openxmlformats.org/drawingml/2006/table">
            <a:tbl>
              <a:tblPr firstRow="1" bandRow="1">
                <a:tableStyleId>{5C22544A-7EE6-4342-B048-85BDC9FD1C3A}</a:tableStyleId>
              </a:tblPr>
              <a:tblGrid>
                <a:gridCol w="7451725">
                  <a:extLst>
                    <a:ext uri="{9D8B030D-6E8A-4147-A177-3AD203B41FA5}">
                      <a16:colId xmlns:a16="http://schemas.microsoft.com/office/drawing/2014/main" val="20000"/>
                    </a:ext>
                  </a:extLst>
                </a:gridCol>
              </a:tblGrid>
              <a:tr h="365735">
                <a:tc>
                  <a:txBody>
                    <a:bodyPr/>
                    <a:lstStyle/>
                    <a:p>
                      <a:r>
                        <a:rPr lang="en-AU" sz="1800" b="0" dirty="0">
                          <a:solidFill>
                            <a:schemeClr val="tx1"/>
                          </a:solidFill>
                        </a:rPr>
                        <a:t>1) Carefully read the instructions</a:t>
                      </a:r>
                      <a:r>
                        <a:rPr lang="en-AU" sz="1800" b="0" baseline="0" dirty="0">
                          <a:solidFill>
                            <a:schemeClr val="tx1"/>
                          </a:solidFill>
                        </a:rPr>
                        <a:t> and questions </a:t>
                      </a:r>
                      <a:r>
                        <a:rPr lang="en-AU" sz="1800" b="0" baseline="0" dirty="0"/>
                        <a:t>.</a:t>
                      </a:r>
                      <a:endParaRPr lang="en-AU" sz="1800" b="0" dirty="0"/>
                    </a:p>
                  </a:txBody>
                  <a:tcPr marL="91428" marR="91428" marT="45709" marB="45709"/>
                </a:tc>
                <a:extLst>
                  <a:ext uri="{0D108BD9-81ED-4DB2-BD59-A6C34878D82A}">
                    <a16:rowId xmlns:a16="http://schemas.microsoft.com/office/drawing/2014/main" val="10000"/>
                  </a:ext>
                </a:extLst>
              </a:tr>
              <a:tr h="365735">
                <a:tc>
                  <a:txBody>
                    <a:bodyPr/>
                    <a:lstStyle/>
                    <a:p>
                      <a:r>
                        <a:rPr lang="en-AU" sz="1800" dirty="0"/>
                        <a:t>2)</a:t>
                      </a:r>
                      <a:r>
                        <a:rPr lang="en-AU" sz="1800" baseline="0" dirty="0"/>
                        <a:t> Identify the directives (how to answer).</a:t>
                      </a:r>
                      <a:endParaRPr lang="en-AU" sz="1800" dirty="0"/>
                    </a:p>
                  </a:txBody>
                  <a:tcPr marL="91428" marR="91428" marT="45709" marB="45709"/>
                </a:tc>
                <a:extLst>
                  <a:ext uri="{0D108BD9-81ED-4DB2-BD59-A6C34878D82A}">
                    <a16:rowId xmlns:a16="http://schemas.microsoft.com/office/drawing/2014/main" val="10001"/>
                  </a:ext>
                </a:extLst>
              </a:tr>
              <a:tr h="640051">
                <a:tc>
                  <a:txBody>
                    <a:bodyPr/>
                    <a:lstStyle/>
                    <a:p>
                      <a:r>
                        <a:rPr lang="en-AU" sz="1800" dirty="0"/>
                        <a:t>3) Identify how many questions you have to answer</a:t>
                      </a:r>
                      <a:r>
                        <a:rPr lang="en-AU" sz="1800" baseline="0" dirty="0"/>
                        <a:t> and allocate time for each.</a:t>
                      </a:r>
                      <a:endParaRPr lang="en-AU" sz="1800" dirty="0"/>
                    </a:p>
                  </a:txBody>
                  <a:tcPr marL="91428" marR="91428" marT="45709" marB="45709"/>
                </a:tc>
                <a:extLst>
                  <a:ext uri="{0D108BD9-81ED-4DB2-BD59-A6C34878D82A}">
                    <a16:rowId xmlns:a16="http://schemas.microsoft.com/office/drawing/2014/main" val="10002"/>
                  </a:ext>
                </a:extLst>
              </a:tr>
              <a:tr h="365735">
                <a:tc>
                  <a:txBody>
                    <a:bodyPr/>
                    <a:lstStyle/>
                    <a:p>
                      <a:r>
                        <a:rPr lang="en-AU" sz="1800" dirty="0"/>
                        <a:t>4) Brainstorm the plan (outline) for the answer.</a:t>
                      </a:r>
                    </a:p>
                  </a:txBody>
                  <a:tcPr marL="91428" marR="91428" marT="45709" marB="45709"/>
                </a:tc>
                <a:extLst>
                  <a:ext uri="{0D108BD9-81ED-4DB2-BD59-A6C34878D82A}">
                    <a16:rowId xmlns:a16="http://schemas.microsoft.com/office/drawing/2014/main" val="10003"/>
                  </a:ext>
                </a:extLst>
              </a:tr>
              <a:tr h="365735">
                <a:tc>
                  <a:txBody>
                    <a:bodyPr/>
                    <a:lstStyle/>
                    <a:p>
                      <a:r>
                        <a:rPr lang="en-AU" sz="1800" dirty="0"/>
                        <a:t>5) Answer questions that you are familiar/</a:t>
                      </a:r>
                      <a:r>
                        <a:rPr lang="en-AU" sz="1800" baseline="0" dirty="0"/>
                        <a:t>confident of first.</a:t>
                      </a:r>
                      <a:endParaRPr lang="en-AU" sz="1800" dirty="0"/>
                    </a:p>
                  </a:txBody>
                  <a:tcPr marL="91428" marR="91428" marT="45709" marB="45709"/>
                </a:tc>
                <a:extLst>
                  <a:ext uri="{0D108BD9-81ED-4DB2-BD59-A6C34878D82A}">
                    <a16:rowId xmlns:a16="http://schemas.microsoft.com/office/drawing/2014/main" val="10004"/>
                  </a:ext>
                </a:extLst>
              </a:tr>
              <a:tr h="365735">
                <a:tc>
                  <a:txBody>
                    <a:bodyPr/>
                    <a:lstStyle/>
                    <a:p>
                      <a:r>
                        <a:rPr lang="en-AU" sz="1800" dirty="0"/>
                        <a:t>6) Structure</a:t>
                      </a:r>
                      <a:r>
                        <a:rPr lang="en-AU" sz="1800" baseline="0" dirty="0"/>
                        <a:t> your answer in the format required (essay, etc.).</a:t>
                      </a:r>
                      <a:endParaRPr lang="en-AU" sz="1800" dirty="0"/>
                    </a:p>
                  </a:txBody>
                  <a:tcPr marL="91428" marR="91428" marT="45709" marB="45709"/>
                </a:tc>
                <a:extLst>
                  <a:ext uri="{0D108BD9-81ED-4DB2-BD59-A6C34878D82A}">
                    <a16:rowId xmlns:a16="http://schemas.microsoft.com/office/drawing/2014/main" val="10005"/>
                  </a:ext>
                </a:extLst>
              </a:tr>
              <a:tr h="3657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800" dirty="0"/>
                        <a:t>8) Write clearly</a:t>
                      </a:r>
                      <a:r>
                        <a:rPr lang="en-AU" sz="1800" baseline="0" dirty="0"/>
                        <a:t> and concisely (do not over answer).</a:t>
                      </a:r>
                      <a:endParaRPr lang="en-AU" sz="1800" dirty="0"/>
                    </a:p>
                  </a:txBody>
                  <a:tcPr marL="91428" marR="91428" marT="45709" marB="45709"/>
                </a:tc>
                <a:extLst>
                  <a:ext uri="{0D108BD9-81ED-4DB2-BD59-A6C34878D82A}">
                    <a16:rowId xmlns:a16="http://schemas.microsoft.com/office/drawing/2014/main" val="10006"/>
                  </a:ext>
                </a:extLst>
              </a:tr>
              <a:tr h="3657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800" dirty="0"/>
                        <a:t>9) Do not go</a:t>
                      </a:r>
                      <a:r>
                        <a:rPr lang="en-AU" sz="1800" baseline="0" dirty="0"/>
                        <a:t> over the allocated time for each answer.</a:t>
                      </a:r>
                      <a:endParaRPr lang="en-AU" sz="1800" dirty="0"/>
                    </a:p>
                  </a:txBody>
                  <a:tcPr marL="91428" marR="91428" marT="45709" marB="45709"/>
                </a:tc>
                <a:extLst>
                  <a:ext uri="{0D108BD9-81ED-4DB2-BD59-A6C34878D82A}">
                    <a16:rowId xmlns:a16="http://schemas.microsoft.com/office/drawing/2014/main" val="10007"/>
                  </a:ext>
                </a:extLst>
              </a:tr>
              <a:tr h="54630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800" dirty="0"/>
                        <a:t>10) Review your answer.</a:t>
                      </a:r>
                    </a:p>
                  </a:txBody>
                  <a:tcPr marL="91428" marR="91428" marT="45709" marB="45709"/>
                </a:tc>
                <a:extLst>
                  <a:ext uri="{0D108BD9-81ED-4DB2-BD59-A6C34878D82A}">
                    <a16:rowId xmlns:a16="http://schemas.microsoft.com/office/drawing/2014/main" val="10008"/>
                  </a:ext>
                </a:extLst>
              </a:tr>
            </a:tbl>
          </a:graphicData>
        </a:graphic>
      </p:graphicFrame>
      <p:sp>
        <p:nvSpPr>
          <p:cNvPr id="7" name="Rectangular Callout 6"/>
          <p:cNvSpPr/>
          <p:nvPr/>
        </p:nvSpPr>
        <p:spPr>
          <a:xfrm>
            <a:off x="6653213" y="979474"/>
            <a:ext cx="1873250" cy="647700"/>
          </a:xfrm>
          <a:prstGeom prst="wedgeRectCallout">
            <a:avLst>
              <a:gd name="adj1" fmla="val -93237"/>
              <a:gd name="adj2" fmla="val 50123"/>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sz="1400" dirty="0">
                <a:solidFill>
                  <a:prstClr val="black"/>
                </a:solidFill>
              </a:rPr>
              <a:t>e.g. compare, contrast, define, discuss,  evaluate</a:t>
            </a:r>
          </a:p>
        </p:txBody>
      </p:sp>
      <p:sp>
        <p:nvSpPr>
          <p:cNvPr id="8" name="Rectangular Callout 7"/>
          <p:cNvSpPr/>
          <p:nvPr/>
        </p:nvSpPr>
        <p:spPr>
          <a:xfrm>
            <a:off x="6297613" y="2058974"/>
            <a:ext cx="2305050" cy="647700"/>
          </a:xfrm>
          <a:prstGeom prst="wedgeRectCallout">
            <a:avLst>
              <a:gd name="adj1" fmla="val -102234"/>
              <a:gd name="adj2" fmla="val -47654"/>
            </a:avLst>
          </a:prstGeom>
          <a:solidFill>
            <a:srgbClr val="FFCC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sz="1400" dirty="0">
                <a:solidFill>
                  <a:prstClr val="black"/>
                </a:solidFill>
              </a:rPr>
              <a:t>2 hours for four sections approximately ? mins for each</a:t>
            </a:r>
          </a:p>
        </p:txBody>
      </p:sp>
      <p:sp>
        <p:nvSpPr>
          <p:cNvPr id="9" name="Rectangular Callout 8"/>
          <p:cNvSpPr/>
          <p:nvPr/>
        </p:nvSpPr>
        <p:spPr>
          <a:xfrm>
            <a:off x="7307263" y="3479773"/>
            <a:ext cx="1619250" cy="649288"/>
          </a:xfrm>
          <a:prstGeom prst="wedgeRectCallout">
            <a:avLst>
              <a:gd name="adj1" fmla="val -89685"/>
              <a:gd name="adj2" fmla="val -52196"/>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sz="1400" dirty="0">
                <a:solidFill>
                  <a:prstClr val="black"/>
                </a:solidFill>
              </a:rPr>
              <a:t>Introduction, body, conclusion</a:t>
            </a:r>
          </a:p>
        </p:txBody>
      </p:sp>
    </p:spTree>
    <p:custDataLst>
      <p:tags r:id="rId1"/>
    </p:custDataLst>
    <p:extLst>
      <p:ext uri="{BB962C8B-B14F-4D97-AF65-F5344CB8AC3E}">
        <p14:creationId xmlns:p14="http://schemas.microsoft.com/office/powerpoint/2010/main" val="143014293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p:cTn id="15" dur="1000" fill="hold"/>
                                        <p:tgtEl>
                                          <p:spTgt spid="8"/>
                                        </p:tgtEl>
                                        <p:attrNameLst>
                                          <p:attrName>ppt_w</p:attrName>
                                        </p:attrNameLst>
                                      </p:cBhvr>
                                      <p:tavLst>
                                        <p:tav tm="0">
                                          <p:val>
                                            <p:fltVal val="0"/>
                                          </p:val>
                                        </p:tav>
                                        <p:tav tm="100000">
                                          <p:val>
                                            <p:strVal val="#ppt_w"/>
                                          </p:val>
                                        </p:tav>
                                      </p:tavLst>
                                    </p:anim>
                                    <p:anim calcmode="lin" valueType="num">
                                      <p:cBhvr>
                                        <p:cTn id="16" dur="1000" fill="hold"/>
                                        <p:tgtEl>
                                          <p:spTgt spid="8"/>
                                        </p:tgtEl>
                                        <p:attrNameLst>
                                          <p:attrName>ppt_h</p:attrName>
                                        </p:attrNameLst>
                                      </p:cBhvr>
                                      <p:tavLst>
                                        <p:tav tm="0">
                                          <p:val>
                                            <p:fltVal val="0"/>
                                          </p:val>
                                        </p:tav>
                                        <p:tav tm="100000">
                                          <p:val>
                                            <p:strVal val="#ppt_h"/>
                                          </p:val>
                                        </p:tav>
                                      </p:tavLst>
                                    </p:anim>
                                    <p:anim calcmode="lin" valueType="num">
                                      <p:cBhvr>
                                        <p:cTn id="17" dur="1000" fill="hold"/>
                                        <p:tgtEl>
                                          <p:spTgt spid="8"/>
                                        </p:tgtEl>
                                        <p:attrNameLst>
                                          <p:attrName>style.rotation</p:attrName>
                                        </p:attrNameLst>
                                      </p:cBhvr>
                                      <p:tavLst>
                                        <p:tav tm="0">
                                          <p:val>
                                            <p:fltVal val="90"/>
                                          </p:val>
                                        </p:tav>
                                        <p:tav tm="100000">
                                          <p:val>
                                            <p:fltVal val="0"/>
                                          </p:val>
                                        </p:tav>
                                      </p:tavLst>
                                    </p:anim>
                                    <p:animEffect transition="in" filter="fade">
                                      <p:cBhvr>
                                        <p:cTn id="18" dur="10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p:cTn id="23" dur="1000" fill="hold"/>
                                        <p:tgtEl>
                                          <p:spTgt spid="9"/>
                                        </p:tgtEl>
                                        <p:attrNameLst>
                                          <p:attrName>ppt_w</p:attrName>
                                        </p:attrNameLst>
                                      </p:cBhvr>
                                      <p:tavLst>
                                        <p:tav tm="0">
                                          <p:val>
                                            <p:fltVal val="0"/>
                                          </p:val>
                                        </p:tav>
                                        <p:tav tm="100000">
                                          <p:val>
                                            <p:strVal val="#ppt_w"/>
                                          </p:val>
                                        </p:tav>
                                      </p:tavLst>
                                    </p:anim>
                                    <p:anim calcmode="lin" valueType="num">
                                      <p:cBhvr>
                                        <p:cTn id="24" dur="1000" fill="hold"/>
                                        <p:tgtEl>
                                          <p:spTgt spid="9"/>
                                        </p:tgtEl>
                                        <p:attrNameLst>
                                          <p:attrName>ppt_h</p:attrName>
                                        </p:attrNameLst>
                                      </p:cBhvr>
                                      <p:tavLst>
                                        <p:tav tm="0">
                                          <p:val>
                                            <p:fltVal val="0"/>
                                          </p:val>
                                        </p:tav>
                                        <p:tav tm="100000">
                                          <p:val>
                                            <p:strVal val="#ppt_h"/>
                                          </p:val>
                                        </p:tav>
                                      </p:tavLst>
                                    </p:anim>
                                    <p:anim calcmode="lin" valueType="num">
                                      <p:cBhvr>
                                        <p:cTn id="25" dur="1000" fill="hold"/>
                                        <p:tgtEl>
                                          <p:spTgt spid="9"/>
                                        </p:tgtEl>
                                        <p:attrNameLst>
                                          <p:attrName>style.rotation</p:attrName>
                                        </p:attrNameLst>
                                      </p:cBhvr>
                                      <p:tavLst>
                                        <p:tav tm="0">
                                          <p:val>
                                            <p:fltVal val="90"/>
                                          </p:val>
                                        </p:tav>
                                        <p:tav tm="100000">
                                          <p:val>
                                            <p:fltVal val="0"/>
                                          </p:val>
                                        </p:tav>
                                      </p:tavLst>
                                    </p:anim>
                                    <p:animEffect transition="in" filter="fade">
                                      <p:cBhvr>
                                        <p:cTn id="26"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601075" cy="666750"/>
          </a:xfrm>
        </p:spPr>
        <p:txBody>
          <a:bodyPr/>
          <a:lstStyle/>
          <a:p>
            <a:r>
              <a:rPr lang="en-AU" dirty="0"/>
              <a:t>Using time during exam</a:t>
            </a:r>
          </a:p>
        </p:txBody>
      </p:sp>
      <p:sp>
        <p:nvSpPr>
          <p:cNvPr id="2" name="Rectangle 1"/>
          <p:cNvSpPr/>
          <p:nvPr/>
        </p:nvSpPr>
        <p:spPr>
          <a:xfrm>
            <a:off x="676274" y="1190417"/>
            <a:ext cx="8162925" cy="3170099"/>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AU" altLang="en-US" sz="2000" b="0" i="0" u="none" strike="noStrike" kern="0" cap="none" spc="0" normalizeH="0" baseline="0" noProof="0" dirty="0">
                <a:ln>
                  <a:noFill/>
                </a:ln>
                <a:solidFill>
                  <a:prstClr val="black"/>
                </a:solidFill>
                <a:effectLst/>
                <a:uLnTx/>
                <a:uFillTx/>
                <a:cs typeface="+mn-cs"/>
              </a:rPr>
              <a:t>Time per question needs to be divided between:</a:t>
            </a:r>
            <a:br>
              <a:rPr kumimoji="0" lang="en-AU" altLang="en-US" sz="2000" b="0" i="0" u="none" strike="noStrike" kern="0" cap="none" spc="0" normalizeH="0" baseline="0" noProof="0" dirty="0">
                <a:ln>
                  <a:noFill/>
                </a:ln>
                <a:solidFill>
                  <a:prstClr val="black"/>
                </a:solidFill>
                <a:effectLst/>
                <a:uLnTx/>
                <a:uFillTx/>
                <a:cs typeface="+mn-cs"/>
              </a:rPr>
            </a:br>
            <a:endParaRPr kumimoji="0" lang="en-AU" altLang="en-US" sz="2000" b="0" i="0" u="none" strike="noStrike" kern="0" cap="none" spc="0" normalizeH="0" baseline="0" noProof="0" dirty="0">
              <a:ln>
                <a:noFill/>
              </a:ln>
              <a:solidFill>
                <a:prstClr val="black"/>
              </a:solidFill>
              <a:effectLst/>
              <a:uLnTx/>
              <a:uFillTx/>
              <a:cs typeface="+mn-cs"/>
            </a:endParaRPr>
          </a:p>
          <a:p>
            <a:pPr marL="0" marR="0" lvl="1" indent="0" defTabSz="914400" eaLnBrk="1" fontAlgn="auto" latinLnBrk="0" hangingPunct="1">
              <a:lnSpc>
                <a:spcPct val="100000"/>
              </a:lnSpc>
              <a:spcBef>
                <a:spcPts val="0"/>
              </a:spcBef>
              <a:spcAft>
                <a:spcPts val="0"/>
              </a:spcAft>
              <a:buClrTx/>
              <a:buSzTx/>
              <a:buFont typeface="Arial" charset="0"/>
              <a:buChar char="•"/>
              <a:tabLst/>
              <a:defRPr/>
            </a:pPr>
            <a:r>
              <a:rPr kumimoji="0" lang="en-AU" altLang="en-US" sz="2000" b="0" i="0" u="none" strike="noStrike" kern="0" cap="none" spc="0" normalizeH="0" baseline="0" noProof="0" dirty="0">
                <a:ln>
                  <a:noFill/>
                </a:ln>
                <a:solidFill>
                  <a:prstClr val="black"/>
                </a:solidFill>
                <a:effectLst/>
                <a:uLnTx/>
                <a:uFillTx/>
                <a:cs typeface="+mn-cs"/>
              </a:rPr>
              <a:t> </a:t>
            </a:r>
            <a:r>
              <a:rPr kumimoji="0" lang="en-AU" altLang="en-US" sz="1800" b="0" i="0" u="none" strike="noStrike" kern="0" cap="none" spc="0" normalizeH="0" baseline="0" noProof="0" dirty="0">
                <a:ln>
                  <a:noFill/>
                </a:ln>
                <a:solidFill>
                  <a:prstClr val="black"/>
                </a:solidFill>
                <a:effectLst/>
                <a:uLnTx/>
                <a:uFillTx/>
                <a:cs typeface="+mn-cs"/>
              </a:rPr>
              <a:t>preparation time;</a:t>
            </a:r>
            <a:br>
              <a:rPr kumimoji="0" lang="en-AU" altLang="en-US" sz="1800" b="0" i="0" u="none" strike="noStrike" kern="0" cap="none" spc="0" normalizeH="0" baseline="0" noProof="0" dirty="0">
                <a:ln>
                  <a:noFill/>
                </a:ln>
                <a:solidFill>
                  <a:prstClr val="black"/>
                </a:solidFill>
                <a:effectLst/>
                <a:uLnTx/>
                <a:uFillTx/>
                <a:cs typeface="+mn-cs"/>
              </a:rPr>
            </a:br>
            <a:endParaRPr kumimoji="0" lang="en-AU" altLang="en-US" sz="1800" b="0" i="0" u="none" strike="noStrike" kern="0" cap="none" spc="0" normalizeH="0" baseline="0" noProof="0" dirty="0">
              <a:ln>
                <a:noFill/>
              </a:ln>
              <a:solidFill>
                <a:prstClr val="black"/>
              </a:solidFill>
              <a:effectLst/>
              <a:uLnTx/>
              <a:uFillTx/>
              <a:cs typeface="+mn-cs"/>
            </a:endParaRPr>
          </a:p>
          <a:p>
            <a:pPr marL="0" marR="0" lvl="1" indent="0" defTabSz="914400" eaLnBrk="1" fontAlgn="auto" latinLnBrk="0" hangingPunct="1">
              <a:lnSpc>
                <a:spcPct val="100000"/>
              </a:lnSpc>
              <a:spcBef>
                <a:spcPts val="0"/>
              </a:spcBef>
              <a:spcAft>
                <a:spcPts val="0"/>
              </a:spcAft>
              <a:buClrTx/>
              <a:buSzTx/>
              <a:buFont typeface="Arial" charset="0"/>
              <a:buChar char="•"/>
              <a:tabLst/>
              <a:defRPr/>
            </a:pPr>
            <a:r>
              <a:rPr kumimoji="0" lang="en-AU" altLang="en-US" sz="1800" b="0" i="0" u="none" strike="noStrike" kern="0" cap="none" spc="0" normalizeH="0" baseline="0" noProof="0" dirty="0">
                <a:ln>
                  <a:noFill/>
                </a:ln>
                <a:solidFill>
                  <a:prstClr val="black"/>
                </a:solidFill>
                <a:effectLst/>
                <a:uLnTx/>
                <a:uFillTx/>
                <a:cs typeface="+mn-cs"/>
              </a:rPr>
              <a:t> writing time; and</a:t>
            </a:r>
            <a:br>
              <a:rPr kumimoji="0" lang="en-AU" altLang="en-US" sz="1800" b="0" i="0" u="none" strike="noStrike" kern="0" cap="none" spc="0" normalizeH="0" baseline="0" noProof="0" dirty="0">
                <a:ln>
                  <a:noFill/>
                </a:ln>
                <a:solidFill>
                  <a:prstClr val="black"/>
                </a:solidFill>
                <a:effectLst/>
                <a:uLnTx/>
                <a:uFillTx/>
                <a:cs typeface="+mn-cs"/>
              </a:rPr>
            </a:br>
            <a:endParaRPr kumimoji="0" lang="en-AU" altLang="en-US" sz="1800" b="0" i="0" u="none" strike="noStrike" kern="0" cap="none" spc="0" normalizeH="0" baseline="0" noProof="0" dirty="0">
              <a:ln>
                <a:noFill/>
              </a:ln>
              <a:solidFill>
                <a:prstClr val="black"/>
              </a:solidFill>
              <a:effectLst/>
              <a:uLnTx/>
              <a:uFillTx/>
              <a:cs typeface="+mn-cs"/>
            </a:endParaRPr>
          </a:p>
          <a:p>
            <a:pPr marL="0" marR="0" lvl="1" indent="0" defTabSz="914400" eaLnBrk="1" fontAlgn="auto" latinLnBrk="0" hangingPunct="1">
              <a:lnSpc>
                <a:spcPct val="100000"/>
              </a:lnSpc>
              <a:spcBef>
                <a:spcPts val="0"/>
              </a:spcBef>
              <a:spcAft>
                <a:spcPts val="0"/>
              </a:spcAft>
              <a:buClrTx/>
              <a:buSzTx/>
              <a:buFont typeface="Arial" charset="0"/>
              <a:buChar char="•"/>
              <a:tabLst/>
              <a:defRPr/>
            </a:pPr>
            <a:r>
              <a:rPr kumimoji="0" lang="en-AU" altLang="en-US" sz="1800" b="0" i="0" u="none" strike="noStrike" kern="0" cap="none" spc="0" normalizeH="0" baseline="0" noProof="0" dirty="0">
                <a:ln>
                  <a:noFill/>
                </a:ln>
                <a:solidFill>
                  <a:prstClr val="black"/>
                </a:solidFill>
                <a:effectLst/>
                <a:uLnTx/>
                <a:uFillTx/>
                <a:cs typeface="+mn-cs"/>
              </a:rPr>
              <a:t> reviewing time.</a:t>
            </a:r>
          </a:p>
          <a:p>
            <a:pPr marL="0" marR="0" lvl="1" indent="0" defTabSz="914400" eaLnBrk="1" fontAlgn="auto" latinLnBrk="0" hangingPunct="1">
              <a:lnSpc>
                <a:spcPct val="100000"/>
              </a:lnSpc>
              <a:spcBef>
                <a:spcPts val="0"/>
              </a:spcBef>
              <a:spcAft>
                <a:spcPts val="0"/>
              </a:spcAft>
              <a:buClrTx/>
              <a:buSzTx/>
              <a:buFont typeface="Arial" charset="0"/>
              <a:buChar char="•"/>
              <a:tabLst/>
              <a:defRPr/>
            </a:pPr>
            <a:endParaRPr kumimoji="0" lang="en-AU" altLang="en-US" sz="2000" b="0" i="0" u="none" strike="noStrike" kern="0" cap="none" spc="0" normalizeH="0" baseline="0" noProof="0" dirty="0">
              <a:ln>
                <a:noFill/>
              </a:ln>
              <a:solidFill>
                <a:prstClr val="black"/>
              </a:solidFill>
              <a:effectLst/>
              <a:uLnTx/>
              <a:uFillTx/>
              <a:cs typeface="+mn-cs"/>
            </a:endParaRPr>
          </a:p>
          <a:p>
            <a:pPr marL="0" marR="0" lvl="1" indent="0" defTabSz="914400" eaLnBrk="1" fontAlgn="auto" latinLnBrk="0" hangingPunct="1">
              <a:lnSpc>
                <a:spcPct val="100000"/>
              </a:lnSpc>
              <a:spcBef>
                <a:spcPts val="0"/>
              </a:spcBef>
              <a:spcAft>
                <a:spcPts val="0"/>
              </a:spcAft>
              <a:buClrTx/>
              <a:buSzTx/>
              <a:buFontTx/>
              <a:buNone/>
              <a:tabLst/>
              <a:defRPr/>
            </a:pPr>
            <a:endParaRPr kumimoji="0" lang="en-AU" altLang="en-US" sz="2000" b="0" i="0" u="none" strike="noStrike" kern="0" cap="none" spc="0" normalizeH="0" baseline="0" noProof="0" dirty="0">
              <a:ln>
                <a:noFill/>
              </a:ln>
              <a:solidFill>
                <a:prstClr val="black"/>
              </a:solidFill>
              <a:effectLst/>
              <a:uLnTx/>
              <a:uFillTx/>
              <a:cs typeface="+mn-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AU" altLang="en-US" sz="2800" b="0" i="0" u="none" strike="noStrike" kern="0" cap="none" spc="0" normalizeH="0" baseline="0" noProof="0" dirty="0">
              <a:ln>
                <a:noFill/>
              </a:ln>
              <a:solidFill>
                <a:prstClr val="black"/>
              </a:solidFill>
              <a:effectLst/>
              <a:uLnTx/>
              <a:uFillTx/>
              <a:cs typeface="+mn-cs"/>
            </a:endParaRPr>
          </a:p>
        </p:txBody>
      </p:sp>
      <p:sp>
        <p:nvSpPr>
          <p:cNvPr id="7" name="Right Arrow 6"/>
          <p:cNvSpPr/>
          <p:nvPr/>
        </p:nvSpPr>
        <p:spPr>
          <a:xfrm>
            <a:off x="1547813" y="3499644"/>
            <a:ext cx="1871662" cy="576262"/>
          </a:xfrm>
          <a:prstGeom prst="rightArrow">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dirty="0">
                <a:solidFill>
                  <a:prstClr val="black"/>
                </a:solidFill>
              </a:rPr>
              <a:t>Read</a:t>
            </a:r>
          </a:p>
        </p:txBody>
      </p:sp>
      <p:sp>
        <p:nvSpPr>
          <p:cNvPr id="8" name="Right Arrow 7"/>
          <p:cNvSpPr/>
          <p:nvPr/>
        </p:nvSpPr>
        <p:spPr>
          <a:xfrm>
            <a:off x="2789238" y="4147344"/>
            <a:ext cx="1873250" cy="576262"/>
          </a:xfrm>
          <a:prstGeom prst="rightArrow">
            <a:avLst/>
          </a:prstGeom>
          <a:solidFill>
            <a:srgbClr val="FFCC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dirty="0">
                <a:solidFill>
                  <a:prstClr val="black"/>
                </a:solidFill>
              </a:rPr>
              <a:t>Plan</a:t>
            </a:r>
          </a:p>
        </p:txBody>
      </p:sp>
      <p:sp>
        <p:nvSpPr>
          <p:cNvPr id="9" name="Right Arrow 8"/>
          <p:cNvSpPr/>
          <p:nvPr/>
        </p:nvSpPr>
        <p:spPr>
          <a:xfrm>
            <a:off x="3754438" y="4795044"/>
            <a:ext cx="1871662" cy="576262"/>
          </a:xfrm>
          <a:prstGeom prst="rightArrow">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dirty="0">
                <a:solidFill>
                  <a:prstClr val="black"/>
                </a:solidFill>
              </a:rPr>
              <a:t>Write</a:t>
            </a:r>
          </a:p>
        </p:txBody>
      </p:sp>
      <p:sp>
        <p:nvSpPr>
          <p:cNvPr id="10" name="Right Arrow 9"/>
          <p:cNvSpPr/>
          <p:nvPr/>
        </p:nvSpPr>
        <p:spPr>
          <a:xfrm>
            <a:off x="4859338" y="5371306"/>
            <a:ext cx="1873250" cy="576263"/>
          </a:xfrm>
          <a:prstGeom prst="rightArrow">
            <a:avLst/>
          </a:prstGeom>
          <a:solidFill>
            <a:srgbClr val="99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dirty="0">
                <a:solidFill>
                  <a:prstClr val="black"/>
                </a:solidFill>
              </a:rPr>
              <a:t>Review</a:t>
            </a:r>
          </a:p>
        </p:txBody>
      </p:sp>
    </p:spTree>
    <p:custDataLst>
      <p:tags r:id="rId1"/>
    </p:custDataLst>
    <p:extLst>
      <p:ext uri="{BB962C8B-B14F-4D97-AF65-F5344CB8AC3E}">
        <p14:creationId xmlns:p14="http://schemas.microsoft.com/office/powerpoint/2010/main" val="77156493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1000" fill="hold"/>
                                        <p:tgtEl>
                                          <p:spTgt spid="8"/>
                                        </p:tgtEl>
                                        <p:attrNameLst>
                                          <p:attrName>ppt_w</p:attrName>
                                        </p:attrNameLst>
                                      </p:cBhvr>
                                      <p:tavLst>
                                        <p:tav tm="0">
                                          <p:val>
                                            <p:fltVal val="0"/>
                                          </p:val>
                                        </p:tav>
                                        <p:tav tm="100000">
                                          <p:val>
                                            <p:strVal val="#ppt_w"/>
                                          </p:val>
                                        </p:tav>
                                      </p:tavLst>
                                    </p:anim>
                                    <p:anim calcmode="lin" valueType="num">
                                      <p:cBhvr>
                                        <p:cTn id="14" dur="1000" fill="hold"/>
                                        <p:tgtEl>
                                          <p:spTgt spid="8"/>
                                        </p:tgtEl>
                                        <p:attrNameLst>
                                          <p:attrName>ppt_h</p:attrName>
                                        </p:attrNameLst>
                                      </p:cBhvr>
                                      <p:tavLst>
                                        <p:tav tm="0">
                                          <p:val>
                                            <p:fltVal val="0"/>
                                          </p:val>
                                        </p:tav>
                                        <p:tav tm="100000">
                                          <p:val>
                                            <p:strVal val="#ppt_h"/>
                                          </p:val>
                                        </p:tav>
                                      </p:tavLst>
                                    </p:anim>
                                    <p:anim calcmode="lin" valueType="num">
                                      <p:cBhvr>
                                        <p:cTn id="15" dur="1000" fill="hold"/>
                                        <p:tgtEl>
                                          <p:spTgt spid="8"/>
                                        </p:tgtEl>
                                        <p:attrNameLst>
                                          <p:attrName>style.rotation</p:attrName>
                                        </p:attrNameLst>
                                      </p:cBhvr>
                                      <p:tavLst>
                                        <p:tav tm="0">
                                          <p:val>
                                            <p:fltVal val="90"/>
                                          </p:val>
                                        </p:tav>
                                        <p:tav tm="100000">
                                          <p:val>
                                            <p:fltVal val="0"/>
                                          </p:val>
                                        </p:tav>
                                      </p:tavLst>
                                    </p:anim>
                                    <p:animEffect transition="in" filter="fade">
                                      <p:cBhvr>
                                        <p:cTn id="16" dur="1000"/>
                                        <p:tgtEl>
                                          <p:spTgt spid="8"/>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p:cTn id="19" dur="1000" fill="hold"/>
                                        <p:tgtEl>
                                          <p:spTgt spid="9"/>
                                        </p:tgtEl>
                                        <p:attrNameLst>
                                          <p:attrName>ppt_w</p:attrName>
                                        </p:attrNameLst>
                                      </p:cBhvr>
                                      <p:tavLst>
                                        <p:tav tm="0">
                                          <p:val>
                                            <p:fltVal val="0"/>
                                          </p:val>
                                        </p:tav>
                                        <p:tav tm="100000">
                                          <p:val>
                                            <p:strVal val="#ppt_w"/>
                                          </p:val>
                                        </p:tav>
                                      </p:tavLst>
                                    </p:anim>
                                    <p:anim calcmode="lin" valueType="num">
                                      <p:cBhvr>
                                        <p:cTn id="20" dur="1000" fill="hold"/>
                                        <p:tgtEl>
                                          <p:spTgt spid="9"/>
                                        </p:tgtEl>
                                        <p:attrNameLst>
                                          <p:attrName>ppt_h</p:attrName>
                                        </p:attrNameLst>
                                      </p:cBhvr>
                                      <p:tavLst>
                                        <p:tav tm="0">
                                          <p:val>
                                            <p:fltVal val="0"/>
                                          </p:val>
                                        </p:tav>
                                        <p:tav tm="100000">
                                          <p:val>
                                            <p:strVal val="#ppt_h"/>
                                          </p:val>
                                        </p:tav>
                                      </p:tavLst>
                                    </p:anim>
                                    <p:anim calcmode="lin" valueType="num">
                                      <p:cBhvr>
                                        <p:cTn id="21" dur="1000" fill="hold"/>
                                        <p:tgtEl>
                                          <p:spTgt spid="9"/>
                                        </p:tgtEl>
                                        <p:attrNameLst>
                                          <p:attrName>style.rotation</p:attrName>
                                        </p:attrNameLst>
                                      </p:cBhvr>
                                      <p:tavLst>
                                        <p:tav tm="0">
                                          <p:val>
                                            <p:fltVal val="90"/>
                                          </p:val>
                                        </p:tav>
                                        <p:tav tm="100000">
                                          <p:val>
                                            <p:fltVal val="0"/>
                                          </p:val>
                                        </p:tav>
                                      </p:tavLst>
                                    </p:anim>
                                    <p:animEffect transition="in" filter="fade">
                                      <p:cBhvr>
                                        <p:cTn id="22" dur="1000"/>
                                        <p:tgtEl>
                                          <p:spTgt spid="9"/>
                                        </p:tgtEl>
                                      </p:cBhvr>
                                    </p:animEffect>
                                  </p:childTnLst>
                                </p:cTn>
                              </p:par>
                              <p:par>
                                <p:cTn id="23" presetID="31"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p:cTn id="25" dur="1000" fill="hold"/>
                                        <p:tgtEl>
                                          <p:spTgt spid="10"/>
                                        </p:tgtEl>
                                        <p:attrNameLst>
                                          <p:attrName>ppt_w</p:attrName>
                                        </p:attrNameLst>
                                      </p:cBhvr>
                                      <p:tavLst>
                                        <p:tav tm="0">
                                          <p:val>
                                            <p:fltVal val="0"/>
                                          </p:val>
                                        </p:tav>
                                        <p:tav tm="100000">
                                          <p:val>
                                            <p:strVal val="#ppt_w"/>
                                          </p:val>
                                        </p:tav>
                                      </p:tavLst>
                                    </p:anim>
                                    <p:anim calcmode="lin" valueType="num">
                                      <p:cBhvr>
                                        <p:cTn id="26" dur="1000" fill="hold"/>
                                        <p:tgtEl>
                                          <p:spTgt spid="10"/>
                                        </p:tgtEl>
                                        <p:attrNameLst>
                                          <p:attrName>ppt_h</p:attrName>
                                        </p:attrNameLst>
                                      </p:cBhvr>
                                      <p:tavLst>
                                        <p:tav tm="0">
                                          <p:val>
                                            <p:fltVal val="0"/>
                                          </p:val>
                                        </p:tav>
                                        <p:tav tm="100000">
                                          <p:val>
                                            <p:strVal val="#ppt_h"/>
                                          </p:val>
                                        </p:tav>
                                      </p:tavLst>
                                    </p:anim>
                                    <p:anim calcmode="lin" valueType="num">
                                      <p:cBhvr>
                                        <p:cTn id="27" dur="1000" fill="hold"/>
                                        <p:tgtEl>
                                          <p:spTgt spid="10"/>
                                        </p:tgtEl>
                                        <p:attrNameLst>
                                          <p:attrName>style.rotation</p:attrName>
                                        </p:attrNameLst>
                                      </p:cBhvr>
                                      <p:tavLst>
                                        <p:tav tm="0">
                                          <p:val>
                                            <p:fltVal val="90"/>
                                          </p:val>
                                        </p:tav>
                                        <p:tav tm="100000">
                                          <p:val>
                                            <p:fltVal val="0"/>
                                          </p:val>
                                        </p:tav>
                                      </p:tavLst>
                                    </p:anim>
                                    <p:animEffect transition="in" filter="fade">
                                      <p:cBhvr>
                                        <p:cTn id="28"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601075" cy="666750"/>
          </a:xfrm>
        </p:spPr>
        <p:txBody>
          <a:bodyPr/>
          <a:lstStyle/>
          <a:p>
            <a:r>
              <a:rPr lang="en-AU" dirty="0"/>
              <a:t>Strategies for Exam Preparation : SQ4P</a:t>
            </a:r>
          </a:p>
        </p:txBody>
      </p:sp>
      <p:sp>
        <p:nvSpPr>
          <p:cNvPr id="4" name="Text Placeholder 3"/>
          <p:cNvSpPr>
            <a:spLocks noGrp="1"/>
          </p:cNvSpPr>
          <p:nvPr>
            <p:ph type="body" sz="quarter" idx="12"/>
          </p:nvPr>
        </p:nvSpPr>
        <p:spPr>
          <a:xfrm>
            <a:off x="495300" y="981075"/>
            <a:ext cx="8439150" cy="3952875"/>
          </a:xfrm>
        </p:spPr>
        <p:txBody>
          <a:bodyPr/>
          <a:lstStyle/>
          <a:p>
            <a:endParaRPr lang="en-AU" sz="4800" dirty="0"/>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2838" y="1695450"/>
            <a:ext cx="7278687" cy="243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1808736646"/>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601075" cy="666750"/>
          </a:xfrm>
        </p:spPr>
        <p:txBody>
          <a:bodyPr/>
          <a:lstStyle/>
          <a:p>
            <a:endParaRPr lang="en-AU" dirty="0"/>
          </a:p>
        </p:txBody>
      </p:sp>
      <p:sp>
        <p:nvSpPr>
          <p:cNvPr id="4" name="Text Placeholder 3"/>
          <p:cNvSpPr>
            <a:spLocks noGrp="1"/>
          </p:cNvSpPr>
          <p:nvPr>
            <p:ph type="body" sz="quarter" idx="12"/>
          </p:nvPr>
        </p:nvSpPr>
        <p:spPr>
          <a:xfrm>
            <a:off x="495300" y="981075"/>
            <a:ext cx="8439150" cy="3952875"/>
          </a:xfrm>
        </p:spPr>
        <p:txBody>
          <a:bodyPr/>
          <a:lstStyle/>
          <a:p>
            <a:endParaRPr lang="en-AU" sz="4800" dirty="0"/>
          </a:p>
          <a:p>
            <a:pPr algn="ctr"/>
            <a:r>
              <a:rPr lang="en-AU" sz="4800" dirty="0"/>
              <a:t>Thank You</a:t>
            </a:r>
          </a:p>
        </p:txBody>
      </p:sp>
    </p:spTree>
    <p:custDataLst>
      <p:tags r:id="rId1"/>
    </p:custDataLst>
    <p:extLst>
      <p:ext uri="{BB962C8B-B14F-4D97-AF65-F5344CB8AC3E}">
        <p14:creationId xmlns:p14="http://schemas.microsoft.com/office/powerpoint/2010/main" val="578380230"/>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485775" y="266700"/>
            <a:ext cx="8448675" cy="666750"/>
          </a:xfrm>
        </p:spPr>
        <p:txBody>
          <a:bodyPr/>
          <a:lstStyle/>
          <a:p>
            <a:r>
              <a:rPr lang="en-AU" dirty="0">
                <a:latin typeface="Calibri" panose="020F0502020204030204" pitchFamily="34" charset="0"/>
                <a:cs typeface="Calibri" panose="020F0502020204030204" pitchFamily="34" charset="0"/>
              </a:rPr>
              <a:t>Copyright</a:t>
            </a:r>
          </a:p>
        </p:txBody>
      </p:sp>
      <p:sp>
        <p:nvSpPr>
          <p:cNvPr id="5" name="Text Box 6"/>
          <p:cNvSpPr txBox="1">
            <a:spLocks noGrp="1" noChangeArrowheads="1"/>
          </p:cNvSpPr>
          <p:nvPr>
            <p:ph type="body" sz="quarter" idx="12"/>
          </p:nvPr>
        </p:nvSpPr>
        <p:spPr bwMode="auto">
          <a:xfrm>
            <a:off x="923926" y="1238250"/>
            <a:ext cx="7524750" cy="369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lnSpc>
                <a:spcPct val="110000"/>
              </a:lnSpc>
              <a:spcBef>
                <a:spcPct val="50000"/>
              </a:spcBef>
              <a:buFontTx/>
              <a:buNone/>
            </a:pPr>
            <a:r>
              <a:rPr lang="en-US" altLang="en-US" sz="1600" b="1" dirty="0">
                <a:latin typeface="Arial" charset="0"/>
              </a:rPr>
              <a:t>COMMONWEALTH OF AUSTRALIA</a:t>
            </a:r>
          </a:p>
          <a:p>
            <a:pPr algn="ctr" eaLnBrk="1" hangingPunct="1">
              <a:lnSpc>
                <a:spcPct val="110000"/>
              </a:lnSpc>
              <a:spcBef>
                <a:spcPct val="50000"/>
              </a:spcBef>
              <a:buFontTx/>
              <a:buNone/>
            </a:pPr>
            <a:r>
              <a:rPr lang="en-US" altLang="en-US" sz="1400" dirty="0">
                <a:latin typeface="Arial" charset="0"/>
              </a:rPr>
              <a:t>Copyright Regulations 1969</a:t>
            </a:r>
          </a:p>
          <a:p>
            <a:pPr algn="ctr" eaLnBrk="1" hangingPunct="1">
              <a:spcBef>
                <a:spcPct val="0"/>
              </a:spcBef>
              <a:buFontTx/>
              <a:buNone/>
            </a:pPr>
            <a:endParaRPr lang="en-US" altLang="en-US" sz="1400" b="1" dirty="0">
              <a:latin typeface="Arial" charset="0"/>
            </a:endParaRPr>
          </a:p>
          <a:p>
            <a:pPr algn="ctr" eaLnBrk="1" hangingPunct="1">
              <a:spcBef>
                <a:spcPct val="0"/>
              </a:spcBef>
              <a:buFontTx/>
              <a:buNone/>
            </a:pPr>
            <a:r>
              <a:rPr lang="en-US" altLang="en-US" sz="1800" b="1" dirty="0">
                <a:latin typeface="Arial" charset="0"/>
              </a:rPr>
              <a:t>WARNING</a:t>
            </a:r>
          </a:p>
          <a:p>
            <a:pPr algn="ctr" eaLnBrk="1" hangingPunct="1">
              <a:spcBef>
                <a:spcPct val="0"/>
              </a:spcBef>
              <a:buFontTx/>
              <a:buNone/>
            </a:pPr>
            <a:endParaRPr lang="en-US" altLang="en-US" sz="1400" dirty="0">
              <a:latin typeface="Arial" charset="0"/>
            </a:endParaRPr>
          </a:p>
          <a:p>
            <a:pPr algn="ctr" eaLnBrk="1" hangingPunct="1">
              <a:spcBef>
                <a:spcPct val="0"/>
              </a:spcBef>
              <a:buFontTx/>
              <a:buNone/>
            </a:pPr>
            <a:r>
              <a:rPr lang="en-US" altLang="en-US" sz="1400" dirty="0">
                <a:latin typeface="Arial" charset="0"/>
              </a:rPr>
              <a:t>This material has been produced and communicated to you by or on behalf of the University of South Australia pursuant to Part VB of the </a:t>
            </a:r>
            <a:r>
              <a:rPr lang="en-US" altLang="en-US" sz="1400" i="1" dirty="0">
                <a:latin typeface="Arial" charset="0"/>
              </a:rPr>
              <a:t>Copyright Act 1968</a:t>
            </a:r>
            <a:r>
              <a:rPr lang="en-US" altLang="en-US" sz="1400" dirty="0">
                <a:latin typeface="Arial" charset="0"/>
              </a:rPr>
              <a:t> (</a:t>
            </a:r>
            <a:r>
              <a:rPr lang="en-US" altLang="en-US" sz="1400" b="1" dirty="0">
                <a:latin typeface="Arial" charset="0"/>
              </a:rPr>
              <a:t>the Act</a:t>
            </a:r>
            <a:r>
              <a:rPr lang="en-US" altLang="en-US" sz="1400" dirty="0">
                <a:latin typeface="Arial" charset="0"/>
              </a:rPr>
              <a:t>).</a:t>
            </a:r>
          </a:p>
          <a:p>
            <a:pPr algn="ctr" eaLnBrk="1" hangingPunct="1">
              <a:spcBef>
                <a:spcPct val="0"/>
              </a:spcBef>
              <a:buFontTx/>
              <a:buNone/>
            </a:pPr>
            <a:endParaRPr lang="en-US" altLang="en-US" sz="1400" dirty="0">
              <a:latin typeface="Arial" charset="0"/>
            </a:endParaRPr>
          </a:p>
          <a:p>
            <a:pPr algn="ctr" eaLnBrk="1" hangingPunct="1">
              <a:spcBef>
                <a:spcPct val="0"/>
              </a:spcBef>
              <a:buFontTx/>
              <a:buNone/>
            </a:pPr>
            <a:r>
              <a:rPr lang="en-US" altLang="en-US" sz="1400" dirty="0">
                <a:latin typeface="Arial" charset="0"/>
              </a:rPr>
              <a:t>The material in this communication may be subject to copyright under the Act.  Any further reproduction or communication of this material by you may be the subject of copyright protection under the Act.</a:t>
            </a:r>
          </a:p>
          <a:p>
            <a:pPr algn="ctr" eaLnBrk="1" hangingPunct="1">
              <a:spcBef>
                <a:spcPct val="0"/>
              </a:spcBef>
              <a:buFontTx/>
              <a:buNone/>
            </a:pPr>
            <a:endParaRPr lang="en-US" altLang="en-US" sz="1400" dirty="0">
              <a:latin typeface="Arial" charset="0"/>
            </a:endParaRPr>
          </a:p>
          <a:p>
            <a:pPr algn="ctr" eaLnBrk="1" hangingPunct="1">
              <a:spcBef>
                <a:spcPct val="0"/>
              </a:spcBef>
              <a:buFontTx/>
              <a:buNone/>
            </a:pPr>
            <a:r>
              <a:rPr lang="en-US" altLang="en-US" sz="1400" b="1" dirty="0">
                <a:latin typeface="Arial" charset="0"/>
              </a:rPr>
              <a:t>Do not remove this notice.</a:t>
            </a:r>
          </a:p>
          <a:p>
            <a:pPr algn="ctr" eaLnBrk="1" hangingPunct="1">
              <a:lnSpc>
                <a:spcPct val="110000"/>
              </a:lnSpc>
              <a:spcBef>
                <a:spcPct val="50000"/>
              </a:spcBef>
              <a:buFontTx/>
              <a:buNone/>
            </a:pPr>
            <a:endParaRPr lang="en-US" altLang="en-US" sz="1200" dirty="0">
              <a:latin typeface="Arial" charset="0"/>
            </a:endParaRPr>
          </a:p>
        </p:txBody>
      </p:sp>
    </p:spTree>
    <p:custDataLst>
      <p:tags r:id="rId1"/>
    </p:custDataLst>
    <p:extLst>
      <p:ext uri="{BB962C8B-B14F-4D97-AF65-F5344CB8AC3E}">
        <p14:creationId xmlns:p14="http://schemas.microsoft.com/office/powerpoint/2010/main" val="2523092436"/>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AU" altLang="en-US" dirty="0"/>
              <a:t>What are exams?</a:t>
            </a:r>
            <a:endParaRPr lang="en-AU" dirty="0"/>
          </a:p>
        </p:txBody>
      </p:sp>
      <p:sp>
        <p:nvSpPr>
          <p:cNvPr id="3" name="Slide Number Placeholder 9"/>
          <p:cNvSpPr txBox="1">
            <a:spLocks/>
          </p:cNvSpPr>
          <p:nvPr/>
        </p:nvSpPr>
        <p:spPr bwMode="auto">
          <a:xfrm>
            <a:off x="7010400" y="55022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D79D5CF6-1821-4FB7-849E-54A439F8F4B0}" type="slidenum">
              <a:rPr lang="en-AU" altLang="en-US" sz="1200">
                <a:solidFill>
                  <a:srgbClr val="898989"/>
                </a:solidFill>
              </a:rPr>
              <a:pPr algn="r" eaLnBrk="1" hangingPunct="1">
                <a:spcBef>
                  <a:spcPct val="0"/>
                </a:spcBef>
                <a:buFontTx/>
                <a:buNone/>
              </a:pPr>
              <a:t>3</a:t>
            </a:fld>
            <a:endParaRPr lang="en-AU" altLang="en-US" sz="1200">
              <a:solidFill>
                <a:srgbClr val="898989"/>
              </a:solidFill>
            </a:endParaRPr>
          </a:p>
        </p:txBody>
      </p:sp>
      <p:sp>
        <p:nvSpPr>
          <p:cNvPr id="5" name="Subtitle 2"/>
          <p:cNvSpPr txBox="1">
            <a:spLocks/>
          </p:cNvSpPr>
          <p:nvPr/>
        </p:nvSpPr>
        <p:spPr bwMode="auto">
          <a:xfrm>
            <a:off x="895351" y="1266825"/>
            <a:ext cx="7705724" cy="3970338"/>
          </a:xfrm>
          <a:prstGeom prst="rect">
            <a:avLst/>
          </a:prstGeom>
          <a:solidFill>
            <a:sysClr val="window" lastClr="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defTabSz="914400" eaLnBrk="1" fontAlgn="auto" latinLnBrk="0" hangingPunct="1">
              <a:lnSpc>
                <a:spcPct val="100000"/>
              </a:lnSpc>
              <a:spcBef>
                <a:spcPct val="20000"/>
              </a:spcBef>
              <a:spcAft>
                <a:spcPts val="0"/>
              </a:spcAft>
              <a:buClrTx/>
              <a:buSzTx/>
              <a:buFont typeface="Arial" charset="0"/>
              <a:buNone/>
              <a:tabLst/>
              <a:defRPr/>
            </a:pPr>
            <a:r>
              <a:rPr lang="en-AU" altLang="en-US" kern="0" dirty="0">
                <a:solidFill>
                  <a:prstClr val="black"/>
                </a:solidFill>
                <a:latin typeface="Calibri" pitchFamily="34" charset="0"/>
                <a:cs typeface="+mn-cs"/>
              </a:rPr>
              <a:t>Exams are:</a:t>
            </a:r>
            <a:endParaRPr kumimoji="0" lang="en-AU" altLang="en-US" b="0" i="0" u="none" strike="noStrike" kern="0" cap="none" spc="0" normalizeH="0" baseline="0" noProof="0" dirty="0">
              <a:ln>
                <a:noFill/>
              </a:ln>
              <a:solidFill>
                <a:prstClr val="black"/>
              </a:solidFill>
              <a:effectLst/>
              <a:uLnTx/>
              <a:uFillTx/>
              <a:latin typeface="Calibri" pitchFamily="34" charset="0"/>
              <a:cs typeface="+mn-cs"/>
            </a:endParaRPr>
          </a:p>
          <a:p>
            <a:pPr marL="0" marR="0" lvl="0" indent="0" defTabSz="914400" eaLnBrk="1" fontAlgn="auto" latinLnBrk="0" hangingPunct="1">
              <a:lnSpc>
                <a:spcPct val="100000"/>
              </a:lnSpc>
              <a:spcBef>
                <a:spcPct val="20000"/>
              </a:spcBef>
              <a:spcAft>
                <a:spcPts val="0"/>
              </a:spcAft>
              <a:buClrTx/>
              <a:buSzTx/>
              <a:buFont typeface="Arial" charset="0"/>
              <a:buNone/>
              <a:tabLst/>
              <a:defRPr/>
            </a:pPr>
            <a:endParaRPr kumimoji="0" lang="en-AU" altLang="en-US" sz="1800" b="0" i="0" u="none" strike="noStrike" kern="0" cap="none" spc="0" normalizeH="0" baseline="0" noProof="0" dirty="0">
              <a:ln>
                <a:noFill/>
              </a:ln>
              <a:solidFill>
                <a:prstClr val="black"/>
              </a:solidFill>
              <a:effectLst/>
              <a:uLnTx/>
              <a:uFillTx/>
              <a:latin typeface="Calibri" pitchFamily="34" charset="0"/>
              <a:cs typeface="+mn-cs"/>
            </a:endParaRPr>
          </a:p>
          <a:p>
            <a:pPr marL="0" marR="0" lvl="0" indent="0" defTabSz="914400" eaLnBrk="1" fontAlgn="auto" latinLnBrk="0" hangingPunct="1">
              <a:lnSpc>
                <a:spcPct val="100000"/>
              </a:lnSpc>
              <a:spcBef>
                <a:spcPct val="20000"/>
              </a:spcBef>
              <a:spcAft>
                <a:spcPts val="0"/>
              </a:spcAft>
              <a:buClrTx/>
              <a:buSzTx/>
              <a:buFont typeface="Arial" charset="0"/>
              <a:buChar char="•"/>
              <a:tabLst/>
              <a:defRPr/>
            </a:pPr>
            <a:r>
              <a:rPr kumimoji="0" lang="en-AU" altLang="en-US" sz="2000" b="0" i="0" u="none" strike="noStrike" kern="0" cap="none" spc="0" normalizeH="0" baseline="0" noProof="0" dirty="0">
                <a:ln>
                  <a:noFill/>
                </a:ln>
                <a:solidFill>
                  <a:prstClr val="black"/>
                </a:solidFill>
                <a:effectLst/>
                <a:uLnTx/>
                <a:uFillTx/>
                <a:latin typeface="Calibri" pitchFamily="34" charset="0"/>
                <a:cs typeface="+mn-cs"/>
              </a:rPr>
              <a:t> tests of your deep learning, knowledge and understanding </a:t>
            </a:r>
            <a:br>
              <a:rPr kumimoji="0" lang="en-AU" altLang="en-US" sz="2000" b="0" i="0" u="none" strike="noStrike" kern="0" cap="none" spc="0" normalizeH="0" baseline="0" noProof="0" dirty="0">
                <a:ln>
                  <a:noFill/>
                </a:ln>
                <a:solidFill>
                  <a:prstClr val="black"/>
                </a:solidFill>
                <a:effectLst/>
                <a:uLnTx/>
                <a:uFillTx/>
                <a:latin typeface="Calibri" pitchFamily="34" charset="0"/>
                <a:cs typeface="+mn-cs"/>
              </a:rPr>
            </a:br>
            <a:r>
              <a:rPr kumimoji="0" lang="en-AU" altLang="en-US" sz="2000" b="0" i="0" u="none" strike="noStrike" kern="0" cap="none" spc="0" normalizeH="0" baseline="0" noProof="0" dirty="0">
                <a:ln>
                  <a:noFill/>
                </a:ln>
                <a:solidFill>
                  <a:prstClr val="black"/>
                </a:solidFill>
                <a:effectLst/>
                <a:uLnTx/>
                <a:uFillTx/>
                <a:latin typeface="Calibri" pitchFamily="34" charset="0"/>
                <a:cs typeface="+mn-cs"/>
              </a:rPr>
              <a:t>   of material.</a:t>
            </a:r>
            <a:br>
              <a:rPr kumimoji="0" lang="en-AU" altLang="en-US" sz="2000" b="0" i="0" u="none" strike="noStrike" kern="0" cap="none" spc="0" normalizeH="0" baseline="0" noProof="0" dirty="0">
                <a:ln>
                  <a:noFill/>
                </a:ln>
                <a:solidFill>
                  <a:prstClr val="black"/>
                </a:solidFill>
                <a:effectLst/>
                <a:uLnTx/>
                <a:uFillTx/>
                <a:latin typeface="Calibri" pitchFamily="34" charset="0"/>
                <a:cs typeface="+mn-cs"/>
              </a:rPr>
            </a:br>
            <a:endParaRPr kumimoji="0" lang="en-AU" altLang="en-US" sz="2000" b="0" i="0" u="none" strike="noStrike" kern="0" cap="none" spc="0" normalizeH="0" baseline="0" noProof="0" dirty="0">
              <a:ln>
                <a:noFill/>
              </a:ln>
              <a:solidFill>
                <a:prstClr val="black"/>
              </a:solidFill>
              <a:effectLst/>
              <a:uLnTx/>
              <a:uFillTx/>
              <a:latin typeface="Calibri" pitchFamily="34" charset="0"/>
              <a:cs typeface="+mn-cs"/>
            </a:endParaRPr>
          </a:p>
          <a:p>
            <a:pPr marL="0" marR="0" lvl="1" indent="0" defTabSz="914400" eaLnBrk="1" fontAlgn="auto" latinLnBrk="0" hangingPunct="1">
              <a:lnSpc>
                <a:spcPct val="100000"/>
              </a:lnSpc>
              <a:spcBef>
                <a:spcPct val="20000"/>
              </a:spcBef>
              <a:spcAft>
                <a:spcPts val="0"/>
              </a:spcAft>
              <a:buClrTx/>
              <a:buSzTx/>
              <a:buFont typeface="Arial" charset="0"/>
              <a:buChar char="•"/>
              <a:tabLst/>
              <a:defRPr/>
            </a:pPr>
            <a:r>
              <a:rPr kumimoji="0" lang="en-AU" altLang="en-US" sz="2000" b="0" i="0" u="none" strike="noStrike" kern="0" cap="none" spc="0" normalizeH="0" baseline="0" noProof="0" dirty="0">
                <a:ln>
                  <a:noFill/>
                </a:ln>
                <a:solidFill>
                  <a:prstClr val="black"/>
                </a:solidFill>
                <a:effectLst/>
                <a:uLnTx/>
                <a:uFillTx/>
                <a:latin typeface="Calibri" pitchFamily="34" charset="0"/>
                <a:cs typeface="+mn-cs"/>
              </a:rPr>
              <a:t> opportunities to demonstrate how you use the information that you</a:t>
            </a:r>
            <a:br>
              <a:rPr kumimoji="0" lang="en-AU" altLang="en-US" sz="2000" b="0" i="0" u="none" strike="noStrike" kern="0" cap="none" spc="0" normalizeH="0" baseline="0" noProof="0" dirty="0">
                <a:ln>
                  <a:noFill/>
                </a:ln>
                <a:solidFill>
                  <a:prstClr val="black"/>
                </a:solidFill>
                <a:effectLst/>
                <a:uLnTx/>
                <a:uFillTx/>
                <a:latin typeface="Calibri" pitchFamily="34" charset="0"/>
                <a:cs typeface="+mn-cs"/>
              </a:rPr>
            </a:br>
            <a:r>
              <a:rPr kumimoji="0" lang="en-AU" altLang="en-US" sz="2000" b="0" i="0" u="none" strike="noStrike" kern="0" cap="none" spc="0" normalizeH="0" baseline="0" noProof="0" dirty="0">
                <a:ln>
                  <a:noFill/>
                </a:ln>
                <a:solidFill>
                  <a:prstClr val="black"/>
                </a:solidFill>
                <a:effectLst/>
                <a:uLnTx/>
                <a:uFillTx/>
                <a:latin typeface="Calibri" pitchFamily="34" charset="0"/>
                <a:cs typeface="+mn-cs"/>
              </a:rPr>
              <a:t>   have learnt. </a:t>
            </a:r>
          </a:p>
          <a:p>
            <a:pPr marL="0" marR="0" lvl="1" indent="0" defTabSz="914400" eaLnBrk="1" fontAlgn="auto" latinLnBrk="0" hangingPunct="1">
              <a:lnSpc>
                <a:spcPct val="100000"/>
              </a:lnSpc>
              <a:spcBef>
                <a:spcPct val="20000"/>
              </a:spcBef>
              <a:spcAft>
                <a:spcPts val="0"/>
              </a:spcAft>
              <a:buClrTx/>
              <a:buSzTx/>
              <a:buFont typeface="Arial" charset="0"/>
              <a:buNone/>
              <a:tabLst/>
              <a:defRPr/>
            </a:pPr>
            <a:endParaRPr kumimoji="0" lang="en-AU" altLang="en-US" sz="2000" b="0" i="0" u="none" strike="noStrike" kern="0" cap="none" spc="0" normalizeH="0" baseline="0" noProof="0" dirty="0">
              <a:ln>
                <a:noFill/>
              </a:ln>
              <a:solidFill>
                <a:prstClr val="black"/>
              </a:solidFill>
              <a:effectLst/>
              <a:uLnTx/>
              <a:uFillTx/>
              <a:latin typeface="Calibri" pitchFamily="34" charset="0"/>
              <a:cs typeface="+mn-cs"/>
            </a:endParaRPr>
          </a:p>
          <a:p>
            <a:pPr marL="0" marR="0" lvl="1" indent="0" defTabSz="914400" eaLnBrk="1" fontAlgn="auto" latinLnBrk="0" hangingPunct="1">
              <a:lnSpc>
                <a:spcPct val="100000"/>
              </a:lnSpc>
              <a:spcBef>
                <a:spcPct val="20000"/>
              </a:spcBef>
              <a:spcAft>
                <a:spcPts val="0"/>
              </a:spcAft>
              <a:buClrTx/>
              <a:buSzTx/>
              <a:buFont typeface="Arial" charset="0"/>
              <a:buChar char="•"/>
              <a:tabLst/>
              <a:defRPr/>
            </a:pPr>
            <a:endParaRPr kumimoji="0" lang="en-AU" altLang="en-US" sz="2000" b="0" i="0" u="none" strike="noStrike" kern="0" cap="none" spc="0" normalizeH="0" baseline="0" noProof="0" dirty="0">
              <a:ln>
                <a:noFill/>
              </a:ln>
              <a:solidFill>
                <a:prstClr val="black"/>
              </a:solidFill>
              <a:effectLst/>
              <a:uLnTx/>
              <a:uFillTx/>
              <a:latin typeface="Calibri" pitchFamily="34" charset="0"/>
              <a:cs typeface="+mn-cs"/>
            </a:endParaRPr>
          </a:p>
          <a:p>
            <a:pPr marL="0" marR="0" lvl="0" indent="0" defTabSz="914400" eaLnBrk="1" fontAlgn="auto" latinLnBrk="0" hangingPunct="1">
              <a:lnSpc>
                <a:spcPct val="100000"/>
              </a:lnSpc>
              <a:spcBef>
                <a:spcPct val="20000"/>
              </a:spcBef>
              <a:spcAft>
                <a:spcPts val="0"/>
              </a:spcAft>
              <a:buClrTx/>
              <a:buSzTx/>
              <a:buFont typeface="Arial" charset="0"/>
              <a:buChar char="•"/>
              <a:tabLst/>
              <a:defRPr/>
            </a:pPr>
            <a:r>
              <a:rPr kumimoji="0" lang="en-AU" altLang="en-US" sz="2000" b="0" i="0" u="none" strike="noStrike" kern="0" cap="none" spc="0" normalizeH="0" baseline="0" noProof="0" dirty="0">
                <a:ln>
                  <a:noFill/>
                </a:ln>
                <a:solidFill>
                  <a:prstClr val="black"/>
                </a:solidFill>
                <a:effectLst/>
                <a:uLnTx/>
                <a:uFillTx/>
                <a:latin typeface="Calibri" pitchFamily="34" charset="0"/>
                <a:cs typeface="+mn-cs"/>
              </a:rPr>
              <a:t> challenges/opportunities to demonstrate what you know.</a:t>
            </a:r>
            <a:br>
              <a:rPr kumimoji="0" lang="en-AU" altLang="en-US" sz="2000" b="0" i="0" u="none" strike="noStrike" kern="0" cap="none" spc="0" normalizeH="0" baseline="0" noProof="0" dirty="0">
                <a:ln>
                  <a:noFill/>
                </a:ln>
                <a:solidFill>
                  <a:prstClr val="black"/>
                </a:solidFill>
                <a:effectLst/>
                <a:uLnTx/>
                <a:uFillTx/>
                <a:latin typeface="Calibri" pitchFamily="34" charset="0"/>
                <a:cs typeface="+mn-cs"/>
              </a:rPr>
            </a:br>
            <a:endParaRPr kumimoji="0" lang="en-AU" altLang="en-US" sz="2000" b="0" i="0" u="none" strike="noStrike" kern="0" cap="none" spc="0" normalizeH="0" baseline="0" noProof="0" dirty="0">
              <a:ln>
                <a:noFill/>
              </a:ln>
              <a:solidFill>
                <a:prstClr val="black"/>
              </a:solidFill>
              <a:effectLst/>
              <a:uLnTx/>
              <a:uFillTx/>
              <a:latin typeface="Calibri" pitchFamily="34" charset="0"/>
              <a:cs typeface="+mn-cs"/>
            </a:endParaRPr>
          </a:p>
          <a:p>
            <a:pPr marL="0" marR="0" lvl="0" indent="0" defTabSz="914400" eaLnBrk="1" fontAlgn="auto" latinLnBrk="0" hangingPunct="1">
              <a:lnSpc>
                <a:spcPct val="150000"/>
              </a:lnSpc>
              <a:spcBef>
                <a:spcPct val="20000"/>
              </a:spcBef>
              <a:spcAft>
                <a:spcPts val="0"/>
              </a:spcAft>
              <a:buClrTx/>
              <a:buSzTx/>
              <a:buFont typeface="Arial" charset="0"/>
              <a:buChar char="•"/>
              <a:tabLst/>
              <a:defRPr/>
            </a:pPr>
            <a:endParaRPr kumimoji="0" lang="en-AU" altLang="en-US" sz="3200" b="0" i="0" u="none" strike="noStrike" kern="0" cap="none" spc="0" normalizeH="0" baseline="0" noProof="0" dirty="0">
              <a:ln>
                <a:noFill/>
              </a:ln>
              <a:solidFill>
                <a:prstClr val="black"/>
              </a:solidFill>
              <a:effectLst/>
              <a:uLnTx/>
              <a:uFillTx/>
              <a:latin typeface="Calibri" pitchFamily="34" charset="0"/>
              <a:cs typeface="+mn-cs"/>
            </a:endParaRPr>
          </a:p>
          <a:p>
            <a:pPr marL="0" marR="0" lvl="0" indent="0" defTabSz="914400" eaLnBrk="1" fontAlgn="auto" latinLnBrk="0" hangingPunct="1">
              <a:lnSpc>
                <a:spcPct val="100000"/>
              </a:lnSpc>
              <a:spcBef>
                <a:spcPct val="20000"/>
              </a:spcBef>
              <a:spcAft>
                <a:spcPts val="0"/>
              </a:spcAft>
              <a:buClrTx/>
              <a:buSzTx/>
              <a:buFont typeface="Arial" charset="0"/>
              <a:buNone/>
              <a:tabLst/>
              <a:defRPr/>
            </a:pPr>
            <a:endParaRPr kumimoji="0" lang="en-AU" altLang="en-US" sz="3200" b="0" i="0" u="none" strike="noStrike" kern="0" cap="none" spc="0" normalizeH="0" baseline="0" noProof="0" dirty="0">
              <a:ln>
                <a:noFill/>
              </a:ln>
              <a:solidFill>
                <a:srgbClr val="898989"/>
              </a:solidFill>
              <a:effectLst/>
              <a:uLnTx/>
              <a:uFillTx/>
              <a:latin typeface="Calibri" pitchFamily="34" charset="0"/>
              <a:cs typeface="+mn-cs"/>
            </a:endParaRPr>
          </a:p>
        </p:txBody>
      </p:sp>
    </p:spTree>
    <p:custDataLst>
      <p:tags r:id="rId1"/>
    </p:custDataLst>
    <p:extLst>
      <p:ext uri="{BB962C8B-B14F-4D97-AF65-F5344CB8AC3E}">
        <p14:creationId xmlns:p14="http://schemas.microsoft.com/office/powerpoint/2010/main" val="248140251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anim calcmode="lin" valueType="num">
                                      <p:cBhvr additive="base">
                                        <p:cTn id="11"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6" end="6"/>
                                            </p:txEl>
                                          </p:spTgt>
                                        </p:tgtEl>
                                        <p:attrNameLst>
                                          <p:attrName>style.visibility</p:attrName>
                                        </p:attrNameLst>
                                      </p:cBhvr>
                                      <p:to>
                                        <p:strVal val="visible"/>
                                      </p:to>
                                    </p:set>
                                    <p:anim calcmode="lin" valueType="num">
                                      <p:cBhvr additive="base">
                                        <p:cTn id="15"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601075" cy="666750"/>
          </a:xfrm>
        </p:spPr>
        <p:txBody>
          <a:bodyPr/>
          <a:lstStyle/>
          <a:p>
            <a:r>
              <a:rPr lang="en-AU" dirty="0"/>
              <a:t>Types of exams</a:t>
            </a:r>
          </a:p>
        </p:txBody>
      </p:sp>
      <p:sp>
        <p:nvSpPr>
          <p:cNvPr id="4" name="Text Placeholder 3"/>
          <p:cNvSpPr>
            <a:spLocks noGrp="1"/>
          </p:cNvSpPr>
          <p:nvPr>
            <p:ph type="body" sz="quarter" idx="12"/>
          </p:nvPr>
        </p:nvSpPr>
        <p:spPr>
          <a:xfrm>
            <a:off x="495300" y="981075"/>
            <a:ext cx="8439150" cy="3952875"/>
          </a:xfrm>
        </p:spPr>
        <p:txBody>
          <a:bodyPr/>
          <a:lstStyle/>
          <a:p>
            <a:pPr marL="342900" indent="-342900">
              <a:buFont typeface="Arial" panose="020B0604020202020204" pitchFamily="34" charset="0"/>
              <a:buChar char="•"/>
            </a:pPr>
            <a:endParaRPr lang="en-AU" dirty="0"/>
          </a:p>
        </p:txBody>
      </p:sp>
      <p:sp>
        <p:nvSpPr>
          <p:cNvPr id="5" name="Subtitle 2"/>
          <p:cNvSpPr txBox="1">
            <a:spLocks/>
          </p:cNvSpPr>
          <p:nvPr/>
        </p:nvSpPr>
        <p:spPr bwMode="auto">
          <a:xfrm>
            <a:off x="1512093" y="1458913"/>
            <a:ext cx="7355682" cy="4221163"/>
          </a:xfrm>
          <a:prstGeom prst="rect">
            <a:avLst/>
          </a:prstGeom>
          <a:solidFill>
            <a:sysClr val="window" lastClr="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defTabSz="914400" eaLnBrk="1" fontAlgn="auto" latinLnBrk="0" hangingPunct="1">
              <a:lnSpc>
                <a:spcPct val="100000"/>
              </a:lnSpc>
              <a:spcBef>
                <a:spcPct val="20000"/>
              </a:spcBef>
              <a:spcAft>
                <a:spcPts val="0"/>
              </a:spcAft>
              <a:buClrTx/>
              <a:buSzTx/>
              <a:buFont typeface="Arial" charset="0"/>
              <a:buNone/>
              <a:tabLst/>
              <a:defRPr/>
            </a:pPr>
            <a:br>
              <a:rPr kumimoji="0" lang="en-AU" altLang="en-US" sz="2000" b="0" i="0" u="none" strike="noStrike" kern="0" cap="none" spc="0" normalizeH="0" baseline="0" noProof="0">
                <a:ln>
                  <a:noFill/>
                </a:ln>
                <a:solidFill>
                  <a:srgbClr val="000000"/>
                </a:solidFill>
                <a:effectLst/>
                <a:uLnTx/>
                <a:uFillTx/>
                <a:latin typeface="Calibri" pitchFamily="34" charset="0"/>
                <a:cs typeface="+mn-cs"/>
              </a:rPr>
            </a:br>
            <a:endParaRPr kumimoji="0" lang="en-AU" altLang="en-US" sz="2000" b="0" i="0" u="none" strike="noStrike" kern="0" cap="none" spc="0" normalizeH="0" baseline="0" noProof="0">
              <a:ln>
                <a:noFill/>
              </a:ln>
              <a:solidFill>
                <a:srgbClr val="000000"/>
              </a:solidFill>
              <a:effectLst/>
              <a:uLnTx/>
              <a:uFillTx/>
              <a:latin typeface="Calibri" pitchFamily="34" charset="0"/>
              <a:cs typeface="+mn-cs"/>
            </a:endParaRPr>
          </a:p>
          <a:p>
            <a:pPr marL="0" marR="0" lvl="0" indent="0" defTabSz="914400" eaLnBrk="1" fontAlgn="auto" latinLnBrk="0" hangingPunct="1">
              <a:lnSpc>
                <a:spcPct val="150000"/>
              </a:lnSpc>
              <a:spcBef>
                <a:spcPct val="20000"/>
              </a:spcBef>
              <a:spcAft>
                <a:spcPts val="0"/>
              </a:spcAft>
              <a:buClrTx/>
              <a:buSzTx/>
              <a:buFont typeface="Arial" charset="0"/>
              <a:buChar char="•"/>
              <a:tabLst/>
              <a:defRPr/>
            </a:pPr>
            <a:endParaRPr kumimoji="0" lang="en-AU" altLang="en-US" sz="3200" b="0" i="0" u="none" strike="noStrike" kern="0" cap="none" spc="0" normalizeH="0" baseline="0" noProof="0">
              <a:ln>
                <a:noFill/>
              </a:ln>
              <a:solidFill>
                <a:srgbClr val="000000"/>
              </a:solidFill>
              <a:effectLst/>
              <a:uLnTx/>
              <a:uFillTx/>
              <a:latin typeface="Calibri" pitchFamily="34" charset="0"/>
              <a:cs typeface="+mn-cs"/>
            </a:endParaRPr>
          </a:p>
          <a:p>
            <a:pPr marL="0" marR="0" lvl="0" indent="0" defTabSz="914400" eaLnBrk="1" fontAlgn="auto" latinLnBrk="0" hangingPunct="1">
              <a:lnSpc>
                <a:spcPct val="100000"/>
              </a:lnSpc>
              <a:spcBef>
                <a:spcPct val="20000"/>
              </a:spcBef>
              <a:spcAft>
                <a:spcPts val="0"/>
              </a:spcAft>
              <a:buClrTx/>
              <a:buSzTx/>
              <a:buFont typeface="Arial" charset="0"/>
              <a:buNone/>
              <a:tabLst/>
              <a:defRPr/>
            </a:pPr>
            <a:endParaRPr kumimoji="0" lang="en-AU" altLang="en-US" sz="3200" b="0" i="0" u="none" strike="noStrike" kern="0" cap="none" spc="0" normalizeH="0" baseline="0" noProof="0">
              <a:ln>
                <a:noFill/>
              </a:ln>
              <a:solidFill>
                <a:srgbClr val="898989"/>
              </a:solidFill>
              <a:effectLst/>
              <a:uLnTx/>
              <a:uFillTx/>
              <a:latin typeface="Calibri" pitchFamily="34" charset="0"/>
              <a:cs typeface="+mn-cs"/>
            </a:endParaRPr>
          </a:p>
        </p:txBody>
      </p:sp>
      <p:sp>
        <p:nvSpPr>
          <p:cNvPr id="6" name="Subtitle 2"/>
          <p:cNvSpPr txBox="1">
            <a:spLocks/>
          </p:cNvSpPr>
          <p:nvPr/>
        </p:nvSpPr>
        <p:spPr bwMode="auto">
          <a:xfrm>
            <a:off x="1224756" y="1241426"/>
            <a:ext cx="6659562" cy="4078287"/>
          </a:xfrm>
          <a:prstGeom prst="rect">
            <a:avLst/>
          </a:prstGeom>
          <a:solidFill>
            <a:sysClr val="window" lastClr="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defTabSz="914400" eaLnBrk="1" fontAlgn="auto" latinLnBrk="0" hangingPunct="1">
              <a:lnSpc>
                <a:spcPct val="100000"/>
              </a:lnSpc>
              <a:spcBef>
                <a:spcPct val="20000"/>
              </a:spcBef>
              <a:spcAft>
                <a:spcPts val="0"/>
              </a:spcAft>
              <a:buClrTx/>
              <a:buSzTx/>
              <a:buFont typeface="Arial" charset="0"/>
              <a:buNone/>
              <a:tabLst/>
              <a:defRPr/>
            </a:pPr>
            <a:endParaRPr kumimoji="0" lang="en-AU" altLang="en-US" sz="1800" b="0" i="0" u="none" strike="noStrike" kern="0" cap="none" spc="0" normalizeH="0" baseline="0" noProof="0">
              <a:ln>
                <a:noFill/>
              </a:ln>
              <a:solidFill>
                <a:srgbClr val="000000"/>
              </a:solidFill>
              <a:effectLst/>
              <a:uLnTx/>
              <a:uFillTx/>
              <a:latin typeface="Calibri" pitchFamily="34" charset="0"/>
              <a:cs typeface="+mn-cs"/>
            </a:endParaRPr>
          </a:p>
          <a:p>
            <a:pPr marL="0" marR="0" lvl="0" indent="0" defTabSz="914400" eaLnBrk="1" fontAlgn="auto" latinLnBrk="0" hangingPunct="1">
              <a:lnSpc>
                <a:spcPct val="100000"/>
              </a:lnSpc>
              <a:spcBef>
                <a:spcPct val="20000"/>
              </a:spcBef>
              <a:spcAft>
                <a:spcPts val="0"/>
              </a:spcAft>
              <a:buClrTx/>
              <a:buSzTx/>
              <a:buFont typeface="Arial" charset="0"/>
              <a:buNone/>
              <a:tabLst/>
              <a:defRPr/>
            </a:pPr>
            <a:br>
              <a:rPr kumimoji="0" lang="en-AU" altLang="en-US" sz="3200" b="0" i="0" u="none" strike="noStrike" kern="0" cap="none" spc="0" normalizeH="0" baseline="0" noProof="0">
                <a:ln>
                  <a:noFill/>
                </a:ln>
                <a:solidFill>
                  <a:srgbClr val="000000"/>
                </a:solidFill>
                <a:effectLst/>
                <a:uLnTx/>
                <a:uFillTx/>
                <a:latin typeface="Calibri" pitchFamily="34" charset="0"/>
                <a:cs typeface="+mn-cs"/>
              </a:rPr>
            </a:br>
            <a:endParaRPr kumimoji="0" lang="en-AU" altLang="en-US" sz="3200" b="0" i="0" u="none" strike="noStrike" kern="0" cap="none" spc="0" normalizeH="0" baseline="0" noProof="0">
              <a:ln>
                <a:noFill/>
              </a:ln>
              <a:solidFill>
                <a:srgbClr val="000000"/>
              </a:solidFill>
              <a:effectLst/>
              <a:uLnTx/>
              <a:uFillTx/>
              <a:latin typeface="Calibri" pitchFamily="34" charset="0"/>
              <a:cs typeface="+mn-cs"/>
            </a:endParaRPr>
          </a:p>
          <a:p>
            <a:pPr marL="0" marR="0" lvl="0" indent="0" defTabSz="914400" eaLnBrk="1" fontAlgn="auto" latinLnBrk="0" hangingPunct="1">
              <a:lnSpc>
                <a:spcPct val="150000"/>
              </a:lnSpc>
              <a:spcBef>
                <a:spcPct val="20000"/>
              </a:spcBef>
              <a:spcAft>
                <a:spcPts val="0"/>
              </a:spcAft>
              <a:buClrTx/>
              <a:buSzTx/>
              <a:buFont typeface="Arial" charset="0"/>
              <a:buChar char="•"/>
              <a:tabLst/>
              <a:defRPr/>
            </a:pPr>
            <a:endParaRPr kumimoji="0" lang="en-AU" altLang="en-US" sz="3200" b="0" i="0" u="none" strike="noStrike" kern="0" cap="none" spc="0" normalizeH="0" baseline="0" noProof="0">
              <a:ln>
                <a:noFill/>
              </a:ln>
              <a:solidFill>
                <a:srgbClr val="000000"/>
              </a:solidFill>
              <a:effectLst/>
              <a:uLnTx/>
              <a:uFillTx/>
              <a:latin typeface="Calibri" pitchFamily="34" charset="0"/>
              <a:cs typeface="+mn-cs"/>
            </a:endParaRPr>
          </a:p>
          <a:p>
            <a:pPr marL="0" marR="0" lvl="0" indent="0" defTabSz="914400" eaLnBrk="1" fontAlgn="auto" latinLnBrk="0" hangingPunct="1">
              <a:lnSpc>
                <a:spcPct val="100000"/>
              </a:lnSpc>
              <a:spcBef>
                <a:spcPct val="20000"/>
              </a:spcBef>
              <a:spcAft>
                <a:spcPts val="0"/>
              </a:spcAft>
              <a:buClrTx/>
              <a:buSzTx/>
              <a:buFont typeface="Arial" charset="0"/>
              <a:buChar char="•"/>
              <a:tabLst/>
              <a:defRPr/>
            </a:pPr>
            <a:endParaRPr kumimoji="0" lang="en-AU" altLang="en-US" sz="3200" b="0" i="0" u="none" strike="noStrike" kern="0" cap="none" spc="0" normalizeH="0" baseline="0" noProof="0">
              <a:ln>
                <a:noFill/>
              </a:ln>
              <a:solidFill>
                <a:srgbClr val="898989"/>
              </a:solidFill>
              <a:effectLst/>
              <a:uLnTx/>
              <a:uFillTx/>
              <a:latin typeface="Calibri" pitchFamily="34" charset="0"/>
              <a:cs typeface="+mn-cs"/>
            </a:endParaRPr>
          </a:p>
        </p:txBody>
      </p:sp>
      <p:graphicFrame>
        <p:nvGraphicFramePr>
          <p:cNvPr id="7" name="Table 6"/>
          <p:cNvGraphicFramePr>
            <a:graphicFrameLocks noGrp="1"/>
          </p:cNvGraphicFramePr>
          <p:nvPr>
            <p:extLst>
              <p:ext uri="{D42A27DB-BD31-4B8C-83A1-F6EECF244321}">
                <p14:modId xmlns:p14="http://schemas.microsoft.com/office/powerpoint/2010/main" val="3399893077"/>
              </p:ext>
            </p:extLst>
          </p:nvPr>
        </p:nvGraphicFramePr>
        <p:xfrm>
          <a:off x="3167856" y="1916113"/>
          <a:ext cx="5151438" cy="3108512"/>
        </p:xfrm>
        <a:graphic>
          <a:graphicData uri="http://schemas.openxmlformats.org/drawingml/2006/table">
            <a:tbl>
              <a:tblPr firstRow="1" bandRow="1"/>
              <a:tblGrid>
                <a:gridCol w="2575719">
                  <a:extLst>
                    <a:ext uri="{9D8B030D-6E8A-4147-A177-3AD203B41FA5}">
                      <a16:colId xmlns:a16="http://schemas.microsoft.com/office/drawing/2014/main" val="20000"/>
                    </a:ext>
                  </a:extLst>
                </a:gridCol>
                <a:gridCol w="2575719">
                  <a:extLst>
                    <a:ext uri="{9D8B030D-6E8A-4147-A177-3AD203B41FA5}">
                      <a16:colId xmlns:a16="http://schemas.microsoft.com/office/drawing/2014/main" val="20001"/>
                    </a:ext>
                  </a:extLst>
                </a:gridCol>
              </a:tblGrid>
              <a:tr h="700886">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r>
                        <a:rPr lang="en-AU" sz="2000" dirty="0">
                          <a:solidFill>
                            <a:schemeClr val="bg1"/>
                          </a:solidFill>
                        </a:rPr>
                        <a:t>Multiple choice questions </a:t>
                      </a:r>
                    </a:p>
                  </a:txBody>
                  <a:tcPr marL="91446" marR="91446" marT="45664" marB="45664">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2000" dirty="0">
                          <a:solidFill>
                            <a:schemeClr val="bg1"/>
                          </a:solidFill>
                        </a:rPr>
                        <a:t>Open book</a:t>
                      </a:r>
                    </a:p>
                    <a:p>
                      <a:endParaRPr lang="en-AU" sz="2000" dirty="0"/>
                    </a:p>
                  </a:txBody>
                  <a:tcPr marL="91446" marR="91446" marT="45664" marB="45664">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extLst>
                  <a:ext uri="{0D108BD9-81ED-4DB2-BD59-A6C34878D82A}">
                    <a16:rowId xmlns:a16="http://schemas.microsoft.com/office/drawing/2014/main" val="10000"/>
                  </a:ext>
                </a:extLst>
              </a:tr>
              <a:tr h="70088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2000" dirty="0">
                          <a:solidFill>
                            <a:schemeClr val="tx1"/>
                          </a:solidFill>
                        </a:rPr>
                        <a:t>Short answers</a:t>
                      </a:r>
                    </a:p>
                    <a:p>
                      <a:endParaRPr lang="en-AU" sz="2000" dirty="0"/>
                    </a:p>
                  </a:txBody>
                  <a:tcPr marL="91446" marR="91446" marT="45664" marB="45664">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AU" sz="2000" b="0" i="0" u="none" strike="noStrike" kern="1200" cap="none" spc="0" normalizeH="0" baseline="0" noProof="0" dirty="0">
                          <a:ln>
                            <a:noFill/>
                          </a:ln>
                          <a:solidFill>
                            <a:prstClr val="black"/>
                          </a:solidFill>
                          <a:effectLst/>
                          <a:uLnTx/>
                          <a:uFillTx/>
                          <a:latin typeface="+mn-lt"/>
                        </a:rPr>
                        <a:t>Take home</a:t>
                      </a:r>
                    </a:p>
                    <a:p>
                      <a:endParaRPr lang="en-AU" sz="2000" dirty="0"/>
                    </a:p>
                  </a:txBody>
                  <a:tcPr marL="91446" marR="91446" marT="45664" marB="45664">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1"/>
                  </a:ext>
                </a:extLst>
              </a:tr>
              <a:tr h="100566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2000" dirty="0">
                          <a:solidFill>
                            <a:schemeClr val="tx1"/>
                          </a:solidFill>
                        </a:rPr>
                        <a:t>Essays</a:t>
                      </a:r>
                    </a:p>
                    <a:p>
                      <a:endParaRPr lang="en-AU" sz="2000" dirty="0"/>
                    </a:p>
                  </a:txBody>
                  <a:tcPr marL="91446" marR="91446" marT="45664" marB="45664">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2000" dirty="0">
                          <a:solidFill>
                            <a:schemeClr val="tx1"/>
                          </a:solidFill>
                        </a:rPr>
                        <a:t>Seen or open questions</a:t>
                      </a:r>
                    </a:p>
                    <a:p>
                      <a:endParaRPr lang="en-AU" sz="2000" dirty="0"/>
                    </a:p>
                  </a:txBody>
                  <a:tcPr marL="91446" marR="91446" marT="45664" marB="45664">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2"/>
                  </a:ext>
                </a:extLst>
              </a:tr>
              <a:tr h="70088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2000" dirty="0">
                          <a:solidFill>
                            <a:schemeClr val="tx1"/>
                          </a:solidFill>
                        </a:rPr>
                        <a:t>Case study</a:t>
                      </a:r>
                    </a:p>
                    <a:p>
                      <a:endParaRPr lang="en-AU" sz="2000" dirty="0"/>
                    </a:p>
                  </a:txBody>
                  <a:tcPr marL="91446" marR="91446" marT="45664" marB="45664">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AU" sz="2000" dirty="0">
                          <a:solidFill>
                            <a:schemeClr val="tx1"/>
                          </a:solidFill>
                        </a:rPr>
                        <a:t>Practical</a:t>
                      </a:r>
                      <a:endParaRPr lang="en-AU" sz="2000" dirty="0"/>
                    </a:p>
                  </a:txBody>
                  <a:tcPr marL="91446" marR="91446" marT="45664" marB="45664">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3"/>
                  </a:ext>
                </a:extLst>
              </a:tr>
            </a:tbl>
          </a:graphicData>
        </a:graphic>
      </p:graphicFrame>
      <p:pic>
        <p:nvPicPr>
          <p:cNvPr id="8" name="Picture 2"/>
          <p:cNvPicPr>
            <a:picLocks noChangeAspect="1" noChangeArrowheads="1"/>
          </p:cNvPicPr>
          <p:nvPr/>
        </p:nvPicPr>
        <p:blipFill>
          <a:blip r:embed="rId4" cstate="print">
            <a:duotone>
              <a:prstClr val="black"/>
              <a:srgbClr val="D9C3A5">
                <a:tint val="50000"/>
                <a:satMod val="180000"/>
              </a:srgbClr>
            </a:duotone>
            <a:extLst/>
          </a:blip>
          <a:srcRect/>
          <a:stretch>
            <a:fillRect/>
          </a:stretch>
        </p:blipFill>
        <p:spPr bwMode="auto">
          <a:xfrm>
            <a:off x="864319" y="1049448"/>
            <a:ext cx="3378999" cy="817439"/>
          </a:xfrm>
          <a:prstGeom prst="rect">
            <a:avLst/>
          </a:prstGeom>
          <a:noFill/>
          <a:ln>
            <a:noFill/>
          </a:ln>
          <a:extLst/>
        </p:spPr>
      </p:pic>
      <p:pic>
        <p:nvPicPr>
          <p:cNvPr id="9" name="Picture 3"/>
          <p:cNvPicPr>
            <a:picLocks noChangeAspect="1" noChangeArrowheads="1"/>
          </p:cNvPicPr>
          <p:nvPr/>
        </p:nvPicPr>
        <p:blipFill>
          <a:blip r:embed="rId5" cstate="print">
            <a:duotone>
              <a:prstClr val="black"/>
              <a:srgbClr val="8064A2">
                <a:lumMod val="40000"/>
                <a:lumOff val="60000"/>
                <a:tint val="45000"/>
                <a:satMod val="400000"/>
              </a:srgbClr>
            </a:duotone>
            <a:extLst/>
          </a:blip>
          <a:srcRect/>
          <a:stretch>
            <a:fillRect/>
          </a:stretch>
        </p:blipFill>
        <p:spPr bwMode="auto">
          <a:xfrm>
            <a:off x="504279" y="2322265"/>
            <a:ext cx="2592288" cy="859125"/>
          </a:xfrm>
          <a:prstGeom prst="rect">
            <a:avLst/>
          </a:prstGeom>
          <a:noFill/>
          <a:ln>
            <a:noFill/>
          </a:ln>
          <a:extLst/>
        </p:spPr>
      </p:pic>
      <p:pic>
        <p:nvPicPr>
          <p:cNvPr id="10" name="Picture 4"/>
          <p:cNvPicPr>
            <a:picLocks noChangeAspect="1" noChangeArrowheads="1"/>
          </p:cNvPicPr>
          <p:nvPr/>
        </p:nvPicPr>
        <p:blipFill>
          <a:blip r:embed="rId6" cstate="print">
            <a:duotone>
              <a:prstClr val="black"/>
              <a:srgbClr val="F79646">
                <a:lumMod val="40000"/>
                <a:lumOff val="60000"/>
                <a:tint val="45000"/>
                <a:satMod val="400000"/>
              </a:srgbClr>
            </a:duotone>
            <a:extLst/>
          </a:blip>
          <a:srcRect/>
          <a:stretch>
            <a:fillRect/>
          </a:stretch>
        </p:blipFill>
        <p:spPr bwMode="auto">
          <a:xfrm>
            <a:off x="381633" y="3658630"/>
            <a:ext cx="4172322" cy="563827"/>
          </a:xfrm>
          <a:prstGeom prst="rect">
            <a:avLst/>
          </a:prstGeom>
          <a:noFill/>
          <a:ln>
            <a:noFill/>
          </a:ln>
          <a:extLst/>
        </p:spPr>
      </p:pic>
      <p:pic>
        <p:nvPicPr>
          <p:cNvPr id="11" name="Picture 5"/>
          <p:cNvPicPr>
            <a:picLocks noChangeAspect="1" noChangeArrowheads="1"/>
          </p:cNvPicPr>
          <p:nvPr/>
        </p:nvPicPr>
        <p:blipFill>
          <a:blip r:embed="rId7" cstate="print">
            <a:duotone>
              <a:prstClr val="black"/>
              <a:srgbClr val="C0504D">
                <a:lumMod val="40000"/>
                <a:lumOff val="60000"/>
                <a:tint val="45000"/>
                <a:satMod val="400000"/>
              </a:srgbClr>
            </a:duotone>
            <a:extLst/>
          </a:blip>
          <a:srcRect/>
          <a:stretch>
            <a:fillRect/>
          </a:stretch>
        </p:blipFill>
        <p:spPr bwMode="auto">
          <a:xfrm>
            <a:off x="864319" y="4805486"/>
            <a:ext cx="3547680" cy="794197"/>
          </a:xfrm>
          <a:prstGeom prst="rect">
            <a:avLst/>
          </a:prstGeom>
          <a:noFill/>
          <a:ln>
            <a:noFill/>
          </a:ln>
          <a:extLst/>
        </p:spPr>
      </p:pic>
      <p:cxnSp>
        <p:nvCxnSpPr>
          <p:cNvPr id="12" name="Straight Arrow Connector 11"/>
          <p:cNvCxnSpPr/>
          <p:nvPr/>
        </p:nvCxnSpPr>
        <p:spPr>
          <a:xfrm>
            <a:off x="3096418" y="1674813"/>
            <a:ext cx="360363" cy="358775"/>
          </a:xfrm>
          <a:prstGeom prst="straightConnector1">
            <a:avLst/>
          </a:prstGeom>
          <a:noFill/>
          <a:ln w="19050" cap="flat" cmpd="sng" algn="ctr">
            <a:solidFill>
              <a:srgbClr val="C00000"/>
            </a:solidFill>
            <a:prstDash val="solid"/>
            <a:tailEnd type="arrow"/>
          </a:ln>
          <a:effectLst/>
        </p:spPr>
      </p:cxnSp>
      <p:cxnSp>
        <p:nvCxnSpPr>
          <p:cNvPr id="13" name="Straight Arrow Connector 12"/>
          <p:cNvCxnSpPr/>
          <p:nvPr/>
        </p:nvCxnSpPr>
        <p:spPr>
          <a:xfrm>
            <a:off x="2809081" y="2898776"/>
            <a:ext cx="647700" cy="282575"/>
          </a:xfrm>
          <a:prstGeom prst="straightConnector1">
            <a:avLst/>
          </a:prstGeom>
          <a:noFill/>
          <a:ln w="12700" cap="flat" cmpd="sng" algn="ctr">
            <a:solidFill>
              <a:srgbClr val="C00000"/>
            </a:solidFill>
            <a:prstDash val="solid"/>
            <a:tailEnd type="arrow"/>
          </a:ln>
          <a:effectLst/>
        </p:spPr>
      </p:cxnSp>
      <p:cxnSp>
        <p:nvCxnSpPr>
          <p:cNvPr id="14" name="Straight Arrow Connector 13"/>
          <p:cNvCxnSpPr/>
          <p:nvPr/>
        </p:nvCxnSpPr>
        <p:spPr>
          <a:xfrm flipV="1">
            <a:off x="2809081" y="3470276"/>
            <a:ext cx="466725" cy="188912"/>
          </a:xfrm>
          <a:prstGeom prst="straightConnector1">
            <a:avLst/>
          </a:prstGeom>
          <a:noFill/>
          <a:ln w="19050" cap="flat" cmpd="sng" algn="ctr">
            <a:solidFill>
              <a:srgbClr val="C00000"/>
            </a:solidFill>
            <a:prstDash val="solid"/>
            <a:tailEnd type="arrow"/>
          </a:ln>
          <a:effectLst/>
        </p:spPr>
      </p:cxnSp>
      <p:cxnSp>
        <p:nvCxnSpPr>
          <p:cNvPr id="15" name="Straight Arrow Connector 14"/>
          <p:cNvCxnSpPr>
            <a:stCxn id="11" idx="0"/>
          </p:cNvCxnSpPr>
          <p:nvPr/>
        </p:nvCxnSpPr>
        <p:spPr>
          <a:xfrm flipV="1">
            <a:off x="2637631" y="4625976"/>
            <a:ext cx="711200" cy="179387"/>
          </a:xfrm>
          <a:prstGeom prst="straightConnector1">
            <a:avLst/>
          </a:prstGeom>
          <a:noFill/>
          <a:ln w="19050" cap="flat" cmpd="sng" algn="ctr">
            <a:solidFill>
              <a:srgbClr val="C00000"/>
            </a:solidFill>
            <a:prstDash val="solid"/>
            <a:tailEnd type="arrow"/>
          </a:ln>
          <a:effectLst/>
        </p:spPr>
      </p:cxnSp>
    </p:spTree>
    <p:custDataLst>
      <p:tags r:id="rId1"/>
    </p:custDataLst>
    <p:extLst>
      <p:ext uri="{BB962C8B-B14F-4D97-AF65-F5344CB8AC3E}">
        <p14:creationId xmlns:p14="http://schemas.microsoft.com/office/powerpoint/2010/main" val="349771542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fill="hold"/>
                                        <p:tgtEl>
                                          <p:spTgt spid="12"/>
                                        </p:tgtEl>
                                        <p:attrNameLst>
                                          <p:attrName>ppt_x</p:attrName>
                                        </p:attrNameLst>
                                      </p:cBhvr>
                                      <p:tavLst>
                                        <p:tav tm="0">
                                          <p:val>
                                            <p:strVal val="#ppt_x"/>
                                          </p:val>
                                        </p:tav>
                                        <p:tav tm="100000">
                                          <p:val>
                                            <p:strVal val="#ppt_x"/>
                                          </p:val>
                                        </p:tav>
                                      </p:tavLst>
                                    </p:anim>
                                    <p:anim calcmode="lin" valueType="num">
                                      <p:cBhvr additive="base">
                                        <p:cTn id="1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1000" fill="hold"/>
                                        <p:tgtEl>
                                          <p:spTgt spid="9"/>
                                        </p:tgtEl>
                                        <p:attrNameLst>
                                          <p:attrName>ppt_w</p:attrName>
                                        </p:attrNameLst>
                                      </p:cBhvr>
                                      <p:tavLst>
                                        <p:tav tm="0">
                                          <p:val>
                                            <p:fltVal val="0"/>
                                          </p:val>
                                        </p:tav>
                                        <p:tav tm="100000">
                                          <p:val>
                                            <p:strVal val="#ppt_w"/>
                                          </p:val>
                                        </p:tav>
                                      </p:tavLst>
                                    </p:anim>
                                    <p:anim calcmode="lin" valueType="num">
                                      <p:cBhvr>
                                        <p:cTn id="22" dur="1000" fill="hold"/>
                                        <p:tgtEl>
                                          <p:spTgt spid="9"/>
                                        </p:tgtEl>
                                        <p:attrNameLst>
                                          <p:attrName>ppt_h</p:attrName>
                                        </p:attrNameLst>
                                      </p:cBhvr>
                                      <p:tavLst>
                                        <p:tav tm="0">
                                          <p:val>
                                            <p:fltVal val="0"/>
                                          </p:val>
                                        </p:tav>
                                        <p:tav tm="100000">
                                          <p:val>
                                            <p:strVal val="#ppt_h"/>
                                          </p:val>
                                        </p:tav>
                                      </p:tavLst>
                                    </p:anim>
                                    <p:anim calcmode="lin" valueType="num">
                                      <p:cBhvr>
                                        <p:cTn id="23" dur="1000" fill="hold"/>
                                        <p:tgtEl>
                                          <p:spTgt spid="9"/>
                                        </p:tgtEl>
                                        <p:attrNameLst>
                                          <p:attrName>style.rotation</p:attrName>
                                        </p:attrNameLst>
                                      </p:cBhvr>
                                      <p:tavLst>
                                        <p:tav tm="0">
                                          <p:val>
                                            <p:fltVal val="90"/>
                                          </p:val>
                                        </p:tav>
                                        <p:tav tm="100000">
                                          <p:val>
                                            <p:fltVal val="0"/>
                                          </p:val>
                                        </p:tav>
                                      </p:tavLst>
                                    </p:anim>
                                    <p:animEffect transition="in" filter="fade">
                                      <p:cBhvr>
                                        <p:cTn id="24" dur="10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additive="base">
                                        <p:cTn id="29" dur="500" fill="hold"/>
                                        <p:tgtEl>
                                          <p:spTgt spid="13"/>
                                        </p:tgtEl>
                                        <p:attrNameLst>
                                          <p:attrName>ppt_x</p:attrName>
                                        </p:attrNameLst>
                                      </p:cBhvr>
                                      <p:tavLst>
                                        <p:tav tm="0">
                                          <p:val>
                                            <p:strVal val="#ppt_x"/>
                                          </p:val>
                                        </p:tav>
                                        <p:tav tm="100000">
                                          <p:val>
                                            <p:strVal val="#ppt_x"/>
                                          </p:val>
                                        </p:tav>
                                      </p:tavLst>
                                    </p:anim>
                                    <p:anim calcmode="lin" valueType="num">
                                      <p:cBhvr additive="base">
                                        <p:cTn id="3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nodeType="clickEffect">
                                  <p:stCondLst>
                                    <p:cond delay="0"/>
                                  </p:stCondLst>
                                  <p:childTnLst>
                                    <p:set>
                                      <p:cBhvr>
                                        <p:cTn id="34" dur="1" fill="hold">
                                          <p:stCondLst>
                                            <p:cond delay="0"/>
                                          </p:stCondLst>
                                        </p:cTn>
                                        <p:tgtEl>
                                          <p:spTgt spid="10"/>
                                        </p:tgtEl>
                                        <p:attrNameLst>
                                          <p:attrName>style.visibility</p:attrName>
                                        </p:attrNameLst>
                                      </p:cBhvr>
                                      <p:to>
                                        <p:strVal val="visible"/>
                                      </p:to>
                                    </p:set>
                                    <p:anim calcmode="lin" valueType="num">
                                      <p:cBhvr>
                                        <p:cTn id="35" dur="1000" fill="hold"/>
                                        <p:tgtEl>
                                          <p:spTgt spid="10"/>
                                        </p:tgtEl>
                                        <p:attrNameLst>
                                          <p:attrName>ppt_w</p:attrName>
                                        </p:attrNameLst>
                                      </p:cBhvr>
                                      <p:tavLst>
                                        <p:tav tm="0">
                                          <p:val>
                                            <p:fltVal val="0"/>
                                          </p:val>
                                        </p:tav>
                                        <p:tav tm="100000">
                                          <p:val>
                                            <p:strVal val="#ppt_w"/>
                                          </p:val>
                                        </p:tav>
                                      </p:tavLst>
                                    </p:anim>
                                    <p:anim calcmode="lin" valueType="num">
                                      <p:cBhvr>
                                        <p:cTn id="36" dur="1000" fill="hold"/>
                                        <p:tgtEl>
                                          <p:spTgt spid="10"/>
                                        </p:tgtEl>
                                        <p:attrNameLst>
                                          <p:attrName>ppt_h</p:attrName>
                                        </p:attrNameLst>
                                      </p:cBhvr>
                                      <p:tavLst>
                                        <p:tav tm="0">
                                          <p:val>
                                            <p:fltVal val="0"/>
                                          </p:val>
                                        </p:tav>
                                        <p:tav tm="100000">
                                          <p:val>
                                            <p:strVal val="#ppt_h"/>
                                          </p:val>
                                        </p:tav>
                                      </p:tavLst>
                                    </p:anim>
                                    <p:anim calcmode="lin" valueType="num">
                                      <p:cBhvr>
                                        <p:cTn id="37" dur="1000" fill="hold"/>
                                        <p:tgtEl>
                                          <p:spTgt spid="10"/>
                                        </p:tgtEl>
                                        <p:attrNameLst>
                                          <p:attrName>style.rotation</p:attrName>
                                        </p:attrNameLst>
                                      </p:cBhvr>
                                      <p:tavLst>
                                        <p:tav tm="0">
                                          <p:val>
                                            <p:fltVal val="90"/>
                                          </p:val>
                                        </p:tav>
                                        <p:tav tm="100000">
                                          <p:val>
                                            <p:fltVal val="0"/>
                                          </p:val>
                                        </p:tav>
                                      </p:tavLst>
                                    </p:anim>
                                    <p:animEffect transition="in" filter="fade">
                                      <p:cBhvr>
                                        <p:cTn id="38" dur="1000"/>
                                        <p:tgtEl>
                                          <p:spTgt spid="10"/>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additive="base">
                                        <p:cTn id="43" dur="500" fill="hold"/>
                                        <p:tgtEl>
                                          <p:spTgt spid="14"/>
                                        </p:tgtEl>
                                        <p:attrNameLst>
                                          <p:attrName>ppt_x</p:attrName>
                                        </p:attrNameLst>
                                      </p:cBhvr>
                                      <p:tavLst>
                                        <p:tav tm="0">
                                          <p:val>
                                            <p:strVal val="#ppt_x"/>
                                          </p:val>
                                        </p:tav>
                                        <p:tav tm="100000">
                                          <p:val>
                                            <p:strVal val="#ppt_x"/>
                                          </p:val>
                                        </p:tav>
                                      </p:tavLst>
                                    </p:anim>
                                    <p:anim calcmode="lin" valueType="num">
                                      <p:cBhvr additive="base">
                                        <p:cTn id="4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31" presetClass="entr" presetSubtype="0" fill="hold" nodeType="click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p:cTn id="49" dur="1000" fill="hold"/>
                                        <p:tgtEl>
                                          <p:spTgt spid="11"/>
                                        </p:tgtEl>
                                        <p:attrNameLst>
                                          <p:attrName>ppt_w</p:attrName>
                                        </p:attrNameLst>
                                      </p:cBhvr>
                                      <p:tavLst>
                                        <p:tav tm="0">
                                          <p:val>
                                            <p:fltVal val="0"/>
                                          </p:val>
                                        </p:tav>
                                        <p:tav tm="100000">
                                          <p:val>
                                            <p:strVal val="#ppt_w"/>
                                          </p:val>
                                        </p:tav>
                                      </p:tavLst>
                                    </p:anim>
                                    <p:anim calcmode="lin" valueType="num">
                                      <p:cBhvr>
                                        <p:cTn id="50" dur="1000" fill="hold"/>
                                        <p:tgtEl>
                                          <p:spTgt spid="11"/>
                                        </p:tgtEl>
                                        <p:attrNameLst>
                                          <p:attrName>ppt_h</p:attrName>
                                        </p:attrNameLst>
                                      </p:cBhvr>
                                      <p:tavLst>
                                        <p:tav tm="0">
                                          <p:val>
                                            <p:fltVal val="0"/>
                                          </p:val>
                                        </p:tav>
                                        <p:tav tm="100000">
                                          <p:val>
                                            <p:strVal val="#ppt_h"/>
                                          </p:val>
                                        </p:tav>
                                      </p:tavLst>
                                    </p:anim>
                                    <p:anim calcmode="lin" valueType="num">
                                      <p:cBhvr>
                                        <p:cTn id="51" dur="1000" fill="hold"/>
                                        <p:tgtEl>
                                          <p:spTgt spid="11"/>
                                        </p:tgtEl>
                                        <p:attrNameLst>
                                          <p:attrName>style.rotation</p:attrName>
                                        </p:attrNameLst>
                                      </p:cBhvr>
                                      <p:tavLst>
                                        <p:tav tm="0">
                                          <p:val>
                                            <p:fltVal val="90"/>
                                          </p:val>
                                        </p:tav>
                                        <p:tav tm="100000">
                                          <p:val>
                                            <p:fltVal val="0"/>
                                          </p:val>
                                        </p:tav>
                                      </p:tavLst>
                                    </p:anim>
                                    <p:animEffect transition="in" filter="fade">
                                      <p:cBhvr>
                                        <p:cTn id="52" dur="1000"/>
                                        <p:tgtEl>
                                          <p:spTgt spid="11"/>
                                        </p:tgtEl>
                                      </p:cBhvr>
                                    </p:animEffect>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15"/>
                                        </p:tgtEl>
                                        <p:attrNameLst>
                                          <p:attrName>style.visibility</p:attrName>
                                        </p:attrNameLst>
                                      </p:cBhvr>
                                      <p:to>
                                        <p:strVal val="visible"/>
                                      </p:to>
                                    </p:set>
                                    <p:anim calcmode="lin" valueType="num">
                                      <p:cBhvr additive="base">
                                        <p:cTn id="57" dur="500" fill="hold"/>
                                        <p:tgtEl>
                                          <p:spTgt spid="15"/>
                                        </p:tgtEl>
                                        <p:attrNameLst>
                                          <p:attrName>ppt_x</p:attrName>
                                        </p:attrNameLst>
                                      </p:cBhvr>
                                      <p:tavLst>
                                        <p:tav tm="0">
                                          <p:val>
                                            <p:strVal val="#ppt_x"/>
                                          </p:val>
                                        </p:tav>
                                        <p:tav tm="100000">
                                          <p:val>
                                            <p:strVal val="#ppt_x"/>
                                          </p:val>
                                        </p:tav>
                                      </p:tavLst>
                                    </p:anim>
                                    <p:anim calcmode="lin" valueType="num">
                                      <p:cBhvr additive="base">
                                        <p:cTn id="5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601075" cy="666750"/>
          </a:xfrm>
        </p:spPr>
        <p:txBody>
          <a:bodyPr/>
          <a:lstStyle/>
          <a:p>
            <a:r>
              <a:rPr lang="en-AU" dirty="0"/>
              <a:t>Questions types</a:t>
            </a:r>
          </a:p>
        </p:txBody>
      </p:sp>
      <p:sp>
        <p:nvSpPr>
          <p:cNvPr id="5" name="Subtitle 2"/>
          <p:cNvSpPr txBox="1">
            <a:spLocks noGrp="1"/>
          </p:cNvSpPr>
          <p:nvPr>
            <p:ph type="body" sz="quarter" idx="12"/>
          </p:nvPr>
        </p:nvSpPr>
        <p:spPr bwMode="auto">
          <a:xfrm>
            <a:off x="495300" y="981075"/>
            <a:ext cx="8439150" cy="39528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Font typeface="Arial" charset="0"/>
              <a:buNone/>
            </a:pPr>
            <a:endParaRPr lang="en-AU" altLang="en-US" sz="2400" dirty="0">
              <a:latin typeface="Calibri" pitchFamily="34" charset="0"/>
            </a:endParaRPr>
          </a:p>
          <a:p>
            <a:pPr lvl="1" eaLnBrk="1" hangingPunct="1">
              <a:spcBef>
                <a:spcPct val="20000"/>
              </a:spcBef>
              <a:buFont typeface="Arial" charset="0"/>
              <a:buNone/>
            </a:pPr>
            <a:endParaRPr lang="en-AU" altLang="en-US" sz="800" dirty="0">
              <a:latin typeface="Calibri" pitchFamily="34" charset="0"/>
            </a:endParaRPr>
          </a:p>
          <a:p>
            <a:pPr algn="ctr" eaLnBrk="1" hangingPunct="1">
              <a:spcBef>
                <a:spcPct val="20000"/>
              </a:spcBef>
              <a:buFont typeface="Arial" charset="0"/>
              <a:buNone/>
            </a:pPr>
            <a:br>
              <a:rPr lang="en-AU" altLang="en-US" sz="3200" dirty="0">
                <a:latin typeface="Calibri" pitchFamily="34" charset="0"/>
              </a:rPr>
            </a:br>
            <a:endParaRPr lang="en-AU" altLang="en-US" sz="3200" dirty="0">
              <a:latin typeface="Calibri" pitchFamily="34" charset="0"/>
            </a:endParaRPr>
          </a:p>
          <a:p>
            <a:pPr eaLnBrk="1" hangingPunct="1">
              <a:lnSpc>
                <a:spcPct val="150000"/>
              </a:lnSpc>
              <a:spcBef>
                <a:spcPct val="20000"/>
              </a:spcBef>
              <a:buFont typeface="Arial" charset="0"/>
              <a:buChar char="•"/>
            </a:pPr>
            <a:endParaRPr lang="en-AU" altLang="en-US" sz="3200" dirty="0">
              <a:latin typeface="Calibri" pitchFamily="34" charset="0"/>
            </a:endParaRPr>
          </a:p>
          <a:p>
            <a:pPr eaLnBrk="1" hangingPunct="1">
              <a:spcBef>
                <a:spcPct val="20000"/>
              </a:spcBef>
              <a:buFont typeface="Arial" charset="0"/>
              <a:buChar char="•"/>
            </a:pPr>
            <a:endParaRPr lang="en-AU" altLang="en-US" sz="3200" dirty="0">
              <a:solidFill>
                <a:srgbClr val="898989"/>
              </a:solidFill>
              <a:latin typeface="Calibri"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826429965"/>
              </p:ext>
            </p:extLst>
          </p:nvPr>
        </p:nvGraphicFramePr>
        <p:xfrm>
          <a:off x="2733675" y="1877156"/>
          <a:ext cx="6096000" cy="310896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r>
                        <a:rPr lang="en-AU" sz="2000" b="1" kern="1200" dirty="0">
                          <a:solidFill>
                            <a:schemeClr val="tx1"/>
                          </a:solidFill>
                          <a:effectLst/>
                          <a:latin typeface="+mn-lt"/>
                          <a:ea typeface="+mn-ea"/>
                          <a:cs typeface="+mn-cs"/>
                        </a:rPr>
                        <a:t>Multiple choice </a:t>
                      </a:r>
                    </a:p>
                    <a:p>
                      <a:endParaRPr lang="en-AU" sz="200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2000" b="0" kern="1200" dirty="0">
                          <a:solidFill>
                            <a:schemeClr val="tx1"/>
                          </a:solidFill>
                          <a:effectLst/>
                          <a:latin typeface="+mn-lt"/>
                          <a:ea typeface="+mn-ea"/>
                          <a:cs typeface="+mn-cs"/>
                        </a:rPr>
                        <a:t>20 (1 mark each)</a:t>
                      </a:r>
                    </a:p>
                    <a:p>
                      <a:pPr algn="ctr"/>
                      <a:endParaRPr lang="en-AU" sz="2000" b="0" dirty="0">
                        <a:solidFill>
                          <a:schemeClr val="tx1"/>
                        </a:solidFill>
                      </a:endParaRPr>
                    </a:p>
                  </a:txBody>
                  <a:tcPr/>
                </a:tc>
                <a:extLst>
                  <a:ext uri="{0D108BD9-81ED-4DB2-BD59-A6C34878D82A}">
                    <a16:rowId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2000" b="1" kern="1200" dirty="0">
                          <a:solidFill>
                            <a:schemeClr val="tx1"/>
                          </a:solidFill>
                          <a:effectLst/>
                          <a:latin typeface="+mn-lt"/>
                          <a:ea typeface="+mn-ea"/>
                          <a:cs typeface="+mn-cs"/>
                        </a:rPr>
                        <a:t>True &amp; False</a:t>
                      </a:r>
                      <a:endParaRPr lang="en-AU" sz="200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2000" b="0" kern="1200" dirty="0">
                          <a:solidFill>
                            <a:schemeClr val="tx1"/>
                          </a:solidFill>
                          <a:effectLst/>
                          <a:latin typeface="+mn-lt"/>
                          <a:ea typeface="+mn-ea"/>
                          <a:cs typeface="+mn-cs"/>
                        </a:rPr>
                        <a:t>10 (1</a:t>
                      </a:r>
                      <a:r>
                        <a:rPr lang="en-AU" sz="2000" b="0" kern="1200" baseline="0" dirty="0">
                          <a:solidFill>
                            <a:schemeClr val="tx1"/>
                          </a:solidFill>
                          <a:effectLst/>
                          <a:latin typeface="+mn-lt"/>
                          <a:ea typeface="+mn-ea"/>
                          <a:cs typeface="+mn-cs"/>
                        </a:rPr>
                        <a:t> mark each)</a:t>
                      </a:r>
                      <a:endParaRPr lang="en-AU" sz="2000" b="0" kern="1200" dirty="0">
                        <a:solidFill>
                          <a:schemeClr val="tx1"/>
                        </a:solidFill>
                        <a:effectLst/>
                        <a:latin typeface="+mn-lt"/>
                        <a:ea typeface="+mn-ea"/>
                        <a:cs typeface="+mn-cs"/>
                      </a:endParaRPr>
                    </a:p>
                    <a:p>
                      <a:pPr algn="ctr"/>
                      <a:endParaRPr lang="en-AU" sz="2000" b="0" dirty="0">
                        <a:solidFill>
                          <a:schemeClr val="tx1"/>
                        </a:solidFill>
                      </a:endParaRPr>
                    </a:p>
                  </a:txBody>
                  <a:tcPr/>
                </a:tc>
                <a:extLst>
                  <a:ext uri="{0D108BD9-81ED-4DB2-BD59-A6C34878D82A}">
                    <a16:rowId xmlns:a16="http://schemas.microsoft.com/office/drawing/2014/main" val="10001"/>
                  </a:ext>
                </a:extLst>
              </a:tr>
              <a:tr h="370840">
                <a:tc>
                  <a:txBody>
                    <a:bodyPr/>
                    <a:lstStyle/>
                    <a:p>
                      <a:r>
                        <a:rPr lang="en-AU" sz="2000" b="1" kern="1200" dirty="0">
                          <a:solidFill>
                            <a:schemeClr val="tx1"/>
                          </a:solidFill>
                          <a:effectLst/>
                          <a:latin typeface="+mn-lt"/>
                          <a:ea typeface="+mn-ea"/>
                          <a:cs typeface="+mn-cs"/>
                        </a:rPr>
                        <a:t>Short  Answer</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2000" b="0" kern="1200" dirty="0">
                          <a:solidFill>
                            <a:schemeClr val="tx1"/>
                          </a:solidFill>
                          <a:effectLst/>
                          <a:latin typeface="+mn-lt"/>
                          <a:ea typeface="+mn-ea"/>
                          <a:cs typeface="+mn-cs"/>
                        </a:rPr>
                        <a:t>8 (30 marks)</a:t>
                      </a:r>
                    </a:p>
                    <a:p>
                      <a:pPr algn="ctr"/>
                      <a:endParaRPr lang="en-AU" sz="2000" b="0" dirty="0">
                        <a:solidFill>
                          <a:schemeClr val="tx1"/>
                        </a:solidFill>
                      </a:endParaRPr>
                    </a:p>
                  </a:txBody>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2000" b="1" kern="1200" dirty="0">
                          <a:solidFill>
                            <a:schemeClr val="tx1"/>
                          </a:solidFill>
                          <a:effectLst/>
                          <a:latin typeface="+mn-lt"/>
                          <a:ea typeface="+mn-ea"/>
                          <a:cs typeface="+mn-cs"/>
                        </a:rPr>
                        <a:t>Essay (choose one out of 2)</a:t>
                      </a:r>
                    </a:p>
                    <a:p>
                      <a:endParaRPr lang="en-AU" sz="2000" b="1" kern="1200" dirty="0">
                        <a:solidFill>
                          <a:schemeClr val="tx1"/>
                        </a:solidFill>
                        <a:effectLst/>
                        <a:latin typeface="+mn-lt"/>
                        <a:ea typeface="+mn-ea"/>
                        <a:cs typeface="+mn-cs"/>
                      </a:endParaRPr>
                    </a:p>
                  </a:txBody>
                  <a:tcPr/>
                </a:tc>
                <a:tc>
                  <a:txBody>
                    <a:bodyPr/>
                    <a:lstStyle/>
                    <a:p>
                      <a:pPr algn="ctr"/>
                      <a:r>
                        <a:rPr lang="en-AU" sz="2000" b="0" kern="1200" dirty="0">
                          <a:solidFill>
                            <a:schemeClr val="tx1"/>
                          </a:solidFill>
                          <a:effectLst/>
                          <a:latin typeface="+mn-lt"/>
                          <a:ea typeface="+mn-ea"/>
                          <a:cs typeface="+mn-cs"/>
                        </a:rPr>
                        <a:t>1 (40 marks)</a:t>
                      </a:r>
                      <a:endParaRPr lang="en-AU" sz="2000" b="0" dirty="0">
                        <a:solidFill>
                          <a:schemeClr val="tx1"/>
                        </a:solidFill>
                      </a:endParaRPr>
                    </a:p>
                  </a:txBody>
                  <a:tcPr/>
                </a:tc>
                <a:extLst>
                  <a:ext uri="{0D108BD9-81ED-4DB2-BD59-A6C34878D82A}">
                    <a16:rowId xmlns:a16="http://schemas.microsoft.com/office/drawing/2014/main" val="10003"/>
                  </a:ext>
                </a:extLst>
              </a:tr>
            </a:tbl>
          </a:graphicData>
        </a:graphic>
      </p:graphicFrame>
      <p:pic>
        <p:nvPicPr>
          <p:cNvPr id="7" name="Picture 2"/>
          <p:cNvPicPr>
            <a:picLocks noChangeAspect="1" noChangeArrowheads="1"/>
          </p:cNvPicPr>
          <p:nvPr/>
        </p:nvPicPr>
        <p:blipFill>
          <a:blip r:embed="rId4" cstate="print">
            <a:duotone>
              <a:prstClr val="black"/>
              <a:srgbClr val="D9C3A5">
                <a:tint val="50000"/>
                <a:satMod val="180000"/>
              </a:srgbClr>
            </a:duotone>
            <a:extLst>
              <a:ext uri="{28A0092B-C50C-407E-A947-70E740481C1C}">
                <a14:useLocalDpi xmlns:a14="http://schemas.microsoft.com/office/drawing/2010/main" val="0"/>
              </a:ext>
            </a:extLst>
          </a:blip>
          <a:srcRect/>
          <a:stretch>
            <a:fillRect/>
          </a:stretch>
        </p:blipFill>
        <p:spPr bwMode="auto">
          <a:xfrm>
            <a:off x="37607" y="1126392"/>
            <a:ext cx="3378999" cy="8174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8" name="Straight Arrow Connector 7"/>
          <p:cNvCxnSpPr>
            <a:stCxn id="7" idx="3"/>
          </p:cNvCxnSpPr>
          <p:nvPr/>
        </p:nvCxnSpPr>
        <p:spPr>
          <a:xfrm>
            <a:off x="3416253" y="1534652"/>
            <a:ext cx="347663" cy="409575"/>
          </a:xfrm>
          <a:prstGeom prst="straightConnector1">
            <a:avLst/>
          </a:prstGeom>
          <a:ln w="19050">
            <a:solidFill>
              <a:srgbClr val="C00000"/>
            </a:solidFill>
            <a:tailEnd type="arrow"/>
          </a:ln>
        </p:spPr>
        <p:style>
          <a:lnRef idx="1">
            <a:schemeClr val="accent1"/>
          </a:lnRef>
          <a:fillRef idx="0">
            <a:schemeClr val="accent1"/>
          </a:fillRef>
          <a:effectRef idx="0">
            <a:schemeClr val="accent1"/>
          </a:effectRef>
          <a:fontRef idx="minor">
            <a:schemeClr val="tx1"/>
          </a:fontRef>
        </p:style>
      </p:cxnSp>
      <p:pic>
        <p:nvPicPr>
          <p:cNvPr id="9" name="Picture 3"/>
          <p:cNvPicPr>
            <a:picLocks noChangeAspect="1" noChangeArrowheads="1"/>
          </p:cNvPicPr>
          <p:nvPr/>
        </p:nvPicPr>
        <p:blipFill>
          <a:blip r:embed="rId5">
            <a:duotone>
              <a:prstClr val="black"/>
              <a:schemeClr val="accent4">
                <a:lumMod val="40000"/>
                <a:lumOff val="60000"/>
                <a:tint val="45000"/>
                <a:satMod val="400000"/>
              </a:schemeClr>
            </a:duotone>
            <a:extLst>
              <a:ext uri="{28A0092B-C50C-407E-A947-70E740481C1C}">
                <a14:useLocalDpi xmlns:a14="http://schemas.microsoft.com/office/drawing/2010/main" val="0"/>
              </a:ext>
            </a:extLst>
          </a:blip>
          <a:srcRect/>
          <a:stretch>
            <a:fillRect/>
          </a:stretch>
        </p:blipFill>
        <p:spPr bwMode="auto">
          <a:xfrm>
            <a:off x="119311" y="3188221"/>
            <a:ext cx="2592288" cy="859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Arrow Connector 9"/>
          <p:cNvCxnSpPr>
            <a:stCxn id="9" idx="3"/>
          </p:cNvCxnSpPr>
          <p:nvPr/>
        </p:nvCxnSpPr>
        <p:spPr>
          <a:xfrm>
            <a:off x="2711450" y="3617913"/>
            <a:ext cx="360363" cy="131762"/>
          </a:xfrm>
          <a:prstGeom prst="straightConnector1">
            <a:avLst/>
          </a:prstGeom>
          <a:ln w="19050">
            <a:solidFill>
              <a:srgbClr val="C00000"/>
            </a:solidFill>
            <a:tailEnd type="arrow"/>
          </a:ln>
        </p:spPr>
        <p:style>
          <a:lnRef idx="1">
            <a:schemeClr val="accent1"/>
          </a:lnRef>
          <a:fillRef idx="0">
            <a:schemeClr val="accent1"/>
          </a:fillRef>
          <a:effectRef idx="0">
            <a:schemeClr val="accent1"/>
          </a:effectRef>
          <a:fontRef idx="minor">
            <a:schemeClr val="tx1"/>
          </a:fontRef>
        </p:style>
      </p:cxnSp>
      <p:pic>
        <p:nvPicPr>
          <p:cNvPr id="11" name="Picture 3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607" y="2338388"/>
            <a:ext cx="2716213" cy="609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Arrow Connector 11"/>
          <p:cNvCxnSpPr>
            <a:stCxn id="11" idx="3"/>
          </p:cNvCxnSpPr>
          <p:nvPr/>
        </p:nvCxnSpPr>
        <p:spPr>
          <a:xfrm>
            <a:off x="2753820" y="2643188"/>
            <a:ext cx="137811" cy="195262"/>
          </a:xfrm>
          <a:prstGeom prst="straightConnector1">
            <a:avLst/>
          </a:prstGeom>
          <a:ln w="190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2359025" y="4572001"/>
            <a:ext cx="463700" cy="179622"/>
          </a:xfrm>
          <a:prstGeom prst="straightConnector1">
            <a:avLst/>
          </a:prstGeom>
          <a:ln w="19050">
            <a:solidFill>
              <a:srgbClr val="C00000"/>
            </a:solidFill>
            <a:tailEnd type="arrow"/>
          </a:ln>
        </p:spPr>
        <p:style>
          <a:lnRef idx="1">
            <a:schemeClr val="accent1"/>
          </a:lnRef>
          <a:fillRef idx="0">
            <a:schemeClr val="accent1"/>
          </a:fillRef>
          <a:effectRef idx="0">
            <a:schemeClr val="accent1"/>
          </a:effectRef>
          <a:fontRef idx="minor">
            <a:schemeClr val="tx1"/>
          </a:fontRef>
        </p:style>
      </p:cxnSp>
      <p:pic>
        <p:nvPicPr>
          <p:cNvPr id="14" name="Picture 31"/>
          <p:cNvPicPr>
            <a:picLocks noChangeAspect="1" noChangeArrowheads="1"/>
          </p:cNvPicPr>
          <p:nvPr/>
        </p:nvPicPr>
        <p:blipFill>
          <a:blip r:embed="rId7">
            <a:duotone>
              <a:prstClr val="black"/>
              <a:schemeClr val="accent6">
                <a:tint val="45000"/>
                <a:satMod val="400000"/>
              </a:schemeClr>
            </a:duotone>
            <a:extLst>
              <a:ext uri="{28A0092B-C50C-407E-A947-70E740481C1C}">
                <a14:useLocalDpi xmlns:a14="http://schemas.microsoft.com/office/drawing/2010/main" val="0"/>
              </a:ext>
            </a:extLst>
          </a:blip>
          <a:srcRect/>
          <a:stretch>
            <a:fillRect/>
          </a:stretch>
        </p:blipFill>
        <p:spPr bwMode="auto">
          <a:xfrm>
            <a:off x="118618" y="4751623"/>
            <a:ext cx="4867642" cy="6425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35084214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ppt_x"/>
                                          </p:val>
                                        </p:tav>
                                        <p:tav tm="100000">
                                          <p:val>
                                            <p:strVal val="#ppt_x"/>
                                          </p:val>
                                        </p:tav>
                                      </p:tavLst>
                                    </p:anim>
                                    <p:anim calcmode="lin" valueType="num">
                                      <p:cBhvr additive="base">
                                        <p:cTn id="18" dur="500" fill="hold"/>
                                        <p:tgtEl>
                                          <p:spTgt spid="11"/>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additive="base">
                                        <p:cTn id="21" dur="500" fill="hold"/>
                                        <p:tgtEl>
                                          <p:spTgt spid="12"/>
                                        </p:tgtEl>
                                        <p:attrNameLst>
                                          <p:attrName>ppt_x</p:attrName>
                                        </p:attrNameLst>
                                      </p:cBhvr>
                                      <p:tavLst>
                                        <p:tav tm="0">
                                          <p:val>
                                            <p:strVal val="#ppt_x"/>
                                          </p:val>
                                        </p:tav>
                                        <p:tav tm="100000">
                                          <p:val>
                                            <p:strVal val="#ppt_x"/>
                                          </p:val>
                                        </p:tav>
                                      </p:tavLst>
                                    </p:anim>
                                    <p:anim calcmode="lin" valueType="num">
                                      <p:cBhvr additive="base">
                                        <p:cTn id="2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ppt_x"/>
                                          </p:val>
                                        </p:tav>
                                        <p:tav tm="100000">
                                          <p:val>
                                            <p:strVal val="#ppt_x"/>
                                          </p:val>
                                        </p:tav>
                                      </p:tavLst>
                                    </p:anim>
                                    <p:anim calcmode="lin" valueType="num">
                                      <p:cBhvr additive="base">
                                        <p:cTn id="28" dur="500" fill="hold"/>
                                        <p:tgtEl>
                                          <p:spTgt spid="9"/>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500" fill="hold"/>
                                        <p:tgtEl>
                                          <p:spTgt spid="13"/>
                                        </p:tgtEl>
                                        <p:attrNameLst>
                                          <p:attrName>ppt_x</p:attrName>
                                        </p:attrNameLst>
                                      </p:cBhvr>
                                      <p:tavLst>
                                        <p:tav tm="0">
                                          <p:val>
                                            <p:strVal val="#ppt_x"/>
                                          </p:val>
                                        </p:tav>
                                        <p:tav tm="100000">
                                          <p:val>
                                            <p:strVal val="#ppt_x"/>
                                          </p:val>
                                        </p:tav>
                                      </p:tavLst>
                                    </p:anim>
                                    <p:anim calcmode="lin" valueType="num">
                                      <p:cBhvr additive="base">
                                        <p:cTn id="38" dur="500" fill="hold"/>
                                        <p:tgtEl>
                                          <p:spTgt spid="13"/>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14"/>
                                        </p:tgtEl>
                                        <p:attrNameLst>
                                          <p:attrName>style.visibility</p:attrName>
                                        </p:attrNameLst>
                                      </p:cBhvr>
                                      <p:to>
                                        <p:strVal val="visible"/>
                                      </p:to>
                                    </p:set>
                                    <p:anim calcmode="lin" valueType="num">
                                      <p:cBhvr additive="base">
                                        <p:cTn id="41" dur="500" fill="hold"/>
                                        <p:tgtEl>
                                          <p:spTgt spid="14"/>
                                        </p:tgtEl>
                                        <p:attrNameLst>
                                          <p:attrName>ppt_x</p:attrName>
                                        </p:attrNameLst>
                                      </p:cBhvr>
                                      <p:tavLst>
                                        <p:tav tm="0">
                                          <p:val>
                                            <p:strVal val="#ppt_x"/>
                                          </p:val>
                                        </p:tav>
                                        <p:tav tm="100000">
                                          <p:val>
                                            <p:strVal val="#ppt_x"/>
                                          </p:val>
                                        </p:tav>
                                      </p:tavLst>
                                    </p:anim>
                                    <p:anim calcmode="lin" valueType="num">
                                      <p:cBhvr additive="base">
                                        <p:cTn id="4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601075" cy="666750"/>
          </a:xfrm>
        </p:spPr>
        <p:txBody>
          <a:bodyPr/>
          <a:lstStyle/>
          <a:p>
            <a:r>
              <a:rPr lang="en-AU" altLang="en-US" dirty="0">
                <a:solidFill>
                  <a:schemeClr val="tx1"/>
                </a:solidFill>
              </a:rPr>
              <a:t>Multiple Choice Questions (MCQs)</a:t>
            </a:r>
            <a:endParaRPr lang="en-AU" dirty="0">
              <a:solidFill>
                <a:schemeClr val="tx1"/>
              </a:solidFill>
            </a:endParaRPr>
          </a:p>
        </p:txBody>
      </p:sp>
      <p:sp>
        <p:nvSpPr>
          <p:cNvPr id="5" name="Subtitle 2"/>
          <p:cNvSpPr>
            <a:spLocks noGrp="1"/>
          </p:cNvSpPr>
          <p:nvPr>
            <p:ph type="body" sz="quarter" idx="12"/>
          </p:nvPr>
        </p:nvSpPr>
        <p:spPr>
          <a:xfrm>
            <a:off x="495300" y="981075"/>
            <a:ext cx="8439150" cy="3952875"/>
          </a:xfrm>
          <a:solidFill>
            <a:schemeClr val="bg1"/>
          </a:solidFill>
        </p:spPr>
        <p:txBody>
          <a:bodyPr rtlCol="0">
            <a:normAutofit/>
          </a:bodyPr>
          <a:lstStyle/>
          <a:p>
            <a:pPr algn="l" eaLnBrk="1" fontAlgn="auto" hangingPunct="1">
              <a:lnSpc>
                <a:spcPct val="150000"/>
              </a:lnSpc>
              <a:spcAft>
                <a:spcPts val="0"/>
              </a:spcAft>
              <a:defRPr/>
            </a:pPr>
            <a:endParaRPr lang="en-AU" sz="2400" b="0" dirty="0">
              <a:solidFill>
                <a:schemeClr val="tx1"/>
              </a:solidFill>
            </a:endParaRPr>
          </a:p>
          <a:p>
            <a:pPr algn="l" eaLnBrk="1" fontAlgn="auto" hangingPunct="1">
              <a:lnSpc>
                <a:spcPct val="150000"/>
              </a:lnSpc>
              <a:spcAft>
                <a:spcPts val="0"/>
              </a:spcAft>
              <a:buFont typeface="Arial" pitchFamily="34" charset="0"/>
              <a:buChar char="•"/>
              <a:defRPr/>
            </a:pPr>
            <a:r>
              <a:rPr lang="en-AU" sz="2400" b="0" dirty="0">
                <a:solidFill>
                  <a:schemeClr val="tx1"/>
                </a:solidFill>
              </a:rPr>
              <a:t>Test a broad range of topics</a:t>
            </a:r>
          </a:p>
          <a:p>
            <a:pPr algn="l" eaLnBrk="1" fontAlgn="auto" hangingPunct="1">
              <a:lnSpc>
                <a:spcPct val="150000"/>
              </a:lnSpc>
              <a:spcAft>
                <a:spcPts val="0"/>
              </a:spcAft>
              <a:buFont typeface="Arial" pitchFamily="34" charset="0"/>
              <a:buChar char="•"/>
              <a:defRPr/>
            </a:pPr>
            <a:r>
              <a:rPr lang="en-AU" sz="2400" b="0" dirty="0">
                <a:solidFill>
                  <a:schemeClr val="tx1"/>
                </a:solidFill>
              </a:rPr>
              <a:t> Test students’ knowledge of content area</a:t>
            </a:r>
          </a:p>
          <a:p>
            <a:pPr algn="l" eaLnBrk="1" fontAlgn="auto" hangingPunct="1">
              <a:lnSpc>
                <a:spcPct val="150000"/>
              </a:lnSpc>
              <a:spcAft>
                <a:spcPts val="0"/>
              </a:spcAft>
              <a:buFont typeface="Arial" pitchFamily="34" charset="0"/>
              <a:buChar char="•"/>
              <a:defRPr/>
            </a:pPr>
            <a:r>
              <a:rPr lang="en-AU" sz="2400" b="0" dirty="0">
                <a:solidFill>
                  <a:schemeClr val="tx1"/>
                </a:solidFill>
              </a:rPr>
              <a:t> Scoring is objective and reliable</a:t>
            </a:r>
          </a:p>
          <a:p>
            <a:pPr algn="l" eaLnBrk="1" fontAlgn="auto" hangingPunct="1">
              <a:lnSpc>
                <a:spcPct val="150000"/>
              </a:lnSpc>
              <a:spcAft>
                <a:spcPts val="0"/>
              </a:spcAft>
              <a:buFont typeface="Arial" pitchFamily="34" charset="0"/>
              <a:buChar char="•"/>
              <a:defRPr/>
            </a:pPr>
            <a:r>
              <a:rPr lang="en-AU" sz="2400" b="0" dirty="0">
                <a:solidFill>
                  <a:schemeClr val="tx1"/>
                </a:solidFill>
              </a:rPr>
              <a:t> No points are awarded for partial information</a:t>
            </a:r>
            <a:br>
              <a:rPr lang="en-AU" dirty="0">
                <a:solidFill>
                  <a:schemeClr val="tx1"/>
                </a:solidFill>
              </a:rPr>
            </a:br>
            <a:endParaRPr lang="en-AU" dirty="0">
              <a:solidFill>
                <a:schemeClr val="tx1"/>
              </a:solidFill>
            </a:endParaRPr>
          </a:p>
          <a:p>
            <a:pPr algn="l" eaLnBrk="1" fontAlgn="auto" hangingPunct="1">
              <a:lnSpc>
                <a:spcPct val="150000"/>
              </a:lnSpc>
              <a:spcAft>
                <a:spcPts val="0"/>
              </a:spcAft>
              <a:buFont typeface="Arial" pitchFamily="34" charset="0"/>
              <a:buChar char="•"/>
              <a:defRPr/>
            </a:pPr>
            <a:endParaRPr lang="en-AU" dirty="0">
              <a:solidFill>
                <a:schemeClr val="tx1"/>
              </a:solidFill>
            </a:endParaRPr>
          </a:p>
          <a:p>
            <a:pPr algn="l" eaLnBrk="1" fontAlgn="auto" hangingPunct="1">
              <a:spcAft>
                <a:spcPts val="0"/>
              </a:spcAft>
              <a:buFont typeface="Arial" pitchFamily="34" charset="0"/>
              <a:buChar char="•"/>
              <a:defRPr/>
            </a:pPr>
            <a:endParaRPr lang="en-AU" dirty="0"/>
          </a:p>
        </p:txBody>
      </p:sp>
    </p:spTree>
    <p:custDataLst>
      <p:tags r:id="rId1"/>
    </p:custDataLst>
    <p:extLst>
      <p:ext uri="{BB962C8B-B14F-4D97-AF65-F5344CB8AC3E}">
        <p14:creationId xmlns:p14="http://schemas.microsoft.com/office/powerpoint/2010/main" val="51442845"/>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601075" cy="666750"/>
          </a:xfrm>
        </p:spPr>
        <p:txBody>
          <a:bodyPr/>
          <a:lstStyle/>
          <a:p>
            <a:r>
              <a:rPr lang="en-AU" altLang="en-US" dirty="0">
                <a:solidFill>
                  <a:schemeClr val="tx1"/>
                </a:solidFill>
              </a:rPr>
              <a:t>Characteristics of MCQs</a:t>
            </a:r>
            <a:endParaRPr lang="en-AU" dirty="0">
              <a:solidFill>
                <a:schemeClr val="tx1"/>
              </a:solidFill>
            </a:endParaRPr>
          </a:p>
        </p:txBody>
      </p:sp>
      <p:sp>
        <p:nvSpPr>
          <p:cNvPr id="5" name="Subtitle 2"/>
          <p:cNvSpPr>
            <a:spLocks noGrp="1"/>
          </p:cNvSpPr>
          <p:nvPr>
            <p:ph type="body" sz="quarter" idx="12"/>
          </p:nvPr>
        </p:nvSpPr>
        <p:spPr>
          <a:xfrm>
            <a:off x="495300" y="981075"/>
            <a:ext cx="8439150" cy="3952875"/>
          </a:xfrm>
          <a:solidFill>
            <a:schemeClr val="bg1"/>
          </a:solidFill>
        </p:spPr>
        <p:txBody>
          <a:bodyPr rtlCol="0">
            <a:normAutofit/>
          </a:bodyPr>
          <a:lstStyle/>
          <a:p>
            <a:pPr algn="l" eaLnBrk="1" fontAlgn="auto" hangingPunct="1">
              <a:lnSpc>
                <a:spcPct val="150000"/>
              </a:lnSpc>
              <a:spcAft>
                <a:spcPts val="0"/>
              </a:spcAft>
              <a:defRPr/>
            </a:pPr>
            <a:r>
              <a:rPr lang="en-AU" sz="2400" dirty="0">
                <a:solidFill>
                  <a:schemeClr val="tx1"/>
                </a:solidFill>
              </a:rPr>
              <a:t>Objective Questions: </a:t>
            </a:r>
          </a:p>
          <a:p>
            <a:pPr lvl="1" algn="l" eaLnBrk="1" fontAlgn="auto" hangingPunct="1">
              <a:lnSpc>
                <a:spcPct val="150000"/>
              </a:lnSpc>
              <a:spcAft>
                <a:spcPts val="0"/>
              </a:spcAft>
              <a:buFont typeface="Arial" pitchFamily="34" charset="0"/>
              <a:buChar char="•"/>
              <a:defRPr/>
            </a:pPr>
            <a:r>
              <a:rPr lang="en-AU" sz="2000" dirty="0">
                <a:solidFill>
                  <a:schemeClr val="tx1"/>
                </a:solidFill>
              </a:rPr>
              <a:t> Stem: question or incomplete statement</a:t>
            </a:r>
          </a:p>
          <a:p>
            <a:pPr lvl="1" algn="l" eaLnBrk="1" fontAlgn="auto" hangingPunct="1">
              <a:lnSpc>
                <a:spcPct val="150000"/>
              </a:lnSpc>
              <a:spcAft>
                <a:spcPts val="0"/>
              </a:spcAft>
              <a:buFont typeface="Arial" pitchFamily="34" charset="0"/>
              <a:buChar char="•"/>
              <a:defRPr/>
            </a:pPr>
            <a:r>
              <a:rPr lang="en-AU" sz="2000" dirty="0">
                <a:solidFill>
                  <a:schemeClr val="tx1"/>
                </a:solidFill>
              </a:rPr>
              <a:t> Options: suggested answers or completions</a:t>
            </a:r>
          </a:p>
          <a:p>
            <a:pPr lvl="1" algn="l" eaLnBrk="1" fontAlgn="auto" hangingPunct="1">
              <a:lnSpc>
                <a:spcPct val="150000"/>
              </a:lnSpc>
              <a:spcAft>
                <a:spcPts val="0"/>
              </a:spcAft>
              <a:buFont typeface="Arial" pitchFamily="34" charset="0"/>
              <a:buChar char="•"/>
              <a:defRPr/>
            </a:pPr>
            <a:r>
              <a:rPr lang="en-AU" sz="2000" dirty="0">
                <a:solidFill>
                  <a:schemeClr val="tx1"/>
                </a:solidFill>
              </a:rPr>
              <a:t> Distracters: incorrect responses</a:t>
            </a:r>
          </a:p>
          <a:p>
            <a:pPr lvl="1" algn="l" eaLnBrk="1" fontAlgn="auto" hangingPunct="1">
              <a:lnSpc>
                <a:spcPct val="150000"/>
              </a:lnSpc>
              <a:spcAft>
                <a:spcPts val="0"/>
              </a:spcAft>
              <a:buFont typeface="Arial" pitchFamily="34" charset="0"/>
              <a:buChar char="•"/>
              <a:defRPr/>
            </a:pPr>
            <a:r>
              <a:rPr lang="en-AU" sz="2000" dirty="0">
                <a:solidFill>
                  <a:schemeClr val="tx1"/>
                </a:solidFill>
              </a:rPr>
              <a:t> Key: correct response</a:t>
            </a:r>
          </a:p>
          <a:p>
            <a:pPr marL="457200" lvl="1" indent="0" algn="l" eaLnBrk="1" fontAlgn="auto" hangingPunct="1">
              <a:lnSpc>
                <a:spcPct val="150000"/>
              </a:lnSpc>
              <a:spcAft>
                <a:spcPts val="0"/>
              </a:spcAft>
              <a:buNone/>
              <a:defRPr/>
            </a:pPr>
            <a:br>
              <a:rPr lang="en-AU" sz="2000" dirty="0">
                <a:solidFill>
                  <a:schemeClr val="tx1"/>
                </a:solidFill>
              </a:rPr>
            </a:br>
            <a:endParaRPr lang="en-AU" sz="2000" dirty="0">
              <a:solidFill>
                <a:schemeClr val="tx1"/>
              </a:solidFill>
            </a:endParaRPr>
          </a:p>
          <a:p>
            <a:pPr algn="l" eaLnBrk="1" fontAlgn="auto" hangingPunct="1">
              <a:lnSpc>
                <a:spcPct val="150000"/>
              </a:lnSpc>
              <a:spcAft>
                <a:spcPts val="0"/>
              </a:spcAft>
              <a:buFont typeface="Arial" pitchFamily="34" charset="0"/>
              <a:buChar char="•"/>
              <a:defRPr/>
            </a:pPr>
            <a:endParaRPr lang="en-AU" dirty="0">
              <a:solidFill>
                <a:schemeClr val="tx1"/>
              </a:solidFill>
            </a:endParaRPr>
          </a:p>
          <a:p>
            <a:pPr algn="l" eaLnBrk="1" fontAlgn="auto" hangingPunct="1">
              <a:spcAft>
                <a:spcPts val="0"/>
              </a:spcAft>
              <a:buFont typeface="Arial" pitchFamily="34" charset="0"/>
              <a:buChar char="•"/>
              <a:defRPr/>
            </a:pPr>
            <a:endParaRPr lang="en-AU" dirty="0"/>
          </a:p>
        </p:txBody>
      </p:sp>
    </p:spTree>
    <p:custDataLst>
      <p:tags r:id="rId1"/>
    </p:custDataLst>
    <p:extLst>
      <p:ext uri="{BB962C8B-B14F-4D97-AF65-F5344CB8AC3E}">
        <p14:creationId xmlns:p14="http://schemas.microsoft.com/office/powerpoint/2010/main" val="1677942838"/>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601075" cy="666750"/>
          </a:xfrm>
        </p:spPr>
        <p:txBody>
          <a:bodyPr/>
          <a:lstStyle/>
          <a:p>
            <a:r>
              <a:rPr lang="en-AU" altLang="en-US" dirty="0">
                <a:solidFill>
                  <a:schemeClr val="tx1"/>
                </a:solidFill>
              </a:rPr>
              <a:t>Sample MCQ</a:t>
            </a:r>
            <a:endParaRPr lang="en-AU" dirty="0">
              <a:solidFill>
                <a:schemeClr val="tx1"/>
              </a:solidFill>
            </a:endParaRPr>
          </a:p>
        </p:txBody>
      </p:sp>
      <p:sp>
        <p:nvSpPr>
          <p:cNvPr id="5" name="Subtitle 2"/>
          <p:cNvSpPr txBox="1">
            <a:spLocks noGrp="1"/>
          </p:cNvSpPr>
          <p:nvPr>
            <p:ph type="body" sz="quarter" idx="12"/>
          </p:nvPr>
        </p:nvSpPr>
        <p:spPr bwMode="auto">
          <a:xfrm>
            <a:off x="495300" y="981075"/>
            <a:ext cx="8439150" cy="4438650"/>
          </a:xfrm>
          <a:prstGeom prst="rect">
            <a:avLst/>
          </a:prstGeom>
          <a:solidFill>
            <a:schemeClr val="bg1"/>
          </a:solidFill>
          <a:ln>
            <a:noFill/>
          </a:ln>
          <a:extLst/>
        </p:spPr>
        <p:txBody>
          <a:bodyPr>
            <a:normAutofit fontScale="25000" lnSpcReduction="20000"/>
          </a:bodyPr>
          <a:lstStyle>
            <a:lvl1pPr marL="0" indent="0" algn="ctr" rtl="0" eaLnBrk="0" fontAlgn="base" hangingPunct="0">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defRPr/>
            </a:pPr>
            <a:r>
              <a:rPr lang="en-AU" sz="8000" b="0" u="sng" dirty="0">
                <a:solidFill>
                  <a:prstClr val="black"/>
                </a:solidFill>
              </a:rPr>
              <a:t>SECTION 1: MULTIPLE CHOICE – Circle the correct answer</a:t>
            </a:r>
            <a:endParaRPr lang="en-AU" sz="8000" b="0" dirty="0">
              <a:solidFill>
                <a:prstClr val="black"/>
              </a:solidFill>
            </a:endParaRPr>
          </a:p>
          <a:p>
            <a:pPr algn="l">
              <a:buFont typeface="Arial" charset="0"/>
              <a:buAutoNum type="arabicPeriod"/>
              <a:defRPr/>
            </a:pPr>
            <a:endParaRPr lang="en-AU" sz="2000" dirty="0">
              <a:solidFill>
                <a:schemeClr val="tx1"/>
              </a:solidFill>
            </a:endParaRPr>
          </a:p>
          <a:p>
            <a:pPr algn="l">
              <a:defRPr/>
            </a:pPr>
            <a:br>
              <a:rPr lang="en-AU" sz="6400" dirty="0">
                <a:solidFill>
                  <a:schemeClr val="tx1"/>
                </a:solidFill>
              </a:rPr>
            </a:br>
            <a:r>
              <a:rPr lang="en-AU" sz="6400" dirty="0">
                <a:solidFill>
                  <a:schemeClr val="tx1"/>
                </a:solidFill>
              </a:rPr>
              <a:t>1. Cultural pluralism is a theory with the main premise that ____________. </a:t>
            </a:r>
          </a:p>
          <a:p>
            <a:pPr algn="l">
              <a:defRPr/>
            </a:pPr>
            <a:endParaRPr lang="en-AU" sz="6400" dirty="0"/>
          </a:p>
          <a:p>
            <a:pPr algn="l">
              <a:buFont typeface="Arial" charset="0"/>
              <a:buAutoNum type="alphaLcParenR"/>
              <a:defRPr/>
            </a:pPr>
            <a:r>
              <a:rPr lang="en-AU" sz="6400" b="0" dirty="0">
                <a:solidFill>
                  <a:schemeClr val="tx1"/>
                </a:solidFill>
              </a:rPr>
              <a:t> everyone assimilates eventually</a:t>
            </a:r>
          </a:p>
          <a:p>
            <a:pPr algn="l">
              <a:buFont typeface="Arial" charset="0"/>
              <a:buAutoNum type="alphaLcParenR"/>
              <a:defRPr/>
            </a:pPr>
            <a:r>
              <a:rPr lang="en-AU" sz="6400" b="0" dirty="0">
                <a:solidFill>
                  <a:schemeClr val="tx1"/>
                </a:solidFill>
              </a:rPr>
              <a:t> minority status is temporary</a:t>
            </a:r>
          </a:p>
          <a:p>
            <a:pPr algn="l">
              <a:buFont typeface="Arial" charset="0"/>
              <a:buAutoNum type="alphaLcParenR"/>
              <a:defRPr/>
            </a:pPr>
            <a:r>
              <a:rPr lang="en-AU" sz="6400" b="0" dirty="0">
                <a:solidFill>
                  <a:schemeClr val="tx1"/>
                </a:solidFill>
              </a:rPr>
              <a:t> ethnic groups can interact within the larger society while maintaining cultural</a:t>
            </a:r>
            <a:br>
              <a:rPr lang="en-AU" sz="6400" b="0" dirty="0">
                <a:solidFill>
                  <a:schemeClr val="tx1"/>
                </a:solidFill>
              </a:rPr>
            </a:br>
            <a:r>
              <a:rPr lang="en-AU" sz="6400" b="0" dirty="0">
                <a:solidFill>
                  <a:schemeClr val="tx1"/>
                </a:solidFill>
              </a:rPr>
              <a:t>    distinctiveness</a:t>
            </a:r>
          </a:p>
          <a:p>
            <a:pPr algn="l">
              <a:buFont typeface="Arial" charset="0"/>
              <a:buAutoNum type="alphaLcParenR"/>
              <a:defRPr/>
            </a:pPr>
            <a:r>
              <a:rPr lang="en-AU" sz="6400" b="0" dirty="0">
                <a:solidFill>
                  <a:schemeClr val="tx1"/>
                </a:solidFill>
              </a:rPr>
              <a:t> ethnic groups assimilate at different rates</a:t>
            </a:r>
          </a:p>
          <a:p>
            <a:pPr algn="l">
              <a:defRPr/>
            </a:pPr>
            <a:endParaRPr lang="en-AU" sz="2000" b="0" dirty="0">
              <a:solidFill>
                <a:schemeClr val="tx1"/>
              </a:solidFill>
            </a:endParaRPr>
          </a:p>
          <a:p>
            <a:pPr algn="l">
              <a:defRPr/>
            </a:pPr>
            <a:endParaRPr lang="en-AU" sz="1900" b="0" dirty="0">
              <a:solidFill>
                <a:prstClr val="black"/>
              </a:solidFill>
            </a:endParaRPr>
          </a:p>
          <a:p>
            <a:pPr algn="l">
              <a:buFont typeface="Arial" charset="0"/>
              <a:buAutoNum type="arabicPeriod"/>
              <a:defRPr/>
            </a:pPr>
            <a:endParaRPr lang="en-AU" sz="6000" dirty="0">
              <a:solidFill>
                <a:schemeClr val="tx1"/>
              </a:solidFill>
            </a:endParaRPr>
          </a:p>
          <a:p>
            <a:pPr algn="l">
              <a:buFont typeface="Arial" charset="0"/>
              <a:buAutoNum type="arabicPeriod"/>
              <a:defRPr/>
            </a:pPr>
            <a:r>
              <a:rPr lang="en-AU" sz="6000" dirty="0">
                <a:solidFill>
                  <a:srgbClr val="C00000"/>
                </a:solidFill>
              </a:rPr>
              <a:t>Cultural pluralism </a:t>
            </a:r>
            <a:r>
              <a:rPr lang="en-AU" sz="6000" dirty="0">
                <a:solidFill>
                  <a:schemeClr val="tx1"/>
                </a:solidFill>
              </a:rPr>
              <a:t>is a </a:t>
            </a:r>
            <a:r>
              <a:rPr lang="en-AU" sz="6000" dirty="0">
                <a:solidFill>
                  <a:srgbClr val="C00000"/>
                </a:solidFill>
              </a:rPr>
              <a:t>theory with the main premise </a:t>
            </a:r>
            <a:r>
              <a:rPr lang="en-AU" sz="6000" dirty="0">
                <a:solidFill>
                  <a:schemeClr val="tx1"/>
                </a:solidFill>
              </a:rPr>
              <a:t>that ____________. </a:t>
            </a:r>
          </a:p>
          <a:p>
            <a:pPr algn="l">
              <a:defRPr/>
            </a:pPr>
            <a:endParaRPr lang="en-AU" sz="5400" dirty="0"/>
          </a:p>
          <a:p>
            <a:pPr algn="l">
              <a:buFont typeface="Arial" charset="0"/>
              <a:buAutoNum type="alphaLcParenR"/>
              <a:defRPr/>
            </a:pPr>
            <a:r>
              <a:rPr lang="en-AU" sz="6000" b="0" dirty="0">
                <a:solidFill>
                  <a:schemeClr val="tx1"/>
                </a:solidFill>
              </a:rPr>
              <a:t> everyone assimilates eventually</a:t>
            </a:r>
          </a:p>
          <a:p>
            <a:pPr algn="l">
              <a:buFont typeface="Arial" charset="0"/>
              <a:buAutoNum type="alphaLcParenR"/>
              <a:defRPr/>
            </a:pPr>
            <a:r>
              <a:rPr lang="en-AU" sz="6000" b="0" dirty="0">
                <a:solidFill>
                  <a:schemeClr val="tx1"/>
                </a:solidFill>
              </a:rPr>
              <a:t> minority status is temporary</a:t>
            </a:r>
          </a:p>
          <a:p>
            <a:pPr algn="l">
              <a:buFont typeface="Arial" charset="0"/>
              <a:buAutoNum type="alphaLcParenR"/>
              <a:defRPr/>
            </a:pPr>
            <a:r>
              <a:rPr lang="en-AU" sz="6000" b="0" dirty="0">
                <a:solidFill>
                  <a:schemeClr val="tx1"/>
                </a:solidFill>
              </a:rPr>
              <a:t> ethnic groups can interact within the larger society while maintaining cultural distinctiveness</a:t>
            </a:r>
          </a:p>
          <a:p>
            <a:pPr algn="l">
              <a:buFont typeface="Arial" charset="0"/>
              <a:buAutoNum type="alphaLcParenR"/>
              <a:defRPr/>
            </a:pPr>
            <a:r>
              <a:rPr lang="en-AU" sz="6000" b="0" dirty="0">
                <a:solidFill>
                  <a:schemeClr val="tx1"/>
                </a:solidFill>
              </a:rPr>
              <a:t> ethnic groups assimilate at different rates</a:t>
            </a:r>
          </a:p>
          <a:p>
            <a:pPr algn="l">
              <a:defRPr/>
            </a:pPr>
            <a:r>
              <a:rPr lang="en-AU" sz="6000" b="0" dirty="0">
                <a:solidFill>
                  <a:prstClr val="black"/>
                </a:solidFill>
              </a:rPr>
              <a:t>	</a:t>
            </a:r>
          </a:p>
          <a:p>
            <a:pPr algn="l">
              <a:defRPr/>
            </a:pPr>
            <a:r>
              <a:rPr lang="en-AU" sz="5600" b="0" dirty="0">
                <a:solidFill>
                  <a:prstClr val="black"/>
                </a:solidFill>
              </a:rPr>
              <a:t>			</a:t>
            </a:r>
          </a:p>
          <a:p>
            <a:pPr algn="l" eaLnBrk="1" fontAlgn="auto" hangingPunct="1">
              <a:lnSpc>
                <a:spcPct val="150000"/>
              </a:lnSpc>
              <a:spcAft>
                <a:spcPts val="0"/>
              </a:spcAft>
              <a:defRPr/>
            </a:pPr>
            <a:br>
              <a:rPr lang="en-AU" b="0" dirty="0">
                <a:solidFill>
                  <a:prstClr val="black"/>
                </a:solidFill>
              </a:rPr>
            </a:br>
            <a:endParaRPr lang="en-AU" b="0" dirty="0">
              <a:solidFill>
                <a:prstClr val="black"/>
              </a:solidFill>
            </a:endParaRPr>
          </a:p>
          <a:p>
            <a:pPr algn="l" eaLnBrk="1" fontAlgn="auto" hangingPunct="1">
              <a:lnSpc>
                <a:spcPct val="150000"/>
              </a:lnSpc>
              <a:spcAft>
                <a:spcPts val="0"/>
              </a:spcAft>
              <a:buFont typeface="Arial" pitchFamily="34" charset="0"/>
              <a:buChar char="•"/>
              <a:defRPr/>
            </a:pPr>
            <a:endParaRPr lang="en-AU" dirty="0">
              <a:solidFill>
                <a:prstClr val="black"/>
              </a:solidFill>
            </a:endParaRPr>
          </a:p>
          <a:p>
            <a:pPr algn="l" eaLnBrk="1" fontAlgn="auto" hangingPunct="1">
              <a:spcAft>
                <a:spcPts val="0"/>
              </a:spcAft>
              <a:buFont typeface="Arial" pitchFamily="34" charset="0"/>
              <a:buChar char="•"/>
              <a:defRPr/>
            </a:pPr>
            <a:endParaRPr lang="en-AU" dirty="0">
              <a:solidFill>
                <a:prstClr val="black">
                  <a:tint val="75000"/>
                </a:prstClr>
              </a:solidFill>
            </a:endParaRPr>
          </a:p>
        </p:txBody>
      </p:sp>
      <p:sp>
        <p:nvSpPr>
          <p:cNvPr id="4" name="Oval 3"/>
          <p:cNvSpPr/>
          <p:nvPr/>
        </p:nvSpPr>
        <p:spPr>
          <a:xfrm>
            <a:off x="468313" y="4435475"/>
            <a:ext cx="315912" cy="288925"/>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p>
        </p:txBody>
      </p:sp>
    </p:spTree>
    <p:custDataLst>
      <p:tags r:id="rId1"/>
    </p:custDataLst>
    <p:extLst>
      <p:ext uri="{BB962C8B-B14F-4D97-AF65-F5344CB8AC3E}">
        <p14:creationId xmlns:p14="http://schemas.microsoft.com/office/powerpoint/2010/main" val="342024592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601075" cy="666750"/>
          </a:xfrm>
        </p:spPr>
        <p:txBody>
          <a:bodyPr/>
          <a:lstStyle/>
          <a:p>
            <a:r>
              <a:rPr lang="en-AU" dirty="0"/>
              <a:t>Sample MCQs (cont’d)</a:t>
            </a:r>
          </a:p>
        </p:txBody>
      </p:sp>
      <p:sp>
        <p:nvSpPr>
          <p:cNvPr id="8" name="Subtitle 2"/>
          <p:cNvSpPr txBox="1">
            <a:spLocks/>
          </p:cNvSpPr>
          <p:nvPr/>
        </p:nvSpPr>
        <p:spPr>
          <a:xfrm>
            <a:off x="588963" y="838201"/>
            <a:ext cx="8126412" cy="4543424"/>
          </a:xfrm>
          <a:prstGeom prst="rect">
            <a:avLst/>
          </a:prstGeom>
          <a:solidFill>
            <a:schemeClr val="bg1"/>
          </a:solidFill>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charset="0"/>
              <a:buNone/>
              <a:defRPr/>
            </a:pPr>
            <a:r>
              <a:rPr lang="en-AU" sz="1600" dirty="0"/>
              <a:t>2. </a:t>
            </a:r>
            <a:r>
              <a:rPr lang="en-AU" sz="1600" b="1" dirty="0">
                <a:solidFill>
                  <a:srgbClr val="C00000"/>
                </a:solidFill>
              </a:rPr>
              <a:t>Groups that begin </a:t>
            </a:r>
            <a:r>
              <a:rPr lang="en-AU" sz="1600" dirty="0"/>
              <a:t>and </a:t>
            </a:r>
            <a:r>
              <a:rPr lang="en-AU" sz="1600" b="1" dirty="0">
                <a:solidFill>
                  <a:srgbClr val="C00000"/>
                </a:solidFill>
              </a:rPr>
              <a:t>end with the same membership </a:t>
            </a:r>
            <a:r>
              <a:rPr lang="en-AU" sz="1600" dirty="0"/>
              <a:t>and </a:t>
            </a:r>
            <a:r>
              <a:rPr lang="en-AU" sz="1600" b="1" dirty="0">
                <a:solidFill>
                  <a:srgbClr val="C00000"/>
                </a:solidFill>
              </a:rPr>
              <a:t>frequently </a:t>
            </a:r>
            <a:br>
              <a:rPr lang="en-AU" sz="1600" b="1" dirty="0">
                <a:solidFill>
                  <a:srgbClr val="C00000"/>
                </a:solidFill>
              </a:rPr>
            </a:br>
            <a:r>
              <a:rPr lang="en-AU" sz="1600" b="1" dirty="0">
                <a:solidFill>
                  <a:srgbClr val="C00000"/>
                </a:solidFill>
              </a:rPr>
              <a:t>    meet </a:t>
            </a:r>
            <a:r>
              <a:rPr lang="en-AU" sz="1600" dirty="0"/>
              <a:t>for a </a:t>
            </a:r>
            <a:r>
              <a:rPr lang="en-AU" sz="1600" b="1" dirty="0">
                <a:solidFill>
                  <a:srgbClr val="C00000"/>
                </a:solidFill>
              </a:rPr>
              <a:t>predetermined number of sessions </a:t>
            </a:r>
            <a:r>
              <a:rPr lang="en-AU" sz="1600" dirty="0"/>
              <a:t>are called _________ </a:t>
            </a:r>
            <a:br>
              <a:rPr lang="en-AU" sz="1600" dirty="0"/>
            </a:br>
            <a:r>
              <a:rPr lang="en-AU" sz="1600" dirty="0"/>
              <a:t>    groups.</a:t>
            </a:r>
          </a:p>
          <a:p>
            <a:pPr>
              <a:buFont typeface="Arial" charset="0"/>
              <a:buAutoNum type="alphaLcParenR"/>
              <a:defRPr/>
            </a:pPr>
            <a:r>
              <a:rPr lang="en-AU" sz="1600" dirty="0"/>
              <a:t>treatment</a:t>
            </a:r>
          </a:p>
          <a:p>
            <a:pPr>
              <a:buFont typeface="Arial" charset="0"/>
              <a:buAutoNum type="alphaLcParenR"/>
              <a:defRPr/>
            </a:pPr>
            <a:r>
              <a:rPr lang="en-AU" sz="1600" dirty="0"/>
              <a:t>closed membership</a:t>
            </a:r>
          </a:p>
          <a:p>
            <a:pPr>
              <a:buFont typeface="Arial" charset="0"/>
              <a:buAutoNum type="alphaLcParenR"/>
              <a:defRPr/>
            </a:pPr>
            <a:r>
              <a:rPr lang="en-AU" sz="1600" dirty="0"/>
              <a:t>mandated membership</a:t>
            </a:r>
          </a:p>
          <a:p>
            <a:pPr>
              <a:buFont typeface="Arial" charset="0"/>
              <a:buAutoNum type="alphaLcParenR"/>
              <a:defRPr/>
            </a:pPr>
            <a:r>
              <a:rPr lang="en-AU" sz="1600" dirty="0"/>
              <a:t>stable membership                                            </a:t>
            </a:r>
          </a:p>
          <a:p>
            <a:pPr marL="0" indent="0">
              <a:buFont typeface="Arial" charset="0"/>
              <a:buNone/>
              <a:defRPr/>
            </a:pPr>
            <a:r>
              <a:rPr lang="en-AU" sz="1800" dirty="0"/>
              <a:t>						</a:t>
            </a:r>
          </a:p>
          <a:p>
            <a:pPr marL="0" indent="0">
              <a:buFont typeface="Arial" charset="0"/>
              <a:buNone/>
              <a:defRPr/>
            </a:pPr>
            <a:r>
              <a:rPr lang="en-AU" sz="1600" dirty="0"/>
              <a:t>3. Evaluation can occur _____________ .</a:t>
            </a:r>
          </a:p>
          <a:p>
            <a:pPr>
              <a:buFont typeface="Arial" charset="0"/>
              <a:buAutoNum type="alphaLcParenR"/>
              <a:defRPr/>
            </a:pPr>
            <a:r>
              <a:rPr lang="en-AU" sz="1600" dirty="0"/>
              <a:t>at the end of each session</a:t>
            </a:r>
          </a:p>
          <a:p>
            <a:pPr>
              <a:buFont typeface="Arial" charset="0"/>
              <a:buAutoNum type="alphaLcParenR"/>
              <a:defRPr/>
            </a:pPr>
            <a:r>
              <a:rPr lang="en-AU" sz="1600" dirty="0"/>
              <a:t>at the end of the whole group</a:t>
            </a:r>
          </a:p>
          <a:p>
            <a:pPr>
              <a:buFont typeface="Arial" charset="0"/>
              <a:buAutoNum type="alphaLcParenR"/>
              <a:defRPr/>
            </a:pPr>
            <a:r>
              <a:rPr lang="en-AU" sz="1600" dirty="0"/>
              <a:t>some time after the whole group</a:t>
            </a:r>
          </a:p>
          <a:p>
            <a:pPr>
              <a:buFont typeface="Arial" charset="0"/>
              <a:buAutoNum type="alphaLcParenR"/>
              <a:defRPr/>
            </a:pPr>
            <a:r>
              <a:rPr lang="en-AU" sz="1600" dirty="0"/>
              <a:t>All of the above</a:t>
            </a:r>
          </a:p>
          <a:p>
            <a:pPr marL="0" indent="0">
              <a:buNone/>
              <a:defRPr/>
            </a:pPr>
            <a:endParaRPr lang="en-AU" sz="2400" dirty="0"/>
          </a:p>
          <a:p>
            <a:pPr marL="0" indent="0">
              <a:buFont typeface="Arial" charset="0"/>
              <a:buNone/>
              <a:defRPr/>
            </a:pPr>
            <a:r>
              <a:rPr lang="en-AU" sz="2500" dirty="0"/>
              <a:t>			</a:t>
            </a:r>
          </a:p>
          <a:p>
            <a:pPr marL="0" indent="0" eaLnBrk="1" fontAlgn="auto" hangingPunct="1">
              <a:lnSpc>
                <a:spcPct val="150000"/>
              </a:lnSpc>
              <a:spcAft>
                <a:spcPts val="0"/>
              </a:spcAft>
              <a:buNone/>
              <a:defRPr/>
            </a:pPr>
            <a:br>
              <a:rPr lang="en-AU" dirty="0"/>
            </a:br>
            <a:endParaRPr lang="en-AU" dirty="0"/>
          </a:p>
          <a:p>
            <a:pPr eaLnBrk="1" fontAlgn="auto" hangingPunct="1">
              <a:lnSpc>
                <a:spcPct val="150000"/>
              </a:lnSpc>
              <a:spcAft>
                <a:spcPts val="0"/>
              </a:spcAft>
              <a:buFont typeface="Arial" pitchFamily="34" charset="0"/>
              <a:buChar char="•"/>
              <a:defRPr/>
            </a:pPr>
            <a:endParaRPr lang="en-AU" dirty="0"/>
          </a:p>
          <a:p>
            <a:pPr eaLnBrk="1" fontAlgn="auto" hangingPunct="1">
              <a:spcAft>
                <a:spcPts val="0"/>
              </a:spcAft>
              <a:buFont typeface="Arial" pitchFamily="34" charset="0"/>
              <a:buChar char="•"/>
              <a:defRPr/>
            </a:pPr>
            <a:endParaRPr lang="en-AU" dirty="0"/>
          </a:p>
        </p:txBody>
      </p:sp>
      <p:sp>
        <p:nvSpPr>
          <p:cNvPr id="4" name="Oval 3"/>
          <p:cNvSpPr/>
          <p:nvPr/>
        </p:nvSpPr>
        <p:spPr>
          <a:xfrm>
            <a:off x="588963" y="1958975"/>
            <a:ext cx="315912" cy="288925"/>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p>
        </p:txBody>
      </p:sp>
      <p:sp>
        <p:nvSpPr>
          <p:cNvPr id="5" name="Oval 4"/>
          <p:cNvSpPr/>
          <p:nvPr/>
        </p:nvSpPr>
        <p:spPr>
          <a:xfrm>
            <a:off x="588963" y="4340225"/>
            <a:ext cx="315912" cy="288925"/>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p>
        </p:txBody>
      </p:sp>
    </p:spTree>
    <p:custDataLst>
      <p:tags r:id="rId1"/>
    </p:custDataLst>
    <p:extLst>
      <p:ext uri="{BB962C8B-B14F-4D97-AF65-F5344CB8AC3E}">
        <p14:creationId xmlns:p14="http://schemas.microsoft.com/office/powerpoint/2010/main" val="311414039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UUID" val="{8372B7E7-8DB5-4B8F-BFDB-8ECB2A437E89}"/>
  <p:tag name="ISPRING_PROJECT_FOLDER_UPDATED" val="1"/>
  <p:tag name="ISPRING_RESOURCE_PATHS_HASH_2" val="28b73a0277a02efc99d8b69f35a51a5ebe26"/>
  <p:tag name="ISPRING_RESOURCE_PATHS_HASH_PRESENTER" val="d1e03ab4369c68b2189dacb216b212b2bb09685"/>
  <p:tag name="ISPRING_ULTRA_SCORM_COURSE_ID" val="170ED94D-431A-4289-8854-489AA43BBD8D"/>
  <p:tag name="ISPRING_SCORM_RATE_SLIDES" val="1"/>
  <p:tag name="ISPRING_SCORM_RATE_QUIZZES" val="0"/>
  <p:tag name="ISPRING_SCORM_PASSING_SCORE" val="100.0000000000"/>
  <p:tag name="ISPRING_SCORM_ENDPOINT" val="&lt;endpoint&gt;&lt;enable&gt;0&lt;/enable&gt;&lt;lrs&gt;http://&lt;/lrs&gt;&lt;auth&gt;0&lt;/auth&gt;&lt;login&gt;&lt;/login&gt;&lt;password&gt;&lt;/password&gt;&lt;key&gt;&lt;/key&gt;&lt;name&gt;&lt;/name&gt;&lt;email&gt;&lt;/email&gt;&lt;/endpoint&gt;&#10;"/>
  <p:tag name="ISPRINGONLINEFOLDERID" val="0"/>
  <p:tag name="ISPRINGONLINEFOLDERPATH" val="Content List"/>
  <p:tag name="ISPRINGCLOUDFOLDERID" val="0"/>
  <p:tag name="ISPRINGCLOUDFOLDERPATH" val="Content List"/>
  <p:tag name="ISPRING_PLAYERS_CUSTOMIZATION" val="UEsDBBQAAgAIAEx6rkTOggk37AIAAIgIAAAUAAAAdW5pdmVyc2FsL3BsYXllci54bWytVU1v2zAMPafA/oOhe62kXdc0kFt0BYod1qFA1m23QLUZW4tteZJcN/31o/xtz+lWYAcDNsX3SPGRNLt6TmLnCZQWMvXIwp0TB1JfBiINPfLw9fZ4Sa4u3x2xLOZ7UI4IPJKnwgJ4TJwAtK9EZhB8z03kkZ7BRWbiZEpIJcweuc+Qu4u0JO+OZuiSao9ExmQrSouicIVGRBpqGeeWRLu+TGimQENqQNEqDeI02JX5OxqfRKbU7DPQPWRm3h64Jmk5nrUYkBSnrlQhPZnPF/TH3ee1H0HCj0WqDU99IA5WclaW8pH7uzsZ5DFoa5uxKsk1GGOTKG0zZlZisUwdrXyPVA6bBLTmIWg3TkNCKyydALNtzHVU8+gBreXVO1Hzln4b+71p3ErlaOec5Y+x0BEe9SGddRLI6DAqS8rrlh300HTQrWUijoJfuVAQlJ/f2haZL0gVsO24Mk9XFz4e4Nst941U+xuEYRfVCrqtaG4lmluCWg63jb7uKEhz2y1wkytoSjVjTyIA+YUrxW1bXBqVA6MjY42lQzCj1ZVrkTpBWGSS+OwftLF+I2l+6teUKQH/Q5hPSNTWRKQBPN8K9DGQYE0NYLGtzTVZ7NqYXU46f0x6fT0wVTnWouBFHMNVCDiGATecdnZ6CAqKa3TxczXC9g4OgiMRRjE+ZpJhfHqQJuFqN8nQOzgIjqW/m4C25raMdFzHUTO1HcToxDphfq6NTMRL2Z6DPWNWZR++NnLN0XUm2oPz+R+jOIjRDOaWTKwu+9bbV83hvZ1TozufTVZZBt2K8wAmzyqvZhbybOQTwJbnsbnp59Tswx50lPPUdExzfcd+l8VavIBTiMD+6RantiYR2J7xyIflaY8B9cTtMghfmqYiMlpLUql5SDmGtXkSUFSYalY+ouqhknkajLRxs+7noGPcVdcKuBPDFjNdnGDzycwj7/GlvsvF2UV3lfPFRYMt87qvAle5vGFV1wl3nUHrfm0vwuqZx9ffUEsDBBQAAgAIABF8w0Z/8l/5pysAAAZYAAAXAAAAdW5pdmVyc2FsL3VuaXZlcnNhbC5wbmftfH1Ykmffvz3dd+3FVdu9+w4UZa1tbrk03/El2NbS2pbOylhLYY1Me1FCfFeg3d2rbSFkWaSWrFGZkpKVIoiwzQYmKpkhFSg5RExDAgSEi5cfaN3Z7u04nud3PPfx+z3H0x8e+L3O6/ye3/P78vl+z+u6zvPbTxMTXnrB5wUvL6+X1q/7cKOX158TvLzmlzy3wH1lJzvwb+6fefiNCR94NfZC7ruJP2W8v+F9L68m6ov27X9208/vW7cV7+W1qMPzN0+EvbDDywtZvf7D9zcXorSDWGpDRpGSgNqEeg/13hs1Vzd+Vw+vs1+sP5XQsPbvVSdeef9sZOLrH+9SxC95vjzynY82vPn6q+zNP9TVfbduz9oPr0Ze+GhJxd+Tvwu5/XUvwXWQUCWmUaN7K5szIid4A5pAwtWMAcHWsBLdX7TQPUId5+4UA+oYG29gD3GLjT1RLIILUC50i+j12cDtmCslO10KsxlWFciMne+5CFmbf6PPBLN1QJ2XeMs8V37s27G43T/BpXQBJPVLnitelBVtYyWlsas9/+/bdfkwX7MQMf1+0ZsztyenLyUk5f15tis4QXKjGssvMgWQDAHqvJmLjlWUmmWqtz3/x/FKwAn0kklOwXR3BhyjKPFO+hLSo+sPQFivG7ipxP68sCIFq1QdqM6r7cLfcVrvxpiKFhWRASLf0/3iMErYR7dW0jm2c2jbOfZCJnr6a3Rr8XhdbWMKu9byhrDPXvNLlMDaU5BaY8Fb6wQFHB0BYdHCbHiEBS+TZPFcraqxNXFoD7eBfVjVGPGLrk6zEeEyylivD6J6Fcd8EozAFehSoxP0GpumHFhDLcOAGhpjv8a96u5yL2f1bZgPWCk8crx8KoNkzmBhfcH3hNqctCGoLGthG5XwAINF+xd9Pd4apMMiJgsjtg/1fmMup5aO2CKtrZy93iTVZZxyE12+pmijKpPfArycWzrYQtPsiYG7Sk8LZTBJCFusMxby7DE1JfwtHIc4WGA3Y6iib/XNF/0DaMicNr2ebditHm9StZAOtlDLNZdJKSs90xEZXlNugYKrQslldM3Jr3DAipvafVUTwpMR/IbYAymT1WyRNmcw/xaELZaHwPPdckVmV4vA88cKF1kLMX9areaUyeH/CIigjGL2kqiGPXBlag0LHSSWW4vJQPpYN0GUVxSLGS/kq3DGCLFDiKFaRCqyklq6gSnirHd3a2IL2EVk/W22I+yqw7gE+Arklmq/iiPDhR/YeLC2k2kK/VBtC7mQ/g8fYRaeEF/nnYy55BOaqc6Xiw3EgzLean98Kk1OffldalT2Uo7S2ZQzo6nio6pMolIYGGHcA7ek8qELRN+AOdggXywVeTB+SIIZnYgiupYLlnJK4+LJiACpSvGGZA+CMnpZ2+oH/tLokSd8wYCCCPDmuQWCNS60ttjIX8iRz1P0gcsHUI0SJiD8PlLY7L1Z3oTvBFREgNrWTsi+0q5zOoZvaVpIp4CpN0R95O9UlhWCnd93q1VGiaZqGa60zBDRLedkl2qFGLccqr1onC9HB6pi51SP47KPAg9IULcLT0RkR+1liQEOHKtRUYBRzghHczlO5rjnAZsfm+JuSyA9neGopijUaY7fX43mVsl0XmokKhkEXi4ivE6NDpKTFNolLdC+0Ida9PsnJ8L2nzYohFnQn49BEkRya8yOJd0Ap5R8SI7cGs9fxHG0DhaWgKi+1s/LsEwW32nFl0+47XPdaYkw3JYvizRogmmDZsmnNaLCxiIUZ0ONy0ycwQHxgTIGuCrHWmhKO8jWrmv2E4d+kHXoir6+Qw/CTHdlHpdTqMdFoDV3WifP48Kp5RP4Nr0TND+pKFvlOPTwrKivlG+NE41Vi0WwqokWdDXvNEBpgmGpE1+6Qw5nRrv0QB5UlWkqqbYYIRmkg0JjjwZeIykk6zUeINqP4dLcfiIFnW8JhaW/JpZziKXinL0LRam0ZbtT2X6q0MadV31kZeV7FNhUGqBRlU0Yp+Xy+PhmPYzjKOythbMPGdzxr9Vt5QuLSN4HOKWlL7XQSfwBlSVcEiwr0+Nvw7OF13mIBYbJCQHpVPVmAQvXj0mwZGQCpcbbqkiOwxzi0QSsxo1RHLQbmDyYtv/jDMjqNcJkT0thobAvbMfs5UNPXZ75vfc6OMHjYfsPz97jFXR0BjS8Wtf90Q03S5wPJM4HL8y03gT9V7v/F2/4AsziGbqke1jt+SbbBAu9fmPv3089H+1bH4YRwjwyvDv8Mdp2U+oGcGvmK+Vn6RVXlmV8mJefS2Z4fPUV5zjLOd7n/fp6XdDcy2/s2vKM+B9JXI1XOiYLWKjC4a+ZFoHLIRuy8C1p7ZZ23erAokSVVc0ZjZ4ApWQkiGbd430NOl5YSydyIW9IttZc+WrqqTblFQl8G4Ua2ImX2Z66Hk180ZGl5tBvHg7mT4+tPL1GeqcvhPIf7taPb1iRZZRAzh5wfBKH7t84/mBsJgj2vzlml1PLmJyPMaD2CcfUpaf45WcqukgvO9U0NDGXSUex+LZxE76uBqNo0a4qpgH3h5m9FMqM53/2916B9ovWvOwUSUh2PxHUrnVM7aif2+rIhJ3aJsWTt0pXFVcD96+nnPbzm6lVLv3pNEm6D6TZYoIwJs5vD8+FP6WHCIiQk7Ja1FqXDXrpdNJTE3rpEM4zXv3Ojsyx0qcG2w0j45nFlCZd5B82aVv+qCmEK17lE0Ovv8LAzET3ie+NLJ9FKkV9DeZs2yLGGWNdTGzMbJw/H+OqH17V2zAeLXznj9hR12g2PfGEXGdKx3aPIkohvzuESnXDuvl3VAM91Fs712jMgx0wdr1mGvb76io038kQizN+v3FdrffZ358feTLmyPgf6Ctoft3vigACsmP/oFNyXvVXm3939uTqqpf+QIbcvD8a6Eq2z7q83/eODdL36p+2i5kx/PDnF4PjuL8kCZaiS5tKKTi5+bec5YsOBnI/lv9WyKxDwr8ONof8dlbugLSlHVCtMCiS3vktJ+BaADx50e/EZIEAGGTW1hTXQ6DuUMbXtA2wnoj5OYNMhtpuHOp62QBRc3ziqZv+lwBiLomg8lW2FlvVNKX6FdtkgaDEwRmV1eMIXK32Ka+1yALg+m+Zbrxs1xlubUpKa7eNM6nZeSh1tDIBHKGcAVK3palBRRlWmI7kAljKXtnI+XnhNE3xaeQcwHBECPuywC+FvbATFieaxH9T6o4RVg3Rdj9B137F+5obMn81yQcDE8oYmq1zJU1RZRbfP0drDJYwE4wNFvDz+K3ZCNT7lWij84i8LPSNUbiK67jU2h7EUihQCP89qXRqbBdQhFJF1pX4W2FWiDAPyEnzx5bQK0QKSgcgGoSPTn9eZuCM4H1k1K/yrjoUX5auzhPMnTRSyNkN6fmeJg5TrEWtBRet3SX8MWQF3GU3yqghjdDlGagy65nFhDEbV7/iFi7tYAePPpHj4p2WUwyt5SJxVo4DtE5k7GGBwRmS5dBYnUamFd0+oakCssWBHxlPMkrJIV+OcsgAmVo5kWCFqWxxiY2+Si5dE1GDaYTSSfDFg9i5qjv+VTa5bBv4gZBdnfFqd1YL61T3bVgjtOynYLUZ8/0nnDjqMbG77B0OoVbLqXpcHD05u5oa1WVi3DF2msBvt4X+SQNn6CFsus5szRLdrRjGx9Xqm++i6CIJwdAKSN5UcyaD+1XIJ8g3iAaPho6mn5J3qTEKyAFlC46uyO5cVyneSOx57SQyeSdEgdgS/7OWgJfbq9zTfX1TEJRa3SJRR0owcZMbykJyecVhkgJAf7MwEdM5GBUkFnXJ5ZpjkjyFoBgulSGp6LlGLgthMX10BiKqnOM3b3nHr5lkMicLVVkpAlObBegRbsWESP6OLEvUpcVXrqbKyYxdQNYUR2I2rlNFl2kE2NQT1AgUh0vbLoXZRuagxiTLO+/K9kYfXajX5MJrpYFFO/6kWLwf/Gfjipv6LrGWfbG2dI+tUL2zUaCF3V1NzZXjwqElvOJwwaSv5B1W6CDCpY8+F0fTssdqFQGSZYKd+wdJ1aQ86GriXPPkjcOqgCzBX1cLshdeS41CfVtpaJjEnO3+otKCb6vArWJDdVQRWE0EcOGYcZAfttj/fosq00dJERCGGFrMTgW51N7pyCG43RYunxfOeFjoLCKnIvwDO8bNexgA8wlicQWhn2QfEtV7U6RZoWPpr5K9iXLkvlF4UcRIKzHWmf5e9xewRrFW2FppaGrRaXDsA+kHRYqdvJirJf4cpdnRGIfyL3DVD1wlJAIagctnNB+zqsy9ziAbcIY4fBrcspssnesG66tSnhHPiP8k8Q8ZmuTosy/7zcIJVaQ+zoQ6Hx6i7lyy3rY+2jcnfvM/wVYlRjsNUl8sT5+5qPwscyJsWcaavJ3d/+414uMb9p8rVQeiObbeAj5+ZrHYH1sy0cAect4dmZhCuDSudwWUAr1VQnKOL3beW9xYUzLJYaKBZnRb8WhlxqJAuvKIJJpeYooYBs3ONjTUfH/S8yxSUKw+juxi3e9OQNj6cj7kvQqd/nFho2CBVHbQNDv0m3Y12qlm1CXV5na9V4X8bsuB4Te7mOuYrJf3hM1CS2drrShQmeM6F0yos9smHWasKz/6FdTlJJKtXy37Lu8RnzFiF/WtC3z+NncS/TJ6EYpbephgMn2Z9k/Q4NvVwTS0anjM1XdOpHfXZRXosIEdj0o/IBAhaLb5JDgnHkjf7qSqRS9tRkc9aZ0wydDBAiHuvivPJp/+dangM6L2M+pjfGVX85udB6D2L6KfM/zF/S/skc0Ttb7KaaFUHCwoXYnFAp4Kg2BlupcwY0ehbEGcgCK6MGJWqR4ghC04oM/p6NvAZuZCWRPblLaBNr6w1nnoJNEhIzls8h6SlUaybqGJEuCG8omJ19lt97kfNUowW2QvyakcEo8ncBQWHKdf57ruNr31yA/bTiDd9QpB11asK1ECiyQIl52xzV6Y253uqVCgaQaVmebOyZgHajN9+lpAo7KXFRWRjfDRZVQo8vu1KwZFE8UeLzBF9O77rOyrMMyHzp+X8j9F8QkKnuPuHlYamr8SSvKuItlFJPvYTW4qXXTfBxq2ZkzGNzcn0JxnlS6HkgREn34dUZ3nMmFWP7JEgXuZcrCDzAAvPhRyghJicGeBbIS/qq62hsufvJNBJwCX3WlTMGqwF2/iwONVjjgWz5ab268ViuRd+NXNSHco+aFVi0vvzVcvgV0hqLX5zw1SGUVfj43h6YDC1AnG8CCq3dmIRl9qOVqUzoFvPDiAsw4U5o2BvhSpraD7ZVFDhReRR0YzrmQL8i9ef/Q4pCX9AmT52MfB7VNjN6E0C75oQa87FebKC/96n1jR/Wml2DixQW0DlVkwwHcD1dkFyixBM/xATsR/DAnzIT03OIJSMgPzp55VMdl/Ab8TtuW844vK98PUMq0aA+kR3Ubxm/0+ZdM0xh6HWdlLWmq9c1G1R8R95CnZ8kLpGOg9SxmSuBMSS8PluksT4xosNw0+OqS66hiwaWpKGiHzsBjy96qUKtW2AbZqzJzCkAZGigJjEKa6pHaV4Q6s6qcILLasL0x5HhEv07/Qn+qCsUCDXYHfsUnxWx95689ZvsvTI/ae17aCpVlYbtzqa7AYVF8MfMjte3HZ1gFbMFF/WD1dsM09lberQkLdqVbUB0qh4vqfi/FNYBpwIm1oBfyaBFIWd2hcsmJi1WyQtmYFUhj317gXEiY55u2G7Kga44DqBLaBdApbR9U+V4Ukni+dsB8DJbQhKZNYOrI2+9DN1BbBYFr6Z41O3uUFj3xWHin8xUEaeVvt0BvXGfOFv/AIi1Rj01vrVNseYLmDBMvM6w4ZUSvrGta1tCzPHILOH5mOBFJrkEcp9ck5cUKdc1LH9yiDSzg+hso+BmihYR1Zd10yU1L5do7N2OXzSOWTN0EgI7pCecKCt+ZPQTpUIM3N1rSIXPgtWJUQ0+22r1bU0XaXysC0QsrEIslfewqrmnIVCOWvNUK2iipW4YR9pSiGVkVBskclUrO5tvMSz3WlK+Yx/40Lruhf6PMs2IpvdLOKEDTsoRsh+fFDQ3w0QW7bC2kYge/iIe4K6ELjxWwkmOqArZ4MfNuiyiQjM87jihZ0aZkf4QVa3VoT/r0M1diGMnkBVIdLGB420l2l1owTxoxZdNonM2QZ5Wfw3t8C2OYkYHvY/PQI8nkNneS04VqWb+siceJoyBx6+BBUq0yytkYNNob6A7iuwEhmn65FKFk66Lwo8T6DIStc3je0+6pCU7cgAsJDT46GmDt2uQNTEJpN14SgmmK6vihGd2SWTjGgK13dOc5H05y6NKj5rHAXfPqnxSdIO6NJj4K8+PakCpGYe93QNTwuWanpebSoWKx0Ig5e06ozvt9Cyo7GPr552ikV2JDqhyLFQvjDrwxzO6Cda+KlD0XaUls/Pcj1IIf/eNwdtoeHEKmLSN1unzU9XgNfd9fDhEaIs/X0jBvT0b3HHoF0zSesdvPn0TZcbDDv4QdWDc34GNwDZAggw3UR4jzpTmuaLoTgVMCjtL6aw3/4dXBFB5St2jYh2z57/2vrARTJYZqA/lnfFciq0AjJj0Z4Y/DWzNswT56K+2exevSWCUkyIdX/rJSPnN0q/e8jxjwQ3cg3ntaltpvv7kG6JkiO4HtfGApiSSJjQfucqjnNBZBcOqY7IZQgsXzrKOPjN/zq7IO9Sr09TfdktfABErX1rfvTPc5G5D/LkzNi2Iq0+Bk+915359tz4s6ZhtSzQaoLueDZBHz4VjrkeNDyGdXtK3cD2830WQ0HbaThNse4iA8PQFPb7QYx0mVWOuVswmgYnWMz0AT2sb8ZZ426dpzLwk3tQQN35cQqtSpj3VHKTZfVXYCMY6DAbalRgkDbZC4bGsFNp89I27oujRpG2fkPe5LrPiJtcTgYG3pzRMb7WVubHH82jmZf4XfG7idWMu0cT+p6SBlGkHqN432pljsSornvXFTGIwFlKnc6ej+sd694/7Gm0Vr9CzdZRBNTprqYWyFU1lYLJdrCGCB27t1WzqEi9Rg/le/Y+g04K9RwzZnxxqgUq+LeXhTHCWJDLVBZ+pKuVW3u1EynOhqwBGZp3K5muP7bpNTFTjmSPCmm6+W84luP9NgoIqgz4yvtxf2Fx/Th8yWgQDxApjF44ytzBlu1b1OrfwpQfRovIZ8D/91AdC8yaUjyecVb1Ag4amjxLqlBA0SSDmLxsY+V758B2SCnR3Oh68M+H+VqJV49WhH7V00KHcCKJZeiUdrKeeE6KqBpMuKEoCoDSCVlcrJ5p4WB42dTZquuuPONIr+E/ulIi3dlkXq0MN2dbk6tWXBK+82xefgSQnxNCGXUKcdWS+Sciyvm755sI6Ts9tedl38cWIEQWPGDhG2OacSyFpfoveOPLVVLYYD92azn/MqwRUngvUK2AJuFBlfpA2jp98DK8/TQBdqEMwrn+XlvWyRL2lYuf7B31dFejn0QRKLWGywY7wtyF+b7rscK2yTqI4eAwyzpF8Brep3b7oWN7Hhw/cLnZZXuidSHuyUSrJSpIxlxiUG+1DboEQOEDUV/3hRCpCAmGOQz1tgKdxElRwkkc/h5l4ODjQ2T4FAMz4DnhYYjknK9I5v8EvFyBYl3d6VglI+xKxadY/BeyPWux4D8qGxookiVJfohTjYewraItfjqO8yHZwNSnJ+M6m6C3o8dfG/3Y5epU2UuOBlyJPtQpSNwLZvRm/+PTziu1qDl6Qv69btvKfIBY3w/KEhEMNzGPNclx1RsKPLHwPzUIRaaWt8iiaY2QT89h3+blGjMwHfS1Xa/O04/cvWCjY8NnuiX8ObphKLjxvzXBvmvl1Q/1rkweZdD+F5x/6qqxxEWSvmIVv6k+X5o6Iy9l9b9X8Q4qkTbPAMo1KFjudcMBXEkWduTx6k3TAPbsGkEY7WSR0wB7/vEGlsjmEiT/puA8N9InDQJfbGpjjaSRdfo/EUwvRTpGqHbjzE9FeiPvxoKokm1Rg/eZjx5enZmpoaXhkni8Kap/qT5C48LVNa2oTmrxEYqya5Sn/wPyMfOxoI5HcXM+OHQEV0x8snSkVv/8p9h5+e8L8lNmf/Cvk/mqHKsfkHF9B6SloXbJ9XFigbmjrP7vW/JGUqnmR19IYkwvkn9r+3Pq8aawAnBm54act6bZIZoJ6T9t8OsovhX46ZC8+aIzPT59GdY8V5hn/jWM8bPGD9j/AeMa8kMl0PgshRYH2QgAHMeIJfYR7HOnUXWDYYmoqdMtGmr4UMihFO/R5oXVTRamTFEVGgdrmGE/ZDMTGNdnFvOSfe/IuzDxKZDNoDD2cILhbIzYRvzrBtCv6FQ8f0iYKoWQWjgTr4lB/Yu7NOKYtU4SfK/yp8/Dvs8zV+OC2Fdsmtcdjp68WFVSiUmtRvgpGUfq/8phH3dxAmihgUpqcdVhtJud70DU3FTT0wI8WDaYg7WvyDOPMDmmxqYEpLTKGPfQUya8+Wi2IJ/VYqc0J6T6015RzB6mfxd+U8hHb963qdMbA9R/o3Oxm+NF1fIsYj4HUfsWJdWkKbUBDt/DR7SNwAqs7uLivpy2E1QCMJ6PQlF4ilIcQOF5yaOAFQgO+EG77RcE5JTjSuaPKY5QY0OEsulD4sp3DmJKOWlt7dDVre4U7x+hXg7uewdwU7eJ5h3u1tPhuDi4iMuTKbfgFBjD97ipZUxwAFsxIvhyzWgkLDPJ1mH9c5V8b0OuZwaFSQxrrfmKUguXO/W31GkUrkF0Sg+eTIZlwpHVVb+FEbDJlzD0dtLAwmo5mjUyzEHO3dDBlF/k+Ou7AYU9cBe5RDc3BqnQ5YBp9qexvaPQAlU7foyxjZOEEMDWiciZB9NDmfF9ayrsjBx4ar7Zs3RbFEPrrpSS2jBKsMpQ1PWhu//1TVKNqoyhWLvH1SO0sOEBRJ3eTcNI2O3QQ9k8M/BWTE9cikshp9F4nHD14yDokSSlX5KoXulRyTe35IdhjoTE38jtYaKdHT3xdH19py0u4uuan7fAbWokGj31Dl+r4X576yAqPMxF7sLOQRSZ+DHCeDXRYEbjK1yOiImmy4WZYXlUOQanDEkXrrKBxxpLAR/gFfiXOQznDgZNliCB9H7zb87Gfcw6YRnoPOM8TPG/x8w7oR14RxlAn1Ul7KA0jA3WiVxxk+if/ASHX2q1B+zTYsQqEXv/Nj0m8rWnTmwRaa3IalOiuaplp2OX9D2X6RY5yj2BOOFSy0zDyr+bRU+7JzrIdQ5f2FA1pOviX5+Jz0OMLMFPe+7q2Z68VTsSkfrE5g+dRQ3dZvMuPvkNeE/NoV61L0ZeJJ49n3kRq4wyu45b3kTr3u0n6ydOw44gdoDqyfMEefNGWM0z/lKo3YHZHWk6oL5iSmHK2ZsI+U/E+qZUP+dQuV3wWw3Pw5OI4ytgXKLXYCSpLVq6KTcniQWEk0wJUowJYDdXYoYrIPNNDTRapM58Nz7Bjzzac4tm4SzD78V4ttLi2Ix95OuxFHbvCvl8oyL9pmPbcx8TwVIHeKmyUU9GEpfXok1jT5xrPE3fNooDOW0MKpxYYedmxVrTn+12wsEIHeMEqPSooKUcLPn2xy2LmzIPwuRqAiHjapG+CHxN7RadKn+l4K4yUKeIj+Wkk0HzGZ5DcF8x/Mh1LhW1M0CxGxo7OAojr7jN1o6bevqI5dYzTYC+NWw/xi1kcvlyOOUidBXR7meF2rYxaeKSlJr5LyHP78os1yHVVJpYiOMk11BLQdGMCNO+U+4iqYQWZnmKFsEis6mo43ELq1QJBb5qDIXDPBW12Amw2pULaknAI1ZTsX1q9kERcDW35jTvVYAh4u+Obk9ePmvoKXGrk7t/sploezrLI6k8M30rtYq3KqOe2ZD3Jb47gpgVFVmIHZl5QiSJxELRFlgH7bSQAfK3s9XwAUUDXq1pYLa7CqUyykt1JJqNhZoTbr8G69LBCdY1H+tBL8cZkv36pGXYJa49VMvxtO1LIaeCE8ktxxQtXifAUNFgR+Lnmtrd0xPSzFkz8TNQ3wtRjGqlcMnj138V8uBlzJd0zent0w5Mjkr13xx8KfkIX/WtIJ4mLigRxuYwC6zGL+7Qb7M0N4r3MTZUJMBHyV+3w0UnctsVEbCh5wc5S0zDms0Z0Et67c8HRbyNFFfSCoF+cV572pVRtGofMSYNWzNIw1O/83COx3qvXPdILoGWUwZNp7H5ZaewtEVJG+K3PCZ/KcwtljUtuv7brzfmiy4SAtqI1CKiMCyCDUup6hGacYocq2/N947yi30ZcHzUQc7OlujhDfCF/Slsv0+2iTswgm0gQg2TaMXSsCDi2vkljDUqF6EyYJiK0R34DIFgqaOLpNrZHqIcaKwO46qFYmPtJFOEax3R7j6CDBUdV7cn+X/rwMS7N3JfsxnoPVMqP9tQm0UJlMmBHaayzBW8LkN9z/wmfEz4hnxjHhGPCOeEc+IZ8Qz4hnxjHhGPCOeEc+IZ8T/Q6LQYZJBe6BHpybnbkEaPo5EcWzDi0nTmQv+5TSIUM/eGXS7XuhLHV2ynsuF/yUncnPGoy+f//v3Iz11aAbf5dChPRe9Un1mDxbaVz4jldePa2e/XfRaOruFwyv1jf/0DYk+CQLPR9OOPqijT4p1DGDTCNMdUL5nQ1NvYg2yBl2TUYM1Fc3cHSfX1t8t21KugZKmD5EKawmB7B6C0MEUodbWuNZMlhT4JwicJhbaYQh25Vh3SFJqsDUFJutMXwjaMY6UmH8ppS4HtsDZ4/ihrqwt8sns5YJattWuG+9VjekcQ7rjSQ8V6iIkXaKyjQQgihq42Toa8T6tkW84zuJNGBDWYwhO8SRH00h4gIGWyExxpzyvXrQsRwbcWFmQynYQrmtbZFlqy17FZLXSPhrb6EtTmi2m84jlFn3ITjbQmQC/Sayh7gFcdwdFrnWnbeMP8UX+bgkVAh5sEu5sKGiE2/qoJ+iWLdmbBi3PGUpKlMH7eUYYd9xwSpNGgFOXL++X2LslqYsTpaaSpNWmW21B4ktV4rBrv0gcCkmaiyvwW7wcDZB/sFa5fg62/yyfv2tBp77kZYTLiCCpLp0G1DJFFNtXppasXSBKjRoaGmJvdIA5VGrfYBB9jz+CdALvMBMt6jNoXI2I3zNcGCSZ73YFgLb0Yhzw4IpaIKOctSnY9QBkPZGqM/6y3q12ZkDzd+PG6BThWfJmawRmU151g/ce6b7jyBeyF9bFDWT5U0U0FpCf2c18K+ybUa1j/8llcQJkUewB8/RqX9V4a5ozjox8JWOvgt9l9BzxJP4qr/W+pLMOupzeUdjWlgbX6DXWM8K+AP13Rjkvxp5a4zldyxKs7EM6YrWZ9RICkyvpG7FwbYqk7ZDVfdNmlZxSCZa1zJdt4OVMXb+uu+60BC3/kjhIHSgq4dWHzR8FBYSFUuTXpo1HhnGuFTd4SsfQ0FTGyC1qOduoyc1vCzmaHdyGXWzd3bMMyrDd3qYxxHkiBG3dWiEV9FEu2OweFWxwagloBOkWzHZS+GlKGvs4cjQLzUFefy0Kdbqzg0nUCWFc6AtGM/ELMg7YHrczD7gzXdhPLxc5QOz2wQfW1ZRxnWrNBbh5Sx790KeEve4h/OP5v9g6ERm5LJvP3hRL9A+lJQSTVXkcNxVSdqaem70HkZiVvkRsOtgXwLS1A7soDKnqEG7KXE9tTxnUnCe6LCQBz5G1GerrOTIHN+LySj43y6keYe9AvCtYULAdQvgEc6G+0dfQcDNq8K2OTOIAxnTlraLPrAPT2tfaHZUMTmnpROle0ujYlmwEf+VqoWR+T7qq6eBkBiWfFO9vwSjM+cI++hSsI3N2HMBy8+Pg466g2MvjE5fcYnQ6p5JcV+0xioGkLMhggXzCP8FkjWuUkxlguEjy9qD4XqRzDayDePXX7SMTp8r32YdGLF96fw+GGoGj+mLv25h3e1iYDxVDAdQrfn5h67J1V6Bvs3eS4hOtICu+iKbJyVaNQV16KI1WkPGBqcltigdt91VDa01N8zxGQrtsMnonaduvis3oww3j8IQTiPnWK58SVmZ3uC0VGl7Wd/8tALvLX8ju1/X4U4FjrDx+1mohKKZR/Fp0o5gZIVLLXa/1gxJF2hZBAaazW21t9vU3Aqg0/1oiOW4UlIo1pnK/MuNSSFDs0TVaKdKNyjrnBlrCrCwlqrKoRs+ewXaeNitlVkPH6dFbHdUPIg0/n2xXOgaVBMBm9y0qGayFm+qYSqdWSZQJlrLZd7oK3qCILvBjQ6jHJwwTTm7l+J6mlMGMtyRv0lXmy3qIsWjEUepfJDg6YTSJ5XIWZgSHL3K2C9olQ++gDw/jiM4LuFcL90mVoo8W/Uw+xtDmqRz6PefcLiwlxKOnf17q325SfTWFcypF4xh3ZO8jGa68xSRRBwc2lH21ygVvr0MAVxDV8ETU1LEJkQBncQntd2X8fIIV5K/7wVbs9qRKcNbCLu8TcrHwxcr6HMJB1VVHVN7Bm+F8/zRrIaenLtFhZQiT7/3k1s6hRodbhVtmnDOgzLU0WEAxIDbXLjorFS1wJxqi3Up3FVmxTW3rMJcOk39ws4Rx/R6E7uCb7+6R0ajJYVnQDCxvSQZQ362IUitPy+VDW0wRd+onw8K6NFFBbbsgfjKkkGAo0ihvYSBD1B9VE3KCNrEc4SuVncVA/uyfarLgxnxkyEcyZLi0L1lJ3JxCUZ0ShZ4JuEkRwS6730886csa7ZZLYT50QKFpDIYe2D6+gK/f3aVdEnPw9rhci2XYqjyTvxMJ12wS9oHQIhzgkK3y3w3poZeN77npzuuLG20ALLdsgokOlIqG6ic3XXcVno4hx8+6JVQq6JhckX5NvG4pZqr7xfQcRz5P3LoUkJNFdXcX/V0lPa9SVmLiSi/otlycDDtm4Ixy1EZx4GqsT4JFu7A35LlabWAy2z3e7GiRTpFrGor0bCg1Qb9pSD0xUQ946bY4CBCu0CRlHR/HYFMsnAb7ICuI9ShKkx2xDxqzd9tF/xAWRh3sqehbhcDmAroOXFE8v0HL/EB0oQqNV1ZgY6EyZcqsmo8ZeCLNaYnn7S1QFA9naTFZgtNwGZblS2a4BAR2+yRuMz3pzY4M5yW4Y6ofKbAxBcUmX4HeV/cwUGAIRJI0OvvpCTlo/fbfKAfva4U2QB4AyGNDU+M3Z30RAbcPL6a5/tZ2+CpBPQbyOhQyVIbcTzmzD/Gn83d+jEKtryQhKdg6pWvpoNsXZ8yxXmUEIQIidLX6ZrAOq0Nev1QlvMRzFDE7pm1DFljVI08YtJrZAoLJ4hxStvm/Z1xoektgjBXgCdWKSEud/4vTTW4gvtEsGDTLPpqJ4W7y/NishTftVRYLm/pYOOCO5IRHuFsv4QFcuJDdoXPtMbHB0y2s99rvb+vBMv8p0m2+IWwwHeLnOqNS5Me+oEOnTn2qynTu3Yw+RsHlBrC8Zz6sylnSMNLCSTJ99iPVHSuBKte3vlksXx31nxqSu74jLDLxEM5DP3AJs16EEJi2CVKcJQ9aNkZ1p6jGpk9Mhy/oqCBBR5vMQseXvC/DtWhCMVIqw7hz4id34Zq9KIYDxnVADpHpVtvInpeLYi1gesFBtf62folbpE82o6lg1ZjQsz3aoTUA83JHsY4GQZ4J6+wRcGwsl0lw+SRi+gCi1al/XvHuQndAqYPqBdSo6/PuvESNSvOfFXWb/KvcbXnyR5Di2Ql3yg4N/46cM7iukvSiJlJO9/MBAzlW0AajeUOLRfwZLAjaMVxXzxK5U19lHMshW65E0cUiJhzvmIaYc6pLNxjMTvmYSLVjjS+tjKVTLfpljfPdEcmHJtPJEEr2COJqBT2EC0UYqwGoS0XinWBbZO5fO5Xl7EPYEtTTQitzwftDdTYgZ6kbDBMXNUOOSvMGKz8lPHBnhIJygQuolz/CZpOG5NSoBdcpjbbPPZmSi3D0I1YK/sbWb/JNIPnUSzImdM5BQYmjvln7sLK5BHFefVmbZbg8KLBGuUbbskU+9SFHCuqdfMVak0W/bDO0xK37LLVL6sPKHNwy2GK7PVPhIWwMxApXWv4OqWy7+4Zyd8HpQFnzWle61b/JXcpR+sLqQ1aa2cAEycGisVX2FMxrus0OAufwkypB3roLtEGqZVJfchfWHTOHO5Gq/dzBettthM1WVj/dpp06gMvtgBVX/o5Qbi6RblkWqybcORLjsPdJN6MPeDKkGzGIzXYfxde4XIatxWYn/+Q42eLiMPgNxCwpqDM2hYSe/HW9nboZ7kYzdq/aU5LvExjCApgkhl+yyYr1lCo0VHGd3a7rgnH1HgRQk47c9xxp6jIf8VhHg+icOiyYPqwDKT5LiFhgSJQqaW2dEtcFZ+JQrdxOLn9cCQfosXz8p4RJd8aijMJdWoIGlyulvaMclabSXXYN69D3juloI9tlVvJtNJcBfaLDV6P1HJBgb1x2pMDm2WBJ84h7RvDLMupparLb4rOs48ilBViTrpnRKbl9Ea5rUJzn6pJHLK02XlKeZ4y/OlsOGxDTC133xpFENbLr5atH5aNwKWYeopw+37DEtfy4iCeWgKJpmnmeQ1ZjbRJoew8/bwR5A37t8NHJOErj9KEHQehWgV0s4DnvMKD2ewvFIbnTp5VWNwTOhvrMmaxbi4a7Xl54Uz65LcHvG2P06tnewjXthvFlpwy7G8mnrVaGNf9XOxca77qPcNTKlNmnJrxnllOa9HPa8chJLjbNpiEtDShj0H69Qnc8kHrOJJj5qsovZ2sjc3LmqNmLP/3RkqxYspj48IBhpnU/oyvIVsMeKmbyXplZ/13wnDebgLAlzzlvViJ10ZHUmXUc7fWSTK5/Qr9nGwX70Qm2yTsW+rWvppz3nK3h2di6syhghnVKuqXbaT3W2OhEfM7v7Qvhn/Qc7Ou1fm3ih40ffPH3/wNQSwMEFAACAAgAEXzDRuUMJF1NAAAAawAAABsAAAB1bml2ZXJzYWwvdW5pdmVyc2FsLnBuZy54bWyzsa/IzVEoSy0qzszPs1Uy1DNQsrfj5bIpKEoty0wtV6gAihnpGUCAkkKlrZIJErc8M6UkA6jCwMQSIZiRmpmeUWKrZG5hDhfUB5oJAFBLAQIAABQAAgAIAEx6rkTOggk37AIAAIgIAAAUAAAAAAAAAAEAAAAAAAAAAAB1bml2ZXJzYWwvcGxheWVyLnhtbFBLAQIAABQAAgAIABF8w0Z/8l/5pysAAAZYAAAXAAAAAAAAAAAAAAAAAB4DAAB1bml2ZXJzYWwvdW5pdmVyc2FsLnBuZ1BLAQIAABQAAgAIABF8w0blDCRdTQAAAGsAAAAbAAAAAAAAAAEAAAAAAPouAAB1bml2ZXJzYWwvdW5pdmVyc2FsLnBuZy54bWxQSwUGAAAAAAMAAwDQAAAAgC8AAAAA"/>
  <p:tag name="ISPRING_PRESENTATION_TITLE" val="BEHL2009 Group Work_ Exam Preparation"/>
  <p:tag name="ARTICULATE_PROJECT_OPEN" val="0"/>
  <p:tag name="ARTICULATE_SLIDE_COUNT" val="19"/>
  <p:tag name="ISPRING_SCREEN_RECS_UPDATED" val="C:\Users\loniea\Dropbox\7. EASS Div\ELILT project\2 Language proficiency\Group work\BEHL2009 Group Work_ Exam Preparation"/>
  <p:tag name="ISPRING_RESOURCE_FOLDER" val="C:\Users\loniea\Dropbox\7. EASS Div\ELILT project\2 Language proficiency\Group work\BEHL2009 Group Work_ Exam Preparation"/>
  <p:tag name="ISPRING_PRESENTATION_PATH" val="C:\Users\loniea\Dropbox\7. EASS Div\ELILT project\2 Language proficiency\Group work\BEHL2009 Group Work_ Exam Preparation.pptx"/>
  <p:tag name="FLASHSPRING_ZOOM_TAG" val="50"/>
  <p:tag name="ISPRING_PRESENTATION_INFO_2" val="&lt;?xml version=&quot;1.0&quot; encoding=&quot;UTF-8&quot; standalone=&quot;no&quot; ?&gt;&#10;&lt;presentation2&gt;&#10;&#10;  &lt;slides&gt;&#10;    &lt;slide id=&quot;{86EC0010-7895-4250-AD2E-9589F52E3194}&quot; pptId=&quot;261&quot;/&gt;&#10;    &lt;slide id=&quot;{4498DF99-5A1F-41BA-8790-CD2C354692F6}&quot; pptId=&quot;318&quot;/&gt;&#10;    &lt;slide id=&quot;{4D2DFDA0-DBAF-4119-B82D-C5282D4A5A5A}&quot; pptId=&quot;314&quot;/&gt;&#10;    &lt;slide id=&quot;{41850526-C0B7-4BF4-9ED0-EE56EFFDF076}&quot; pptId=&quot;315&quot;/&gt;&#10;    &lt;slide id=&quot;{312B6290-DC70-4EE7-BFC2-514CD7E940DB}&quot; pptId=&quot;320&quot;/&gt;&#10;    &lt;slide id=&quot;{96FFA994-E7CD-47F2-8F8C-36B2B98BB8FD}&quot; pptId=&quot;322&quot;/&gt;&#10;    &lt;slide id=&quot;{A7EFEC68-E0DF-42F5-9631-53C87AC01244}&quot; pptId=&quot;323&quot;/&gt;&#10;    &lt;slide id=&quot;{E642FF1A-C2A9-40E3-9D8A-176E6665F0BF}&quot; pptId=&quot;324&quot;/&gt;&#10;    &lt;slide id=&quot;{17059D29-B3C6-4A35-A4FD-7EC0BDDACD0A}&quot; pptId=&quot;325&quot;/&gt;&#10;    &lt;slide id=&quot;{D3828EE7-E706-4535-8C24-CFC378B6BE0F}&quot; pptId=&quot;326&quot;/&gt;&#10;    &lt;slide id=&quot;{99FE50DE-CA0B-46BD-933A-58D495D0879F}&quot; pptId=&quot;327&quot;/&gt;&#10;    &lt;slide id=&quot;{DD47D4AE-4FBE-43E0-880F-5BCB3DA08363}&quot; pptId=&quot;341&quot;/&gt;&#10;    &lt;slide id=&quot;{EA1A2A9C-04A1-4D87-A3FC-379AD5BEDF5D}&quot; pptId=&quot;342&quot;/&gt;&#10;    &lt;slide id=&quot;{2A792D91-D9AC-451C-ACED-B40F0A491031}&quot; pptId=&quot;349&quot;/&gt;&#10;    &lt;slide id=&quot;{94296B99-5012-4815-97E6-39CEAFE56893}&quot; pptId=&quot;350&quot;/&gt;&#10;    &lt;slide id=&quot;{9EF32BE9-12C2-4A70-8CAF-70F28BF14A7F}&quot; pptId=&quot;336&quot;/&gt;&#10;    &lt;slide id=&quot;{618A569D-F6B5-4F56-BACC-2EBB9E3B2FEB}&quot; pptId=&quot;337&quot;/&gt;&#10;    &lt;slide id=&quot;{61D21EA2-3F7F-419D-A1F9-845102243D03}&quot; pptId=&quot;345&quot;/&gt;&#10;    &lt;slide id=&quot;{9207F37C-705B-45A3-94D8-F2E1330A0269}&quot; pptId=&quot;347&quot;/&gt;&#10;  &lt;/slides&gt;&#10;&#10;  &lt;narration&gt;&#10;    &lt;audioTracks&gt;&#10;      &lt;audioTrack muted=&quot;false&quot; name=&quot;audio2&quot; resource=&quot;379b7fb5&quot; slideId=&quot;{86EC0010-7895-4250-AD2E-9589F52E3194}&quot; startTime=&quot;0&quot; stepIndex=&quot;0&quot; volume=&quot;1&quot;&gt;&#10;        &lt;audio channels=&quot;2&quot; format=&quot;s16&quot; sampleRate=&quot;44100&quot;/&gt;&#10;      &lt;/audioTrack&gt;&#10;      &lt;audioTrack muted=&quot;false&quot; name=&quot;audio3&quot; resource=&quot;4a47b5e9&quot; slideId=&quot;{4498DF99-5A1F-41BA-8790-CD2C354692F6}&quot; startTime=&quot;0&quot; stepIndex=&quot;0&quot; volume=&quot;1&quot;&gt;&#10;        &lt;audio channels=&quot;2&quot; format=&quot;s16&quot; sampleRate=&quot;44100&quot;/&gt;&#10;      &lt;/audioTrack&gt;&#10;      &lt;audioTrack muted=&quot;false&quot; name=&quot;audio5&quot; resource=&quot;cf7b5651&quot; slideId=&quot;{4D2DFDA0-DBAF-4119-B82D-C5282D4A5A5A}&quot; startTime=&quot;0&quot; stepIndex=&quot;0&quot; volume=&quot;1&quot;&gt;&#10;        &lt;audio channels=&quot;2&quot; format=&quot;s16&quot; sampleRate=&quot;44100&quot;/&gt;&#10;      &lt;/audioTrack&gt;&#10;      &lt;audioTrack muted=&quot;false&quot; name=&quot;audio9&quot; resource=&quot;e8606313&quot; slideId=&quot;{41850526-C0B7-4BF4-9ED0-EE56EFFDF076}&quot; startTime=&quot;0&quot; stepIndex=&quot;0&quot; volume=&quot;1&quot;&gt;&#10;        &lt;audio channels=&quot;2&quot; format=&quot;s16&quot; sampleRate=&quot;44100&quot;/&gt;&#10;      &lt;/audioTrack&gt;&#10;      &lt;audioTrack muted=&quot;false&quot; name=&quot;audio18&quot; resource=&quot;57bb8dce&quot; slideId=&quot;{312B6290-DC70-4EE7-BFC2-514CD7E940DB}&quot; startTime=&quot;0&quot; stepIndex=&quot;0&quot; volume=&quot;1&quot;&gt;&#10;        &lt;audio channels=&quot;2&quot; format=&quot;s16&quot; sampleRate=&quot;44100&quot;/&gt;&#10;      &lt;/audioTrack&gt;&#10;      &lt;audioTrack muted=&quot;false&quot; name=&quot;audio19&quot; resource=&quot;b17cc3d4&quot; slideId=&quot;{96FFA994-E7CD-47F2-8F8C-36B2B98BB8FD}&quot; startTime=&quot;0&quot; stepIndex=&quot;0&quot; volume=&quot;1&quot;&gt;&#10;        &lt;audio channels=&quot;2&quot; format=&quot;s16&quot; sampleRate=&quot;44100&quot;/&gt;&#10;      &lt;/audioTrack&gt;&#10;      &lt;audioTrack muted=&quot;false&quot; name=&quot;audio21&quot; resource=&quot;ff0c7dab&quot; slideId=&quot;{A7EFEC68-E0DF-42F5-9631-53C87AC01244}&quot; startTime=&quot;0&quot; stepIndex=&quot;0&quot; volume=&quot;1&quot;&gt;&#10;        &lt;audio channels=&quot;2&quot; format=&quot;s16&quot; sampleRate=&quot;44100&quot;/&gt;&#10;      &lt;/audioTrack&gt;&#10;      &lt;audioTrack muted=&quot;false&quot; name=&quot;audio24&quot; resource=&quot;e0676574&quot; slideId=&quot;{E642FF1A-C2A9-40E3-9D8A-176E6665F0BF}&quot; startTime=&quot;0&quot; stepIndex=&quot;0&quot; volume=&quot;1&quot;&gt;&#10;        &lt;audio channels=&quot;2&quot; format=&quot;s16&quot; sampleRate=&quot;44100&quot;/&gt;&#10;      &lt;/audioTrack&gt;&#10;      &lt;audioTrack muted=&quot;false&quot; name=&quot;audio26&quot; resource=&quot;58475462&quot; slideId=&quot;{17059D29-B3C6-4A35-A4FD-7EC0BDDACD0A}&quot; startTime=&quot;0&quot; stepIndex=&quot;0&quot; volume=&quot;1&quot;&gt;&#10;        &lt;audio channels=&quot;2&quot; format=&quot;s16&quot; sampleRate=&quot;44100&quot;/&gt;&#10;      &lt;/audioTrack&gt;&#10;      &lt;audioTrack muted=&quot;false&quot; name=&quot;audio33&quot; resource=&quot;537e3766&quot; slideId=&quot;{D3828EE7-E706-4535-8C24-CFC378B6BE0F}&quot; startTime=&quot;0&quot; stepIndex=&quot;0&quot; volume=&quot;1&quot;&gt;&#10;        &lt;audio channels=&quot;2&quot; format=&quot;s16&quot; sampleRate=&quot;44100&quot;/&gt;&#10;      &lt;/audioTrack&gt;&#10;      &lt;audioTrack muted=&quot;false&quot; name=&quot;audio35&quot; resource=&quot;143eb6f0&quot; slideId=&quot;{99FE50DE-CA0B-46BD-933A-58D495D0879F}&quot; startTime=&quot;0&quot; stepIndex=&quot;0&quot; volume=&quot;1&quot;&gt;&#10;        &lt;audio channels=&quot;2&quot; format=&quot;s16&quot; sampleRate=&quot;44100&quot;/&gt;&#10;      &lt;/audioTrack&gt;&#10;      &lt;audioTrack muted=&quot;false&quot; name=&quot;audio36&quot; resource=&quot;fdb58c49&quot; slideId=&quot;{DD47D4AE-4FBE-43E0-880F-5BCB3DA08363}&quot; startTime=&quot;0&quot; stepIndex=&quot;0&quot; volume=&quot;1&quot;&gt;&#10;        &lt;audio channels=&quot;2&quot; format=&quot;s16&quot; sampleRate=&quot;44100&quot;/&gt;&#10;      &lt;/audioTrack&gt;&#10;      &lt;audioTrack muted=&quot;false&quot; name=&quot;audio38&quot; resource=&quot;5dace312&quot; slideId=&quot;{EA1A2A9C-04A1-4D87-A3FC-379AD5BEDF5D}&quot; startTime=&quot;0&quot; stepIndex=&quot;0&quot; volume=&quot;1&quot;&gt;&#10;        &lt;audio channels=&quot;2&quot; format=&quot;s16&quot; sampleRate=&quot;44100&quot;/&gt;&#10;      &lt;/audioTrack&gt;&#10;      &lt;audioTrack muted=&quot;false&quot; name=&quot;audio40&quot; resource=&quot;1034c887&quot; slideId=&quot;{2A792D91-D9AC-451C-ACED-B40F0A491031}&quot; startTime=&quot;0&quot; stepIndex=&quot;0&quot; volume=&quot;1&quot;&gt;&#10;        &lt;audio channels=&quot;2&quot; format=&quot;s16&quot; sampleRate=&quot;44100&quot;/&gt;&#10;      &lt;/audioTrack&gt;&#10;      &lt;audioTrack muted=&quot;false&quot; name=&quot;audio43&quot; resource=&quot;bf9af5e0&quot; slideId=&quot;{94296B99-5012-4815-97E6-39CEAFE56893}&quot; startTime=&quot;0&quot; stepIndex=&quot;0&quot; volume=&quot;1&quot;&gt;&#10;        &lt;audio channels=&quot;2&quot; format=&quot;s16&quot; sampleRate=&quot;44100&quot;/&gt;&#10;      &lt;/audioTrack&gt;&#10;      &lt;audioTrack muted=&quot;false&quot; name=&quot;audio45&quot; resource=&quot;56934793&quot; slideId=&quot;{9EF32BE9-12C2-4A70-8CAF-70F28BF14A7F}&quot; startTime=&quot;0&quot; stepIndex=&quot;0&quot; volume=&quot;1&quot;&gt;&#10;        &lt;audio channels=&quot;2&quot; format=&quot;s16&quot; sampleRate=&quot;44100&quot;/&gt;&#10;      &lt;/audioTrack&gt;&#10;      &lt;audioTrack muted=&quot;false&quot; name=&quot;audio48&quot; resource=&quot;61f3d128&quot; slideId=&quot;{618A569D-F6B5-4F56-BACC-2EBB9E3B2FEB}&quot; startTime=&quot;0&quot; stepIndex=&quot;0&quot; volume=&quot;1&quot;&gt;&#10;        &lt;audio channels=&quot;2&quot; format=&quot;s16&quot; sampleRate=&quot;44100&quot;/&gt;&#10;      &lt;/audioTrack&gt;&#10;      &lt;audioTrack muted=&quot;false&quot; name=&quot;audio49&quot; resource=&quot;7a7cc03b&quot; slideId=&quot;{61D21EA2-3F7F-419D-A1F9-845102243D03}&quot; startTime=&quot;0&quot; stepIndex=&quot;0&quot; volume=&quot;1&quot;&gt;&#10;        &lt;audio channels=&quot;2&quot; format=&quot;s16&quot; sampleRate=&quot;44100&quot;/&gt;&#10;      &lt;/audioTrack&gt;&#10;      &lt;audioTrack muted=&quot;false&quot; name=&quot;audio51&quot; resource=&quot;98c0d318&quot; slideId=&quot;{9207F37C-705B-45A3-94D8-F2E1330A0269}&quot; startTime=&quot;0&quot; stepIndex=&quot;0&quot; volume=&quot;1&quot;&gt;&#10;        &lt;audio channels=&quot;2&quot; format=&quot;s16&quot; sampleRate=&quot;44100&quot;/&gt;&#10;      &lt;/audioTrack&gt;&#10;    &lt;/audioTracks&gt;&#10;    &lt;videoTracks/&gt;&#10;  &lt;/narration&gt;&#10;&#10;&lt;/presentation2&gt;&#10;"/>
</p:tagLst>
</file>

<file path=ppt/tags/tag10.xml><?xml version="1.0" encoding="utf-8"?>
<p:tagLst xmlns:a="http://schemas.openxmlformats.org/drawingml/2006/main" xmlns:r="http://schemas.openxmlformats.org/officeDocument/2006/relationships" xmlns:p="http://schemas.openxmlformats.org/presentationml/2006/main">
  <p:tag name="ISPRING_SLIDE_ID" val="{1A671A7B-4E9E-4638-A9E3-192A18A3618F}"/>
  <p:tag name="GENSWF_ADVANCE_TIME" val="21.1"/>
  <p:tag name="TIMING" val="|16.382|0.966"/>
  <p:tag name="ISPRING_CUSTOM_TIMING_USED" val="1"/>
  <p:tag name="ARTICULATE_SLIDE_THUMBNAIL_REFRESH" val="1"/>
  <p:tag name="ISPRING_SLIDE_ID_2" val="{17059D29-B3C6-4A35-A4FD-7EC0BDDACD0A}"/>
</p:tagLst>
</file>

<file path=ppt/tags/tag11.xml><?xml version="1.0" encoding="utf-8"?>
<p:tagLst xmlns:a="http://schemas.openxmlformats.org/drawingml/2006/main" xmlns:r="http://schemas.openxmlformats.org/officeDocument/2006/relationships" xmlns:p="http://schemas.openxmlformats.org/presentationml/2006/main">
  <p:tag name="ISPRING_SLIDE_ID" val="{07FC6209-1F0F-4413-89AD-F49BCA78349D}"/>
  <p:tag name="TIMING" val="|8.141|1.901|1.965|1.467|14.809|0.874|0.747|0.813|0.759"/>
  <p:tag name="ISPRING_CUSTOM_TIMING_USED" val="1"/>
  <p:tag name="ARTICULATE_SLIDE_THUMBNAIL_REFRESH" val="1"/>
  <p:tag name="ISPRING_SLIDE_ID_2" val="{D3828EE7-E706-4535-8C24-CFC378B6BE0F}"/>
  <p:tag name="GENSWF_ADVANCE_TIME" val="49.5"/>
</p:tagLst>
</file>

<file path=ppt/tags/tag12.xml><?xml version="1.0" encoding="utf-8"?>
<p:tagLst xmlns:a="http://schemas.openxmlformats.org/drawingml/2006/main" xmlns:r="http://schemas.openxmlformats.org/officeDocument/2006/relationships" xmlns:p="http://schemas.openxmlformats.org/presentationml/2006/main">
  <p:tag name="ISPRING_SLIDE_ID" val="{96CFB4AC-4762-45CB-A028-310153D107AF}"/>
  <p:tag name="GENSWF_ADVANCE_TIME" val="48.1"/>
  <p:tag name="TIMING" val="|39.92"/>
  <p:tag name="ISPRING_CUSTOM_TIMING_USED" val="1"/>
  <p:tag name="ARTICULATE_SLIDE_THUMBNAIL_REFRESH" val="1"/>
  <p:tag name="ISPRING_SLIDE_ID_2" val="{99FE50DE-CA0B-46BD-933A-58D495D0879F}"/>
</p:tagLst>
</file>

<file path=ppt/tags/tag13.xml><?xml version="1.0" encoding="utf-8"?>
<p:tagLst xmlns:a="http://schemas.openxmlformats.org/drawingml/2006/main" xmlns:r="http://schemas.openxmlformats.org/officeDocument/2006/relationships" xmlns:p="http://schemas.openxmlformats.org/presentationml/2006/main">
  <p:tag name="ISPRING_SLIDE_ID" val="{549D8334-3033-4FB5-8101-9ED9CCA083C7}"/>
  <p:tag name="GENSWF_ADVANCE_TIME" val="19.1"/>
  <p:tag name="TIMING" val="|14.051|0.946|0.936"/>
  <p:tag name="ISPRING_CUSTOM_TIMING_USED" val="1"/>
  <p:tag name="ISPRING_SLIDE_ID_2" val="{DD47D4AE-4FBE-43E0-880F-5BCB3DA08363}"/>
</p:tagLst>
</file>

<file path=ppt/tags/tag14.xml><?xml version="1.0" encoding="utf-8"?>
<p:tagLst xmlns:a="http://schemas.openxmlformats.org/drawingml/2006/main" xmlns:r="http://schemas.openxmlformats.org/officeDocument/2006/relationships" xmlns:p="http://schemas.openxmlformats.org/presentationml/2006/main">
  <p:tag name="ISPRING_SLIDE_ID" val="{CBFCC391-5A7C-4A62-BB3B-17AA10651C63}"/>
  <p:tag name="GENSWF_ADVANCE_TIME" val="77.2"/>
  <p:tag name="ISPRING_CUSTOM_TIMING_USED" val="1"/>
  <p:tag name="ARTICULATE_SLIDE_THUMBNAIL_REFRESH" val="1"/>
  <p:tag name="ISPRING_SLIDE_ID_2" val="{EA1A2A9C-04A1-4D87-A3FC-379AD5BEDF5D}"/>
</p:tagLst>
</file>

<file path=ppt/tags/tag15.xml><?xml version="1.0" encoding="utf-8"?>
<p:tagLst xmlns:a="http://schemas.openxmlformats.org/drawingml/2006/main" xmlns:r="http://schemas.openxmlformats.org/officeDocument/2006/relationships" xmlns:p="http://schemas.openxmlformats.org/presentationml/2006/main">
  <p:tag name="ISPRING_SLIDE_ID" val="{36B3817B-A0ED-404B-8912-BA93C40F0C3E}"/>
  <p:tag name="GENSWF_ADVANCE_TIME" val="80.7"/>
  <p:tag name="ISPRING_CUSTOM_TIMING_USED" val="1"/>
  <p:tag name="ISPRING_SLIDE_ID_2" val="{2A792D91-D9AC-451C-ACED-B40F0A491031}"/>
</p:tagLst>
</file>

<file path=ppt/tags/tag16.xml><?xml version="1.0" encoding="utf-8"?>
<p:tagLst xmlns:a="http://schemas.openxmlformats.org/drawingml/2006/main" xmlns:r="http://schemas.openxmlformats.org/officeDocument/2006/relationships" xmlns:p="http://schemas.openxmlformats.org/presentationml/2006/main">
  <p:tag name="ISPRING_SLIDE_ID" val="{8FF28E42-C1C0-4B07-BF88-C1161A3126E0}"/>
  <p:tag name="GENSWF_ADVANCE_TIME" val="58.6"/>
  <p:tag name="ISPRING_CUSTOM_TIMING_USED" val="1"/>
  <p:tag name="ARTICULATE_SLIDE_THUMBNAIL_REFRESH" val="1"/>
  <p:tag name="ISPRING_SLIDE_ID_2" val="{94296B99-5012-4815-97E6-39CEAFE56893}"/>
</p:tagLst>
</file>

<file path=ppt/tags/tag17.xml><?xml version="1.0" encoding="utf-8"?>
<p:tagLst xmlns:a="http://schemas.openxmlformats.org/drawingml/2006/main" xmlns:r="http://schemas.openxmlformats.org/officeDocument/2006/relationships" xmlns:p="http://schemas.openxmlformats.org/presentationml/2006/main">
  <p:tag name="ISPRING_SLIDE_ID" val="{A72E2689-FFB9-4527-AEBD-F42452665106}"/>
  <p:tag name="GENSWF_ADVANCE_TIME" val="92.7"/>
  <p:tag name="TIMING" val="|12.377|10.841|25.398"/>
  <p:tag name="ISPRING_CUSTOM_TIMING_USED" val="1"/>
  <p:tag name="ARTICULATE_SLIDE_THUMBNAIL_REFRESH" val="1"/>
  <p:tag name="ISPRING_SLIDE_ID_2" val="{9EF32BE9-12C2-4A70-8CAF-70F28BF14A7F}"/>
</p:tagLst>
</file>

<file path=ppt/tags/tag18.xml><?xml version="1.0" encoding="utf-8"?>
<p:tagLst xmlns:a="http://schemas.openxmlformats.org/drawingml/2006/main" xmlns:r="http://schemas.openxmlformats.org/officeDocument/2006/relationships" xmlns:p="http://schemas.openxmlformats.org/presentationml/2006/main">
  <p:tag name="ISPRING_SLIDE_ID" val="{2C857703-71F9-4021-B042-96F05976D0C2}"/>
  <p:tag name="GENSWF_ADVANCE_TIME" val="20"/>
  <p:tag name="TIMING" val="|8.331"/>
  <p:tag name="ISPRING_CUSTOM_TIMING_USED" val="1"/>
  <p:tag name="ARTICULATE_SLIDE_THUMBNAIL_REFRESH" val="1"/>
  <p:tag name="ISPRING_SLIDE_ID_2" val="{618A569D-F6B5-4F56-BACC-2EBB9E3B2FEB}"/>
</p:tagLst>
</file>

<file path=ppt/tags/tag19.xml><?xml version="1.0" encoding="utf-8"?>
<p:tagLst xmlns:a="http://schemas.openxmlformats.org/drawingml/2006/main" xmlns:r="http://schemas.openxmlformats.org/officeDocument/2006/relationships" xmlns:p="http://schemas.openxmlformats.org/presentationml/2006/main">
  <p:tag name="ISPRING_SLIDE_ID" val="{4D9E8877-5B7B-4D31-88EA-4F903E659115}"/>
  <p:tag name="GENSWF_ADVANCE_TIME" val="160.1"/>
  <p:tag name="ISPRING_CUSTOM_TIMING_USED" val="1"/>
  <p:tag name="ARTICULATE_SLIDE_THUMBNAIL_REFRESH" val="1"/>
  <p:tag name="ISPRING_SLIDE_ID_2" val="{61D21EA2-3F7F-419D-A1F9-845102243D03}"/>
</p:tagLst>
</file>

<file path=ppt/tags/tag2.xml><?xml version="1.0" encoding="utf-8"?>
<p:tagLst xmlns:a="http://schemas.openxmlformats.org/drawingml/2006/main" xmlns:r="http://schemas.openxmlformats.org/officeDocument/2006/relationships" xmlns:p="http://schemas.openxmlformats.org/presentationml/2006/main">
  <p:tag name="ISPRING_SLIDE_ID" val="{24C39945-968C-4D82-A397-E326E829A1DA}"/>
  <p:tag name="GENSWF_ADVANCE_TIME" val="38.9"/>
  <p:tag name="ISPRING_CUSTOM_TIMING_USED" val="1"/>
  <p:tag name="ARTICULATE_SLIDE_THUMBNAIL_REFRESH" val="1"/>
  <p:tag name="ISPRING_SLIDE_ID_2" val="{86EC0010-7895-4250-AD2E-9589F52E3194}"/>
</p:tagLst>
</file>

<file path=ppt/tags/tag20.xml><?xml version="1.0" encoding="utf-8"?>
<p:tagLst xmlns:a="http://schemas.openxmlformats.org/drawingml/2006/main" xmlns:r="http://schemas.openxmlformats.org/officeDocument/2006/relationships" xmlns:p="http://schemas.openxmlformats.org/presentationml/2006/main">
  <p:tag name="ISPRING_SLIDE_ID" val="{F564D161-7B65-4151-8316-F00DFD513567}"/>
  <p:tag name="GENSWF_ADVANCE_TIME" val="13"/>
  <p:tag name="ISPRING_CUSTOM_TIMING_USED" val="1"/>
  <p:tag name="ARTICULATE_SLIDE_THUMBNAIL_REFRESH" val="1"/>
  <p:tag name="ISPRING_SLIDE_ID_2" val="{9207F37C-705B-45A3-94D8-F2E1330A0269}"/>
</p:tagLst>
</file>

<file path=ppt/tags/tag3.xml><?xml version="1.0" encoding="utf-8"?>
<p:tagLst xmlns:a="http://schemas.openxmlformats.org/drawingml/2006/main" xmlns:r="http://schemas.openxmlformats.org/officeDocument/2006/relationships" xmlns:p="http://schemas.openxmlformats.org/presentationml/2006/main">
  <p:tag name="ISPRING_SLIDE_ID" val="{C8059C92-9B14-4A23-8F02-ACE171D6509B}"/>
  <p:tag name="GENSWF_ADVANCE_TIME" val="5"/>
  <p:tag name="ISPRING_CUSTOM_TIMING_USED" val="1"/>
  <p:tag name="ARTICULATE_SLIDE_THUMBNAIL_REFRESH" val="1"/>
  <p:tag name="ISPRING_SLIDE_ID_2" val="{4498DF99-5A1F-41BA-8790-CD2C354692F6}"/>
</p:tagLst>
</file>

<file path=ppt/tags/tag4.xml><?xml version="1.0" encoding="utf-8"?>
<p:tagLst xmlns:a="http://schemas.openxmlformats.org/drawingml/2006/main" xmlns:r="http://schemas.openxmlformats.org/officeDocument/2006/relationships" xmlns:p="http://schemas.openxmlformats.org/presentationml/2006/main">
  <p:tag name="ISPRING_SLIDE_ID" val="{9D93B39A-1894-42D3-9102-35FE7FBC6083}"/>
  <p:tag name="GENSWF_ADVANCE_TIME" val="83"/>
  <p:tag name="TIMING" val="|22.831"/>
  <p:tag name="ISPRING_CUSTOM_TIMING_USED" val="1"/>
  <p:tag name="ARTICULATE_SLIDE_THUMBNAIL_REFRESH" val="1"/>
  <p:tag name="ISPRING_SLIDE_ID_2" val="{4D2DFDA0-DBAF-4119-B82D-C5282D4A5A5A}"/>
</p:tagLst>
</file>

<file path=ppt/tags/tag5.xml><?xml version="1.0" encoding="utf-8"?>
<p:tagLst xmlns:a="http://schemas.openxmlformats.org/drawingml/2006/main" xmlns:r="http://schemas.openxmlformats.org/officeDocument/2006/relationships" xmlns:p="http://schemas.openxmlformats.org/presentationml/2006/main">
  <p:tag name="ISPRING_SLIDE_ID" val="{977FDA6F-03E2-47CB-9437-0CCB2EDBBF82}"/>
  <p:tag name="GENSWF_ADVANCE_TIME" val="35"/>
  <p:tag name="TIMING" val="|12.46|1.132|0.926|1.321|0.936|1.216|0.983|1.425"/>
  <p:tag name="ISPRING_CUSTOM_TIMING_USED" val="1"/>
  <p:tag name="ARTICULATE_SLIDE_THUMBNAIL_REFRESH" val="1"/>
  <p:tag name="ISPRING_SLIDE_ID_2" val="{41850526-C0B7-4BF4-9ED0-EE56EFFDF076}"/>
</p:tagLst>
</file>

<file path=ppt/tags/tag6.xml><?xml version="1.0" encoding="utf-8"?>
<p:tagLst xmlns:a="http://schemas.openxmlformats.org/drawingml/2006/main" xmlns:r="http://schemas.openxmlformats.org/officeDocument/2006/relationships" xmlns:p="http://schemas.openxmlformats.org/presentationml/2006/main">
  <p:tag name="ISPRING_SLIDE_ID" val="{48CAFDB9-2124-468D-9FBF-42367462542D}"/>
  <p:tag name="GENSWF_ADVANCE_TIME" val="73.694"/>
  <p:tag name="TIMING" val="|14.52|6.272|7.768|29.595"/>
  <p:tag name="ISPRING_CUSTOM_TIMING_USED" val="1"/>
  <p:tag name="ARTICULATE_SLIDE_THUMBNAIL_REFRESH" val="1"/>
  <p:tag name="ISPRING_SLIDE_ID_2" val="{312B6290-DC70-4EE7-BFC2-514CD7E940DB}"/>
</p:tagLst>
</file>

<file path=ppt/tags/tag7.xml><?xml version="1.0" encoding="utf-8"?>
<p:tagLst xmlns:a="http://schemas.openxmlformats.org/drawingml/2006/main" xmlns:r="http://schemas.openxmlformats.org/officeDocument/2006/relationships" xmlns:p="http://schemas.openxmlformats.org/presentationml/2006/main">
  <p:tag name="ISPRING_SLIDE_ID" val="{2B5C0699-D417-4B34-B823-0E849EDA788B}"/>
  <p:tag name="GENSWF_ADVANCE_TIME" val="49.6"/>
  <p:tag name="ISPRING_CUSTOM_TIMING_USED" val="1"/>
  <p:tag name="ARTICULATE_SLIDE_THUMBNAIL_REFRESH" val="1"/>
  <p:tag name="ISPRING_SLIDE_ID_2" val="{96FFA994-E7CD-47F2-8F8C-36B2B98BB8FD}"/>
</p:tagLst>
</file>

<file path=ppt/tags/tag8.xml><?xml version="1.0" encoding="utf-8"?>
<p:tagLst xmlns:a="http://schemas.openxmlformats.org/drawingml/2006/main" xmlns:r="http://schemas.openxmlformats.org/officeDocument/2006/relationships" xmlns:p="http://schemas.openxmlformats.org/presentationml/2006/main">
  <p:tag name="ISPRING_SLIDE_ID" val="{0AF98083-3C33-4A8E-A023-C56DC7B6466A}"/>
  <p:tag name="ISPRING_CUSTOM_TIMING_USED" val="1"/>
  <p:tag name="ARTICULATE_SLIDE_THUMBNAIL_REFRESH" val="1"/>
  <p:tag name="ISPRING_SLIDE_ID_2" val="{A7EFEC68-E0DF-42F5-9631-53C87AC01244}"/>
  <p:tag name="GENSWF_ADVANCE_TIME" val="69.127"/>
</p:tagLst>
</file>

<file path=ppt/tags/tag9.xml><?xml version="1.0" encoding="utf-8"?>
<p:tagLst xmlns:a="http://schemas.openxmlformats.org/drawingml/2006/main" xmlns:r="http://schemas.openxmlformats.org/officeDocument/2006/relationships" xmlns:p="http://schemas.openxmlformats.org/presentationml/2006/main">
  <p:tag name="ISPRING_SLIDE_ID" val="{5C657E4A-7B9E-4CC8-839F-6D4D151F7F15}"/>
  <p:tag name="GENSWF_ADVANCE_TIME" val="64.771"/>
  <p:tag name="TIMING" val="|37.768"/>
  <p:tag name="ISPRING_CUSTOM_TIMING_USED" val="1"/>
  <p:tag name="ARTICULATE_SLIDE_THUMBNAIL_REFRESH" val="1"/>
  <p:tag name="ISPRING_SLIDE_ID_2" val="{E642FF1A-C2A9-40E3-9D8A-176E6665F0BF}"/>
</p:tagLst>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6191</TotalTime>
  <Words>3222</Words>
  <Application>Microsoft Office PowerPoint</Application>
  <PresentationFormat>On-screen Show (4:3)</PresentationFormat>
  <Paragraphs>260</Paragraphs>
  <Slides>19</Slides>
  <Notes>19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Blank Presentation</vt:lpstr>
      <vt:lpstr>Group Work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Edmund Boey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BEHL2009 Group Work_ Exam Preparation</dc:title>
  <dc:creator>Edmund Boey</dc:creator>
  <cp:lastModifiedBy>Anne Lonie</cp:lastModifiedBy>
  <cp:revision>545</cp:revision>
  <cp:lastPrinted>2011-11-18T03:36:14Z</cp:lastPrinted>
  <dcterms:created xsi:type="dcterms:W3CDTF">2012-06-21T06:49:01Z</dcterms:created>
  <dcterms:modified xsi:type="dcterms:W3CDTF">2019-06-06T02:38:33Z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B76502D1-EB07-4BBD-A5D3-5B0A1E11572A</vt:lpwstr>
  </property>
  <property fmtid="{D5CDD505-2E9C-101B-9397-08002B2CF9AE}" pid="3" name="ArticulatePath">
    <vt:lpwstr>BEHL2009 Group Work_ Exam Preparation</vt:lpwstr>
  </property>
</Properties>
</file>