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1" r:id="rId2"/>
    <p:sldId id="318" r:id="rId3"/>
    <p:sldId id="319" r:id="rId4"/>
    <p:sldId id="320" r:id="rId5"/>
    <p:sldId id="321" r:id="rId6"/>
    <p:sldId id="322" r:id="rId7"/>
    <p:sldId id="323" r:id="rId8"/>
    <p:sldId id="314" r:id="rId9"/>
    <p:sldId id="315" r:id="rId10"/>
    <p:sldId id="316" r:id="rId11"/>
    <p:sldId id="324" r:id="rId12"/>
    <p:sldId id="325" r:id="rId13"/>
    <p:sldId id="326" r:id="rId14"/>
    <p:sldId id="327" r:id="rId15"/>
    <p:sldId id="328" r:id="rId16"/>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9FFCC"/>
    <a:srgbClr val="FFCC99"/>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9759" autoAdjust="0"/>
  </p:normalViewPr>
  <p:slideViewPr>
    <p:cSldViewPr snapToGrid="0">
      <p:cViewPr varScale="1">
        <p:scale>
          <a:sx n="114" d="100"/>
          <a:sy n="114" d="100"/>
        </p:scale>
        <p:origin x="1524" y="114"/>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hyperlink" Target="https://lo.unisa.edu.au/course/view.php?id=4074" TargetMode="Externa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hyperlink" Target="https://lo.unisa.edu.au/course/view.php?id=3839" TargetMode="External"/><Relationship Id="rId4" Type="http://schemas.openxmlformats.org/officeDocument/2006/relationships/hyperlink" Target="https://lo.unisa.edu.au/course/view.php?id=4077"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5400" dirty="0">
                <a:latin typeface="Calibri" panose="020F0502020204030204" pitchFamily="34" charset="0"/>
                <a:cs typeface="Calibri" panose="020F0502020204030204" pitchFamily="34" charset="0"/>
              </a:rPr>
              <a:t>Critical Analysis Essay – </a:t>
            </a:r>
            <a:endParaRPr lang="en-US" sz="5400" dirty="0"/>
          </a:p>
        </p:txBody>
      </p:sp>
      <p:sp>
        <p:nvSpPr>
          <p:cNvPr id="13315" name="Rectangle 3"/>
          <p:cNvSpPr>
            <a:spLocks noGrp="1" noChangeArrowheads="1"/>
          </p:cNvSpPr>
          <p:nvPr>
            <p:ph type="subTitle" sz="quarter" idx="1"/>
          </p:nvPr>
        </p:nvSpPr>
        <p:spPr>
          <a:prstGeom prst="rect">
            <a:avLst/>
          </a:prstGeom>
          <a:noFill/>
        </p:spPr>
        <p:txBody>
          <a:bodyPr/>
          <a:lstStyle/>
          <a:p>
            <a:pPr eaLnBrk="1" hangingPunct="1"/>
            <a:r>
              <a:rPr lang="en-US" dirty="0"/>
              <a:t>Dr. Shashi </a:t>
            </a:r>
            <a:r>
              <a:rPr lang="en-US" dirty="0" err="1"/>
              <a:t>Nallaya</a:t>
            </a: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Body : Example</a:t>
            </a:r>
          </a:p>
        </p:txBody>
      </p:sp>
      <p:sp>
        <p:nvSpPr>
          <p:cNvPr id="7" name="Subtitle 2"/>
          <p:cNvSpPr txBox="1">
            <a:spLocks/>
          </p:cNvSpPr>
          <p:nvPr/>
        </p:nvSpPr>
        <p:spPr bwMode="auto">
          <a:xfrm>
            <a:off x="519113" y="1073149"/>
            <a:ext cx="5367337" cy="3756025"/>
          </a:xfrm>
          <a:prstGeom prst="rect">
            <a:avLst/>
          </a:prstGeom>
          <a:solidFill>
            <a:sysClr val="window" lastClr="FFFFFF"/>
          </a:solidFill>
          <a:ln w="2857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AU" altLang="en-US" sz="2000" b="0" i="0" u="none" strike="noStrike" kern="1200" cap="none" spc="0" normalizeH="0" baseline="0" noProof="0" dirty="0">
                <a:ln>
                  <a:noFill/>
                </a:ln>
                <a:solidFill>
                  <a:srgbClr val="C00000"/>
                </a:solidFill>
                <a:effectLst/>
                <a:uLnTx/>
                <a:uFillTx/>
                <a:latin typeface="Calibri"/>
              </a:rPr>
              <a:t>Uncovering the world within the character and the actor </a:t>
            </a:r>
            <a:r>
              <a:rPr lang="en-AU" altLang="en-US" sz="2000" dirty="0">
                <a:solidFill>
                  <a:srgbClr val="C00000"/>
                </a:solidFill>
                <a:latin typeface="Calibri"/>
              </a:rPr>
              <a:t>by going beyond mere words and language of the script is a significant principle of stage performance. </a:t>
            </a:r>
            <a:r>
              <a:rPr lang="en-AU" altLang="en-US" sz="2000" dirty="0">
                <a:solidFill>
                  <a:srgbClr val="00B050"/>
                </a:solidFill>
                <a:latin typeface="Calibri"/>
              </a:rPr>
              <a:t>Berry (2008) suggests that an actor’s connection to the words they speak during performance, augment the utterance of them. This was observed in the practical exercise where displacement strategies were employed during the rehearsals for…</a:t>
            </a:r>
            <a:endParaRPr kumimoji="0" lang="en-AU" altLang="en-US" sz="2000" b="0" i="0" u="none" strike="noStrike" kern="1200" cap="none" spc="0" normalizeH="0" baseline="0" noProof="0" dirty="0">
              <a:ln>
                <a:noFill/>
              </a:ln>
              <a:solidFill>
                <a:srgbClr val="00B050"/>
              </a:solidFill>
              <a:effectLst/>
              <a:uLnTx/>
              <a:uFillTx/>
              <a:latin typeface="Calibri"/>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Rectangular Callout 1"/>
          <p:cNvSpPr/>
          <p:nvPr/>
        </p:nvSpPr>
        <p:spPr bwMode="auto">
          <a:xfrm>
            <a:off x="6153150" y="1200150"/>
            <a:ext cx="2095500" cy="971550"/>
          </a:xfrm>
          <a:prstGeom prst="wedgeRectCallout">
            <a:avLst>
              <a:gd name="adj1" fmla="val -91288"/>
              <a:gd name="adj2" fmla="val -135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Topic sentence (key</a:t>
            </a:r>
            <a:r>
              <a:rPr kumimoji="0" lang="en-AU" sz="1400" b="0" i="0" u="none" strike="noStrike" cap="none" normalizeH="0" dirty="0">
                <a:ln>
                  <a:noFill/>
                </a:ln>
                <a:solidFill>
                  <a:srgbClr val="C00000"/>
                </a:solidFill>
                <a:effectLst/>
                <a:latin typeface="Arial" charset="0"/>
                <a:cs typeface="Arial" charset="0"/>
              </a:rPr>
              <a:t> point that will be discussed  in this paragraph</a:t>
            </a:r>
            <a:endParaRPr kumimoji="0" lang="en-AU" sz="1400" b="0" i="0" u="none" strike="noStrike" cap="none" normalizeH="0" baseline="0" dirty="0">
              <a:ln>
                <a:noFill/>
              </a:ln>
              <a:solidFill>
                <a:srgbClr val="C00000"/>
              </a:solidFill>
              <a:effectLst/>
              <a:latin typeface="Arial" charset="0"/>
              <a:cs typeface="Arial" charset="0"/>
            </a:endParaRPr>
          </a:p>
        </p:txBody>
      </p:sp>
      <p:sp>
        <p:nvSpPr>
          <p:cNvPr id="5" name="Rectangular Callout 4"/>
          <p:cNvSpPr/>
          <p:nvPr/>
        </p:nvSpPr>
        <p:spPr bwMode="auto">
          <a:xfrm>
            <a:off x="6391275" y="2409825"/>
            <a:ext cx="2095500" cy="714375"/>
          </a:xfrm>
          <a:prstGeom prst="wedgeRectCallout">
            <a:avLst>
              <a:gd name="adj1" fmla="val -91288"/>
              <a:gd name="adj2" fmla="val -135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Expansion of key point with evidence</a:t>
            </a:r>
          </a:p>
        </p:txBody>
      </p:sp>
    </p:spTree>
    <p:extLst>
      <p:ext uri="{BB962C8B-B14F-4D97-AF65-F5344CB8AC3E}">
        <p14:creationId xmlns:p14="http://schemas.microsoft.com/office/powerpoint/2010/main" val="10979888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Conclusion: Example</a:t>
            </a:r>
          </a:p>
        </p:txBody>
      </p:sp>
      <p:sp>
        <p:nvSpPr>
          <p:cNvPr id="7" name="Subtitle 2"/>
          <p:cNvSpPr txBox="1">
            <a:spLocks/>
          </p:cNvSpPr>
          <p:nvPr/>
        </p:nvSpPr>
        <p:spPr bwMode="auto">
          <a:xfrm>
            <a:off x="519113" y="1073149"/>
            <a:ext cx="5367337" cy="3756025"/>
          </a:xfrm>
          <a:prstGeom prst="rect">
            <a:avLst/>
          </a:prstGeom>
          <a:solidFill>
            <a:sysClr val="window" lastClr="FFFFFF"/>
          </a:solidFill>
          <a:ln w="2857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lang="en-AU" altLang="en-US" sz="2000" dirty="0">
                <a:solidFill>
                  <a:srgbClr val="C00000"/>
                </a:solidFill>
                <a:latin typeface="Calibri"/>
              </a:rPr>
              <a:t>Nearly all the elements discussed in the above sections such as body, voice, text and stage, play an important role in stage performance. </a:t>
            </a:r>
            <a:r>
              <a:rPr lang="en-AU" altLang="en-US" sz="2000" dirty="0">
                <a:solidFill>
                  <a:srgbClr val="00B050"/>
                </a:solidFill>
                <a:latin typeface="Calibri"/>
              </a:rPr>
              <a:t>The ultimate performance is a collective presentation of each one of these principles.   This course has managed to provide many insights about stage performance through the various practical exercises that were undertaken individually and in teams… </a:t>
            </a:r>
            <a:r>
              <a:rPr lang="en-AU" altLang="en-US" sz="2000" dirty="0">
                <a:solidFill>
                  <a:srgbClr val="7030A0"/>
                </a:solidFill>
                <a:latin typeface="Calibri"/>
              </a:rPr>
              <a:t>Conclude with a statement about the implications/suggestions for future research or just a thought-provoking statement.</a:t>
            </a:r>
            <a:endParaRPr kumimoji="0" lang="en-AU" altLang="en-US" sz="2000" b="0" i="0" u="none" strike="noStrike" kern="1200" cap="none" spc="0" normalizeH="0" baseline="0" noProof="0" dirty="0">
              <a:ln>
                <a:noFill/>
              </a:ln>
              <a:solidFill>
                <a:srgbClr val="00B050"/>
              </a:solidFill>
              <a:effectLst/>
              <a:uLnTx/>
              <a:uFillTx/>
              <a:latin typeface="Calibri"/>
            </a:endParaRPr>
          </a:p>
        </p:txBody>
      </p:sp>
      <p:sp>
        <p:nvSpPr>
          <p:cNvPr id="4" name="Rectangular Callout 3"/>
          <p:cNvSpPr/>
          <p:nvPr/>
        </p:nvSpPr>
        <p:spPr bwMode="auto">
          <a:xfrm>
            <a:off x="6076950" y="1181100"/>
            <a:ext cx="1685925" cy="685800"/>
          </a:xfrm>
          <a:prstGeom prst="wedgeRectCallout">
            <a:avLst>
              <a:gd name="adj1" fmla="val -72810"/>
              <a:gd name="adj2" fmla="val -2638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Reiterate main</a:t>
            </a:r>
            <a:r>
              <a:rPr kumimoji="0" lang="en-AU" sz="1400" b="0" i="0" u="none" strike="noStrike" cap="none" normalizeH="0" dirty="0">
                <a:ln>
                  <a:noFill/>
                </a:ln>
                <a:solidFill>
                  <a:srgbClr val="C00000"/>
                </a:solidFill>
                <a:effectLst/>
                <a:latin typeface="Arial" charset="0"/>
                <a:cs typeface="Arial" charset="0"/>
              </a:rPr>
              <a:t> message (thesis statement)</a:t>
            </a:r>
            <a:endParaRPr kumimoji="0" lang="en-AU" sz="1400" b="0" i="0" u="none" strike="noStrike" cap="none" normalizeH="0" baseline="0" dirty="0">
              <a:ln>
                <a:noFill/>
              </a:ln>
              <a:solidFill>
                <a:srgbClr val="C00000"/>
              </a:solidFill>
              <a:effectLst/>
              <a:latin typeface="Arial" charset="0"/>
              <a:cs typeface="Arial" charset="0"/>
            </a:endParaRPr>
          </a:p>
        </p:txBody>
      </p:sp>
      <p:sp>
        <p:nvSpPr>
          <p:cNvPr id="8" name="Rectangular Callout 7"/>
          <p:cNvSpPr/>
          <p:nvPr/>
        </p:nvSpPr>
        <p:spPr bwMode="auto">
          <a:xfrm>
            <a:off x="6076950" y="2495549"/>
            <a:ext cx="1685925" cy="1495425"/>
          </a:xfrm>
          <a:prstGeom prst="wedgeRectCallout">
            <a:avLst>
              <a:gd name="adj1" fmla="val -72810"/>
              <a:gd name="adj2" fmla="val -2638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latin typeface="Arial" charset="0"/>
                <a:cs typeface="Arial" charset="0"/>
              </a:rPr>
              <a:t>Recap key</a:t>
            </a:r>
            <a:r>
              <a:rPr kumimoji="0" lang="en-AU" sz="1400" b="0" i="0" u="none" strike="noStrike" cap="none" normalizeH="0" dirty="0">
                <a:ln>
                  <a:noFill/>
                </a:ln>
                <a:solidFill>
                  <a:srgbClr val="00B050"/>
                </a:solidFill>
                <a:effectLst/>
                <a:latin typeface="Arial" charset="0"/>
                <a:cs typeface="Arial" charset="0"/>
              </a:rPr>
              <a:t> points discussed in the body section (do not introduce any new points)</a:t>
            </a:r>
            <a:endParaRPr kumimoji="0" lang="en-AU" sz="1400" b="0" i="0" u="none" strike="noStrike" cap="none" normalizeH="0" baseline="0" dirty="0">
              <a:ln>
                <a:noFill/>
              </a:ln>
              <a:solidFill>
                <a:srgbClr val="00B050"/>
              </a:solidFill>
              <a:effectLst/>
              <a:latin typeface="Arial" charset="0"/>
              <a:cs typeface="Arial" charset="0"/>
            </a:endParaRPr>
          </a:p>
        </p:txBody>
      </p:sp>
      <p:sp>
        <p:nvSpPr>
          <p:cNvPr id="9" name="Rectangular Callout 8"/>
          <p:cNvSpPr/>
          <p:nvPr/>
        </p:nvSpPr>
        <p:spPr bwMode="auto">
          <a:xfrm>
            <a:off x="6076950" y="4238623"/>
            <a:ext cx="1685925" cy="590551"/>
          </a:xfrm>
          <a:prstGeom prst="wedgeRectCallout">
            <a:avLst>
              <a:gd name="adj1" fmla="val -72810"/>
              <a:gd name="adj2" fmla="val -2638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Concluding</a:t>
            </a:r>
            <a:r>
              <a:rPr kumimoji="0" lang="en-AU" sz="1400" b="0" i="0" u="none" strike="noStrike" cap="none" normalizeH="0" dirty="0">
                <a:ln>
                  <a:noFill/>
                </a:ln>
                <a:solidFill>
                  <a:srgbClr val="7030A0"/>
                </a:solidFill>
                <a:effectLst/>
                <a:latin typeface="Arial" charset="0"/>
                <a:cs typeface="Arial" charset="0"/>
              </a:rPr>
              <a:t> statement</a:t>
            </a:r>
            <a:endParaRPr kumimoji="0" lang="en-AU" sz="1400" b="0" i="0" u="none" strike="noStrike" cap="none" normalizeH="0" baseline="0" dirty="0">
              <a:ln>
                <a:noFill/>
              </a:ln>
              <a:solidFill>
                <a:srgbClr val="7030A0"/>
              </a:solidFill>
              <a:effectLst/>
              <a:latin typeface="Arial" charset="0"/>
              <a:cs typeface="Arial" charset="0"/>
            </a:endParaRPr>
          </a:p>
        </p:txBody>
      </p:sp>
    </p:spTree>
    <p:extLst>
      <p:ext uri="{BB962C8B-B14F-4D97-AF65-F5344CB8AC3E}">
        <p14:creationId xmlns:p14="http://schemas.microsoft.com/office/powerpoint/2010/main" val="40274821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Different ways of integrating evidence</a:t>
            </a:r>
          </a:p>
        </p:txBody>
      </p:sp>
      <p:graphicFrame>
        <p:nvGraphicFramePr>
          <p:cNvPr id="10" name="Table 9"/>
          <p:cNvGraphicFramePr>
            <a:graphicFrameLocks noGrp="1"/>
          </p:cNvGraphicFramePr>
          <p:nvPr>
            <p:extLst>
              <p:ext uri="{D42A27DB-BD31-4B8C-83A1-F6EECF244321}">
                <p14:modId xmlns:p14="http://schemas.microsoft.com/office/powerpoint/2010/main" val="2975551978"/>
              </p:ext>
            </p:extLst>
          </p:nvPr>
        </p:nvGraphicFramePr>
        <p:xfrm>
          <a:off x="695325" y="1168400"/>
          <a:ext cx="7639050" cy="2956560"/>
        </p:xfrm>
        <a:graphic>
          <a:graphicData uri="http://schemas.openxmlformats.org/drawingml/2006/table">
            <a:tbl>
              <a:tblPr firstRow="1" bandRow="1">
                <a:tableStyleId>{5C22544A-7EE6-4342-B048-85BDC9FD1C3A}</a:tableStyleId>
              </a:tblPr>
              <a:tblGrid>
                <a:gridCol w="2867025">
                  <a:extLst>
                    <a:ext uri="{9D8B030D-6E8A-4147-A177-3AD203B41FA5}">
                      <a16:colId xmlns:a16="http://schemas.microsoft.com/office/drawing/2014/main" val="20000"/>
                    </a:ext>
                  </a:extLst>
                </a:gridCol>
                <a:gridCol w="4772025">
                  <a:extLst>
                    <a:ext uri="{9D8B030D-6E8A-4147-A177-3AD203B41FA5}">
                      <a16:colId xmlns:a16="http://schemas.microsoft.com/office/drawing/2014/main" val="20001"/>
                    </a:ext>
                  </a:extLst>
                </a:gridCol>
              </a:tblGrid>
              <a:tr h="370840">
                <a:tc>
                  <a:txBody>
                    <a:bodyPr/>
                    <a:lstStyle/>
                    <a:p>
                      <a:r>
                        <a:rPr lang="en-AU" sz="1600" b="0" dirty="0">
                          <a:solidFill>
                            <a:schemeClr val="tx1"/>
                          </a:solidFill>
                        </a:rPr>
                        <a:t>Quoting</a:t>
                      </a:r>
                    </a:p>
                    <a:p>
                      <a:r>
                        <a:rPr lang="en-AU" sz="1600" b="0" dirty="0">
                          <a:solidFill>
                            <a:schemeClr val="tx1"/>
                          </a:solidFill>
                        </a:rPr>
                        <a:t>(Direct voice)</a:t>
                      </a:r>
                    </a:p>
                  </a:txBody>
                  <a:tcPr/>
                </a:tc>
                <a:tc>
                  <a:txBody>
                    <a:bodyPr/>
                    <a:lstStyle/>
                    <a:p>
                      <a:r>
                        <a:rPr lang="en-AU" sz="1600" b="0" i="0" u="none" strike="noStrike" kern="1200" baseline="0" dirty="0" err="1">
                          <a:solidFill>
                            <a:schemeClr val="tx1"/>
                          </a:solidFill>
                          <a:latin typeface="+mn-lt"/>
                          <a:ea typeface="+mn-ea"/>
                          <a:cs typeface="+mn-cs"/>
                        </a:rPr>
                        <a:t>Lecoq</a:t>
                      </a:r>
                      <a:r>
                        <a:rPr lang="en-AU" sz="1600" b="0" i="0" u="none" strike="noStrike" kern="1200" baseline="0" dirty="0">
                          <a:solidFill>
                            <a:schemeClr val="tx1"/>
                          </a:solidFill>
                          <a:latin typeface="+mn-lt"/>
                          <a:ea typeface="+mn-ea"/>
                          <a:cs typeface="+mn-cs"/>
                        </a:rPr>
                        <a:t> (2001, p. 29) indicated that ‘replay involves reviving lived experience in the simplest</a:t>
                      </a:r>
                    </a:p>
                    <a:p>
                      <a:r>
                        <a:rPr lang="en-AU" sz="1600" b="0" i="0" u="none" strike="noStrike" kern="1200" baseline="0" dirty="0">
                          <a:solidFill>
                            <a:schemeClr val="tx1"/>
                          </a:solidFill>
                          <a:latin typeface="+mn-lt"/>
                          <a:ea typeface="+mn-ea"/>
                          <a:cs typeface="+mn-cs"/>
                        </a:rPr>
                        <a:t>possible way’.</a:t>
                      </a:r>
                    </a:p>
                    <a:p>
                      <a:endParaRPr lang="en-AU" sz="16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600" dirty="0"/>
                        <a:t>Paraphrasing</a:t>
                      </a:r>
                    </a:p>
                    <a:p>
                      <a:r>
                        <a:rPr lang="en-AU" sz="1600" dirty="0"/>
                        <a:t>(Indirect voice)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a:t>It has been highlighted that replay involves</a:t>
                      </a:r>
                      <a:r>
                        <a:rPr lang="en-AU" sz="1600" baseline="0" dirty="0"/>
                        <a:t> the reawakening of past experienced encounters in the easiest manner (</a:t>
                      </a:r>
                      <a:r>
                        <a:rPr lang="en-AU" sz="1600" baseline="0" dirty="0" err="1"/>
                        <a:t>Lecoq</a:t>
                      </a:r>
                      <a:r>
                        <a:rPr lang="en-AU" sz="1600" baseline="0" dirty="0"/>
                        <a:t> 2001).</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dirty="0"/>
                    </a:p>
                  </a:txBody>
                  <a:tcPr/>
                </a:tc>
                <a:extLst>
                  <a:ext uri="{0D108BD9-81ED-4DB2-BD59-A6C34878D82A}">
                    <a16:rowId xmlns:a16="http://schemas.microsoft.com/office/drawing/2014/main" val="10001"/>
                  </a:ext>
                </a:extLst>
              </a:tr>
              <a:tr h="370840">
                <a:tc>
                  <a:txBody>
                    <a:bodyPr/>
                    <a:lstStyle/>
                    <a:p>
                      <a:r>
                        <a:rPr lang="en-AU" sz="1600" dirty="0"/>
                        <a:t>Summarising</a:t>
                      </a:r>
                    </a:p>
                    <a:p>
                      <a:r>
                        <a:rPr lang="en-AU" sz="1600" dirty="0"/>
                        <a:t>(External voice)</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AU" sz="1600" dirty="0"/>
                        <a:t>It</a:t>
                      </a:r>
                      <a:r>
                        <a:rPr lang="en-AU" sz="1600" baseline="0" dirty="0"/>
                        <a:t> is often advocated that stage performance required three elements, mainly, actors, play and audience (Evans 2006; </a:t>
                      </a:r>
                      <a:r>
                        <a:rPr lang="en-AU" sz="1600" baseline="0" dirty="0" err="1"/>
                        <a:t>Lecoq</a:t>
                      </a:r>
                      <a:r>
                        <a:rPr lang="en-AU" sz="1600" baseline="0" dirty="0"/>
                        <a:t> 2000; Slattery 2013)</a:t>
                      </a:r>
                      <a:endParaRPr lang="en-AU" sz="1600" dirty="0"/>
                    </a:p>
                  </a:txBody>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41439248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Where to place your evidence</a:t>
            </a:r>
          </a:p>
        </p:txBody>
      </p:sp>
      <p:sp>
        <p:nvSpPr>
          <p:cNvPr id="4" name="TextBox 3"/>
          <p:cNvSpPr txBox="1"/>
          <p:nvPr/>
        </p:nvSpPr>
        <p:spPr>
          <a:xfrm>
            <a:off x="2747960" y="1438395"/>
            <a:ext cx="3752850" cy="400110"/>
          </a:xfrm>
          <a:prstGeom prst="rect">
            <a:avLst/>
          </a:prstGeom>
          <a:solidFill>
            <a:schemeClr val="accent1"/>
          </a:solidFill>
          <a:ln w="19050">
            <a:solidFill>
              <a:schemeClr val="tx1"/>
            </a:solidFill>
          </a:ln>
        </p:spPr>
        <p:txBody>
          <a:bodyPr wrap="square" rtlCol="0">
            <a:spAutoFit/>
          </a:bodyPr>
          <a:lstStyle/>
          <a:p>
            <a:pPr algn="ctr"/>
            <a:r>
              <a:rPr lang="en-AU" sz="2000" dirty="0"/>
              <a:t>Author prominence</a:t>
            </a:r>
          </a:p>
        </p:txBody>
      </p:sp>
      <p:sp>
        <p:nvSpPr>
          <p:cNvPr id="5" name="TextBox 4"/>
          <p:cNvSpPr txBox="1"/>
          <p:nvPr/>
        </p:nvSpPr>
        <p:spPr>
          <a:xfrm>
            <a:off x="2686045" y="3581520"/>
            <a:ext cx="3752850" cy="400110"/>
          </a:xfrm>
          <a:prstGeom prst="rect">
            <a:avLst/>
          </a:prstGeom>
          <a:solidFill>
            <a:srgbClr val="99FFCC"/>
          </a:solidFill>
          <a:ln w="19050">
            <a:solidFill>
              <a:schemeClr val="tx1"/>
            </a:solidFill>
          </a:ln>
        </p:spPr>
        <p:txBody>
          <a:bodyPr wrap="square" rtlCol="0">
            <a:spAutoFit/>
          </a:bodyPr>
          <a:lstStyle/>
          <a:p>
            <a:pPr algn="ctr"/>
            <a:r>
              <a:rPr lang="en-AU" sz="2000" dirty="0"/>
              <a:t>Information prominence</a:t>
            </a:r>
          </a:p>
        </p:txBody>
      </p:sp>
      <p:sp>
        <p:nvSpPr>
          <p:cNvPr id="7" name="Rectangle 6"/>
          <p:cNvSpPr/>
          <p:nvPr/>
        </p:nvSpPr>
        <p:spPr>
          <a:xfrm>
            <a:off x="2338385" y="4166741"/>
            <a:ext cx="4572000" cy="1077218"/>
          </a:xfrm>
          <a:prstGeom prst="rect">
            <a:avLst/>
          </a:prstGeom>
          <a:solidFill>
            <a:srgbClr val="99FFCC"/>
          </a:solidFill>
          <a:ln w="28575">
            <a:solidFill>
              <a:schemeClr val="tx1"/>
            </a:solidFill>
          </a:ln>
        </p:spPr>
        <p:txBody>
          <a:bodyPr>
            <a:spAutoFit/>
          </a:bodyPr>
          <a:lstStyle/>
          <a:p>
            <a:pPr lvl="0" eaLnBrk="1" fontAlgn="auto" hangingPunct="1">
              <a:spcBef>
                <a:spcPts val="0"/>
              </a:spcBef>
              <a:spcAft>
                <a:spcPts val="0"/>
              </a:spcAft>
              <a:defRPr/>
            </a:pPr>
            <a:r>
              <a:rPr lang="en-AU" sz="1600" dirty="0">
                <a:solidFill>
                  <a:srgbClr val="000000"/>
                </a:solidFill>
                <a:latin typeface="Arial"/>
                <a:cs typeface="Arial"/>
              </a:rPr>
              <a:t>It has been highlighted that replay involves the reawakening of past experienced encounters in the easiest manner (</a:t>
            </a:r>
            <a:r>
              <a:rPr lang="en-AU" sz="1600" dirty="0" err="1">
                <a:solidFill>
                  <a:srgbClr val="000000"/>
                </a:solidFill>
                <a:latin typeface="Arial"/>
                <a:cs typeface="Arial"/>
              </a:rPr>
              <a:t>Lecoq</a:t>
            </a:r>
            <a:r>
              <a:rPr lang="en-AU" sz="1600" dirty="0">
                <a:solidFill>
                  <a:srgbClr val="000000"/>
                </a:solidFill>
                <a:latin typeface="Arial"/>
                <a:cs typeface="Arial"/>
              </a:rPr>
              <a:t> 2001).</a:t>
            </a:r>
          </a:p>
          <a:p>
            <a:pPr lvl="0" eaLnBrk="1" fontAlgn="auto" hangingPunct="1">
              <a:spcBef>
                <a:spcPts val="0"/>
              </a:spcBef>
              <a:spcAft>
                <a:spcPts val="0"/>
              </a:spcAft>
              <a:defRPr/>
            </a:pPr>
            <a:endParaRPr lang="en-AU" sz="1600" dirty="0">
              <a:solidFill>
                <a:srgbClr val="000000"/>
              </a:solidFill>
              <a:latin typeface="Arial"/>
              <a:cs typeface="Arial"/>
            </a:endParaRPr>
          </a:p>
        </p:txBody>
      </p:sp>
      <p:sp>
        <p:nvSpPr>
          <p:cNvPr id="9" name="Rectangle 8"/>
          <p:cNvSpPr/>
          <p:nvPr/>
        </p:nvSpPr>
        <p:spPr>
          <a:xfrm>
            <a:off x="2338385" y="2233166"/>
            <a:ext cx="4572000" cy="1077218"/>
          </a:xfrm>
          <a:prstGeom prst="rect">
            <a:avLst/>
          </a:prstGeom>
          <a:solidFill>
            <a:schemeClr val="accent1"/>
          </a:solidFill>
          <a:ln w="28575">
            <a:solidFill>
              <a:schemeClr val="tx1"/>
            </a:solidFill>
          </a:ln>
        </p:spPr>
        <p:txBody>
          <a:bodyPr>
            <a:spAutoFit/>
          </a:bodyPr>
          <a:lstStyle/>
          <a:p>
            <a:pPr lvl="0" eaLnBrk="1" fontAlgn="auto" hangingPunct="1">
              <a:spcBef>
                <a:spcPts val="0"/>
              </a:spcBef>
              <a:spcAft>
                <a:spcPts val="0"/>
              </a:spcAft>
              <a:defRPr/>
            </a:pPr>
            <a:r>
              <a:rPr lang="en-AU" sz="1600" dirty="0" err="1">
                <a:solidFill>
                  <a:srgbClr val="000000"/>
                </a:solidFill>
                <a:latin typeface="Arial"/>
                <a:cs typeface="Arial"/>
              </a:rPr>
              <a:t>Lecoq</a:t>
            </a:r>
            <a:r>
              <a:rPr lang="en-AU" sz="1600" dirty="0">
                <a:solidFill>
                  <a:srgbClr val="000000"/>
                </a:solidFill>
                <a:latin typeface="Arial"/>
                <a:cs typeface="Arial"/>
              </a:rPr>
              <a:t> (2001</a:t>
            </a:r>
            <a:r>
              <a:rPr lang="en-AU" sz="1600">
                <a:solidFill>
                  <a:srgbClr val="000000"/>
                </a:solidFill>
                <a:latin typeface="Arial"/>
                <a:cs typeface="Arial"/>
              </a:rPr>
              <a:t>) suggested </a:t>
            </a:r>
            <a:r>
              <a:rPr lang="en-AU" sz="1600" dirty="0">
                <a:solidFill>
                  <a:srgbClr val="000000"/>
                </a:solidFill>
                <a:latin typeface="Arial"/>
                <a:cs typeface="Arial"/>
              </a:rPr>
              <a:t>that replay involves the reawakening of past experienced encounters in the easiest manner.</a:t>
            </a:r>
          </a:p>
          <a:p>
            <a:pPr lvl="0" eaLnBrk="1" fontAlgn="auto" hangingPunct="1">
              <a:spcBef>
                <a:spcPts val="0"/>
              </a:spcBef>
              <a:spcAft>
                <a:spcPts val="0"/>
              </a:spcAft>
              <a:defRPr/>
            </a:pPr>
            <a:endParaRPr lang="en-AU" sz="1600" dirty="0">
              <a:solidFill>
                <a:srgbClr val="000000"/>
              </a:solidFill>
              <a:latin typeface="Arial"/>
              <a:cs typeface="Arial"/>
            </a:endParaRPr>
          </a:p>
        </p:txBody>
      </p:sp>
    </p:spTree>
    <p:extLst>
      <p:ext uri="{BB962C8B-B14F-4D97-AF65-F5344CB8AC3E}">
        <p14:creationId xmlns:p14="http://schemas.microsoft.com/office/powerpoint/2010/main" val="17355803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Academic writing</a:t>
            </a:r>
          </a:p>
        </p:txBody>
      </p:sp>
      <p:sp>
        <p:nvSpPr>
          <p:cNvPr id="8" name="Rectangular Callout 7"/>
          <p:cNvSpPr/>
          <p:nvPr/>
        </p:nvSpPr>
        <p:spPr bwMode="auto">
          <a:xfrm>
            <a:off x="1590674" y="1035843"/>
            <a:ext cx="1762125" cy="828675"/>
          </a:xfrm>
          <a:prstGeom prst="wedgeRectCallout">
            <a:avLst>
              <a:gd name="adj1" fmla="val 67275"/>
              <a:gd name="adj2" fmla="val 3060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Discussion is logical, coherent and cohesive</a:t>
            </a:r>
          </a:p>
        </p:txBody>
      </p:sp>
      <p:sp>
        <p:nvSpPr>
          <p:cNvPr id="10" name="Rectangular Callout 9"/>
          <p:cNvSpPr/>
          <p:nvPr/>
        </p:nvSpPr>
        <p:spPr bwMode="auto">
          <a:xfrm>
            <a:off x="1590674" y="2047875"/>
            <a:ext cx="1762125" cy="828675"/>
          </a:xfrm>
          <a:prstGeom prst="wedgeRectCallout">
            <a:avLst>
              <a:gd name="adj1" fmla="val 67275"/>
              <a:gd name="adj2" fmla="val 3060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Appropriate referencing convention is used</a:t>
            </a:r>
          </a:p>
        </p:txBody>
      </p:sp>
      <p:sp>
        <p:nvSpPr>
          <p:cNvPr id="11" name="Rectangular Callout 10"/>
          <p:cNvSpPr/>
          <p:nvPr/>
        </p:nvSpPr>
        <p:spPr bwMode="auto">
          <a:xfrm>
            <a:off x="1590673" y="3082022"/>
            <a:ext cx="1762125" cy="918478"/>
          </a:xfrm>
          <a:prstGeom prst="wedgeRectCallout">
            <a:avLst>
              <a:gd name="adj1" fmla="val 67275"/>
              <a:gd name="adj2" fmla="val -440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Appropriate reporting words</a:t>
            </a:r>
            <a:r>
              <a:rPr kumimoji="0" lang="en-AU" sz="1400" b="0" i="0" u="none" strike="noStrike" cap="none" normalizeH="0" dirty="0">
                <a:ln>
                  <a:noFill/>
                </a:ln>
                <a:effectLst/>
                <a:latin typeface="Arial" charset="0"/>
                <a:cs typeface="Arial" charset="0"/>
              </a:rPr>
              <a:t> used (suggests, highlight, etc.)</a:t>
            </a:r>
            <a:endParaRPr kumimoji="0" lang="en-AU" sz="1400" b="0" i="0" u="none" strike="noStrike" cap="none" normalizeH="0" baseline="0" dirty="0">
              <a:ln>
                <a:noFill/>
              </a:ln>
              <a:effectLst/>
              <a:latin typeface="Arial" charset="0"/>
              <a:cs typeface="Arial" charset="0"/>
            </a:endParaRPr>
          </a:p>
        </p:txBody>
      </p:sp>
      <p:sp>
        <p:nvSpPr>
          <p:cNvPr id="12" name="Rectangular Callout 11"/>
          <p:cNvSpPr/>
          <p:nvPr/>
        </p:nvSpPr>
        <p:spPr bwMode="auto">
          <a:xfrm>
            <a:off x="1590674" y="4105275"/>
            <a:ext cx="1762125" cy="828675"/>
          </a:xfrm>
          <a:prstGeom prst="wedgeRectCallout">
            <a:avLst>
              <a:gd name="adj1" fmla="val 67275"/>
              <a:gd name="adj2" fmla="val 3060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Grammatically correct with no errors</a:t>
            </a:r>
          </a:p>
        </p:txBody>
      </p:sp>
      <p:sp>
        <p:nvSpPr>
          <p:cNvPr id="13" name="Rectangular Callout 12"/>
          <p:cNvSpPr/>
          <p:nvPr/>
        </p:nvSpPr>
        <p:spPr bwMode="auto">
          <a:xfrm>
            <a:off x="5791200" y="990600"/>
            <a:ext cx="1819275" cy="1747836"/>
          </a:xfrm>
          <a:prstGeom prst="wedgeRectCallout">
            <a:avLst>
              <a:gd name="adj1" fmla="val -65859"/>
              <a:gd name="adj2" fmla="val -1228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Uses a</a:t>
            </a:r>
            <a:r>
              <a:rPr kumimoji="0" lang="en-AU" sz="1400" b="0" i="0" u="none" strike="noStrike" cap="none" normalizeH="0" dirty="0">
                <a:ln>
                  <a:noFill/>
                </a:ln>
                <a:solidFill>
                  <a:srgbClr val="C00000"/>
                </a:solidFill>
                <a:effectLst/>
                <a:latin typeface="Arial" charset="0"/>
                <a:cs typeface="Arial" charset="0"/>
              </a:rPr>
              <a:t> t</a:t>
            </a:r>
            <a:r>
              <a:rPr kumimoji="0" lang="en-AU" sz="1400" b="0" i="0" u="none" strike="noStrike" cap="none" normalizeH="0" baseline="0" dirty="0">
                <a:ln>
                  <a:noFill/>
                </a:ln>
                <a:solidFill>
                  <a:srgbClr val="C00000"/>
                </a:solidFill>
                <a:effectLst/>
                <a:latin typeface="Arial" charset="0"/>
                <a:cs typeface="Arial" charset="0"/>
              </a:rPr>
              <a:t>opic sentence to introduce</a:t>
            </a:r>
            <a:r>
              <a:rPr kumimoji="0" lang="en-AU" sz="1400" b="0" i="0" u="none" strike="noStrike" cap="none" normalizeH="0" dirty="0">
                <a:ln>
                  <a:noFill/>
                </a:ln>
                <a:solidFill>
                  <a:srgbClr val="C00000"/>
                </a:solidFill>
                <a:effectLst/>
                <a:latin typeface="Arial" charset="0"/>
                <a:cs typeface="Arial" charset="0"/>
              </a:rPr>
              <a:t> the key point that will be discussed in this paragraph (writer’s critical voice)</a:t>
            </a:r>
            <a:endParaRPr kumimoji="0" lang="en-AU" sz="1400" b="0" i="0" u="none" strike="noStrike" cap="none" normalizeH="0" baseline="0" dirty="0">
              <a:ln>
                <a:noFill/>
              </a:ln>
              <a:solidFill>
                <a:srgbClr val="C00000"/>
              </a:solidFill>
              <a:effectLst/>
              <a:latin typeface="Arial" charset="0"/>
              <a:cs typeface="Arial" charset="0"/>
            </a:endParaRPr>
          </a:p>
        </p:txBody>
      </p:sp>
      <p:sp>
        <p:nvSpPr>
          <p:cNvPr id="14" name="Rectangular Callout 13"/>
          <p:cNvSpPr/>
          <p:nvPr/>
        </p:nvSpPr>
        <p:spPr bwMode="auto">
          <a:xfrm>
            <a:off x="5791200" y="3082022"/>
            <a:ext cx="1819275" cy="581025"/>
          </a:xfrm>
          <a:prstGeom prst="wedgeRectCallout">
            <a:avLst>
              <a:gd name="adj1" fmla="val -67953"/>
              <a:gd name="adj2" fmla="val -6397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Expansion of main point with evidence</a:t>
            </a:r>
          </a:p>
        </p:txBody>
      </p:sp>
      <p:sp>
        <p:nvSpPr>
          <p:cNvPr id="15" name="Rectangular Callout 14"/>
          <p:cNvSpPr/>
          <p:nvPr/>
        </p:nvSpPr>
        <p:spPr bwMode="auto">
          <a:xfrm>
            <a:off x="5867400" y="4133849"/>
            <a:ext cx="1819275" cy="581025"/>
          </a:xfrm>
          <a:prstGeom prst="wedgeRectCallout">
            <a:avLst>
              <a:gd name="adj1" fmla="val -67953"/>
              <a:gd name="adj2" fmla="val -6397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latin typeface="Arial" charset="0"/>
                <a:cs typeface="Arial" charset="0"/>
              </a:rPr>
              <a:t>Writer’s critical voice</a:t>
            </a:r>
          </a:p>
        </p:txBody>
      </p:sp>
    </p:spTree>
    <p:custDataLst>
      <p:tags r:id="rId1"/>
    </p:custDataLst>
    <p:extLst>
      <p:ext uri="{BB962C8B-B14F-4D97-AF65-F5344CB8AC3E}">
        <p14:creationId xmlns:p14="http://schemas.microsoft.com/office/powerpoint/2010/main" val="41060189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Additional resources for your writing</a:t>
            </a:r>
          </a:p>
        </p:txBody>
      </p:sp>
      <p:sp>
        <p:nvSpPr>
          <p:cNvPr id="16" name="Subtitle 2"/>
          <p:cNvSpPr txBox="1">
            <a:spLocks/>
          </p:cNvSpPr>
          <p:nvPr/>
        </p:nvSpPr>
        <p:spPr bwMode="auto">
          <a:xfrm>
            <a:off x="457199" y="1007507"/>
            <a:ext cx="8362949" cy="4594226"/>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eaLnBrk="1" hangingPunct="1">
              <a:defRPr/>
            </a:pPr>
            <a:r>
              <a:rPr lang="en-AU" altLang="en-US" sz="2000" dirty="0">
                <a:solidFill>
                  <a:sysClr val="windowText" lastClr="000000"/>
                </a:solidFill>
                <a:latin typeface="Arial" panose="020B0604020202020204" pitchFamily="34" charset="0"/>
                <a:cs typeface="Arial" panose="020B0604020202020204" pitchFamily="34" charset="0"/>
                <a:hlinkClick r:id="rId3"/>
              </a:rPr>
              <a:t>https://lo.unisa.edu.au/course/view.php?id=4074</a:t>
            </a:r>
            <a:r>
              <a:rPr lang="en-AU" altLang="en-US" sz="2000" dirty="0">
                <a:solidFill>
                  <a:sysClr val="windowText" lastClr="000000"/>
                </a:solidFill>
                <a:latin typeface="Arial" panose="020B0604020202020204" pitchFamily="34" charset="0"/>
                <a:cs typeface="Arial" panose="020B0604020202020204" pitchFamily="34" charset="0"/>
              </a:rPr>
              <a:t> (L3 resource hub)</a:t>
            </a:r>
          </a:p>
          <a:p>
            <a:pPr lvl="0" algn="l" eaLnBrk="1" hangingPunct="1">
              <a:defRPr/>
            </a:pPr>
            <a:endParaRPr kumimoji="0" lang="en-AU"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lvl="0" algn="l" eaLnBrk="1" hangingPunct="1">
              <a:defRPr/>
            </a:pPr>
            <a:r>
              <a:rPr lang="en-AU" altLang="en-US" sz="2000" dirty="0">
                <a:solidFill>
                  <a:sysClr val="windowText" lastClr="000000"/>
                </a:solidFill>
                <a:latin typeface="Arial" panose="020B0604020202020204" pitchFamily="34" charset="0"/>
                <a:cs typeface="Arial" panose="020B0604020202020204" pitchFamily="34" charset="0"/>
                <a:hlinkClick r:id="rId4"/>
              </a:rPr>
              <a:t>https://lo.unisa.edu.au/course/view.php?id=4077</a:t>
            </a:r>
            <a:r>
              <a:rPr lang="en-AU" altLang="en-US" sz="2000" dirty="0">
                <a:solidFill>
                  <a:sysClr val="windowText" lastClr="000000"/>
                </a:solidFill>
                <a:latin typeface="Arial" panose="020B0604020202020204" pitchFamily="34" charset="0"/>
                <a:cs typeface="Arial" panose="020B0604020202020204" pitchFamily="34" charset="0"/>
              </a:rPr>
              <a:t> (L3EASS discipline specific resources)</a:t>
            </a:r>
          </a:p>
          <a:p>
            <a:pPr lvl="0" algn="l" eaLnBrk="1" hangingPunct="1">
              <a:defRPr/>
            </a:pPr>
            <a:endParaRPr kumimoji="0" lang="en-AU"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lvl="0" algn="l" eaLnBrk="1" hangingPunct="1">
              <a:defRPr/>
            </a:pPr>
            <a:r>
              <a:rPr lang="en-AU" altLang="en-US" sz="2000" dirty="0">
                <a:solidFill>
                  <a:sysClr val="windowText" lastClr="000000"/>
                </a:solidFill>
                <a:latin typeface="Arial" panose="020B0604020202020204" pitchFamily="34" charset="0"/>
                <a:cs typeface="Arial" panose="020B0604020202020204" pitchFamily="34" charset="0"/>
                <a:hlinkClick r:id="rId5"/>
              </a:rPr>
              <a:t>https://lo.unisa.edu.au/course/view.php?id=3839</a:t>
            </a:r>
            <a:r>
              <a:rPr lang="en-AU" altLang="en-US" sz="2000" dirty="0">
                <a:solidFill>
                  <a:sysClr val="windowText" lastClr="000000"/>
                </a:solidFill>
                <a:latin typeface="Arial" panose="020B0604020202020204" pitchFamily="34" charset="0"/>
                <a:cs typeface="Arial" panose="020B0604020202020204" pitchFamily="34" charset="0"/>
              </a:rPr>
              <a:t> (referencing resources)</a:t>
            </a:r>
            <a:endParaRPr kumimoji="0" lang="en-AU"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250097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The Task : Critical analysis essay</a:t>
            </a:r>
          </a:p>
        </p:txBody>
      </p:sp>
      <p:sp>
        <p:nvSpPr>
          <p:cNvPr id="5" name="Subtitle 2"/>
          <p:cNvSpPr>
            <a:spLocks noGrp="1"/>
          </p:cNvSpPr>
          <p:nvPr>
            <p:ph type="body" sz="quarter" idx="12"/>
          </p:nvPr>
        </p:nvSpPr>
        <p:spPr>
          <a:xfrm>
            <a:off x="438150" y="962025"/>
            <a:ext cx="7886700" cy="4610100"/>
          </a:xfrm>
          <a:solidFill>
            <a:schemeClr val="bg1"/>
          </a:solidFill>
        </p:spPr>
        <p:txBody>
          <a:bodyPr rtlCol="0">
            <a:normAutofit fontScale="62500" lnSpcReduction="20000"/>
          </a:bodyPr>
          <a:lstStyle/>
          <a:p>
            <a:pPr algn="ctr" eaLnBrk="1" fontAlgn="auto" hangingPunct="1">
              <a:spcAft>
                <a:spcPts val="0"/>
              </a:spcAft>
              <a:buFont typeface="Arial" pitchFamily="34" charset="0"/>
              <a:buNone/>
              <a:defRPr/>
            </a:pPr>
            <a:r>
              <a:rPr lang="en-AU" sz="3800" dirty="0"/>
              <a:t>What are some of the key principles of stage performance?</a:t>
            </a:r>
            <a:br>
              <a:rPr lang="en-AU" dirty="0"/>
            </a:br>
            <a:br>
              <a:rPr lang="en-AU" b="0" dirty="0"/>
            </a:br>
            <a:endParaRPr lang="en-AU" b="0" dirty="0"/>
          </a:p>
          <a:p>
            <a:pPr marL="342900" indent="-342900" eaLnBrk="1" fontAlgn="auto" hangingPunct="1">
              <a:spcAft>
                <a:spcPts val="0"/>
              </a:spcAft>
              <a:buFont typeface="Arial" panose="020B0604020202020204" pitchFamily="34" charset="0"/>
              <a:buChar char="•"/>
              <a:defRPr/>
            </a:pPr>
            <a:r>
              <a:rPr lang="en-AU" sz="3200" b="0" dirty="0"/>
              <a:t>Drawing on the course activities inside and outside of class as well as the readings, write an analysis of the course experience.</a:t>
            </a:r>
            <a:br>
              <a:rPr lang="en-AU" sz="1800" b="0" dirty="0"/>
            </a:br>
            <a:endParaRPr lang="en-AU" sz="1800" b="0" dirty="0"/>
          </a:p>
          <a:p>
            <a:pPr marL="1085850" lvl="1" indent="-342900" eaLnBrk="1" fontAlgn="auto" hangingPunct="1">
              <a:spcAft>
                <a:spcPts val="0"/>
              </a:spcAft>
              <a:buFont typeface="Arial" panose="020B0604020202020204" pitchFamily="34" charset="0"/>
              <a:buChar char="•"/>
              <a:defRPr/>
            </a:pPr>
            <a:r>
              <a:rPr lang="en-AU" sz="2600" b="0" dirty="0"/>
              <a:t>Describe your practical experience of some of the exercises, improvisations, rehearsals and performances.</a:t>
            </a:r>
            <a:br>
              <a:rPr lang="en-AU" sz="2600" b="0" dirty="0"/>
            </a:br>
            <a:endParaRPr lang="en-AU" sz="2600" b="0" dirty="0"/>
          </a:p>
          <a:p>
            <a:pPr marL="1085850" lvl="1" indent="-342900" eaLnBrk="1" fontAlgn="auto" hangingPunct="1">
              <a:spcAft>
                <a:spcPts val="0"/>
              </a:spcAft>
              <a:buFont typeface="Arial" panose="020B0604020202020204" pitchFamily="34" charset="0"/>
              <a:buChar char="•"/>
              <a:defRPr/>
            </a:pPr>
            <a:r>
              <a:rPr lang="en-AU" sz="2600" b="0" dirty="0"/>
              <a:t>Relate your practical experience to the dramatic principles outlined in the course e-readings.</a:t>
            </a:r>
            <a:br>
              <a:rPr lang="en-AU" sz="2600" b="0" dirty="0"/>
            </a:br>
            <a:endParaRPr lang="en-AU" sz="2600" b="0" dirty="0"/>
          </a:p>
          <a:p>
            <a:pPr marL="1085850" lvl="1" indent="-342900" eaLnBrk="1" fontAlgn="auto" hangingPunct="1">
              <a:spcAft>
                <a:spcPts val="0"/>
              </a:spcAft>
              <a:buFont typeface="Arial" panose="020B0604020202020204" pitchFamily="34" charset="0"/>
              <a:buChar char="•"/>
              <a:defRPr/>
            </a:pPr>
            <a:r>
              <a:rPr lang="en-AU" sz="2600" dirty="0"/>
              <a:t>You should select ‘magic’ moments from your course experience to discuss and analyse:</a:t>
            </a:r>
          </a:p>
          <a:p>
            <a:pPr marL="1485900" lvl="2" indent="-342900" eaLnBrk="1" fontAlgn="auto" hangingPunct="1">
              <a:spcAft>
                <a:spcPts val="0"/>
              </a:spcAft>
              <a:buFont typeface="Arial" panose="020B0604020202020204" pitchFamily="34" charset="0"/>
              <a:buChar char="•"/>
              <a:defRPr/>
            </a:pPr>
            <a:r>
              <a:rPr lang="en-AU" sz="2200" b="0" dirty="0"/>
              <a:t>Magic moments refer to moments of self-awareness, revelation and creative breakthroughs.</a:t>
            </a:r>
            <a:br>
              <a:rPr lang="en-AU" b="0" dirty="0"/>
            </a:br>
            <a:br>
              <a:rPr lang="en-AU" b="0" dirty="0"/>
            </a:br>
            <a:endParaRPr lang="en-AU" b="0" dirty="0"/>
          </a:p>
        </p:txBody>
      </p:sp>
    </p:spTree>
    <p:custDataLst>
      <p:tags r:id="rId1"/>
    </p:custDataLst>
    <p:extLst>
      <p:ext uri="{BB962C8B-B14F-4D97-AF65-F5344CB8AC3E}">
        <p14:creationId xmlns:p14="http://schemas.microsoft.com/office/powerpoint/2010/main" val="9989039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Things to address before you begin writing</a:t>
            </a:r>
          </a:p>
        </p:txBody>
      </p:sp>
      <p:sp>
        <p:nvSpPr>
          <p:cNvPr id="5" name="Subtitle 2"/>
          <p:cNvSpPr>
            <a:spLocks noGrp="1"/>
          </p:cNvSpPr>
          <p:nvPr>
            <p:ph type="body" sz="quarter" idx="12"/>
          </p:nvPr>
        </p:nvSpPr>
        <p:spPr>
          <a:xfrm>
            <a:off x="733425" y="971550"/>
            <a:ext cx="7886700" cy="4610100"/>
          </a:xfrm>
          <a:solidFill>
            <a:schemeClr val="bg1"/>
          </a:solidFill>
        </p:spPr>
        <p:txBody>
          <a:bodyPr rtlCol="0">
            <a:normAutofit/>
          </a:bodyPr>
          <a:lstStyle/>
          <a:p>
            <a:pPr marL="342900" indent="-342900" eaLnBrk="1" fontAlgn="auto" hangingPunct="1">
              <a:spcAft>
                <a:spcPts val="0"/>
              </a:spcAft>
              <a:buFont typeface="Arial" panose="020B0604020202020204" pitchFamily="34" charset="0"/>
              <a:buChar char="•"/>
              <a:defRPr/>
            </a:pPr>
            <a:r>
              <a:rPr lang="en-AU" b="0" dirty="0"/>
              <a:t>Read up on all the principles of stage performance (e-readings)</a:t>
            </a:r>
          </a:p>
          <a:p>
            <a:pPr eaLnBrk="1" fontAlgn="auto" hangingPunct="1">
              <a:spcAft>
                <a:spcPts val="0"/>
              </a:spcAft>
              <a:defRPr/>
            </a:pPr>
            <a:endParaRPr lang="en-AU" sz="1000" b="0" dirty="0"/>
          </a:p>
          <a:p>
            <a:pPr eaLnBrk="1" fontAlgn="auto" hangingPunct="1">
              <a:spcAft>
                <a:spcPts val="0"/>
              </a:spcAft>
              <a:defRPr/>
            </a:pPr>
            <a:endParaRPr lang="en-AU" sz="800" b="0" dirty="0"/>
          </a:p>
          <a:p>
            <a:pPr marL="342900" indent="-342900" eaLnBrk="1" fontAlgn="auto" hangingPunct="1">
              <a:spcAft>
                <a:spcPts val="0"/>
              </a:spcAft>
              <a:buFont typeface="Arial" panose="020B0604020202020204" pitchFamily="34" charset="0"/>
              <a:buChar char="•"/>
              <a:defRPr/>
            </a:pPr>
            <a:r>
              <a:rPr lang="en-AU" b="0" dirty="0"/>
              <a:t>Reflect on all of your course activities (in and out of class)</a:t>
            </a:r>
          </a:p>
          <a:p>
            <a:pPr marL="1085850" lvl="1" indent="-342900" eaLnBrk="1" fontAlgn="auto" hangingPunct="1">
              <a:spcAft>
                <a:spcPts val="0"/>
              </a:spcAft>
              <a:buFont typeface="Arial" panose="020B0604020202020204" pitchFamily="34" charset="0"/>
              <a:buChar char="•"/>
              <a:defRPr/>
            </a:pPr>
            <a:r>
              <a:rPr lang="en-AU" sz="1800" dirty="0"/>
              <a:t>Select a few of the practical experiences which you could analyse</a:t>
            </a:r>
          </a:p>
          <a:p>
            <a:pPr marL="1485900" lvl="2" indent="-342900" eaLnBrk="1" fontAlgn="auto" hangingPunct="1">
              <a:spcAft>
                <a:spcPts val="0"/>
              </a:spcAft>
              <a:buFont typeface="Arial" panose="020B0604020202020204" pitchFamily="34" charset="0"/>
              <a:buChar char="•"/>
              <a:defRPr/>
            </a:pPr>
            <a:r>
              <a:rPr lang="en-AU" sz="1400" b="0" dirty="0"/>
              <a:t>Consider the improvisations, rehearsals and performances for these activities.</a:t>
            </a:r>
          </a:p>
          <a:p>
            <a:pPr lvl="2" indent="0" eaLnBrk="1" fontAlgn="auto" hangingPunct="1">
              <a:spcAft>
                <a:spcPts val="0"/>
              </a:spcAft>
              <a:buNone/>
              <a:defRPr/>
            </a:pPr>
            <a:endParaRPr lang="en-AU" sz="1000" b="0" dirty="0"/>
          </a:p>
          <a:p>
            <a:pPr eaLnBrk="1" fontAlgn="auto" hangingPunct="1">
              <a:spcAft>
                <a:spcPts val="0"/>
              </a:spcAft>
              <a:defRPr/>
            </a:pPr>
            <a:endParaRPr lang="en-AU" sz="800" b="0" dirty="0"/>
          </a:p>
          <a:p>
            <a:pPr marL="342900" indent="-342900" eaLnBrk="1" fontAlgn="auto" hangingPunct="1">
              <a:spcAft>
                <a:spcPts val="0"/>
              </a:spcAft>
              <a:buFont typeface="Arial" panose="020B0604020202020204" pitchFamily="34" charset="0"/>
              <a:buChar char="•"/>
              <a:defRPr/>
            </a:pPr>
            <a:r>
              <a:rPr lang="en-AU" b="0" dirty="0"/>
              <a:t>Analyse which of the principles identified in the readings match your practical experience </a:t>
            </a:r>
          </a:p>
          <a:p>
            <a:pPr eaLnBrk="1" fontAlgn="auto" hangingPunct="1">
              <a:spcAft>
                <a:spcPts val="0"/>
              </a:spcAft>
              <a:defRPr/>
            </a:pPr>
            <a:endParaRPr lang="en-AU" sz="1000" b="0" dirty="0"/>
          </a:p>
          <a:p>
            <a:pPr eaLnBrk="1" fontAlgn="auto" hangingPunct="1">
              <a:spcAft>
                <a:spcPts val="0"/>
              </a:spcAft>
              <a:defRPr/>
            </a:pPr>
            <a:endParaRPr lang="en-AU" sz="800" b="0" dirty="0"/>
          </a:p>
          <a:p>
            <a:pPr marL="342900" indent="-342900" eaLnBrk="1" fontAlgn="auto" hangingPunct="1">
              <a:spcAft>
                <a:spcPts val="0"/>
              </a:spcAft>
              <a:buFont typeface="Arial" panose="020B0604020202020204" pitchFamily="34" charset="0"/>
              <a:buChar char="•"/>
              <a:defRPr/>
            </a:pPr>
            <a:r>
              <a:rPr lang="en-AU" b="0" dirty="0"/>
              <a:t>Identify your ‘magic moments’ while undertaking these practical experiences.</a:t>
            </a:r>
          </a:p>
        </p:txBody>
      </p:sp>
    </p:spTree>
    <p:custDataLst>
      <p:tags r:id="rId1"/>
    </p:custDataLst>
    <p:extLst>
      <p:ext uri="{BB962C8B-B14F-4D97-AF65-F5344CB8AC3E}">
        <p14:creationId xmlns:p14="http://schemas.microsoft.com/office/powerpoint/2010/main" val="412635553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What this assignment requires?</a:t>
            </a:r>
          </a:p>
        </p:txBody>
      </p:sp>
      <p:sp>
        <p:nvSpPr>
          <p:cNvPr id="5" name="Subtitle 2"/>
          <p:cNvSpPr>
            <a:spLocks noGrp="1"/>
          </p:cNvSpPr>
          <p:nvPr>
            <p:ph type="body" sz="quarter" idx="12"/>
          </p:nvPr>
        </p:nvSpPr>
        <p:spPr>
          <a:xfrm>
            <a:off x="733425" y="971550"/>
            <a:ext cx="7886700" cy="4610100"/>
          </a:xfrm>
          <a:solidFill>
            <a:schemeClr val="bg1"/>
          </a:solidFill>
        </p:spPr>
        <p:txBody>
          <a:bodyPr rtlCol="0">
            <a:normAutofit/>
          </a:bodyPr>
          <a:lstStyle/>
          <a:p>
            <a:pPr marL="342900" indent="-342900" eaLnBrk="1" fontAlgn="auto" hangingPunct="1">
              <a:spcAft>
                <a:spcPts val="0"/>
              </a:spcAft>
              <a:buFont typeface="Arial" panose="020B0604020202020204" pitchFamily="34" charset="0"/>
              <a:buChar char="•"/>
              <a:defRPr/>
            </a:pPr>
            <a:r>
              <a:rPr lang="en-AU" b="0" dirty="0"/>
              <a:t>A critical analysis of your experience of the course</a:t>
            </a:r>
          </a:p>
          <a:p>
            <a:pPr eaLnBrk="1" fontAlgn="auto" hangingPunct="1">
              <a:spcAft>
                <a:spcPts val="0"/>
              </a:spcAft>
              <a:defRPr/>
            </a:pPr>
            <a:endParaRPr lang="en-AU" b="0" dirty="0"/>
          </a:p>
          <a:p>
            <a:pPr marL="342900" indent="-342900" eaLnBrk="1" fontAlgn="auto" hangingPunct="1">
              <a:spcAft>
                <a:spcPts val="0"/>
              </a:spcAft>
              <a:buFont typeface="Arial" panose="020B0604020202020204" pitchFamily="34" charset="0"/>
              <a:buChar char="•"/>
              <a:defRPr/>
            </a:pPr>
            <a:r>
              <a:rPr lang="en-AU" b="0" dirty="0"/>
              <a:t>You need to incorporate the introduced theories/concepts to the actual practical activities</a:t>
            </a:r>
          </a:p>
          <a:p>
            <a:pPr marL="342900" indent="-342900" eaLnBrk="1" fontAlgn="auto" hangingPunct="1">
              <a:spcAft>
                <a:spcPts val="0"/>
              </a:spcAft>
              <a:buFont typeface="Arial" panose="020B0604020202020204" pitchFamily="34" charset="0"/>
              <a:buChar char="•"/>
              <a:defRPr/>
            </a:pPr>
            <a:endParaRPr lang="en-AU" b="0" dirty="0"/>
          </a:p>
          <a:p>
            <a:pPr marL="342900" indent="-342900" eaLnBrk="1" fontAlgn="auto" hangingPunct="1">
              <a:spcAft>
                <a:spcPts val="0"/>
              </a:spcAft>
              <a:buFont typeface="Arial" panose="020B0604020202020204" pitchFamily="34" charset="0"/>
              <a:buChar char="•"/>
              <a:defRPr/>
            </a:pPr>
            <a:r>
              <a:rPr lang="en-AU" b="0" dirty="0"/>
              <a:t>You need to consider the following in your discussion:</a:t>
            </a:r>
          </a:p>
          <a:p>
            <a:pPr marL="1085850" lvl="1" indent="-342900" eaLnBrk="1" fontAlgn="auto" hangingPunct="1">
              <a:spcAft>
                <a:spcPts val="0"/>
              </a:spcAft>
              <a:buFont typeface="Arial" panose="020B0604020202020204" pitchFamily="34" charset="0"/>
              <a:buChar char="•"/>
              <a:defRPr/>
            </a:pPr>
            <a:r>
              <a:rPr lang="en-AU" sz="1800" dirty="0"/>
              <a:t>How did the practical experiences contribute to your understanding of the course?</a:t>
            </a:r>
          </a:p>
          <a:p>
            <a:pPr marL="1085850" lvl="1" indent="-342900" eaLnBrk="1" fontAlgn="auto" hangingPunct="1">
              <a:spcAft>
                <a:spcPts val="0"/>
              </a:spcAft>
              <a:buFont typeface="Arial" panose="020B0604020202020204" pitchFamily="34" charset="0"/>
              <a:buChar char="•"/>
              <a:defRPr/>
            </a:pPr>
            <a:r>
              <a:rPr lang="en-AU" sz="1800" b="0" dirty="0"/>
              <a:t>How did the dramatic principles contribute to the practical experiences?</a:t>
            </a:r>
          </a:p>
          <a:p>
            <a:pPr marL="1085850" lvl="1" indent="-342900" eaLnBrk="1" fontAlgn="auto" hangingPunct="1">
              <a:spcAft>
                <a:spcPts val="0"/>
              </a:spcAft>
              <a:buFont typeface="Arial" panose="020B0604020202020204" pitchFamily="34" charset="0"/>
              <a:buChar char="•"/>
              <a:defRPr/>
            </a:pPr>
            <a:r>
              <a:rPr lang="en-AU" sz="1800" dirty="0"/>
              <a:t>When did you experience your magic moments?</a:t>
            </a:r>
          </a:p>
          <a:p>
            <a:pPr marL="1485900" lvl="2" indent="-342900" eaLnBrk="1" fontAlgn="auto" hangingPunct="1">
              <a:spcAft>
                <a:spcPts val="0"/>
              </a:spcAft>
              <a:buFont typeface="Arial" panose="020B0604020202020204" pitchFamily="34" charset="0"/>
              <a:buChar char="•"/>
              <a:defRPr/>
            </a:pPr>
            <a:r>
              <a:rPr lang="en-AU" sz="1600" b="0" dirty="0"/>
              <a:t>Did they change your understanding of the course?</a:t>
            </a:r>
          </a:p>
          <a:p>
            <a:pPr marL="1085850" lvl="1" indent="-342900" eaLnBrk="1" fontAlgn="auto" hangingPunct="1">
              <a:spcAft>
                <a:spcPts val="0"/>
              </a:spcAft>
              <a:buFont typeface="Arial" panose="020B0604020202020204" pitchFamily="34" charset="0"/>
              <a:buChar char="•"/>
              <a:defRPr/>
            </a:pPr>
            <a:r>
              <a:rPr lang="en-AU" sz="1800" dirty="0"/>
              <a:t>What have you learnt from the course about stage performance (principles to consider)</a:t>
            </a:r>
            <a:endParaRPr lang="en-AU" sz="1800" b="0" dirty="0"/>
          </a:p>
        </p:txBody>
      </p:sp>
    </p:spTree>
    <p:extLst>
      <p:ext uri="{BB962C8B-B14F-4D97-AF65-F5344CB8AC3E}">
        <p14:creationId xmlns:p14="http://schemas.microsoft.com/office/powerpoint/2010/main" val="128483443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Descriptive vs Critical</a:t>
            </a:r>
          </a:p>
        </p:txBody>
      </p:sp>
      <p:sp>
        <p:nvSpPr>
          <p:cNvPr id="5" name="Subtitle 2"/>
          <p:cNvSpPr>
            <a:spLocks noGrp="1"/>
          </p:cNvSpPr>
          <p:nvPr>
            <p:ph type="body" sz="quarter" idx="12"/>
          </p:nvPr>
        </p:nvSpPr>
        <p:spPr>
          <a:xfrm>
            <a:off x="733425" y="971550"/>
            <a:ext cx="7886700" cy="4610100"/>
          </a:xfrm>
          <a:solidFill>
            <a:schemeClr val="bg1"/>
          </a:solidFill>
        </p:spPr>
        <p:txBody>
          <a:bodyPr rtlCol="0">
            <a:normAutofit/>
          </a:bodyPr>
          <a:lstStyle/>
          <a:p>
            <a:pPr eaLnBrk="1" fontAlgn="auto" hangingPunct="1">
              <a:spcAft>
                <a:spcPts val="0"/>
              </a:spcAft>
              <a:defRPr/>
            </a:pPr>
            <a:endParaRPr lang="en-AU" sz="1800" b="0" dirty="0"/>
          </a:p>
        </p:txBody>
      </p:sp>
      <p:sp>
        <p:nvSpPr>
          <p:cNvPr id="4" name="Rectangle 3"/>
          <p:cNvSpPr/>
          <p:nvPr/>
        </p:nvSpPr>
        <p:spPr>
          <a:xfrm>
            <a:off x="5073650" y="1200151"/>
            <a:ext cx="2809875" cy="37417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br>
              <a:rPr lang="en-AU" sz="2400" dirty="0">
                <a:solidFill>
                  <a:schemeClr val="tx1"/>
                </a:solidFill>
              </a:rPr>
            </a:br>
            <a:br>
              <a:rPr lang="en-AU" sz="2400" dirty="0">
                <a:solidFill>
                  <a:schemeClr val="tx1"/>
                </a:solidFill>
              </a:rPr>
            </a:br>
            <a:r>
              <a:rPr lang="en-AU" sz="2400" b="1" dirty="0">
                <a:solidFill>
                  <a:srgbClr val="C00000"/>
                </a:solidFill>
              </a:rPr>
              <a:t>Critical</a:t>
            </a:r>
          </a:p>
          <a:p>
            <a:pPr>
              <a:defRPr/>
            </a:pPr>
            <a:br>
              <a:rPr lang="en-AU" sz="2400" dirty="0">
                <a:solidFill>
                  <a:schemeClr val="tx1"/>
                </a:solidFill>
              </a:rPr>
            </a:br>
            <a:r>
              <a:rPr lang="en-AU" sz="2400" dirty="0">
                <a:solidFill>
                  <a:schemeClr val="tx1"/>
                </a:solidFill>
              </a:rPr>
              <a:t>Analyse</a:t>
            </a:r>
          </a:p>
          <a:p>
            <a:pPr>
              <a:defRPr/>
            </a:pPr>
            <a:r>
              <a:rPr lang="en-AU" sz="2400" dirty="0">
                <a:solidFill>
                  <a:schemeClr val="tx1"/>
                </a:solidFill>
              </a:rPr>
              <a:t>Compare</a:t>
            </a:r>
          </a:p>
          <a:p>
            <a:pPr>
              <a:defRPr/>
            </a:pPr>
            <a:r>
              <a:rPr lang="en-AU" sz="2400" dirty="0">
                <a:solidFill>
                  <a:schemeClr val="tx1"/>
                </a:solidFill>
              </a:rPr>
              <a:t>Contrast</a:t>
            </a:r>
          </a:p>
          <a:p>
            <a:pPr>
              <a:defRPr/>
            </a:pPr>
            <a:r>
              <a:rPr lang="en-AU" sz="2400" dirty="0">
                <a:solidFill>
                  <a:schemeClr val="tx1"/>
                </a:solidFill>
              </a:rPr>
              <a:t>Critique</a:t>
            </a:r>
          </a:p>
          <a:p>
            <a:pPr>
              <a:defRPr/>
            </a:pPr>
            <a:r>
              <a:rPr lang="en-AU" sz="2400" dirty="0">
                <a:solidFill>
                  <a:schemeClr val="tx1"/>
                </a:solidFill>
              </a:rPr>
              <a:t>Evaluate</a:t>
            </a:r>
            <a:br>
              <a:rPr lang="en-AU" sz="2400" dirty="0">
                <a:solidFill>
                  <a:schemeClr val="tx1"/>
                </a:solidFill>
              </a:rPr>
            </a:br>
            <a:r>
              <a:rPr lang="en-AU" sz="2400" dirty="0">
                <a:solidFill>
                  <a:schemeClr val="tx1"/>
                </a:solidFill>
              </a:rPr>
              <a:t>Examine</a:t>
            </a:r>
          </a:p>
          <a:p>
            <a:pPr algn="ctr">
              <a:defRPr/>
            </a:pPr>
            <a:endParaRPr lang="en-AU" sz="2400" dirty="0">
              <a:solidFill>
                <a:schemeClr val="tx1"/>
              </a:solidFill>
            </a:endParaRPr>
          </a:p>
          <a:p>
            <a:pPr algn="ctr">
              <a:defRPr/>
            </a:pPr>
            <a:endParaRPr lang="en-AU" sz="2400" dirty="0">
              <a:solidFill>
                <a:schemeClr val="tx1"/>
              </a:solidFill>
            </a:endParaRPr>
          </a:p>
          <a:p>
            <a:pPr algn="ctr">
              <a:defRPr/>
            </a:pPr>
            <a:endParaRPr lang="en-AU" sz="2400" dirty="0">
              <a:solidFill>
                <a:schemeClr val="tx1"/>
              </a:solidFill>
            </a:endParaRPr>
          </a:p>
          <a:p>
            <a:pPr algn="ctr">
              <a:defRPr/>
            </a:pPr>
            <a:endParaRPr lang="en-AU" sz="2400" dirty="0">
              <a:solidFill>
                <a:schemeClr val="tx1"/>
              </a:solidFill>
            </a:endParaRPr>
          </a:p>
        </p:txBody>
      </p:sp>
      <p:sp>
        <p:nvSpPr>
          <p:cNvPr id="6" name="Rectangle 5"/>
          <p:cNvSpPr/>
          <p:nvPr/>
        </p:nvSpPr>
        <p:spPr>
          <a:xfrm>
            <a:off x="1403350" y="1200151"/>
            <a:ext cx="2808288" cy="3741738"/>
          </a:xfrm>
          <a:prstGeom prst="rect">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r>
              <a:rPr lang="en-AU" sz="2400" b="1" dirty="0">
                <a:solidFill>
                  <a:srgbClr val="C00000"/>
                </a:solidFill>
              </a:rPr>
              <a:t>Descriptive</a:t>
            </a:r>
          </a:p>
          <a:p>
            <a:pPr algn="ctr">
              <a:defRPr/>
            </a:pPr>
            <a:endParaRPr lang="en-AU" dirty="0">
              <a:solidFill>
                <a:schemeClr val="tx1"/>
              </a:solidFill>
            </a:endParaRPr>
          </a:p>
          <a:p>
            <a:pPr>
              <a:defRPr/>
            </a:pPr>
            <a:r>
              <a:rPr lang="en-AU" sz="2400" dirty="0">
                <a:solidFill>
                  <a:schemeClr val="tx1"/>
                </a:solidFill>
              </a:rPr>
              <a:t>Define</a:t>
            </a:r>
          </a:p>
          <a:p>
            <a:pPr>
              <a:defRPr/>
            </a:pPr>
            <a:r>
              <a:rPr lang="en-AU" sz="2400" dirty="0">
                <a:solidFill>
                  <a:schemeClr val="tx1"/>
                </a:solidFill>
              </a:rPr>
              <a:t>Describe</a:t>
            </a:r>
          </a:p>
          <a:p>
            <a:pPr>
              <a:defRPr/>
            </a:pPr>
            <a:r>
              <a:rPr lang="en-AU" sz="2400" dirty="0">
                <a:solidFill>
                  <a:schemeClr val="tx1"/>
                </a:solidFill>
              </a:rPr>
              <a:t>Summarise</a:t>
            </a:r>
          </a:p>
          <a:p>
            <a:pPr>
              <a:defRPr/>
            </a:pPr>
            <a:r>
              <a:rPr lang="en-AU" sz="2400" dirty="0">
                <a:solidFill>
                  <a:schemeClr val="tx1"/>
                </a:solidFill>
              </a:rPr>
              <a:t>Give examples</a:t>
            </a: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a:p>
            <a:pPr algn="ctr">
              <a:defRPr/>
            </a:pPr>
            <a:endParaRPr lang="en-AU" dirty="0">
              <a:solidFill>
                <a:schemeClr val="tx1"/>
              </a:solidFill>
            </a:endParaRPr>
          </a:p>
        </p:txBody>
      </p:sp>
    </p:spTree>
    <p:extLst>
      <p:ext uri="{BB962C8B-B14F-4D97-AF65-F5344CB8AC3E}">
        <p14:creationId xmlns:p14="http://schemas.microsoft.com/office/powerpoint/2010/main" val="18785291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10" end="10"/>
                                            </p:txEl>
                                          </p:spTgt>
                                        </p:tgtEl>
                                        <p:attrNameLst>
                                          <p:attrName>style.visibility</p:attrName>
                                        </p:attrNameLst>
                                      </p:cBhvr>
                                      <p:to>
                                        <p:strVal val="visible"/>
                                      </p:to>
                                    </p:set>
                                    <p:anim calcmode="lin" valueType="num">
                                      <p:cBhvr>
                                        <p:cTn id="7" dur="10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0" end="1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10" end="1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10" end="1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11" end="11"/>
                                            </p:txEl>
                                          </p:spTgt>
                                        </p:tgtEl>
                                        <p:attrNameLst>
                                          <p:attrName>style.visibility</p:attrName>
                                        </p:attrNameLst>
                                      </p:cBhvr>
                                      <p:to>
                                        <p:strVal val="visible"/>
                                      </p:to>
                                    </p:set>
                                    <p:anim calcmode="lin" valueType="num">
                                      <p:cBhvr>
                                        <p:cTn id="13" dur="1000" fill="hold"/>
                                        <p:tgtEl>
                                          <p:spTgt spid="6">
                                            <p:txEl>
                                              <p:pRg st="11" end="1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1" end="1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1" end="11"/>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11" end="1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anim calcmode="lin" valueType="num">
                                      <p:cBhvr>
                                        <p:cTn id="19" dur="1000" fill="hold"/>
                                        <p:tgtEl>
                                          <p:spTgt spid="6">
                                            <p:txEl>
                                              <p:pRg st="12" end="12"/>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12" end="12"/>
                                            </p:txEl>
                                          </p:spTgt>
                                        </p:tgtEl>
                                        <p:attrNameLst>
                                          <p:attrName>ppt_h</p:attrName>
                                        </p:attrNameLst>
                                      </p:cBhvr>
                                      <p:tavLst>
                                        <p:tav tm="0">
                                          <p:val>
                                            <p:fltVal val="0"/>
                                          </p:val>
                                        </p:tav>
                                        <p:tav tm="100000">
                                          <p:val>
                                            <p:strVal val="#ppt_h"/>
                                          </p:val>
                                        </p:tav>
                                      </p:tavLst>
                                    </p:anim>
                                    <p:anim calcmode="lin" valueType="num">
                                      <p:cBhvr>
                                        <p:cTn id="21" dur="1000" fill="hold"/>
                                        <p:tgtEl>
                                          <p:spTgt spid="6">
                                            <p:txEl>
                                              <p:pRg st="12" end="12"/>
                                            </p:txEl>
                                          </p:spTgt>
                                        </p:tgtEl>
                                        <p:attrNameLst>
                                          <p:attrName>style.rotation</p:attrName>
                                        </p:attrNameLst>
                                      </p:cBhvr>
                                      <p:tavLst>
                                        <p:tav tm="0">
                                          <p:val>
                                            <p:fltVal val="90"/>
                                          </p:val>
                                        </p:tav>
                                        <p:tav tm="100000">
                                          <p:val>
                                            <p:fltVal val="0"/>
                                          </p:val>
                                        </p:tav>
                                      </p:tavLst>
                                    </p:anim>
                                    <p:animEffect transition="in" filter="fade">
                                      <p:cBhvr>
                                        <p:cTn id="22" dur="1000"/>
                                        <p:tgtEl>
                                          <p:spTgt spid="6">
                                            <p:txEl>
                                              <p:pRg st="12" end="1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6">
                                            <p:txEl>
                                              <p:pRg st="13" end="13"/>
                                            </p:txEl>
                                          </p:spTgt>
                                        </p:tgtEl>
                                        <p:attrNameLst>
                                          <p:attrName>style.visibility</p:attrName>
                                        </p:attrNameLst>
                                      </p:cBhvr>
                                      <p:to>
                                        <p:strVal val="visible"/>
                                      </p:to>
                                    </p:set>
                                    <p:anim calcmode="lin" valueType="num">
                                      <p:cBhvr>
                                        <p:cTn id="25" dur="1000" fill="hold"/>
                                        <p:tgtEl>
                                          <p:spTgt spid="6">
                                            <p:txEl>
                                              <p:pRg st="13" end="13"/>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13" end="13"/>
                                            </p:txEl>
                                          </p:spTgt>
                                        </p:tgtEl>
                                        <p:attrNameLst>
                                          <p:attrName>ppt_h</p:attrName>
                                        </p:attrNameLst>
                                      </p:cBhvr>
                                      <p:tavLst>
                                        <p:tav tm="0">
                                          <p:val>
                                            <p:fltVal val="0"/>
                                          </p:val>
                                        </p:tav>
                                        <p:tav tm="100000">
                                          <p:val>
                                            <p:strVal val="#ppt_h"/>
                                          </p:val>
                                        </p:tav>
                                      </p:tavLst>
                                    </p:anim>
                                    <p:anim calcmode="lin" valueType="num">
                                      <p:cBhvr>
                                        <p:cTn id="27" dur="1000" fill="hold"/>
                                        <p:tgtEl>
                                          <p:spTgt spid="6">
                                            <p:txEl>
                                              <p:pRg st="13" end="13"/>
                                            </p:txEl>
                                          </p:spTgt>
                                        </p:tgtEl>
                                        <p:attrNameLst>
                                          <p:attrName>style.rotation</p:attrName>
                                        </p:attrNameLst>
                                      </p:cBhvr>
                                      <p:tavLst>
                                        <p:tav tm="0">
                                          <p:val>
                                            <p:fltVal val="90"/>
                                          </p:val>
                                        </p:tav>
                                        <p:tav tm="100000">
                                          <p:val>
                                            <p:fltVal val="0"/>
                                          </p:val>
                                        </p:tav>
                                      </p:tavLst>
                                    </p:anim>
                                    <p:animEffect transition="in" filter="fade">
                                      <p:cBhvr>
                                        <p:cTn id="28" dur="1000"/>
                                        <p:tgtEl>
                                          <p:spTgt spid="6">
                                            <p:txEl>
                                              <p:pRg st="13" end="1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p:cTn id="3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4">
                                            <p:txEl>
                                              <p:pRg st="1" end="1"/>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2" end="2"/>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p:cTn id="4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8" dur="1000"/>
                                        <p:tgtEl>
                                          <p:spTgt spid="4">
                                            <p:txEl>
                                              <p:pRg st="3" end="3"/>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p:cTn id="5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5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54" dur="1000"/>
                                        <p:tgtEl>
                                          <p:spTgt spid="4">
                                            <p:txEl>
                                              <p:pRg st="4" end="4"/>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p:cTn id="5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What does it mean to be critical?</a:t>
            </a:r>
          </a:p>
        </p:txBody>
      </p:sp>
      <p:sp>
        <p:nvSpPr>
          <p:cNvPr id="5" name="Subtitle 2"/>
          <p:cNvSpPr>
            <a:spLocks noGrp="1"/>
          </p:cNvSpPr>
          <p:nvPr>
            <p:ph type="body" sz="quarter" idx="12"/>
          </p:nvPr>
        </p:nvSpPr>
        <p:spPr>
          <a:xfrm>
            <a:off x="733425" y="971550"/>
            <a:ext cx="7886700" cy="4610100"/>
          </a:xfrm>
          <a:solidFill>
            <a:schemeClr val="bg1"/>
          </a:solidFill>
        </p:spPr>
        <p:txBody>
          <a:bodyPr rtlCol="0">
            <a:normAutofit/>
          </a:bodyPr>
          <a:lstStyle/>
          <a:p>
            <a:pPr eaLnBrk="1" fontAlgn="auto" hangingPunct="1">
              <a:spcAft>
                <a:spcPts val="0"/>
              </a:spcAft>
              <a:defRPr/>
            </a:pPr>
            <a:endParaRPr lang="en-AU" sz="1800" b="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275" y="1069975"/>
            <a:ext cx="7681913" cy="471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6089300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Essay : Structure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a:solidFill>
                <a:srgbClr val="898989"/>
              </a:solidFill>
            </a:endParaRPr>
          </a:p>
        </p:txBody>
      </p:sp>
      <p:sp>
        <p:nvSpPr>
          <p:cNvPr id="4"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50" y="1169988"/>
            <a:ext cx="2120900"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8"/>
          <p:cNvSpPr txBox="1">
            <a:spLocks noChangeArrowheads="1"/>
          </p:cNvSpPr>
          <p:nvPr/>
        </p:nvSpPr>
        <p:spPr bwMode="auto">
          <a:xfrm>
            <a:off x="3348035" y="1333778"/>
            <a:ext cx="5392737" cy="3877985"/>
          </a:xfrm>
          <a:prstGeom prst="rect">
            <a:avLst/>
          </a:prstGeom>
          <a:noFill/>
          <a:ln w="9525">
            <a:noFill/>
            <a:miter lim="800000"/>
            <a:headEnd/>
            <a:tailEnd/>
          </a:ln>
        </p:spPr>
        <p:txBody>
          <a:bodyPr>
            <a:spAutoFit/>
          </a:bodyPr>
          <a:lstStyle/>
          <a:p>
            <a:pPr eaLnBrk="1" hangingPunct="1">
              <a:defRPr/>
            </a:pPr>
            <a:r>
              <a:rPr lang="en-AU" sz="1800" dirty="0">
                <a:solidFill>
                  <a:srgbClr val="C00000"/>
                </a:solidFill>
                <a:latin typeface="Arial" panose="020B0604020202020204" pitchFamily="34" charset="0"/>
                <a:cs typeface="Arial" panose="020B0604020202020204" pitchFamily="34" charset="0"/>
              </a:rPr>
              <a:t>Introduction (10%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Introduce the topic (general statement)</a:t>
            </a:r>
          </a:p>
          <a:p>
            <a:pPr lvl="1" eaLnBrk="1" hangingPunct="1">
              <a:defRPr/>
            </a:pPr>
            <a:r>
              <a:rPr lang="en-AU" sz="1600" dirty="0">
                <a:solidFill>
                  <a:prstClr val="black"/>
                </a:solidFill>
                <a:latin typeface="Arial" panose="020B0604020202020204" pitchFamily="34" charset="0"/>
                <a:cs typeface="Arial" panose="020B0604020202020204" pitchFamily="34" charset="0"/>
              </a:rPr>
              <a:t>Identify key issues/problems</a:t>
            </a:r>
          </a:p>
          <a:p>
            <a:pPr lvl="1" eaLnBrk="1" hangingPunct="1">
              <a:defRPr/>
            </a:pPr>
            <a:r>
              <a:rPr lang="en-AU" sz="1600" dirty="0">
                <a:solidFill>
                  <a:prstClr val="black"/>
                </a:solidFill>
                <a:latin typeface="Arial" panose="020B0604020202020204" pitchFamily="34" charset="0"/>
                <a:cs typeface="Arial" panose="020B0604020202020204" pitchFamily="34" charset="0"/>
              </a:rPr>
              <a:t>State your thesis statement (your proposition)</a:t>
            </a:r>
          </a:p>
          <a:p>
            <a:pPr lvl="1" eaLnBrk="1" hangingPunct="1">
              <a:defRPr/>
            </a:pPr>
            <a:r>
              <a:rPr lang="en-AU" sz="1600" dirty="0">
                <a:solidFill>
                  <a:prstClr val="black"/>
                </a:solidFill>
                <a:latin typeface="Arial" panose="020B0604020202020204" pitchFamily="34" charset="0"/>
                <a:cs typeface="Arial" panose="020B0604020202020204" pitchFamily="34" charset="0"/>
              </a:rPr>
              <a:t>Identify aims (What is the purpose of the paper)</a:t>
            </a:r>
          </a:p>
          <a:p>
            <a:pPr lvl="1" eaLnBrk="1" hangingPunct="1">
              <a:defRPr/>
            </a:pPr>
            <a:r>
              <a:rPr lang="en-AU" sz="1600" dirty="0">
                <a:solidFill>
                  <a:prstClr val="black"/>
                </a:solidFill>
                <a:latin typeface="Arial" panose="020B0604020202020204" pitchFamily="34" charset="0"/>
                <a:cs typeface="Arial" panose="020B0604020202020204" pitchFamily="34" charset="0"/>
              </a:rPr>
              <a:t>Provide the scope (How is the discussion organised)</a:t>
            </a:r>
          </a:p>
          <a:p>
            <a:pPr eaLnBrk="1" hangingPunct="1">
              <a:defRPr/>
            </a:pPr>
            <a:r>
              <a:rPr lang="en-AU" sz="1800" dirty="0">
                <a:solidFill>
                  <a:srgbClr val="C00000"/>
                </a:solidFill>
                <a:latin typeface="Arial" panose="020B0604020202020204" pitchFamily="34" charset="0"/>
                <a:cs typeface="Arial" panose="020B0604020202020204" pitchFamily="34" charset="0"/>
              </a:rPr>
              <a:t>Body (80%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Topic sentence (introduce key point)</a:t>
            </a:r>
          </a:p>
          <a:p>
            <a:pPr lvl="1" eaLnBrk="1" hangingPunct="1">
              <a:defRPr/>
            </a:pPr>
            <a:r>
              <a:rPr lang="en-AU" sz="1600" dirty="0">
                <a:solidFill>
                  <a:prstClr val="black"/>
                </a:solidFill>
                <a:latin typeface="Arial" panose="020B0604020202020204" pitchFamily="34" charset="0"/>
                <a:cs typeface="Arial" panose="020B0604020202020204" pitchFamily="34" charset="0"/>
              </a:rPr>
              <a:t>Expand point with supporting statements (evidence &amp; justification)</a:t>
            </a:r>
          </a:p>
          <a:p>
            <a:pPr lvl="1" eaLnBrk="1" hangingPunct="1">
              <a:defRPr/>
            </a:pPr>
            <a:r>
              <a:rPr lang="en-AU" sz="1600" dirty="0">
                <a:solidFill>
                  <a:prstClr val="black"/>
                </a:solidFill>
                <a:latin typeface="Arial" panose="020B0604020202020204" pitchFamily="34" charset="0"/>
                <a:cs typeface="Arial" panose="020B0604020202020204" pitchFamily="34" charset="0"/>
              </a:rPr>
              <a:t>Provide example (if appropriate)</a:t>
            </a:r>
          </a:p>
          <a:p>
            <a:pPr eaLnBrk="1" hangingPunct="1">
              <a:defRPr/>
            </a:pPr>
            <a:r>
              <a:rPr lang="en-AU" sz="1800" dirty="0">
                <a:solidFill>
                  <a:srgbClr val="C00000"/>
                </a:solidFill>
                <a:latin typeface="Arial" panose="020B0604020202020204" pitchFamily="34" charset="0"/>
                <a:cs typeface="Arial" panose="020B0604020202020204" pitchFamily="34" charset="0"/>
              </a:rPr>
              <a:t>Conclusion (10%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Restate thesis statement (main message)</a:t>
            </a:r>
          </a:p>
          <a:p>
            <a:pPr lvl="1" eaLnBrk="1" hangingPunct="1">
              <a:defRPr/>
            </a:pPr>
            <a:r>
              <a:rPr lang="en-AU" sz="1600" dirty="0">
                <a:solidFill>
                  <a:prstClr val="black"/>
                </a:solidFill>
                <a:latin typeface="Arial" panose="020B0604020202020204" pitchFamily="34" charset="0"/>
                <a:cs typeface="Arial" panose="020B0604020202020204" pitchFamily="34" charset="0"/>
              </a:rPr>
              <a:t>Interpret/recap key ideas</a:t>
            </a:r>
          </a:p>
          <a:p>
            <a:pPr lvl="1" eaLnBrk="1" hangingPunct="1">
              <a:defRPr/>
            </a:pPr>
            <a:r>
              <a:rPr lang="en-AU" sz="1600" dirty="0">
                <a:solidFill>
                  <a:prstClr val="black"/>
                </a:solidFill>
                <a:latin typeface="Arial" panose="020B0604020202020204" pitchFamily="34" charset="0"/>
                <a:cs typeface="Arial" panose="020B0604020202020204" pitchFamily="34" charset="0"/>
              </a:rPr>
              <a:t>Conclude argument</a:t>
            </a:r>
          </a:p>
        </p:txBody>
      </p:sp>
    </p:spTree>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anim calcmode="lin" valueType="num">
                                      <p:cBhvr additive="base">
                                        <p:cTn id="1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anim calcmode="lin" valueType="num">
                                      <p:cBhvr additive="base">
                                        <p:cTn id="1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anim calcmode="lin" valueType="num">
                                      <p:cBhvr additive="base">
                                        <p:cTn id="1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anim calcmode="lin" valueType="num">
                                      <p:cBhvr additive="base">
                                        <p:cTn id="2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anim calcmode="lin" valueType="num">
                                      <p:cBhvr additive="base">
                                        <p:cTn id="29"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1" end="1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anim calcmode="lin" valueType="num">
                                      <p:cBhvr additive="base">
                                        <p:cTn id="33"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13" end="13"/>
                                            </p:txEl>
                                          </p:spTgt>
                                        </p:tgtEl>
                                        <p:attrNameLst>
                                          <p:attrName>style.visibility</p:attrName>
                                        </p:attrNameLst>
                                      </p:cBhvr>
                                      <p:to>
                                        <p:strVal val="visible"/>
                                      </p:to>
                                    </p:set>
                                    <p:anim calcmode="lin" valueType="num">
                                      <p:cBhvr additive="base">
                                        <p:cTn id="37"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Intro : Example</a:t>
            </a:r>
          </a:p>
        </p:txBody>
      </p:sp>
      <p:sp>
        <p:nvSpPr>
          <p:cNvPr id="4" name="Text Placeholder 3"/>
          <p:cNvSpPr>
            <a:spLocks noGrp="1"/>
          </p:cNvSpPr>
          <p:nvPr>
            <p:ph type="body" sz="quarter" idx="12"/>
          </p:nvPr>
        </p:nvSpPr>
        <p:spPr>
          <a:xfrm>
            <a:off x="495300" y="981075"/>
            <a:ext cx="5705475" cy="4143375"/>
          </a:xfrm>
          <a:solidFill>
            <a:schemeClr val="accent2">
              <a:lumMod val="20000"/>
              <a:lumOff val="80000"/>
            </a:schemeClr>
          </a:solidFill>
          <a:ln w="28575">
            <a:solidFill>
              <a:schemeClr val="tx1"/>
            </a:solidFill>
          </a:ln>
        </p:spPr>
        <p:txBody>
          <a:bodyPr/>
          <a:lstStyle/>
          <a:p>
            <a:r>
              <a:rPr lang="en-AU" b="0" dirty="0">
                <a:solidFill>
                  <a:srgbClr val="C00000"/>
                </a:solidFill>
              </a:rPr>
              <a:t>There are particular principles that govern successful stage performances. </a:t>
            </a:r>
            <a:r>
              <a:rPr lang="en-AU" b="0" dirty="0">
                <a:solidFill>
                  <a:srgbClr val="00B050"/>
                </a:solidFill>
              </a:rPr>
              <a:t>Lighting, performance and text are a few aspects that are considered in any stage performance. </a:t>
            </a:r>
            <a:r>
              <a:rPr lang="en-AU" b="0" dirty="0">
                <a:solidFill>
                  <a:srgbClr val="002060"/>
                </a:solidFill>
              </a:rPr>
              <a:t>This essay will critically analyse some key principles associated with stage performance, namely, ………; …………; ……… by analysing some practical experiences undertaken inside and outside the classroom.</a:t>
            </a:r>
            <a:r>
              <a:rPr lang="en-AU" b="0" dirty="0"/>
              <a:t>  </a:t>
            </a:r>
            <a:r>
              <a:rPr lang="en-AU" b="0" dirty="0">
                <a:solidFill>
                  <a:srgbClr val="7030A0"/>
                </a:solidFill>
              </a:rPr>
              <a:t>The discussion will first highlight the practical experiences that will be used in the analysis of the principles. Next, the key principles associated with the experiences will be discussed in-depth…</a:t>
            </a:r>
          </a:p>
        </p:txBody>
      </p:sp>
      <p:sp>
        <p:nvSpPr>
          <p:cNvPr id="2" name="Rectangular Callout 1"/>
          <p:cNvSpPr/>
          <p:nvPr/>
        </p:nvSpPr>
        <p:spPr bwMode="auto">
          <a:xfrm>
            <a:off x="6438900" y="981075"/>
            <a:ext cx="2009775" cy="628650"/>
          </a:xfrm>
          <a:prstGeom prst="wedgeRectCallout">
            <a:avLst>
              <a:gd name="adj1" fmla="val -91923"/>
              <a:gd name="adj2" fmla="val -2992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General</a:t>
            </a:r>
            <a:r>
              <a:rPr kumimoji="0" lang="en-AU" sz="1400" b="0" i="0" u="none" strike="noStrike" cap="none" normalizeH="0" dirty="0">
                <a:ln>
                  <a:noFill/>
                </a:ln>
                <a:solidFill>
                  <a:srgbClr val="C00000"/>
                </a:solidFill>
                <a:effectLst/>
                <a:latin typeface="Arial" charset="0"/>
                <a:cs typeface="Arial" charset="0"/>
              </a:rPr>
              <a:t> introduction to the topic</a:t>
            </a:r>
            <a:endParaRPr kumimoji="0" lang="en-AU" sz="1400" b="0" i="0" u="none" strike="noStrike" cap="none" normalizeH="0" baseline="0" dirty="0">
              <a:ln>
                <a:noFill/>
              </a:ln>
              <a:solidFill>
                <a:srgbClr val="C00000"/>
              </a:solidFill>
              <a:effectLst/>
              <a:latin typeface="Arial" charset="0"/>
              <a:cs typeface="Arial" charset="0"/>
            </a:endParaRPr>
          </a:p>
        </p:txBody>
      </p:sp>
      <p:sp>
        <p:nvSpPr>
          <p:cNvPr id="5" name="Rectangular Callout 4"/>
          <p:cNvSpPr/>
          <p:nvPr/>
        </p:nvSpPr>
        <p:spPr bwMode="auto">
          <a:xfrm>
            <a:off x="6438900" y="1800225"/>
            <a:ext cx="2009775" cy="742950"/>
          </a:xfrm>
          <a:prstGeom prst="wedgeRectCallout">
            <a:avLst>
              <a:gd name="adj1" fmla="val -91923"/>
              <a:gd name="adj2" fmla="val -2992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latin typeface="Arial" charset="0"/>
                <a:cs typeface="Arial" charset="0"/>
              </a:rPr>
              <a:t>One/two</a:t>
            </a:r>
            <a:r>
              <a:rPr kumimoji="0" lang="en-AU" sz="1400" b="0" i="0" u="none" strike="noStrike" cap="none" normalizeH="0" dirty="0">
                <a:ln>
                  <a:noFill/>
                </a:ln>
                <a:solidFill>
                  <a:srgbClr val="00B050"/>
                </a:solidFill>
                <a:effectLst/>
                <a:latin typeface="Arial" charset="0"/>
                <a:cs typeface="Arial" charset="0"/>
              </a:rPr>
              <a:t> key issues associated with the topic</a:t>
            </a:r>
            <a:endParaRPr kumimoji="0" lang="en-AU" sz="1400" b="0" i="0" u="none" strike="noStrike" cap="none" normalizeH="0" baseline="0" dirty="0">
              <a:ln>
                <a:noFill/>
              </a:ln>
              <a:solidFill>
                <a:srgbClr val="00B050"/>
              </a:solidFill>
              <a:effectLst/>
              <a:latin typeface="Arial" charset="0"/>
              <a:cs typeface="Arial" charset="0"/>
            </a:endParaRPr>
          </a:p>
        </p:txBody>
      </p:sp>
      <p:sp>
        <p:nvSpPr>
          <p:cNvPr id="6" name="Rectangular Callout 5"/>
          <p:cNvSpPr/>
          <p:nvPr/>
        </p:nvSpPr>
        <p:spPr bwMode="auto">
          <a:xfrm>
            <a:off x="6438899" y="2695575"/>
            <a:ext cx="2009775" cy="742950"/>
          </a:xfrm>
          <a:prstGeom prst="wedgeRectCallout">
            <a:avLst>
              <a:gd name="adj1" fmla="val -91923"/>
              <a:gd name="adj2" fmla="val -2992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2060"/>
                </a:solidFill>
                <a:effectLst/>
                <a:latin typeface="Arial" charset="0"/>
                <a:cs typeface="Arial" charset="0"/>
              </a:rPr>
              <a:t>The aim of the essay (what)</a:t>
            </a:r>
          </a:p>
        </p:txBody>
      </p:sp>
      <p:sp>
        <p:nvSpPr>
          <p:cNvPr id="7" name="Rectangular Callout 6"/>
          <p:cNvSpPr/>
          <p:nvPr/>
        </p:nvSpPr>
        <p:spPr bwMode="auto">
          <a:xfrm>
            <a:off x="6591299" y="3781425"/>
            <a:ext cx="2009775" cy="742950"/>
          </a:xfrm>
          <a:prstGeom prst="wedgeRectCallout">
            <a:avLst>
              <a:gd name="adj1" fmla="val -91923"/>
              <a:gd name="adj2" fmla="val -2992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2060"/>
                </a:solidFill>
                <a:effectLst/>
                <a:latin typeface="Arial" charset="0"/>
                <a:cs typeface="Arial" charset="0"/>
              </a:rPr>
              <a:t>The scope of the essay (how)</a:t>
            </a:r>
          </a:p>
        </p:txBody>
      </p:sp>
    </p:spTree>
    <p:custDataLst>
      <p:tags r:id="rId1"/>
    </p:custDataLst>
    <p:extLst>
      <p:ext uri="{BB962C8B-B14F-4D97-AF65-F5344CB8AC3E}">
        <p14:creationId xmlns:p14="http://schemas.microsoft.com/office/powerpoint/2010/main" val="349771542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1eff7aead98ef5c13b8a91b7bae45ed8bdc5e"/>
  <p:tag name="ISPRING_RESOURCE_PATHS_HASH_PRESENTER" val="bad45cdbda451717262121f0ce5284421d7514a"/>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4489</TotalTime>
  <Words>1003</Words>
  <Application>Microsoft Office PowerPoint</Application>
  <PresentationFormat>On-screen Show (4:3)</PresentationFormat>
  <Paragraphs>140</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Blank Presentation</vt:lpstr>
      <vt:lpstr>Critical Analysis Essay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254</cp:revision>
  <cp:lastPrinted>2011-11-18T03:36:14Z</cp:lastPrinted>
  <dcterms:created xsi:type="dcterms:W3CDTF">2012-06-21T06:49:01Z</dcterms:created>
  <dcterms:modified xsi:type="dcterms:W3CDTF">2019-06-20T03:13:43Z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7061ECB6-DD56-4F12-9C71-5D4B3CABFAC0</vt:lpwstr>
  </property>
  <property fmtid="{D5CDD505-2E9C-101B-9397-08002B2CF9AE}" pid="3" name="ArticulatePath">
    <vt:lpwstr>Assessment 3_Critical Analysis Essay</vt:lpwstr>
  </property>
</Properties>
</file>