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1" r:id="rId2"/>
    <p:sldId id="314" r:id="rId3"/>
    <p:sldId id="321" r:id="rId4"/>
    <p:sldId id="315" r:id="rId5"/>
    <p:sldId id="316" r:id="rId6"/>
    <p:sldId id="317" r:id="rId7"/>
    <p:sldId id="318" r:id="rId8"/>
  </p:sldIdLst>
  <p:sldSz cx="9144000" cy="6858000" type="screen4x3"/>
  <p:notesSz cx="6807200" cy="9939338"/>
  <p:custDataLst>
    <p:tags r:id="rId11"/>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CCECFF"/>
    <a:srgbClr val="CCFFCC"/>
    <a:srgbClr val="DDDDDD"/>
    <a:srgbClr val="CC99FF"/>
    <a:srgbClr val="FFCC99"/>
    <a:srgbClr val="133399"/>
    <a:srgbClr val="0000C8"/>
    <a:srgbClr val="00349C"/>
    <a:srgbClr val="1750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82588" autoAdjust="0"/>
  </p:normalViewPr>
  <p:slideViewPr>
    <p:cSldViewPr snapToGrid="0">
      <p:cViewPr varScale="1">
        <p:scale>
          <a:sx n="122" d="100"/>
          <a:sy n="122" d="100"/>
        </p:scale>
        <p:origin x="5304" y="102"/>
      </p:cViewPr>
      <p:guideLst>
        <p:guide orient="horz" pos="39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57413"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9442371"/>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57413" y="9442371"/>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9787" cy="4969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57413" y="0"/>
            <a:ext cx="2949787" cy="4969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07627" y="4721186"/>
            <a:ext cx="4991947" cy="44727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9442371"/>
            <a:ext cx="2949787" cy="49696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57413" y="9442371"/>
            <a:ext cx="2949787" cy="49696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a:p>
        </p:txBody>
      </p:sp>
      <p:sp>
        <p:nvSpPr>
          <p:cNvPr id="46083" name="Rectangle 2"/>
          <p:cNvSpPr>
            <a:spLocks noGrp="1" noRot="1" noChangeAspect="1" noChangeArrowheads="1" noTextEdit="1"/>
          </p:cNvSpPr>
          <p:nvPr>
            <p:ph type="sldImg"/>
          </p:nvPr>
        </p:nvSpPr>
        <p:spPr>
          <a:xfrm>
            <a:off x="920750" y="746125"/>
            <a:ext cx="4965700" cy="3725863"/>
          </a:xfrm>
          <a:ln/>
        </p:spPr>
      </p:sp>
      <p:sp>
        <p:nvSpPr>
          <p:cNvPr id="46084" name="Rectangle 3"/>
          <p:cNvSpPr>
            <a:spLocks noGrp="1" noChangeArrowheads="1"/>
          </p:cNvSpPr>
          <p:nvPr>
            <p:ph type="body" idx="1"/>
          </p:nvPr>
        </p:nvSpPr>
        <p:spPr>
          <a:noFill/>
          <a:ln/>
        </p:spPr>
        <p:txBody>
          <a:bodyPr/>
          <a:lstStyle/>
          <a:p>
            <a:r>
              <a:rPr lang="en-AU" sz="1200" b="0" kern="1200" dirty="0">
                <a:solidFill>
                  <a:schemeClr val="tx1"/>
                </a:solidFill>
                <a:effectLst/>
                <a:latin typeface="Arial" charset="0"/>
                <a:ea typeface="Arial" pitchFamily="-65" charset="0"/>
                <a:cs typeface="Arial" charset="0"/>
              </a:rPr>
              <a:t>Slide 1: Critical thinking 2</a:t>
            </a:r>
          </a:p>
          <a:p>
            <a:endParaRPr lang="en-AU" sz="1200" b="0" kern="1200" dirty="0">
              <a:solidFill>
                <a:schemeClr val="tx1"/>
              </a:solidFill>
              <a:effectLst/>
              <a:latin typeface="Arial" charset="0"/>
              <a:ea typeface="Arial" pitchFamily="-65" charset="0"/>
              <a:cs typeface="Arial" charset="0"/>
            </a:endParaRPr>
          </a:p>
          <a:p>
            <a:r>
              <a:rPr lang="en-AU" sz="1200" b="0" kern="1200" dirty="0">
                <a:solidFill>
                  <a:schemeClr val="tx1"/>
                </a:solidFill>
                <a:effectLst/>
                <a:latin typeface="Arial" charset="0"/>
                <a:ea typeface="Arial" pitchFamily="-65" charset="0"/>
                <a:cs typeface="Arial" charset="0"/>
              </a:rPr>
              <a:t>This presentation is</a:t>
            </a:r>
            <a:r>
              <a:rPr lang="en-AU" sz="1200" b="0" kern="1200" baseline="0" dirty="0">
                <a:solidFill>
                  <a:schemeClr val="tx1"/>
                </a:solidFill>
                <a:effectLst/>
                <a:latin typeface="Arial" charset="0"/>
                <a:ea typeface="Arial" pitchFamily="-65" charset="0"/>
                <a:cs typeface="Arial" charset="0"/>
              </a:rPr>
              <a:t> a continuation of the previous one. In the previous presentation, you were given an introduction to what critical thinking is and the processes that are associated with critical thinking. In this presentation, you are given the opportunity to demonstrate your critical thinking skills by incorporating everything that you have learnt from the first presentation, to produce a critical analysis of an article that is related to the essay for your minor assessment. In this presentation you are provided with some more information about critical thinking for continuous assessment 1 and some examples of what a good analysis look like.</a:t>
            </a:r>
            <a:endParaRPr lang="en-AU" sz="1200" b="0" kern="1200" dirty="0">
              <a:solidFill>
                <a:schemeClr val="tx1"/>
              </a:solidFill>
              <a:effectLst/>
              <a:latin typeface="Arial" charset="0"/>
              <a:ea typeface="Arial" pitchFamily="-65" charset="0"/>
              <a:cs typeface="Arial" charset="0"/>
            </a:endParaRPr>
          </a:p>
          <a:p>
            <a:endParaRPr lang="en-AU" sz="1200" b="0" kern="1200" dirty="0">
              <a:solidFill>
                <a:schemeClr val="tx1"/>
              </a:solidFill>
              <a:effectLst/>
              <a:latin typeface="Arial" charset="0"/>
              <a:cs typeface="Arial" charset="0"/>
            </a:endParaRPr>
          </a:p>
        </p:txBody>
      </p:sp>
    </p:spTree>
    <p:extLst>
      <p:ext uri="{BB962C8B-B14F-4D97-AF65-F5344CB8AC3E}">
        <p14:creationId xmlns:p14="http://schemas.microsoft.com/office/powerpoint/2010/main" val="3522159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2: Continuous assessment 3 (15%)</a:t>
            </a:r>
          </a:p>
          <a:p>
            <a:endParaRPr lang="en-AU" dirty="0"/>
          </a:p>
          <a:p>
            <a:r>
              <a:rPr lang="en-AU" dirty="0"/>
              <a:t>As part of your learning process,</a:t>
            </a:r>
            <a:r>
              <a:rPr lang="en-AU" baseline="0" dirty="0"/>
              <a:t> you are required to demonstrate your understanding and mastery of critical thinking by analysing an article that refers to the policy that you have chosen. This continuous assessment is worth 15% of the total grade for this course. The word count for this assessment is 800 words.</a:t>
            </a:r>
          </a:p>
          <a:p>
            <a:endParaRPr lang="en-AU" baseline="0" dirty="0"/>
          </a:p>
          <a:p>
            <a:r>
              <a:rPr lang="en-AU" baseline="0" dirty="0"/>
              <a:t>Once you have chosen the article, you are required to critically read and then analyse the text. In your written analysis, you are required to provide a critique of the key points raised in the text and the relevancy of these key points to the policy analysis paper. You are also required to provide the bibliographic details of the article. The bibliographic details will not be included in the word count.</a:t>
            </a:r>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2</a:t>
            </a:fld>
            <a:endParaRPr lang="en-US"/>
          </a:p>
        </p:txBody>
      </p:sp>
    </p:spTree>
    <p:extLst>
      <p:ext uri="{BB962C8B-B14F-4D97-AF65-F5344CB8AC3E}">
        <p14:creationId xmlns:p14="http://schemas.microsoft.com/office/powerpoint/2010/main" val="1399025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3: Model to generate critical thinking</a:t>
            </a:r>
          </a:p>
          <a:p>
            <a:endParaRPr lang="en-AU" dirty="0"/>
          </a:p>
          <a:p>
            <a:r>
              <a:rPr lang="en-AU" dirty="0"/>
              <a:t>On this slide,</a:t>
            </a:r>
            <a:r>
              <a:rPr lang="en-AU" baseline="0" dirty="0"/>
              <a:t> you can see a graphical representation of a critical thinking model. This slide has been adapted from the Learning Development Centre, University of Plymouth. You can use this model for your continuous assessment identified in the previous slide or for any other task that you are required to produce. </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3</a:t>
            </a:fld>
            <a:endParaRPr lang="en-US"/>
          </a:p>
        </p:txBody>
      </p:sp>
    </p:spTree>
    <p:extLst>
      <p:ext uri="{BB962C8B-B14F-4D97-AF65-F5344CB8AC3E}">
        <p14:creationId xmlns:p14="http://schemas.microsoft.com/office/powerpoint/2010/main" val="26624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4: Critical analysis of article</a:t>
            </a:r>
          </a:p>
          <a:p>
            <a:endParaRPr lang="en-AU" dirty="0"/>
          </a:p>
          <a:p>
            <a:r>
              <a:rPr lang="en-AU" dirty="0"/>
              <a:t>This is </a:t>
            </a:r>
            <a:r>
              <a:rPr lang="en-AU" baseline="0" dirty="0"/>
              <a:t>a template that you could use to analyse any article. </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4</a:t>
            </a:fld>
            <a:endParaRPr lang="en-US"/>
          </a:p>
        </p:txBody>
      </p:sp>
    </p:spTree>
    <p:extLst>
      <p:ext uri="{BB962C8B-B14F-4D97-AF65-F5344CB8AC3E}">
        <p14:creationId xmlns:p14="http://schemas.microsoft.com/office/powerpoint/2010/main" val="4274489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5 : A good critical analysis </a:t>
            </a:r>
          </a:p>
          <a:p>
            <a:endParaRPr lang="en-AU" dirty="0"/>
          </a:p>
          <a:p>
            <a:r>
              <a:rPr lang="en-AU" dirty="0"/>
              <a:t>On this slide, you can see an example of how the writer has critically evaluated the discussions in the area under investigation and put together</a:t>
            </a:r>
            <a:r>
              <a:rPr lang="en-AU" baseline="0" dirty="0"/>
              <a:t> a coherent and cohesive argument of their own. They have been very selective in using information that supports or extends their argument. </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5</a:t>
            </a:fld>
            <a:endParaRPr lang="en-US"/>
          </a:p>
        </p:txBody>
      </p:sp>
    </p:spTree>
    <p:extLst>
      <p:ext uri="{BB962C8B-B14F-4D97-AF65-F5344CB8AC3E}">
        <p14:creationId xmlns:p14="http://schemas.microsoft.com/office/powerpoint/2010/main" val="3594943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6: Another critical</a:t>
            </a:r>
            <a:r>
              <a:rPr lang="en-AU" baseline="0" dirty="0"/>
              <a:t> analysis</a:t>
            </a:r>
          </a:p>
          <a:p>
            <a:endParaRPr lang="en-AU" baseline="0" dirty="0"/>
          </a:p>
          <a:p>
            <a:r>
              <a:rPr lang="en-AU" baseline="0" dirty="0"/>
              <a:t>On this slide, you can see how the writer has critically analysed the issue and has identified the trends that have occurred under different Governments to support their interpretation of what this means for the topic that they are addressing. The writer convinces the reader to accept their evidence-based logic.</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6</a:t>
            </a:fld>
            <a:endParaRPr lang="en-US"/>
          </a:p>
        </p:txBody>
      </p:sp>
    </p:spTree>
    <p:extLst>
      <p:ext uri="{BB962C8B-B14F-4D97-AF65-F5344CB8AC3E}">
        <p14:creationId xmlns:p14="http://schemas.microsoft.com/office/powerpoint/2010/main" val="3869071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7: One more example</a:t>
            </a:r>
          </a:p>
          <a:p>
            <a:endParaRPr lang="en-AU" dirty="0"/>
          </a:p>
          <a:p>
            <a:r>
              <a:rPr lang="en-AU" dirty="0"/>
              <a:t>On this slide</a:t>
            </a:r>
            <a:r>
              <a:rPr lang="en-AU" baseline="0" dirty="0"/>
              <a:t>, you can see another example of a good critical analysis of the issue that is being addressed. Observe how the writer’s voice comes across clearly. They have compared the practices that have occurred during the terms of different Governments thus clearly demonstrating that they have critically analysed the issue and have been able to identify the similarities or differences.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7</a:t>
            </a:fld>
            <a:endParaRPr lang="en-US"/>
          </a:p>
        </p:txBody>
      </p:sp>
    </p:spTree>
    <p:extLst>
      <p:ext uri="{BB962C8B-B14F-4D97-AF65-F5344CB8AC3E}">
        <p14:creationId xmlns:p14="http://schemas.microsoft.com/office/powerpoint/2010/main" val="36422320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8" y="2590"/>
            <a:ext cx="9140546" cy="6855410"/>
          </a:xfrm>
          <a:prstGeom prst="rect">
            <a:avLst/>
          </a:prstGeom>
        </p:spPr>
      </p:pic>
      <p:sp>
        <p:nvSpPr>
          <p:cNvPr id="8200" name="Rectangle 8"/>
          <p:cNvSpPr>
            <a:spLocks noGrp="1" noChangeArrowheads="1"/>
          </p:cNvSpPr>
          <p:nvPr>
            <p:ph type="ctrTitle" sz="quarter"/>
          </p:nvPr>
        </p:nvSpPr>
        <p:spPr bwMode="auto">
          <a:xfrm>
            <a:off x="1440000" y="3384550"/>
            <a:ext cx="57912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3868737"/>
            <a:ext cx="60198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241142153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5562556"/>
          </a:xfrm>
          <a:prstGeom prst="rect">
            <a:avLst/>
          </a:pr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447675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94815175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5562556"/>
          </a:xfrm>
          <a:prstGeom prst="rect">
            <a:avLst/>
          </a:pr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
        <p:nvSpPr>
          <p:cNvPr id="2" name="Picture Placeholder 4"/>
          <p:cNvSpPr>
            <a:spLocks noGrp="1"/>
          </p:cNvSpPr>
          <p:nvPr>
            <p:ph type="pic" sz="quarter" idx="10"/>
          </p:nvPr>
        </p:nvSpPr>
        <p:spPr>
          <a:xfrm>
            <a:off x="4810125" y="-9526"/>
            <a:ext cx="4333875"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a:t>Title</a:t>
            </a:r>
          </a:p>
          <a:p>
            <a:pPr lvl="0"/>
            <a:endParaRPr lang="en-US" dirty="0"/>
          </a:p>
          <a:p>
            <a:pPr lvl="0"/>
            <a:endParaRPr lang="en-US" dirty="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a:t>Text</a:t>
            </a:r>
            <a:endParaRPr lang="en-AU" dirty="0"/>
          </a:p>
        </p:txBody>
      </p:sp>
    </p:spTree>
    <p:extLst>
      <p:ext uri="{BB962C8B-B14F-4D97-AF65-F5344CB8AC3E}">
        <p14:creationId xmlns:p14="http://schemas.microsoft.com/office/powerpoint/2010/main" val="225552506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6858000"/>
          </a:xfrm>
          <a:prstGeom prst="rect">
            <a:avLst/>
          </a:prstGeom>
        </p:spPr>
        <p:txBody>
          <a:bodyPr/>
          <a:lstStyle>
            <a:lvl1pPr marL="0" indent="0">
              <a:buNone/>
              <a:defRPr/>
            </a:lvl1pPr>
          </a:lstStyle>
          <a:p>
            <a:r>
              <a:rPr lang="en-AU" dirty="0"/>
              <a:t>INSERT PICTURE</a:t>
            </a:r>
          </a:p>
        </p:txBody>
      </p:sp>
    </p:spTree>
    <p:extLst>
      <p:ext uri="{BB962C8B-B14F-4D97-AF65-F5344CB8AC3E}">
        <p14:creationId xmlns:p14="http://schemas.microsoft.com/office/powerpoint/2010/main" val="184863649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784098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387352"/>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 id="2147483657" r:id="rId9"/>
  </p:sldLayoutIdLst>
  <p:transition/>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hyperlink" Target="http://w3.unisa.edu.au/study-skills/Learning_skills.html"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subTitle" sz="quarter" idx="1"/>
          </p:nvPr>
        </p:nvSpPr>
        <p:spPr>
          <a:xfrm>
            <a:off x="1325700" y="2070417"/>
            <a:ext cx="6019800" cy="550863"/>
          </a:xfrm>
          <a:prstGeom prst="rect">
            <a:avLst/>
          </a:prstGeom>
          <a:noFill/>
        </p:spPr>
        <p:txBody>
          <a:bodyPr/>
          <a:lstStyle/>
          <a:p>
            <a:pPr eaLnBrk="1" hangingPunct="1"/>
            <a:r>
              <a:rPr lang="en-US" sz="5400" dirty="0"/>
              <a:t>Critical thinking 2</a:t>
            </a:r>
          </a:p>
        </p:txBody>
      </p:sp>
      <p:sp>
        <p:nvSpPr>
          <p:cNvPr id="3" name="Title 2">
            <a:extLst>
              <a:ext uri="{FF2B5EF4-FFF2-40B4-BE49-F238E27FC236}">
                <a16:creationId xmlns:a16="http://schemas.microsoft.com/office/drawing/2014/main" id="{21D2DBB3-16CE-4644-9E7F-016792F09858}"/>
              </a:ext>
            </a:extLst>
          </p:cNvPr>
          <p:cNvSpPr>
            <a:spLocks noGrp="1"/>
          </p:cNvSpPr>
          <p:nvPr>
            <p:ph type="ctrTitle" sz="quarter"/>
          </p:nvPr>
        </p:nvSpPr>
        <p:spPr/>
        <p:txBody>
          <a:bodyPr/>
          <a:lstStyle/>
          <a:p>
            <a:endParaRPr lang="en-US"/>
          </a:p>
        </p:txBody>
      </p:sp>
    </p:spTree>
    <p:custDataLst>
      <p:tags r:id="rId1"/>
    </p:custData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2</a:t>
            </a:fld>
            <a:endParaRPr lang="en-AU" altLang="en-US" sz="1200">
              <a:solidFill>
                <a:srgbClr val="898989"/>
              </a:solidFill>
            </a:endParaRPr>
          </a:p>
        </p:txBody>
      </p:sp>
      <p:sp>
        <p:nvSpPr>
          <p:cNvPr id="36" name="Text Placeholder 1"/>
          <p:cNvSpPr>
            <a:spLocks noGrp="1"/>
          </p:cNvSpPr>
          <p:nvPr>
            <p:ph type="body" sz="quarter" idx="10"/>
          </p:nvPr>
        </p:nvSpPr>
        <p:spPr>
          <a:xfrm>
            <a:off x="649770" y="268098"/>
            <a:ext cx="8258175" cy="647700"/>
          </a:xfrm>
        </p:spPr>
        <p:txBody>
          <a:bodyPr/>
          <a:lstStyle/>
          <a:p>
            <a:r>
              <a:rPr lang="en-AU" dirty="0"/>
              <a:t>Continuous assessment example</a:t>
            </a:r>
          </a:p>
        </p:txBody>
      </p:sp>
      <p:sp>
        <p:nvSpPr>
          <p:cNvPr id="38" name="TextBox 37"/>
          <p:cNvSpPr txBox="1"/>
          <p:nvPr/>
        </p:nvSpPr>
        <p:spPr>
          <a:xfrm>
            <a:off x="649770" y="1489042"/>
            <a:ext cx="8156300" cy="3170099"/>
          </a:xfrm>
          <a:prstGeom prst="rect">
            <a:avLst/>
          </a:prstGeom>
          <a:noFill/>
        </p:spPr>
        <p:txBody>
          <a:bodyPr wrap="square" rtlCol="0">
            <a:spAutoFit/>
          </a:bodyPr>
          <a:lstStyle/>
          <a:p>
            <a:pPr marL="342900" indent="-342900">
              <a:buFont typeface="Arial" panose="020B0604020202020204" pitchFamily="34" charset="0"/>
              <a:buChar char="•"/>
            </a:pPr>
            <a:r>
              <a:rPr lang="en-AU" sz="2000" dirty="0"/>
              <a:t>You are expected to produce a critical analysis of an article that refers to the policy that you have chosen.</a:t>
            </a:r>
          </a:p>
          <a:p>
            <a:pPr marL="342900" indent="-342900">
              <a:buFont typeface="Arial" panose="020B0604020202020204" pitchFamily="34" charset="0"/>
              <a:buChar char="•"/>
            </a:pPr>
            <a:endParaRPr lang="en-AU" sz="2000" dirty="0"/>
          </a:p>
          <a:p>
            <a:pPr marL="342900" indent="-342900">
              <a:buFont typeface="Arial" panose="020B0604020202020204" pitchFamily="34" charset="0"/>
              <a:buChar char="•"/>
            </a:pPr>
            <a:r>
              <a:rPr lang="en-AU" sz="2000" dirty="0"/>
              <a:t>You need to identify the following in your analysis:</a:t>
            </a:r>
          </a:p>
          <a:p>
            <a:pPr marL="800100" lvl="1" indent="-342900">
              <a:buFont typeface="Arial" panose="020B0604020202020204" pitchFamily="34" charset="0"/>
              <a:buChar char="•"/>
            </a:pPr>
            <a:r>
              <a:rPr lang="en-AU" sz="2000" dirty="0"/>
              <a:t>a critique of the key points;</a:t>
            </a:r>
          </a:p>
          <a:p>
            <a:pPr marL="800100" lvl="1" indent="-342900">
              <a:buFont typeface="Arial" panose="020B0604020202020204" pitchFamily="34" charset="0"/>
              <a:buChar char="•"/>
            </a:pPr>
            <a:r>
              <a:rPr lang="en-AU" sz="2000" dirty="0"/>
              <a:t>the relevancy of these key points to the policy analysis paper; and</a:t>
            </a:r>
          </a:p>
          <a:p>
            <a:pPr marL="800100" lvl="1" indent="-342900">
              <a:buFont typeface="Arial" panose="020B0604020202020204" pitchFamily="34" charset="0"/>
              <a:buChar char="•"/>
            </a:pPr>
            <a:r>
              <a:rPr lang="en-AU" sz="2000" dirty="0"/>
              <a:t>the bibliographic details of the article (not part of the word count).</a:t>
            </a:r>
          </a:p>
          <a:p>
            <a:pPr marL="800100" lvl="1" indent="-342900">
              <a:buFont typeface="Arial" panose="020B0604020202020204" pitchFamily="34" charset="0"/>
              <a:buChar char="•"/>
            </a:pPr>
            <a:endParaRPr lang="en-AU" sz="2000" dirty="0"/>
          </a:p>
        </p:txBody>
      </p:sp>
    </p:spTree>
    <p:custDataLst>
      <p:tags r:id="rId1"/>
    </p:custDataLst>
    <p:extLst>
      <p:ext uri="{BB962C8B-B14F-4D97-AF65-F5344CB8AC3E}">
        <p14:creationId xmlns:p14="http://schemas.microsoft.com/office/powerpoint/2010/main" val="248140251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3</a:t>
            </a:fld>
            <a:endParaRPr lang="en-AU" altLang="en-US" sz="1200">
              <a:solidFill>
                <a:srgbClr val="898989"/>
              </a:solidFill>
            </a:endParaRPr>
          </a:p>
        </p:txBody>
      </p:sp>
      <p:pic>
        <p:nvPicPr>
          <p:cNvPr id="2" name="Picture 1"/>
          <p:cNvPicPr>
            <a:picLocks noChangeAspect="1"/>
          </p:cNvPicPr>
          <p:nvPr/>
        </p:nvPicPr>
        <p:blipFill>
          <a:blip r:embed="rId4"/>
          <a:stretch>
            <a:fillRect/>
          </a:stretch>
        </p:blipFill>
        <p:spPr>
          <a:xfrm>
            <a:off x="1181100" y="207272"/>
            <a:ext cx="6896100" cy="5191125"/>
          </a:xfrm>
          <a:prstGeom prst="rect">
            <a:avLst/>
          </a:prstGeom>
        </p:spPr>
      </p:pic>
      <p:sp>
        <p:nvSpPr>
          <p:cNvPr id="4" name="TextBox 3"/>
          <p:cNvSpPr txBox="1"/>
          <p:nvPr/>
        </p:nvSpPr>
        <p:spPr>
          <a:xfrm>
            <a:off x="2276061" y="5867401"/>
            <a:ext cx="5724939" cy="369332"/>
          </a:xfrm>
          <a:prstGeom prst="rect">
            <a:avLst/>
          </a:prstGeom>
          <a:noFill/>
        </p:spPr>
        <p:txBody>
          <a:bodyPr wrap="square" rtlCol="0">
            <a:spAutoFit/>
          </a:bodyPr>
          <a:lstStyle/>
          <a:p>
            <a:r>
              <a:rPr lang="en-AU" sz="1800" dirty="0">
                <a:solidFill>
                  <a:schemeClr val="bg1"/>
                </a:solidFill>
                <a:hlinkClick r:id="rId5"/>
              </a:rPr>
              <a:t>http://w3.unisa.edu.au/study-skills/Learning_skills.html</a:t>
            </a:r>
            <a:r>
              <a:rPr lang="en-AU" sz="1800" dirty="0">
                <a:solidFill>
                  <a:schemeClr val="bg1"/>
                </a:solidFill>
              </a:rPr>
              <a:t> </a:t>
            </a:r>
          </a:p>
        </p:txBody>
      </p:sp>
    </p:spTree>
    <p:custDataLst>
      <p:tags r:id="rId1"/>
    </p:custDataLst>
    <p:extLst>
      <p:ext uri="{BB962C8B-B14F-4D97-AF65-F5344CB8AC3E}">
        <p14:creationId xmlns:p14="http://schemas.microsoft.com/office/powerpoint/2010/main" val="321285184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71475" y="227771"/>
            <a:ext cx="8258175" cy="647700"/>
          </a:xfrm>
        </p:spPr>
        <p:txBody>
          <a:bodyPr/>
          <a:lstStyle/>
          <a:p>
            <a:r>
              <a:rPr lang="en-AU" dirty="0"/>
              <a:t>Critical analysis </a:t>
            </a:r>
            <a:r>
              <a:rPr lang="en-AU"/>
              <a:t>of article</a:t>
            </a:r>
            <a:endParaRPr lang="en-AU" dirty="0"/>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4</a:t>
            </a:fld>
            <a:endParaRPr lang="en-AU" altLang="en-US" sz="1200">
              <a:solidFill>
                <a:srgbClr val="898989"/>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537246689"/>
              </p:ext>
            </p:extLst>
          </p:nvPr>
        </p:nvGraphicFramePr>
        <p:xfrm>
          <a:off x="371475" y="875471"/>
          <a:ext cx="8388627" cy="4246880"/>
        </p:xfrm>
        <a:graphic>
          <a:graphicData uri="http://schemas.openxmlformats.org/drawingml/2006/table">
            <a:tbl>
              <a:tblPr firstRow="1" bandRow="1">
                <a:tableStyleId>{5C22544A-7EE6-4342-B048-85BDC9FD1C3A}</a:tableStyleId>
              </a:tblPr>
              <a:tblGrid>
                <a:gridCol w="3753264">
                  <a:extLst>
                    <a:ext uri="{9D8B030D-6E8A-4147-A177-3AD203B41FA5}">
                      <a16:colId xmlns:a16="http://schemas.microsoft.com/office/drawing/2014/main" val="20000"/>
                    </a:ext>
                  </a:extLst>
                </a:gridCol>
                <a:gridCol w="4635363">
                  <a:extLst>
                    <a:ext uri="{9D8B030D-6E8A-4147-A177-3AD203B41FA5}">
                      <a16:colId xmlns:a16="http://schemas.microsoft.com/office/drawing/2014/main" val="20001"/>
                    </a:ext>
                  </a:extLst>
                </a:gridCol>
              </a:tblGrid>
              <a:tr h="370840">
                <a:tc>
                  <a:txBody>
                    <a:bodyPr/>
                    <a:lstStyle/>
                    <a:p>
                      <a:pPr algn="ctr"/>
                      <a:r>
                        <a:rPr lang="en-AU" sz="2000" dirty="0">
                          <a:solidFill>
                            <a:schemeClr val="tx1"/>
                          </a:solidFill>
                        </a:rPr>
                        <a:t>Analysis </a:t>
                      </a:r>
                    </a:p>
                  </a:txBody>
                  <a:tcPr/>
                </a:tc>
                <a:tc>
                  <a:txBody>
                    <a:bodyPr/>
                    <a:lstStyle/>
                    <a:p>
                      <a:pPr algn="ctr"/>
                      <a:r>
                        <a:rPr lang="en-AU" sz="2000" dirty="0">
                          <a:solidFill>
                            <a:schemeClr val="tx1"/>
                          </a:solidFill>
                        </a:rPr>
                        <a:t>Article </a:t>
                      </a:r>
                    </a:p>
                  </a:txBody>
                  <a:tcPr/>
                </a:tc>
                <a:extLst>
                  <a:ext uri="{0D108BD9-81ED-4DB2-BD59-A6C34878D82A}">
                    <a16:rowId xmlns:a16="http://schemas.microsoft.com/office/drawing/2014/main" val="10000"/>
                  </a:ext>
                </a:extLst>
              </a:tr>
              <a:tr h="370840">
                <a:tc>
                  <a:txBody>
                    <a:bodyPr/>
                    <a:lstStyle/>
                    <a:p>
                      <a:r>
                        <a:rPr lang="en-AU" dirty="0"/>
                        <a:t>Summary of key ideas</a:t>
                      </a:r>
                    </a:p>
                    <a:p>
                      <a:endParaRPr lang="en-AU" dirty="0"/>
                    </a:p>
                  </a:txBody>
                  <a:tcPr/>
                </a:tc>
                <a:tc>
                  <a:txBody>
                    <a:bodyPr/>
                    <a:lstStyle/>
                    <a:p>
                      <a:endParaRPr lang="en-AU" dirty="0"/>
                    </a:p>
                  </a:txBody>
                  <a:tcPr/>
                </a:tc>
                <a:extLst>
                  <a:ext uri="{0D108BD9-81ED-4DB2-BD59-A6C34878D82A}">
                    <a16:rowId xmlns:a16="http://schemas.microsoft.com/office/drawing/2014/main" val="10001"/>
                  </a:ext>
                </a:extLst>
              </a:tr>
              <a:tr h="370840">
                <a:tc>
                  <a:txBody>
                    <a:bodyPr/>
                    <a:lstStyle/>
                    <a:p>
                      <a:r>
                        <a:rPr lang="en-AU" dirty="0"/>
                        <a:t>Evidence used to support key ideas</a:t>
                      </a:r>
                    </a:p>
                  </a:txBody>
                  <a:tcPr/>
                </a:tc>
                <a:tc>
                  <a:txBody>
                    <a:bodyPr/>
                    <a:lstStyle/>
                    <a:p>
                      <a:endParaRPr lang="en-AU" dirty="0"/>
                    </a:p>
                  </a:txBody>
                  <a:tcPr/>
                </a:tc>
                <a:extLst>
                  <a:ext uri="{0D108BD9-81ED-4DB2-BD59-A6C34878D82A}">
                    <a16:rowId xmlns:a16="http://schemas.microsoft.com/office/drawing/2014/main" val="10002"/>
                  </a:ext>
                </a:extLst>
              </a:tr>
              <a:tr h="370840">
                <a:tc>
                  <a:txBody>
                    <a:bodyPr/>
                    <a:lstStyle/>
                    <a:p>
                      <a:r>
                        <a:rPr lang="en-AU" dirty="0"/>
                        <a:t>Currency, reliability and applicability</a:t>
                      </a:r>
                    </a:p>
                    <a:p>
                      <a:endParaRPr lang="en-AU" dirty="0"/>
                    </a:p>
                  </a:txBody>
                  <a:tcPr/>
                </a:tc>
                <a:tc>
                  <a:txBody>
                    <a:bodyPr/>
                    <a:lstStyle/>
                    <a:p>
                      <a:endParaRPr lang="en-AU" dirty="0"/>
                    </a:p>
                  </a:txBody>
                  <a:tcPr/>
                </a:tc>
                <a:extLst>
                  <a:ext uri="{0D108BD9-81ED-4DB2-BD59-A6C34878D82A}">
                    <a16:rowId xmlns:a16="http://schemas.microsoft.com/office/drawing/2014/main" val="10003"/>
                  </a:ext>
                </a:extLst>
              </a:tr>
              <a:tr h="741680">
                <a:tc>
                  <a:txBody>
                    <a:bodyPr/>
                    <a:lstStyle/>
                    <a:p>
                      <a:r>
                        <a:rPr lang="en-AU" dirty="0"/>
                        <a:t>Are the ideas presented in the article logically consistent?</a:t>
                      </a:r>
                    </a:p>
                  </a:txBody>
                  <a:tcPr/>
                </a:tc>
                <a:tc>
                  <a:txBody>
                    <a:bodyPr/>
                    <a:lstStyle/>
                    <a:p>
                      <a:endParaRPr lang="en-AU" dirty="0"/>
                    </a:p>
                  </a:txBody>
                  <a:tcPr/>
                </a:tc>
                <a:extLst>
                  <a:ext uri="{0D108BD9-81ED-4DB2-BD59-A6C34878D82A}">
                    <a16:rowId xmlns:a16="http://schemas.microsoft.com/office/drawing/2014/main" val="10004"/>
                  </a:ext>
                </a:extLst>
              </a:tr>
              <a:tr h="370840">
                <a:tc>
                  <a:txBody>
                    <a:bodyPr/>
                    <a:lstStyle/>
                    <a:p>
                      <a:r>
                        <a:rPr lang="en-AU" dirty="0"/>
                        <a:t>What support or disagreement is there from your</a:t>
                      </a:r>
                      <a:r>
                        <a:rPr lang="en-AU" baseline="0" dirty="0"/>
                        <a:t> other readings? (cite your sources)</a:t>
                      </a:r>
                      <a:endParaRPr lang="en-AU" dirty="0"/>
                    </a:p>
                  </a:txBody>
                  <a:tcPr/>
                </a:tc>
                <a:tc>
                  <a:txBody>
                    <a:bodyPr/>
                    <a:lstStyle/>
                    <a:p>
                      <a:endParaRPr lang="en-AU" dirty="0"/>
                    </a:p>
                  </a:txBody>
                  <a:tcPr/>
                </a:tc>
                <a:extLst>
                  <a:ext uri="{0D108BD9-81ED-4DB2-BD59-A6C34878D82A}">
                    <a16:rowId xmlns:a16="http://schemas.microsoft.com/office/drawing/2014/main" val="10005"/>
                  </a:ext>
                </a:extLst>
              </a:tr>
            </a:tbl>
          </a:graphicData>
        </a:graphic>
      </p:graphicFrame>
    </p:spTree>
    <p:custDataLst>
      <p:tags r:id="rId1"/>
    </p:custDataLst>
    <p:extLst>
      <p:ext uri="{BB962C8B-B14F-4D97-AF65-F5344CB8AC3E}">
        <p14:creationId xmlns:p14="http://schemas.microsoft.com/office/powerpoint/2010/main" val="268900346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71475" y="247650"/>
            <a:ext cx="8258175" cy="647700"/>
          </a:xfrm>
        </p:spPr>
        <p:txBody>
          <a:bodyPr/>
          <a:lstStyle/>
          <a:p>
            <a:r>
              <a:rPr lang="en-AU" dirty="0"/>
              <a:t>A good critical analysis </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5</a:t>
            </a:fld>
            <a:endParaRPr lang="en-AU" altLang="en-US" sz="1200">
              <a:solidFill>
                <a:srgbClr val="898989"/>
              </a:solidFill>
            </a:endParaRPr>
          </a:p>
        </p:txBody>
      </p:sp>
      <p:sp>
        <p:nvSpPr>
          <p:cNvPr id="4" name="TextBox 3"/>
          <p:cNvSpPr txBox="1"/>
          <p:nvPr/>
        </p:nvSpPr>
        <p:spPr>
          <a:xfrm>
            <a:off x="452437" y="1181100"/>
            <a:ext cx="8096250" cy="707886"/>
          </a:xfrm>
          <a:prstGeom prst="rect">
            <a:avLst/>
          </a:prstGeom>
          <a:noFill/>
        </p:spPr>
        <p:txBody>
          <a:bodyPr wrap="square" rtlCol="0">
            <a:spAutoFit/>
          </a:bodyPr>
          <a:lstStyle/>
          <a:p>
            <a:br>
              <a:rPr lang="en-AU" sz="2000" dirty="0"/>
            </a:br>
            <a:endParaRPr lang="en-AU" sz="2000" dirty="0"/>
          </a:p>
        </p:txBody>
      </p:sp>
      <p:sp>
        <p:nvSpPr>
          <p:cNvPr id="5" name="TextBox 4"/>
          <p:cNvSpPr txBox="1"/>
          <p:nvPr/>
        </p:nvSpPr>
        <p:spPr>
          <a:xfrm>
            <a:off x="526774" y="1003852"/>
            <a:ext cx="5565913" cy="4770537"/>
          </a:xfrm>
          <a:prstGeom prst="rect">
            <a:avLst/>
          </a:prstGeom>
          <a:solidFill>
            <a:schemeClr val="bg1">
              <a:lumMod val="95000"/>
            </a:schemeClr>
          </a:solidFill>
          <a:ln w="19050">
            <a:solidFill>
              <a:schemeClr val="tx1"/>
            </a:solidFill>
          </a:ln>
        </p:spPr>
        <p:txBody>
          <a:bodyPr wrap="square" rtlCol="0">
            <a:spAutoFit/>
          </a:bodyPr>
          <a:lstStyle/>
          <a:p>
            <a:pPr algn="just"/>
            <a:r>
              <a:rPr lang="en-AU" sz="1600" dirty="0" err="1"/>
              <a:t>Whiteford</a:t>
            </a:r>
            <a:r>
              <a:rPr lang="en-AU" sz="1600" dirty="0"/>
              <a:t> (2012) argues that people receiving unemployment benefits do not receive a fair share of Australia’s economic prosperity.  There have been no real-term increases in the </a:t>
            </a:r>
            <a:r>
              <a:rPr lang="en-AU" sz="1600" dirty="0" err="1"/>
              <a:t>Newstart</a:t>
            </a:r>
            <a:r>
              <a:rPr lang="en-AU" sz="1600" dirty="0"/>
              <a:t> rate since the last rise under the </a:t>
            </a:r>
            <a:r>
              <a:rPr lang="en-AU" sz="1600" dirty="0" err="1"/>
              <a:t>Labor</a:t>
            </a:r>
            <a:r>
              <a:rPr lang="en-AU" sz="1600" dirty="0"/>
              <a:t> Keating government, two years prior to the commencement of the Howard government (Goldie 2013).  According to the Australian National Commission of Audit (2015) the government rationale for </a:t>
            </a:r>
            <a:r>
              <a:rPr lang="en-AU" sz="1600" dirty="0" err="1"/>
              <a:t>Newstart</a:t>
            </a:r>
            <a:r>
              <a:rPr lang="en-AU" sz="1600" dirty="0"/>
              <a:t> payments is to balance providing for peoples’ basic needs with incentive to look for work and cost to government.  </a:t>
            </a:r>
            <a:r>
              <a:rPr lang="en-AU" sz="1600" dirty="0" err="1"/>
              <a:t>Whiteford</a:t>
            </a:r>
            <a:r>
              <a:rPr lang="en-AU" sz="1600" dirty="0"/>
              <a:t> (2012) questions the notion of using impoverishment of the unemployed as an incentive to work.  This could be viewed as an example of paternalism in policy as denying provision of adequate income to direct behaviour is a form of control.  The </a:t>
            </a:r>
            <a:r>
              <a:rPr lang="en-AU" sz="1600" dirty="0" err="1"/>
              <a:t>Newstart</a:t>
            </a:r>
            <a:r>
              <a:rPr lang="en-AU" sz="1600" dirty="0"/>
              <a:t> payment for a single person is significantly below the poverty line and the rate has steadily declined in relation to disability and aged pensions (Morris &amp; Wilson 2014, pp. 203-204). </a:t>
            </a:r>
          </a:p>
          <a:p>
            <a:endParaRPr lang="en-AU" sz="1600" dirty="0"/>
          </a:p>
        </p:txBody>
      </p:sp>
      <p:sp>
        <p:nvSpPr>
          <p:cNvPr id="6" name="Rectangular Callout 5"/>
          <p:cNvSpPr/>
          <p:nvPr/>
        </p:nvSpPr>
        <p:spPr bwMode="auto">
          <a:xfrm>
            <a:off x="6331226" y="895350"/>
            <a:ext cx="2474843" cy="2782958"/>
          </a:xfrm>
          <a:prstGeom prst="wedgeRectCallout">
            <a:avLst>
              <a:gd name="adj1" fmla="val -60592"/>
              <a:gd name="adj2" fmla="val -3149"/>
            </a:avLst>
          </a:prstGeom>
          <a:solidFill>
            <a:srgbClr val="CCFF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The writer has synthesised ideas from different sources to discuss the issue logically and coherently; the discussion is evidence-based;</a:t>
            </a:r>
            <a:r>
              <a:rPr kumimoji="0" lang="en-AU" sz="1400" b="0" i="0" u="none" strike="noStrike" cap="none" normalizeH="0" dirty="0">
                <a:ln>
                  <a:noFill/>
                </a:ln>
                <a:solidFill>
                  <a:schemeClr val="tx1"/>
                </a:solidFill>
                <a:effectLst/>
                <a:latin typeface="Arial" charset="0"/>
                <a:cs typeface="Arial" charset="0"/>
              </a:rPr>
              <a:t> the writer has also demonstrated that they have evaluated the issue that is being addressed and found that there have not been any changes during a particular Government’s term.</a:t>
            </a:r>
            <a:endParaRPr kumimoji="0" lang="en-AU" sz="1400" b="0" i="0" u="none" strike="noStrike" cap="none" normalizeH="0" baseline="0" dirty="0">
              <a:ln>
                <a:noFill/>
              </a:ln>
              <a:solidFill>
                <a:schemeClr val="tx1"/>
              </a:solidFill>
              <a:effectLst/>
              <a:latin typeface="Arial" charset="0"/>
              <a:cs typeface="Arial" charset="0"/>
            </a:endParaRPr>
          </a:p>
        </p:txBody>
      </p:sp>
      <p:sp>
        <p:nvSpPr>
          <p:cNvPr id="7" name="Rectangular Callout 6"/>
          <p:cNvSpPr/>
          <p:nvPr/>
        </p:nvSpPr>
        <p:spPr bwMode="auto">
          <a:xfrm>
            <a:off x="6331226" y="3878332"/>
            <a:ext cx="2484783" cy="1232452"/>
          </a:xfrm>
          <a:prstGeom prst="wedgeRectCallout">
            <a:avLst>
              <a:gd name="adj1" fmla="val -61514"/>
              <a:gd name="adj2" fmla="val -21371"/>
            </a:avLst>
          </a:prstGeom>
          <a:solidFill>
            <a:srgbClr val="CCE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An example of the writer being critical: they have evaluated the discussions in the area</a:t>
            </a:r>
            <a:r>
              <a:rPr kumimoji="0" lang="en-AU" sz="1400" b="0" i="0" u="none" strike="noStrike" cap="none" normalizeH="0" dirty="0">
                <a:ln>
                  <a:noFill/>
                </a:ln>
                <a:solidFill>
                  <a:schemeClr val="tx1"/>
                </a:solidFill>
                <a:effectLst/>
                <a:latin typeface="Arial" charset="0"/>
                <a:cs typeface="Arial" charset="0"/>
              </a:rPr>
              <a:t> and have come up with their own interpretation.</a:t>
            </a:r>
            <a:endParaRPr kumimoji="0" lang="en-AU" sz="1400" b="0" i="0" u="none" strike="noStrike" cap="none" normalizeH="0" baseline="0" dirty="0">
              <a:ln>
                <a:noFill/>
              </a:ln>
              <a:solidFill>
                <a:schemeClr val="tx1"/>
              </a:solidFill>
              <a:effectLst/>
              <a:latin typeface="Arial" charset="0"/>
              <a:cs typeface="Arial" charset="0"/>
            </a:endParaRPr>
          </a:p>
        </p:txBody>
      </p:sp>
      <p:sp>
        <p:nvSpPr>
          <p:cNvPr id="8" name="Rectangular Callout 7"/>
          <p:cNvSpPr/>
          <p:nvPr/>
        </p:nvSpPr>
        <p:spPr bwMode="auto">
          <a:xfrm>
            <a:off x="6384234" y="5330687"/>
            <a:ext cx="2484783" cy="1232452"/>
          </a:xfrm>
          <a:prstGeom prst="wedgeRectCallout">
            <a:avLst>
              <a:gd name="adj1" fmla="val -63514"/>
              <a:gd name="adj2" fmla="val -46371"/>
            </a:avLst>
          </a:prstGeom>
          <a:solidFill>
            <a:srgbClr val="FF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a:ln>
                  <a:noFill/>
                </a:ln>
                <a:solidFill>
                  <a:schemeClr val="tx1"/>
                </a:solidFill>
                <a:effectLst/>
                <a:latin typeface="Arial" charset="0"/>
                <a:cs typeface="Arial" charset="0"/>
              </a:rPr>
              <a:t>The writer has also used the appropriate</a:t>
            </a:r>
            <a:r>
              <a:rPr kumimoji="0" lang="en-AU" sz="1400" b="0" i="0" u="none" strike="noStrike" cap="none" normalizeH="0" dirty="0">
                <a:ln>
                  <a:noFill/>
                </a:ln>
                <a:solidFill>
                  <a:schemeClr val="tx1"/>
                </a:solidFill>
                <a:effectLst/>
                <a:latin typeface="Arial" charset="0"/>
                <a:cs typeface="Arial" charset="0"/>
              </a:rPr>
              <a:t> referencing conventions (UniSA Harvard) to cite their sources.</a:t>
            </a:r>
            <a:endParaRPr kumimoji="0" lang="en-AU" sz="1400" b="0" i="0" u="none" strike="noStrike" cap="none" normalizeH="0" baseline="0" dirty="0">
              <a:ln>
                <a:noFill/>
              </a:ln>
              <a:solidFill>
                <a:schemeClr val="tx1"/>
              </a:solidFill>
              <a:effectLst/>
              <a:latin typeface="Arial" charset="0"/>
              <a:cs typeface="Arial" charset="0"/>
            </a:endParaRPr>
          </a:p>
        </p:txBody>
      </p:sp>
    </p:spTree>
    <p:custDataLst>
      <p:tags r:id="rId1"/>
    </p:custDataLst>
    <p:extLst>
      <p:ext uri="{BB962C8B-B14F-4D97-AF65-F5344CB8AC3E}">
        <p14:creationId xmlns:p14="http://schemas.microsoft.com/office/powerpoint/2010/main" val="73696341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71475" y="247650"/>
            <a:ext cx="8258175" cy="647700"/>
          </a:xfrm>
        </p:spPr>
        <p:txBody>
          <a:bodyPr/>
          <a:lstStyle/>
          <a:p>
            <a:r>
              <a:rPr lang="en-AU" dirty="0"/>
              <a:t>Another example</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6</a:t>
            </a:fld>
            <a:endParaRPr lang="en-AU" altLang="en-US" sz="1200">
              <a:solidFill>
                <a:srgbClr val="898989"/>
              </a:solidFill>
            </a:endParaRPr>
          </a:p>
        </p:txBody>
      </p:sp>
      <p:sp>
        <p:nvSpPr>
          <p:cNvPr id="4" name="TextBox 3"/>
          <p:cNvSpPr txBox="1"/>
          <p:nvPr/>
        </p:nvSpPr>
        <p:spPr>
          <a:xfrm>
            <a:off x="452437" y="1181100"/>
            <a:ext cx="8096250" cy="707886"/>
          </a:xfrm>
          <a:prstGeom prst="rect">
            <a:avLst/>
          </a:prstGeom>
          <a:noFill/>
        </p:spPr>
        <p:txBody>
          <a:bodyPr wrap="square" rtlCol="0">
            <a:spAutoFit/>
          </a:bodyPr>
          <a:lstStyle/>
          <a:p>
            <a:br>
              <a:rPr lang="en-AU" sz="2000" dirty="0"/>
            </a:br>
            <a:endParaRPr lang="en-AU" sz="2000" dirty="0"/>
          </a:p>
        </p:txBody>
      </p:sp>
      <p:sp>
        <p:nvSpPr>
          <p:cNvPr id="5" name="TextBox 4"/>
          <p:cNvSpPr txBox="1"/>
          <p:nvPr/>
        </p:nvSpPr>
        <p:spPr>
          <a:xfrm>
            <a:off x="974034" y="1003852"/>
            <a:ext cx="7454348" cy="4031873"/>
          </a:xfrm>
          <a:prstGeom prst="rect">
            <a:avLst/>
          </a:prstGeom>
          <a:solidFill>
            <a:schemeClr val="bg1">
              <a:lumMod val="95000"/>
            </a:schemeClr>
          </a:solidFill>
          <a:ln w="19050">
            <a:solidFill>
              <a:schemeClr val="tx1"/>
            </a:solidFill>
          </a:ln>
        </p:spPr>
        <p:txBody>
          <a:bodyPr wrap="square" rtlCol="0">
            <a:spAutoFit/>
          </a:bodyPr>
          <a:lstStyle/>
          <a:p>
            <a:pPr algn="just"/>
            <a:r>
              <a:rPr lang="en-AU" sz="1600" dirty="0"/>
              <a:t>In 2011, the </a:t>
            </a:r>
            <a:r>
              <a:rPr lang="en-AU" sz="1600" dirty="0" err="1"/>
              <a:t>Newstart</a:t>
            </a:r>
            <a:r>
              <a:rPr lang="en-AU" sz="1600" dirty="0"/>
              <a:t> benefit rate was only 28% of the average wage and was comparably lower than the majority of other Organisation for Economic Co-operation and Development (OECD) countries (Morris &amp; Wilson 2014, p. 206).  In 2012, a </a:t>
            </a:r>
            <a:r>
              <a:rPr lang="en-AU" sz="1600" dirty="0" err="1"/>
              <a:t>Newstart</a:t>
            </a:r>
            <a:r>
              <a:rPr lang="en-AU" sz="1600" dirty="0"/>
              <a:t> recipient received 65 percent of an aged pension rate whereas in 1997 before Howard changed indexing of pensions from the Consumer Price Index (CPI) to the average wage, they received 92% of an aged pension rate (</a:t>
            </a:r>
            <a:r>
              <a:rPr lang="en-AU" sz="1600" dirty="0" err="1"/>
              <a:t>Whiteford</a:t>
            </a:r>
            <a:r>
              <a:rPr lang="en-AU" sz="1600" dirty="0"/>
              <a:t> 2012).  Despite broad support for increasing unemployment benefits, the Rudd/Gillard </a:t>
            </a:r>
            <a:r>
              <a:rPr lang="en-AU" sz="1600" dirty="0" err="1"/>
              <a:t>Labor</a:t>
            </a:r>
            <a:r>
              <a:rPr lang="en-AU" sz="1600" dirty="0"/>
              <a:t> government continued to reject lobbying to increase the rate of </a:t>
            </a:r>
            <a:r>
              <a:rPr lang="en-AU" sz="1600" dirty="0" err="1"/>
              <a:t>Newstart</a:t>
            </a:r>
            <a:r>
              <a:rPr lang="en-AU" sz="1600" dirty="0"/>
              <a:t> Allowance (Tucker 2012).  The Abbott Coalition government has also maintained CPI indexing arrangements for </a:t>
            </a:r>
            <a:r>
              <a:rPr lang="en-AU" sz="1600" dirty="0" err="1"/>
              <a:t>Newstart</a:t>
            </a:r>
            <a:r>
              <a:rPr lang="en-AU" sz="1600" dirty="0"/>
              <a:t> (Australian National Commission of Audit 2015).  The policy of indexing </a:t>
            </a:r>
            <a:r>
              <a:rPr lang="en-AU" sz="1600" dirty="0" err="1"/>
              <a:t>Newstart</a:t>
            </a:r>
            <a:r>
              <a:rPr lang="en-AU" sz="1600" dirty="0"/>
              <a:t> benefits differently to pensions could be viewed as unemployed people being deemed less worthy of a fair standard of living than pensioners.  In addition to income levels, views on attribution of responsibility for unemployment which underpin policy should be considered.</a:t>
            </a:r>
          </a:p>
          <a:p>
            <a:pPr algn="just"/>
            <a:endParaRPr lang="en-AU" sz="1600" dirty="0"/>
          </a:p>
        </p:txBody>
      </p:sp>
    </p:spTree>
    <p:custDataLst>
      <p:tags r:id="rId1"/>
    </p:custDataLst>
    <p:extLst>
      <p:ext uri="{BB962C8B-B14F-4D97-AF65-F5344CB8AC3E}">
        <p14:creationId xmlns:p14="http://schemas.microsoft.com/office/powerpoint/2010/main" val="220496937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71475" y="247650"/>
            <a:ext cx="8258175" cy="647700"/>
          </a:xfrm>
        </p:spPr>
        <p:txBody>
          <a:bodyPr/>
          <a:lstStyle/>
          <a:p>
            <a:r>
              <a:rPr lang="en-AU" dirty="0"/>
              <a:t>One more example</a:t>
            </a:r>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7</a:t>
            </a:fld>
            <a:endParaRPr lang="en-AU" altLang="en-US" sz="1200">
              <a:solidFill>
                <a:srgbClr val="898989"/>
              </a:solidFill>
            </a:endParaRPr>
          </a:p>
        </p:txBody>
      </p:sp>
      <p:sp>
        <p:nvSpPr>
          <p:cNvPr id="4" name="TextBox 3"/>
          <p:cNvSpPr txBox="1"/>
          <p:nvPr/>
        </p:nvSpPr>
        <p:spPr>
          <a:xfrm>
            <a:off x="452437" y="1181100"/>
            <a:ext cx="8096250" cy="707886"/>
          </a:xfrm>
          <a:prstGeom prst="rect">
            <a:avLst/>
          </a:prstGeom>
          <a:noFill/>
        </p:spPr>
        <p:txBody>
          <a:bodyPr wrap="square" rtlCol="0">
            <a:spAutoFit/>
          </a:bodyPr>
          <a:lstStyle/>
          <a:p>
            <a:br>
              <a:rPr lang="en-AU" sz="2000" dirty="0"/>
            </a:br>
            <a:endParaRPr lang="en-AU" sz="2000" dirty="0"/>
          </a:p>
        </p:txBody>
      </p:sp>
      <p:sp>
        <p:nvSpPr>
          <p:cNvPr id="5" name="TextBox 4"/>
          <p:cNvSpPr txBox="1"/>
          <p:nvPr/>
        </p:nvSpPr>
        <p:spPr>
          <a:xfrm>
            <a:off x="974034" y="1003852"/>
            <a:ext cx="7454348" cy="5386090"/>
          </a:xfrm>
          <a:prstGeom prst="rect">
            <a:avLst/>
          </a:prstGeom>
          <a:solidFill>
            <a:schemeClr val="bg1">
              <a:lumMod val="95000"/>
            </a:schemeClr>
          </a:solidFill>
          <a:ln w="19050">
            <a:solidFill>
              <a:schemeClr val="tx1"/>
            </a:solidFill>
          </a:ln>
        </p:spPr>
        <p:txBody>
          <a:bodyPr wrap="square" rtlCol="0">
            <a:spAutoFit/>
          </a:bodyPr>
          <a:lstStyle/>
          <a:p>
            <a:pPr algn="just"/>
            <a:r>
              <a:rPr lang="en-AU" sz="1600" dirty="0"/>
              <a:t>Prior to the commencement of the Howard government, the Hawke-Keating government began to move away from Keynesian macro-economic management strategies, towards managing unemployment through the individual (Harris 2001, p. 18).  The Howard government  further extended trends begun in Keating government policy, with an increasing focus on moral elements and less on broader social values (Harris 2001, p. 18).  Under the Keating </a:t>
            </a:r>
            <a:r>
              <a:rPr lang="en-AU" sz="1600" dirty="0" err="1"/>
              <a:t>Labor</a:t>
            </a:r>
            <a:r>
              <a:rPr lang="en-AU" sz="1600" dirty="0"/>
              <a:t> government the long-term unemployed were under ‘reciprocal obligation’ to accept any reasonable offer of employment or placement in a paid job program by the government (Harris 2001, p. 18).  Rather than continuing ‘reciprocal obligation’, the Howard government introduced the concept of ‘mutual obligation’ and made significant changes in policy direction with reforms based on neo-liberal values (Burgess, Mitchell, O’Brien &amp; Watts 2012, p. 178).  </a:t>
            </a:r>
          </a:p>
          <a:p>
            <a:r>
              <a:rPr lang="en-AU" sz="1600" dirty="0"/>
              <a:t>  </a:t>
            </a:r>
          </a:p>
          <a:p>
            <a:pPr algn="just"/>
            <a:r>
              <a:rPr lang="en-AU" sz="1600" dirty="0"/>
              <a:t>Howard government policy saw the introduction of ‘Work for the Dole’ which meant that a compulsory six month work placement could be conditional for the entitlement of benefits (Harris 2001, p. 18).  Other requirements included attending training programs, attending all interviews and maintaining entries in a job-seeker’s diary and could also include voluntary work, work for the dole, job search training or relocation (Harris 2001, p. 18).  Carney (2006, p. 34) compares optimistic activation (social investment) with paternalistic optimism (placing pressure on individuals to change).</a:t>
            </a:r>
          </a:p>
        </p:txBody>
      </p:sp>
    </p:spTree>
    <p:custDataLst>
      <p:tags r:id="rId1"/>
    </p:custDataLst>
    <p:extLst>
      <p:ext uri="{BB962C8B-B14F-4D97-AF65-F5344CB8AC3E}">
        <p14:creationId xmlns:p14="http://schemas.microsoft.com/office/powerpoint/2010/main" val="106918661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OJECT_FOLDER_UPDATED" val="1"/>
  <p:tag name="ISPRING_RESOURCE_PATHS_HASH_2" val="50e7f69e168b14d93c96fabeee83e2b2389556"/>
  <p:tag name="ISPRING_ULTRA_SCORM_COURSE_ID" val="CA7A1DF7-4AE9-43C9-8B48-D6B9F2B1A21A"/>
  <p:tag name="ISPRING_SCORM_RATE_SLIDES" val="1"/>
  <p:tag name="ISPRING_SCORM_PASSING_SCORE" val="100.0000000000"/>
  <p:tag name="ISPRINGONLINEFOLDERID" val="0"/>
  <p:tag name="ISPRINGONLINEFOLDERPATH" val="Content List"/>
  <p:tag name="ISPRINGCLOUDFOLDERID" val="0"/>
  <p:tag name="ISPRING_PLAYERS_CUSTOMIZATION" val="UEsDBBQAAgAIAExyrkTOggk37AIAAIgIAAAUAAAAdW5pdmVyc2FsL3BsYXllci54bWytVU1v2zAMPafA/oOhe62kXdc0kFt0BYod1qFA1m23QLUZW4tteZJcN/31o/xtz+lWYAcDNsX3SPGRNLt6TmLnCZQWMvXIwp0TB1JfBiINPfLw9fZ4Sa4u3x2xLOZ7UI4IPJKnwgJ4TJwAtK9EZhB8z03kkZ7BRWbiZEpIJcweuc+Qu4u0JO+OZuiSao9ExmQrSouicIVGRBpqGeeWRLu+TGimQENqQNEqDeI02JX5OxqfRKbU7DPQPWRm3h64Jmk5nrUYkBSnrlQhPZnPF/TH3ee1H0HCj0WqDU99IA5WclaW8pH7uzsZ5DFoa5uxKsk1GGOTKG0zZlZisUwdrXyPVA6bBLTmIWg3TkNCKyydALNtzHVU8+gBreXVO1Hzln4b+71p3ErlaOec5Y+x0BEe9SGddRLI6DAqS8rrlh300HTQrWUijoJfuVAQlJ/f2haZL0gVsO24Mk9XFz4e4Nst941U+xuEYRfVCrqtaG4lmluCWg63jb7uKEhz2y1wkytoSjVjTyIA+YUrxW1bXBqVA6MjY42lQzCj1ZVrkTpBWGSS+OwftLF+I2l+6teUKQH/Q5hPSNTWRKQBPN8K9DGQYE0NYLGtzTVZ7NqYXU46f0x6fT0wVTnWouBFHMNVCDiGATecdnZ6CAqKa3TxczXC9g4OgiMRRjE+ZpJhfHqQJuFqN8nQOzgIjqW/m4C25raMdFzHUTO1HcToxDphfq6NTMRL2Z6DPWNWZR++NnLN0XUm2oPz+R+jOIjRDOaWTKwu+9bbV83hvZ1TozufTVZZBt2K8wAmzyqvZhbybOQTwJbnsbnp59Tswx50lPPUdExzfcd+l8VavIBTiMD+6RantiYR2J7xyIflaY8B9cTtMghfmqYiMlpLUql5SDmGtXkSUFSYalY+ouqhknkajLRxs+7noGPcVdcKuBPDFjNdnGDzycwj7/GlvsvF2UV3lfPFRYMt87qvAle5vGFV1wl3nUHrfm0vwuqZx9ffUEsDBBQAAgAIABF0w0Z/8l/5pysAAAZYAAAXAAAAdW5pdmVyc2FsL3VuaXZlcnNhbC5wbmftfH1Ykmffvz3dd+3FVdu9+w4UZa1tbrk03/El2NbS2pbOylhLYY1Me1FCfFeg3d2rbSFkWaSWrFGZkpKVIoiwzQYmKpkhFSg5RExDAgSEi5cfaN3Z7u04nud3PPfx+z3H0x8e+L3O6/ye3/P78vl+z+u6zvPbTxMTXnrB5wUvL6+X1q/7cKOX158TvLzmlzy3wH1lJzvwb+6fefiNCR94NfZC7ruJP2W8v+F9L68m6ov27X9208/vW7cV7+W1qMPzN0+EvbDDywtZvf7D9zcXorSDWGpDRpGSgNqEeg/13hs1Vzd+Vw+vs1+sP5XQsPbvVSdeef9sZOLrH+9SxC95vjzynY82vPn6q+zNP9TVfbduz9oPr0Ze+GhJxd+Tvwu5/XUvwXWQUCWmUaN7K5szIid4A5pAwtWMAcHWsBLdX7TQPUId5+4UA+oYG29gD3GLjT1RLIILUC50i+j12cDtmCslO10KsxlWFciMne+5CFmbf6PPBLN1QJ2XeMs8V37s27G43T/BpXQBJPVLnitelBVtYyWlsas9/+/bdfkwX7MQMf1+0ZsztyenLyUk5f15tis4QXKjGssvMgWQDAHqvJmLjlWUmmWqtz3/x/FKwAn0kklOwXR3BhyjKPFO+hLSo+sPQFivG7ipxP68sCIFq1QdqM6r7cLfcVrvxpiKFhWRASLf0/3iMErYR7dW0jm2c2jbOfZCJnr6a3Rr8XhdbWMKu9byhrDPXvNLlMDaU5BaY8Fb6wQFHB0BYdHCbHiEBS+TZPFcraqxNXFoD7eBfVjVGPGLrk6zEeEyylivD6J6Fcd8EozAFehSoxP0GpumHFhDLcOAGhpjv8a96u5yL2f1bZgPWCk8crx8KoNkzmBhfcH3hNqctCGoLGthG5XwAINF+xd9Pd4apMMiJgsjtg/1fmMup5aO2CKtrZy93iTVZZxyE12+pmijKpPfArycWzrYQtPsiYG7Sk8LZTBJCFusMxby7DE1JfwtHIc4WGA3Y6iib/XNF/0DaMicNr2ebditHm9StZAOtlDLNZdJKSs90xEZXlNugYKrQslldM3Jr3DAipvafVUTwpMR/IbYAymT1WyRNmcw/xaELZaHwPPdckVmV4vA88cKF1kLMX9areaUyeH/CIigjGL2kqiGPXBlag0LHSSWW4vJQPpYN0GUVxSLGS/kq3DGCLFDiKFaRCqyklq6gSnirHd3a2IL2EVk/W22I+yqw7gE+Arklmq/iiPDhR/YeLC2k2kK/VBtC7mQ/g8fYRaeEF/nnYy55BOaqc6Xiw3EgzLean98Kk1OffldalT2Uo7S2ZQzo6nio6pMolIYGGHcA7ek8qELRN+AOdggXywVeTB+SIIZnYgiupYLlnJK4+LJiACpSvGGZA+CMnpZ2+oH/tLokSd8wYCCCPDmuQWCNS60ttjIX8iRz1P0gcsHUI0SJiD8PlLY7L1Z3oTvBFREgNrWTsi+0q5zOoZvaVpIp4CpN0R95O9UlhWCnd93q1VGiaZqGa60zBDRLedkl2qFGLccqr1onC9HB6pi51SP47KPAg9IULcLT0RkR+1liQEOHKtRUYBRzghHczlO5rjnAZsfm+JuSyA9neGopijUaY7fX43mVsl0XmokKhkEXi4ivE6NDpKTFNolLdC+0Ida9PsnJ8L2nzYohFnQn49BEkRya8yOJd0Ap5R8SI7cGs9fxHG0DhaWgKi+1s/LsEwW32nFl0+47XPdaYkw3JYvizRogmmDZsmnNaLCxiIUZ0ONy0ycwQHxgTIGuCrHWmhKO8jWrmv2E4d+kHXoir6+Qw/CTHdlHpdTqMdFoDV3WifP48Kp5RP4Nr0TND+pKFvlOPTwrKivlG+NE41Vi0WwqokWdDXvNEBpgmGpE1+6Qw5nRrv0QB5UlWkqqbYYIRmkg0JjjwZeIykk6zUeINqP4dLcfiIFnW8JhaW/JpZziKXinL0LRam0ZbtT2X6q0MadV31kZeV7FNhUGqBRlU0Yp+Xy+PhmPYzjKOythbMPGdzxr9Vt5QuLSN4HOKWlL7XQSfwBlSVcEiwr0+Nvw7OF13mIBYbJCQHpVPVmAQvXj0mwZGQCpcbbqkiOwxzi0QSsxo1RHLQbmDyYtv/jDMjqNcJkT0thobAvbMfs5UNPXZ75vfc6OMHjYfsPz97jFXR0BjS8Wtf90Q03S5wPJM4HL8y03gT9V7v/F2/4AsziGbqke1jt+SbbBAu9fmPv3089H+1bH4YRwjwyvDv8Mdp2U+oGcGvmK+Vn6RVXlmV8mJefS2Z4fPUV5zjLOd7n/fp6XdDcy2/s2vKM+B9JXI1XOiYLWKjC4a+ZFoHLIRuy8C1p7ZZ23erAokSVVc0ZjZ4ApWQkiGbd430NOl5YSydyIW9IttZc+WrqqTblFQl8G4Ua2ImX2Z66Hk180ZGl5tBvHg7mT4+tPL1GeqcvhPIf7taPb1iRZZRAzh5wfBKH7t84/mBsJgj2vzlml1PLmJyPMaD2CcfUpaf45WcqukgvO9U0NDGXSUex+LZxE76uBqNo0a4qpgH3h5m9FMqM53/2916B9ovWvOwUSUh2PxHUrnVM7aif2+rIhJ3aJsWTt0pXFVcD96+nnPbzm6lVLv3pNEm6D6TZYoIwJs5vD8+FP6WHCIiQk7Ja1FqXDXrpdNJTE3rpEM4zXv3Ojsyx0qcG2w0j45nFlCZd5B82aVv+qCmEK17lE0Ovv8LAzET3ie+NLJ9FKkV9DeZs2yLGGWNdTGzMbJw/H+OqH17V2zAeLXznj9hR12g2PfGEXGdKx3aPIkohvzuESnXDuvl3VAM91Fs712jMgx0wdr1mGvb76io038kQizN+v3FdrffZ358feTLmyPgf6Ctoft3vigACsmP/oFNyXvVXm3939uTqqpf+QIbcvD8a6Eq2z7q83/eODdL36p+2i5kx/PDnF4PjuL8kCZaiS5tKKTi5+bec5YsOBnI/lv9WyKxDwr8ONof8dlbugLSlHVCtMCiS3vktJ+BaADx50e/EZIEAGGTW1hTXQ6DuUMbXtA2wnoj5OYNMhtpuHOp62QBRc3ziqZv+lwBiLomg8lW2FlvVNKX6FdtkgaDEwRmV1eMIXK32Ka+1yALg+m+Zbrxs1xlubUpKa7eNM6nZeSh1tDIBHKGcAVK3palBRRlWmI7kAljKXtnI+XnhNE3xaeQcwHBECPuywC+FvbATFieaxH9T6o4RVg3Rdj9B137F+5obMn81yQcDE8oYmq1zJU1RZRbfP0drDJYwE4wNFvDz+K3ZCNT7lWij84i8LPSNUbiK67jU2h7EUihQCP89qXRqbBdQhFJF1pX4W2FWiDAPyEnzx5bQK0QKSgcgGoSPTn9eZuCM4H1k1K/yrjoUX5auzhPMnTRSyNkN6fmeJg5TrEWtBRet3SX8MWQF3GU3yqghjdDlGagy65nFhDEbV7/iFi7tYAePPpHj4p2WUwyt5SJxVo4DtE5k7GGBwRmS5dBYnUamFd0+oakCssWBHxlPMkrJIV+OcsgAmVo5kWCFqWxxiY2+Si5dE1GDaYTSSfDFg9i5qjv+VTa5bBv4gZBdnfFqd1YL61T3bVgjtOynYLUZ8/0nnDjqMbG77B0OoVbLqXpcHD05u5oa1WVi3DF2msBvt4X+SQNn6CFsus5szRLdrRjGx9Xqm++i6CIJwdAKSN5UcyaD+1XIJ8g3iAaPho6mn5J3qTEKyAFlC46uyO5cVyneSOx57SQyeSdEgdgS/7OWgJfbq9zTfX1TEJRa3SJRR0owcZMbykJyecVhkgJAf7MwEdM5GBUkFnXJ5ZpjkjyFoBgulSGp6LlGLgthMX10BiKqnOM3b3nHr5lkMicLVVkpAlObBegRbsWESP6OLEvUpcVXrqbKyYxdQNYUR2I2rlNFl2kE2NQT1AgUh0vbLoXZRuagxiTLO+/K9kYfXajX5MJrpYFFO/6kWLwf/Gfjipv6LrGWfbG2dI+tUL2zUaCF3V1NzZXjwqElvOJwwaSv5B1W6CDCpY8+F0fTssdqFQGSZYKd+wdJ1aQ86GriXPPkjcOqgCzBX1cLshdeS41CfVtpaJjEnO3+otKCb6vArWJDdVQRWE0EcOGYcZAfttj/fosq00dJERCGGFrMTgW51N7pyCG43RYunxfOeFjoLCKnIvwDO8bNexgA8wlicQWhn2QfEtV7U6RZoWPpr5K9iXLkvlF4UcRIKzHWmf5e9xewRrFW2FppaGrRaXDsA+kHRYqdvJirJf4cpdnRGIfyL3DVD1wlJAIagctnNB+zqsy9ziAbcIY4fBrcspssnesG66tSnhHPiP8k8Q8ZmuTosy/7zcIJVaQ+zoQ6Hx6i7lyy3rY+2jcnfvM/wVYlRjsNUl8sT5+5qPwscyJsWcaavJ3d/+414uMb9p8rVQeiObbeAj5+ZrHYH1sy0cAect4dmZhCuDSudwWUAr1VQnKOL3beW9xYUzLJYaKBZnRb8WhlxqJAuvKIJJpeYooYBs3ONjTUfH/S8yxSUKw+juxi3e9OQNj6cj7kvQqd/nFho2CBVHbQNDv0m3Y12qlm1CXV5na9V4X8bsuB4Te7mOuYrJf3hM1CS2drrShQmeM6F0yos9smHWasKz/6FdTlJJKtXy37Lu8RnzFiF/WtC3z+NncS/TJ6EYpbephgMn2Z9k/Q4NvVwTS0anjM1XdOpHfXZRXosIEdj0o/IBAhaLb5JDgnHkjf7qSqRS9tRkc9aZ0wydDBAiHuvivPJp/+dangM6L2M+pjfGVX85udB6D2L6KfM/zF/S/skc0Ttb7KaaFUHCwoXYnFAp4Kg2BlupcwY0ehbEGcgCK6MGJWqR4ghC04oM/p6NvAZuZCWRPblLaBNr6w1nnoJNEhIzls8h6SlUaybqGJEuCG8omJ19lt97kfNUowW2QvyakcEo8ncBQWHKdf57ruNr31yA/bTiDd9QpB11asK1ECiyQIl52xzV6Y253uqVCgaQaVmebOyZgHajN9+lpAo7KXFRWRjfDRZVQo8vu1KwZFE8UeLzBF9O77rOyrMMyHzp+X8j9F8QkKnuPuHlYamr8SSvKuItlFJPvYTW4qXXTfBxq2ZkzGNzcn0JxnlS6HkgREn34dUZ3nMmFWP7JEgXuZcrCDzAAvPhRyghJicGeBbIS/qq62hsufvJNBJwCX3WlTMGqwF2/iwONVjjgWz5ab268ViuRd+NXNSHco+aFVi0vvzVcvgV0hqLX5zw1SGUVfj43h6YDC1AnG8CCq3dmIRl9qOVqUzoFvPDiAsw4U5o2BvhSpraD7ZVFDhReRR0YzrmQL8i9ef/Q4pCX9AmT52MfB7VNjN6E0C75oQa87FebKC/96n1jR/Wml2DixQW0DlVkwwHcD1dkFyixBM/xATsR/DAnzIT03OIJSMgPzp55VMdl/Ab8TtuW844vK98PUMq0aA+kR3Ubxm/0+ZdM0xh6HWdlLWmq9c1G1R8R95CnZ8kLpGOg9SxmSuBMSS8PluksT4xosNw0+OqS66hiwaWpKGiHzsBjy96qUKtW2AbZqzJzCkAZGigJjEKa6pHaV4Q6s6qcILLasL0x5HhEv07/Qn+qCsUCDXYHfsUnxWx95689ZvsvTI/ae17aCpVlYbtzqa7AYVF8MfMjte3HZ1gFbMFF/WD1dsM09lberQkLdqVbUB0qh4vqfi/FNYBpwIm1oBfyaBFIWd2hcsmJi1WyQtmYFUhj317gXEiY55u2G7Kga44DqBLaBdApbR9U+V4Ukni+dsB8DJbQhKZNYOrI2+9DN1BbBYFr6Z41O3uUFj3xWHin8xUEaeVvt0BvXGfOFv/AIi1Rj01vrVNseYLmDBMvM6w4ZUSvrGta1tCzPHILOH5mOBFJrkEcp9ck5cUKdc1LH9yiDSzg+hso+BmihYR1Zd10yU1L5do7N2OXzSOWTN0EgI7pCecKCt+ZPQTpUIM3N1rSIXPgtWJUQ0+22r1bU0XaXysC0QsrEIslfewqrmnIVCOWvNUK2iipW4YR9pSiGVkVBskclUrO5tvMSz3WlK+Yx/40Lruhf6PMs2IpvdLOKEDTsoRsh+fFDQ3w0QW7bC2kYge/iIe4K6ELjxWwkmOqArZ4MfNuiyiQjM87jihZ0aZkf4QVa3VoT/r0M1diGMnkBVIdLGB420l2l1owTxoxZdNonM2QZ5Wfw3t8C2OYkYHvY/PQI8nkNneS04VqWb+siceJoyBx6+BBUq0yytkYNNob6A7iuwEhmn65FKFk66Lwo8T6DIStc3je0+6pCU7cgAsJDT46GmDt2uQNTEJpN14SgmmK6vihGd2SWTjGgK13dOc5H05y6NKj5rHAXfPqnxSdIO6NJj4K8+PakCpGYe93QNTwuWanpebSoWKx0Ig5e06ozvt9Cyo7GPr552ikV2JDqhyLFQvjDrwxzO6Cda+KlD0XaUls/Pcj1IIf/eNwdtoeHEKmLSN1unzU9XgNfd9fDhEaIs/X0jBvT0b3HHoF0zSesdvPn0TZcbDDv4QdWDc34GNwDZAggw3UR4jzpTmuaLoTgVMCjtL6aw3/4dXBFB5St2jYh2z57/2vrARTJYZqA/lnfFciq0AjJj0Z4Y/DWzNswT56K+2exevSWCUkyIdX/rJSPnN0q/e8jxjwQ3cg3ntaltpvv7kG6JkiO4HtfGApiSSJjQfucqjnNBZBcOqY7IZQgsXzrKOPjN/zq7IO9Sr09TfdktfABErX1rfvTPc5G5D/LkzNi2Iq0+Bk+915359tz4s6ZhtSzQaoLueDZBHz4VjrkeNDyGdXtK3cD2830WQ0HbaThNse4iA8PQFPb7QYx0mVWOuVswmgYnWMz0AT2sb8ZZ426dpzLwk3tQQN35cQqtSpj3VHKTZfVXYCMY6DAbalRgkDbZC4bGsFNp89I27oujRpG2fkPe5LrPiJtcTgYG3pzRMb7WVubHH82jmZf4XfG7idWMu0cT+p6SBlGkHqN432pljsSornvXFTGIwFlKnc6ej+sd694/7Gm0Vr9CzdZRBNTprqYWyFU1lYLJdrCGCB27t1WzqEi9Rg/le/Y+g04K9RwzZnxxqgUq+LeXhTHCWJDLVBZ+pKuVW3u1EynOhqwBGZp3K5muP7bpNTFTjmSPCmm6+W84luP9NgoIqgz4yvtxf2Fx/Th8yWgQDxApjF44ytzBlu1b1OrfwpQfRovIZ8D/91AdC8yaUjyecVb1Ag4amjxLqlBA0SSDmLxsY+V758B2SCnR3Oh68M+H+VqJV49WhH7V00KHcCKJZeiUdrKeeE6KqBpMuKEoCoDSCVlcrJ5p4WB42dTZquuuPONIr+E/ulIi3dlkXq0MN2dbk6tWXBK+82xefgSQnxNCGXUKcdWS+Sciyvm755sI6Ts9tedl38cWIEQWPGDhG2OacSyFpfoveOPLVVLYYD92azn/MqwRUngvUK2AJuFBlfpA2jp98DK8/TQBdqEMwrn+XlvWyRL2lYuf7B31dFejn0QRKLWGywY7wtyF+b7rscK2yTqI4eAwyzpF8Brep3b7oWN7Hhw/cLnZZXuidSHuyUSrJSpIxlxiUG+1DboEQOEDUV/3hRCpCAmGOQz1tgKdxElRwkkc/h5l4ODjQ2T4FAMz4DnhYYjknK9I5v8EvFyBYl3d6VglI+xKxadY/BeyPWux4D8qGxookiVJfohTjYewraItfjqO8yHZwNSnJ+M6m6C3o8dfG/3Y5epU2UuOBlyJPtQpSNwLZvRm/+PTziu1qDl6Qv69btvKfIBY3w/KEhEMNzGPNclx1RsKPLHwPzUIRaaWt8iiaY2QT89h3+blGjMwHfS1Xa/O04/cvWCjY8NnuiX8ObphKLjxvzXBvmvl1Q/1rkweZdD+F5x/6qqxxEWSvmIVv6k+X5o6Iy9l9b9X8Q4qkTbPAMo1KFjudcMBXEkWduTx6k3TAPbsGkEY7WSR0wB7/vEGlsjmEiT/puA8N9InDQJfbGpjjaSRdfo/EUwvRTpGqHbjzE9FeiPvxoKokm1Rg/eZjx5enZmpoaXhkni8Kap/qT5C48LVNa2oTmrxEYqya5Sn/wPyMfOxoI5HcXM+OHQEV0x8snSkVv/8p9h5+e8L8lNmf/Cvk/mqHKsfkHF9B6SloXbJ9XFigbmjrP7vW/JGUqnmR19IYkwvkn9r+3Pq8aawAnBm54act6bZIZoJ6T9t8OsovhX46ZC8+aIzPT59GdY8V5hn/jWM8bPGD9j/AeMa8kMl0PgshRYH2QgAHMeIJfYR7HOnUXWDYYmoqdMtGmr4UMihFO/R5oXVTRamTFEVGgdrmGE/ZDMTGNdnFvOSfe/IuzDxKZDNoDD2cILhbIzYRvzrBtCv6FQ8f0iYKoWQWjgTr4lB/Yu7NOKYtU4SfK/yp8/Dvs8zV+OC2Fdsmtcdjp68WFVSiUmtRvgpGUfq/8phH3dxAmihgUpqcdVhtJud70DU3FTT0wI8WDaYg7WvyDOPMDmmxqYEpLTKGPfQUya8+Wi2IJ/VYqc0J6T6015RzB6mfxd+U8hHb963qdMbA9R/o3Oxm+NF1fIsYj4HUfsWJdWkKbUBDt/DR7SNwAqs7uLivpy2E1QCMJ6PQlF4ilIcQOF5yaOAFQgO+EG77RcE5JTjSuaPKY5QY0OEsulD4sp3DmJKOWlt7dDVre4U7x+hXg7uewdwU7eJ5h3u1tPhuDi4iMuTKbfgFBjD97ipZUxwAFsxIvhyzWgkLDPJ1mH9c5V8b0OuZwaFSQxrrfmKUguXO/W31GkUrkF0Sg+eTIZlwpHVVb+FEbDJlzD0dtLAwmo5mjUyzEHO3dDBlF/k+Ou7AYU9cBe5RDc3BqnQ5YBp9qexvaPQAlU7foyxjZOEEMDWiciZB9NDmfF9ayrsjBx4ar7Zs3RbFEPrrpSS2jBKsMpQ1PWhu//1TVKNqoyhWLvH1SO0sOEBRJ3eTcNI2O3QQ9k8M/BWTE9cikshp9F4nHD14yDokSSlX5KoXulRyTe35IdhjoTE38jtYaKdHT3xdH19py0u4uuan7fAbWokGj31Dl+r4X576yAqPMxF7sLOQRSZ+DHCeDXRYEbjK1yOiImmy4WZYXlUOQanDEkXrrKBxxpLAR/gFfiXOQznDgZNliCB9H7zb87Gfcw6YRnoPOM8TPG/x8w7oR14RxlAn1Ul7KA0jA3WiVxxk+if/ASHX2q1B+zTYsQqEXv/Nj0m8rWnTmwRaa3IalOiuaplp2OX9D2X6RY5yj2BOOFSy0zDyr+bRU+7JzrIdQ5f2FA1pOviX5+Jz0OMLMFPe+7q2Z68VTsSkfrE5g+dRQ3dZvMuPvkNeE/NoV61L0ZeJJ49n3kRq4wyu45b3kTr3u0n6ydOw44gdoDqyfMEefNGWM0z/lKo3YHZHWk6oL5iSmHK2ZsI+U/E+qZUP+dQuV3wWw3Pw5OI4ytgXKLXYCSpLVq6KTcniQWEk0wJUowJYDdXYoYrIPNNDTRapM58Nz7Bjzzac4tm4SzD78V4ttLi2Ix95OuxFHbvCvl8oyL9pmPbcx8TwVIHeKmyUU9GEpfXok1jT5xrPE3fNooDOW0MKpxYYedmxVrTn+12wsEIHeMEqPSooKUcLPn2xy2LmzIPwuRqAiHjapG+CHxN7RadKn+l4K4yUKeIj+Wkk0HzGZ5DcF8x/Mh1LhW1M0CxGxo7OAojr7jN1o6bevqI5dYzTYC+NWw/xi1kcvlyOOUidBXR7meF2rYxaeKSlJr5LyHP78os1yHVVJpYiOMk11BLQdGMCNO+U+4iqYQWZnmKFsEis6mo43ELq1QJBb5qDIXDPBW12Amw2pULaknAI1ZTsX1q9kERcDW35jTvVYAh4u+Obk9ePmvoKXGrk7t/sploezrLI6k8M30rtYq3KqOe2ZD3Jb47gpgVFVmIHZl5QiSJxELRFlgH7bSQAfK3s9XwAUUDXq1pYLa7CqUyykt1JJqNhZoTbr8G69LBCdY1H+tBL8cZkv36pGXYJa49VMvxtO1LIaeCE8ktxxQtXifAUNFgR+Lnmtrd0xPSzFkz8TNQ3wtRjGqlcMnj138V8uBlzJd0zent0w5Mjkr13xx8KfkIX/WtIJ4mLigRxuYwC6zGL+7Qb7M0N4r3MTZUJMBHyV+3w0UnctsVEbCh5wc5S0zDms0Z0Et67c8HRbyNFFfSCoF+cV572pVRtGofMSYNWzNIw1O/83COx3qvXPdILoGWUwZNp7H5ZaewtEVJG+K3PCZ/KcwtljUtuv7brzfmiy4SAtqI1CKiMCyCDUup6hGacYocq2/N947yi30ZcHzUQc7OlujhDfCF/Slsv0+2iTswgm0gQg2TaMXSsCDi2vkljDUqF6EyYJiK0R34DIFgqaOLpNrZHqIcaKwO46qFYmPtJFOEax3R7j6CDBUdV7cn+X/rwMS7N3JfsxnoPVMqP9tQm0UJlMmBHaayzBW8LkN9z/wmfEz4hnxjHhGPCOeEc+IZ8Qz4hnxjHhGPCOeEc+IZ8T/Q6LQYZJBe6BHpybnbkEaPo5EcWzDi0nTmQv+5TSIUM/eGXS7XuhLHV2ynsuF/yUncnPGoy+f//v3Iz11aAbf5dChPRe9Un1mDxbaVz4jldePa2e/XfRaOruFwyv1jf/0DYk+CQLPR9OOPqijT4p1DGDTCNMdUL5nQ1NvYg2yBl2TUYM1Fc3cHSfX1t8t21KugZKmD5EKawmB7B6C0MEUodbWuNZMlhT4JwicJhbaYQh25Vh3SFJqsDUFJutMXwjaMY6UmH8ppS4HtsDZ4/ihrqwt8sns5YJattWuG+9VjekcQ7rjSQ8V6iIkXaKyjQQgihq42Toa8T6tkW84zuJNGBDWYwhO8SRH00h4gIGWyExxpzyvXrQsRwbcWFmQynYQrmtbZFlqy17FZLXSPhrb6EtTmi2m84jlFn3ITjbQmQC/Sayh7gFcdwdFrnWnbeMP8UX+bgkVAh5sEu5sKGiE2/qoJ+iWLdmbBi3PGUpKlMH7eUYYd9xwSpNGgFOXL++X2LslqYsTpaaSpNWmW21B4ktV4rBrv0gcCkmaiyvwW7wcDZB/sFa5fg62/yyfv2tBp77kZYTLiCCpLp0G1DJFFNtXppasXSBKjRoaGmJvdIA5VGrfYBB9jz+CdALvMBMt6jNoXI2I3zNcGCSZ73YFgLb0Yhzw4IpaIKOctSnY9QBkPZGqM/6y3q12ZkDzd+PG6BThWfJmawRmU151g/ce6b7jyBeyF9bFDWT5U0U0FpCf2c18K+ybUa1j/8llcQJkUewB8/RqX9V4a5ozjox8JWOvgt9l9BzxJP4qr/W+pLMOupzeUdjWlgbX6DXWM8K+AP13Rjkvxp5a4zldyxKs7EM6YrWZ9RICkyvpG7FwbYqk7ZDVfdNmlZxSCZa1zJdt4OVMXb+uu+60BC3/kjhIHSgq4dWHzR8FBYSFUuTXpo1HhnGuFTd4SsfQ0FTGyC1qOduoyc1vCzmaHdyGXWzd3bMMyrDd3qYxxHkiBG3dWiEV9FEu2OweFWxwagloBOkWzHZS+GlKGvs4cjQLzUFefy0Kdbqzg0nUCWFc6AtGM/ELMg7YHrczD7gzXdhPLxc5QOz2wQfW1ZRxnWrNBbh5Sx790KeEve4h/OP5v9g6ERm5LJvP3hRL9A+lJQSTVXkcNxVSdqaem70HkZiVvkRsOtgXwLS1A7soDKnqEG7KXE9tTxnUnCe6LCQBz5G1GerrOTIHN+LySj43y6keYe9AvCtYULAdQvgEc6G+0dfQcDNq8K2OTOIAxnTlraLPrAPT2tfaHZUMTmnpROle0ujYlmwEf+VqoWR+T7qq6eBkBiWfFO9vwSjM+cI++hSsI3N2HMBy8+Pg466g2MvjE5fcYnQ6p5JcV+0xioGkLMhggXzCP8FkjWuUkxlguEjy9qD4XqRzDayDePXX7SMTp8r32YdGLF96fw+GGoGj+mLv25h3e1iYDxVDAdQrfn5h67J1V6Bvs3eS4hOtICu+iKbJyVaNQV16KI1WkPGBqcltigdt91VDa01N8zxGQrtsMnonaduvis3oww3j8IQTiPnWK58SVmZ3uC0VGl7Wd/8tALvLX8ju1/X4U4FjrDx+1mohKKZR/Fp0o5gZIVLLXa/1gxJF2hZBAaazW21t9vU3Aqg0/1oiOW4UlIo1pnK/MuNSSFDs0TVaKdKNyjrnBlrCrCwlqrKoRs+ewXaeNitlVkPH6dFbHdUPIg0/n2xXOgaVBMBm9y0qGayFm+qYSqdWSZQJlrLZd7oK3qCILvBjQ6jHJwwTTm7l+J6mlMGMtyRv0lXmy3qIsWjEUepfJDg6YTSJ5XIWZgSHL3K2C9olQ++gDw/jiM4LuFcL90mVoo8W/Uw+xtDmqRz6PefcLiwlxKOnf17q325SfTWFcypF4xh3ZO8jGa68xSRRBwc2lH21ygVvr0MAVxDV8ETU1LEJkQBncQntd2X8fIIV5K/7wVbs9qRKcNbCLu8TcrHwxcr6HMJB1VVHVN7Bm+F8/zRrIaenLtFhZQiT7/3k1s6hRodbhVtmnDOgzLU0WEAxIDbXLjorFS1wJxqi3Up3FVmxTW3rMJcOk39ws4Rx/R6E7uCb7+6R0ajJYVnQDCxvSQZQ362IUitPy+VDW0wRd+onw8K6NFFBbbsgfjKkkGAo0ihvYSBD1B9VE3KCNrEc4SuVncVA/uyfarLgxnxkyEcyZLi0L1lJ3JxCUZ0ShZ4JuEkRwS6730886csa7ZZLYT50QKFpDIYe2D6+gK/f3aVdEnPw9rhci2XYqjyTvxMJ12wS9oHQIhzgkK3y3w3poZeN77npzuuLG20ALLdsgokOlIqG6ic3XXcVno4hx8+6JVQq6JhckX5NvG4pZqr7xfQcRz5P3LoUkJNFdXcX/V0lPa9SVmLiSi/otlycDDtm4Ixy1EZx4GqsT4JFu7A35LlabWAy2z3e7GiRTpFrGor0bCg1Qb9pSD0xUQ946bY4CBCu0CRlHR/HYFMsnAb7ICuI9ShKkx2xDxqzd9tF/xAWRh3sqehbhcDmAroOXFE8v0HL/EB0oQqNV1ZgY6EyZcqsmo8ZeCLNaYnn7S1QFA9naTFZgtNwGZblS2a4BAR2+yRuMz3pzY4M5yW4Y6ofKbAxBcUmX4HeV/cwUGAIRJI0OvvpCTlo/fbfKAfva4U2QB4AyGNDU+M3Z30RAbcPL6a5/tZ2+CpBPQbyOhQyVIbcTzmzD/Gn83d+jEKtryQhKdg6pWvpoNsXZ8yxXmUEIQIidLX6ZrAOq0Nev1QlvMRzFDE7pm1DFljVI08YtJrZAoLJ4hxStvm/Z1xoektgjBXgCdWKSEud/4vTTW4gvtEsGDTLPpqJ4W7y/NishTftVRYLm/pYOOCO5IRHuFsv4QFcuJDdoXPtMbHB0y2s99rvb+vBMv8p0m2+IWwwHeLnOqNS5Me+oEOnTn2qynTu3Yw+RsHlBrC8Zz6sylnSMNLCSTJ99iPVHSuBKte3vlksXx31nxqSu74jLDLxEM5DP3AJs16EEJi2CVKcJQ9aNkZ1p6jGpk9Mhy/oqCBBR5vMQseXvC/DtWhCMVIqw7hz4id34Zq9KIYDxnVADpHpVtvInpeLYi1gesFBtf62folbpE82o6lg1ZjQsz3aoTUA83JHsY4GQZ4J6+wRcGwsl0lw+SRi+gCi1al/XvHuQndAqYPqBdSo6/PuvESNSvOfFXWb/KvcbXnyR5Di2Ql3yg4N/46cM7iukvSiJlJO9/MBAzlW0AajeUOLRfwZLAjaMVxXzxK5U19lHMshW65E0cUiJhzvmIaYc6pLNxjMTvmYSLVjjS+tjKVTLfpljfPdEcmHJtPJEEr2COJqBT2EC0UYqwGoS0XinWBbZO5fO5Xl7EPYEtTTQitzwftDdTYgZ6kbDBMXNUOOSvMGKz8lPHBnhIJygQuolz/CZpOG5NSoBdcpjbbPPZmSi3D0I1YK/sbWb/JNIPnUSzImdM5BQYmjvln7sLK5BHFefVmbZbg8KLBGuUbbskU+9SFHCuqdfMVak0W/bDO0xK37LLVL6sPKHNwy2GK7PVPhIWwMxApXWv4OqWy7+4Zyd8HpQFnzWle61b/JXcpR+sLqQ1aa2cAEycGisVX2FMxrus0OAufwkypB3roLtEGqZVJfchfWHTOHO5Gq/dzBettthM1WVj/dpp06gMvtgBVX/o5Qbi6RblkWqybcORLjsPdJN6MPeDKkGzGIzXYfxde4XIatxWYn/+Q42eLiMPgNxCwpqDM2hYSe/HW9nboZ7kYzdq/aU5LvExjCApgkhl+yyYr1lCo0VHGd3a7rgnH1HgRQk47c9xxp6jIf8VhHg+icOiyYPqwDKT5LiFhgSJQqaW2dEtcFZ+JQrdxOLn9cCQfosXz8p4RJd8aijMJdWoIGlyulvaMclabSXXYN69D3juloI9tlVvJtNJcBfaLDV6P1HJBgb1x2pMDm2WBJ84h7RvDLMupparLb4rOs48ilBViTrpnRKbl9Ea5rUJzn6pJHLK02XlKeZ4y/OlsOGxDTC133xpFENbLr5atH5aNwKWYeopw+37DEtfy4iCeWgKJpmnmeQ1ZjbRJoew8/bwR5A37t8NHJOErj9KEHQehWgV0s4DnvMKD2ewvFIbnTp5VWNwTOhvrMmaxbi4a7Xl54Uz65LcHvG2P06tnewjXthvFlpwy7G8mnrVaGNf9XOxca77qPcNTKlNmnJrxnllOa9HPa8chJLjbNpiEtDShj0H69Qnc8kHrOJJj5qsovZ2sjc3LmqNmLP/3RkqxYspj48IBhpnU/oyvIVsMeKmbyXplZ/13wnDebgLAlzzlvViJ10ZHUmXUc7fWSTK5/Qr9nGwX70Qm2yTsW+rWvppz3nK3h2di6syhghnVKuqXbaT3W2OhEfM7v7Qvhn/Qc7Ou1fm3ih40ffPH3/wNQSwMEFAACAAgAEXTDRuUMJF1NAAAAawAAABsAAAB1bml2ZXJzYWwvdW5pdmVyc2FsLnBuZy54bWyzsa/IzVEoSy0qzszPs1Uy1DNQsrfj5bIpKEoty0wtV6gAihnpGUCAkkKlrZIJErc8M6UkA6jCwMQSIZiRmpmeUWKrZG5hDhfUB5oJAFBLAQIAABQAAgAIAExyrkTOggk37AIAAIgIAAAUAAAAAAAAAAEAAAAAAAAAAAB1bml2ZXJzYWwvcGxheWVyLnhtbFBLAQIAABQAAgAIABF0w0Z/8l/5pysAAAZYAAAXAAAAAAAAAAAAAAAAAB4DAAB1bml2ZXJzYWwvdW5pdmVyc2FsLnBuZ1BLAQIAABQAAgAIABF0w0blDCRdTQAAAGsAAAAbAAAAAAAAAAEAAAAAAPouAAB1bml2ZXJzYWwvdW5pdmVyc2FsLnBuZy54bWxQSwUGAAAAAAMAAwDQAAAAgC8AAAAA"/>
  <p:tag name="ISPRING_UUID" val="{63A59A34-6D6E-4C20-AE0C-DB8C1ECABC3B}"/>
  <p:tag name="ISPRING_RESOURCE_PATHS_HASH_PRESENTER" val="2df3971c7aa775e7f638a9e759bc883fcac6f1b"/>
  <p:tag name="ISPRINGCLOUDFOLDERPATH" val="Repository"/>
  <p:tag name="ISPRING_SCREEN_RECS_UPDATED" val="C:\Users\loniea\Dropbox\7. EASS Div\ELILT project\2 Language proficiency\Critical thinking\POLI1012 Australian Social Policy\POLI1012 Critical thinking 2_revised Feb2019"/>
  <p:tag name="ISPRING_RESOURCE_FOLDER" val="C:\Users\loniea\Dropbox\7. EASS Div\ELILT project\2 Language proficiency\Critical thinking\POLI1012 Australian Social Policy\POLI1012 Critical thinking 2_revised Feb2019"/>
  <p:tag name="ISPRING_PRESENTATION_PATH" val="C:\Users\loniea\Dropbox\7. EASS Div\ELILT project\2 Language proficiency\Critical thinking\POLI1012 Australian Social Policy\POLI1012 Critical thinking 2_revised Feb2019.pptx"/>
  <p:tag name="FLASHSPRING_ZOOM_TAG" val="67"/>
  <p:tag name="ARTICULATE_PROJECT_OPEN" val="0"/>
  <p:tag name="ISPRING_PRESENTATION_INFO_2" val="&lt;?xml version=&quot;1.0&quot; encoding=&quot;UTF-8&quot; standalone=&quot;no&quot; ?&gt;&#10;&lt;presentation2&gt;&#10;&#10;  &lt;slides&gt;&#10;    &lt;slide id=&quot;{6DD0D2C4-7622-42E1-9E15-2BDFB1E863B3}&quot; pptId=&quot;261&quot;/&gt;&#10;    &lt;slide id=&quot;{89537345-8D44-4851-A927-A08778CBEA18}&quot; pptId=&quot;314&quot;/&gt;&#10;    &lt;slide id=&quot;{70665A3B-C071-4EA0-B2C5-A1811A4A1273}&quot; pptId=&quot;321&quot;/&gt;&#10;    &lt;slide id=&quot;{4966DC75-60E1-4741-B029-30CB4BF64477}&quot; pptId=&quot;315&quot;/&gt;&#10;    &lt;slide id=&quot;{2A8712BD-B066-4084-8A74-0082B9BB4EC4}&quot; pptId=&quot;316&quot;/&gt;&#10;    &lt;slide id=&quot;{FB4505DA-A1CD-430C-BE39-777E82941EE0}&quot; pptId=&quot;317&quot;/&gt;&#10;    &lt;slide id=&quot;{67093DF3-918F-4377-93AE-11C5F75557F9}&quot; pptId=&quot;318&quot;/&gt;&#10;  &lt;/slides&gt;&#10;&#10;  &lt;narration&gt;&#10;    &lt;audioTracks&gt;&#10;      &lt;audioTrack muted=&quot;false&quot; name=&quot;audio12&quot; resource=&quot;611f28f4&quot; slideId=&quot;{2A8712BD-B066-4084-8A74-0082B9BB4EC4}&quot; startTime=&quot;0&quot; stepIndex=&quot;0&quot; volume=&quot;1&quot;&gt;&#10;        &lt;audio channels=&quot;2&quot; format=&quot;s16&quot; sampleRate=&quot;44100&quot;/&gt;&#10;      &lt;/audioTrack&gt;&#10;      &lt;audioTrack muted=&quot;false&quot; name=&quot;audio14&quot; resource=&quot;d1765c42&quot; slideId=&quot;{FB4505DA-A1CD-430C-BE39-777E82941EE0}&quot; startTime=&quot;0&quot; stepIndex=&quot;0&quot; volume=&quot;1&quot;&gt;&#10;        &lt;audio channels=&quot;2&quot; format=&quot;s16&quot; sampleRate=&quot;44100&quot;/&gt;&#10;      &lt;/audioTrack&gt;&#10;      &lt;audioTrack muted=&quot;false&quot; name=&quot;audio18&quot; resource=&quot;96f17596&quot; slideId=&quot;{67093DF3-918F-4377-93AE-11C5F75557F9}&quot; startTime=&quot;0&quot; stepIndex=&quot;0&quot; volume=&quot;1&quot;&gt;&#10;        &lt;audio channels=&quot;2&quot; format=&quot;s16&quot; sampleRate=&quot;44100&quot;/&gt;&#10;      &lt;/audioTrack&gt;&#10;      &lt;audioTrack muted=&quot;false&quot; name=&quot;Audio 4&quot; resource=&quot;35fa401e&quot; slideId=&quot;{4966DC75-60E1-4741-B029-30CB4BF64477}&quot; startTime=&quot;0&quot; stepIndex=&quot;0&quot; volume=&quot;1&quot;&gt;&#10;        &lt;audio channels=&quot;1&quot; format=&quot;s16&quot; sampleRate=&quot;44100&quot;/&gt;&#10;      &lt;/audioTrack&gt;&#10;      &lt;audioTrack muted=&quot;false&quot; name=&quot;Audio 6&quot; resource=&quot;fc47870b&quot; slideId=&quot;{89537345-8D44-4851-A927-A08778CBEA18}&quot; startTime=&quot;0&quot; stepIndex=&quot;0&quot; volume=&quot;1&quot;&gt;&#10;        &lt;audio channels=&quot;1&quot; format=&quot;s16&quot; sampleRate=&quot;44100&quot;/&gt;&#10;      &lt;/audioTrack&gt;&#10;      &lt;audioTrack muted=&quot;false&quot; name=&quot;Audio 7&quot; resource=&quot;f00f9302&quot; slideId=&quot;{70665A3B-C071-4EA0-B2C5-A1811A4A1273}&quot; startTime=&quot;0&quot; stepIndex=&quot;0&quot; volume=&quot;1&quot;&gt;&#10;        &lt;audio channels=&quot;1&quot; format=&quot;s16&quot; sampleRate=&quot;44100&quot;/&gt;&#10;      &lt;/audioTrack&gt;&#10;      &lt;audioTrack muted=&quot;false&quot; name=&quot;Audio 8&quot; resource=&quot;e57f12eb&quot; slideId=&quot;{6DD0D2C4-7622-42E1-9E15-2BDFB1E863B3}&quot; startTime=&quot;0&quot; stepIndex=&quot;0&quot; volume=&quot;1&quot;&gt;&#10;        &lt;audio channels=&quot;1&quot; format=&quot;s16&quot; sampleRate=&quot;44100&quot;/&gt;&#10;      &lt;/audioTrack&gt;&#10;    &lt;/audioTracks&gt;&#10;    &lt;videoTracks/&gt;&#10;  &lt;/narration&gt;&#10;&#10;&lt;/presentation2&gt;&#10;"/>
  <p:tag name="ISPRING_PRESENTATION_TITLE" val="Critical thinking 2 Jun 19"/>
  <p:tag name="ARTICULATE_SLIDE_COUNT" val="7"/>
  <p:tag name="ISPRING_SCORM_RATE_QUIZZES" val="0"/>
  <p:tag name="ISPRING_SCORM_ENDPOINT" val="&lt;endpoint&gt;&lt;enable&gt;0&lt;/enable&gt;&lt;lrs&gt;http://&lt;/lrs&gt;&lt;auth&gt;0&lt;/auth&gt;&lt;login&gt;&lt;/login&gt;&lt;password&gt;&lt;/password&gt;&lt;key&gt;&lt;/key&gt;&lt;name&gt;&lt;/name&gt;&lt;email&gt;&lt;/email&gt;&lt;/endpoint&gt;&#10;"/>
  <p:tag name="ISPRING_OUTPUT_FOLDER" val="C:\Users\loniea\Dropbox\7. EASS Div\ELILT project\2 Language proficiency\Critical thinking\POLI1012 Australian Social Policy"/>
  <p:tag name="ISPRING_FIRST_PUBLISH" val="1"/>
</p:tagLst>
</file>

<file path=ppt/tags/tag2.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88E21343-CAD1-4F1E-BCA6-0F7F782C00BE}"/>
  <p:tag name="GENSWF_ADVANCE_TIME" val="45.582"/>
  <p:tag name="ISPRING_SLIDE_ID_2" val="{6DD0D2C4-7622-42E1-9E15-2BDFB1E863B3}"/>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CBBB1DD8-B8BA-43E1-911F-5DDD9FD8746D}"/>
  <p:tag name="GENSWF_ADVANCE_TIME" val="52.413"/>
  <p:tag name="ISPRING_SLIDE_ID_2" val="{89537345-8D44-4851-A927-A08778CBEA18}"/>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7E58A3C7-E79C-4F00-9506-B1E58DB58F0F}"/>
  <p:tag name="GENSWF_ADVANCE_TIME" val="24.255"/>
  <p:tag name="ARTICULATE_SLIDE_THUMBNAIL_REFRESH" val="1"/>
  <p:tag name="ISPRING_SLIDE_ID_2" val="{70665A3B-C071-4EA0-B2C5-A1811A4A1273}"/>
</p:tagLst>
</file>

<file path=ppt/tags/tag5.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461D4E9A-29A0-4B25-973E-40F5C68470A8}"/>
  <p:tag name="ARTICULATE_SLIDE_THUMBNAIL_REFRESH" val="1"/>
  <p:tag name="GENSWF_ADVANCE_TIME" val="6.596"/>
  <p:tag name="ISPRING_SLIDE_ID_2" val="{4966DC75-60E1-4741-B029-30CB4BF64477}"/>
</p:tagLst>
</file>

<file path=ppt/tags/tag6.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F9E6BE6B-6F4B-4389-A90A-2DDAFE35B8C3}"/>
  <p:tag name="ARTICULATE_SLIDE_THUMBNAIL_REFRESH" val="1"/>
  <p:tag name="GENSWF_ADVANCE_TIME" val="22.279"/>
  <p:tag name="ISPRING_SLIDE_ID_2" val="{2A8712BD-B066-4084-8A74-0082B9BB4EC4}"/>
</p:tagLst>
</file>

<file path=ppt/tags/tag7.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4A5E655C-DAA8-4EEE-B403-F98A2893D374}"/>
  <p:tag name="GENSWF_ADVANCE_TIME" val="24.5"/>
  <p:tag name="ISPRING_SLIDE_ID_2" val="{FB4505DA-A1CD-430C-BE39-777E82941EE0}"/>
</p:tagLst>
</file>

<file path=ppt/tags/tag8.xml><?xml version="1.0" encoding="utf-8"?>
<p:tagLst xmlns:a="http://schemas.openxmlformats.org/drawingml/2006/main" xmlns:r="http://schemas.openxmlformats.org/officeDocument/2006/relationships" xmlns:p="http://schemas.openxmlformats.org/presentationml/2006/main">
  <p:tag name="ISPRING_CUSTOM_TIMING_USED" val="1"/>
  <p:tag name="ISPRING_SLIDE_ID" val="{2B04600D-CDFB-49AE-AAD2-570179CE5D0F}"/>
  <p:tag name="GENSWF_ADVANCE_TIME" val="31.5"/>
  <p:tag name="ISPRING_SLIDE_ID_2" val="{67093DF3-918F-4377-93AE-11C5F75557F9}"/>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9588</TotalTime>
  <Words>1299</Words>
  <Application>Microsoft Office PowerPoint</Application>
  <PresentationFormat>On-screen Show (4:3)</PresentationFormat>
  <Paragraphs>67</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thinking 2 Jun 19</dc:title>
  <dc:creator>Edmund Boey</dc:creator>
  <cp:lastModifiedBy>Anne Lonie</cp:lastModifiedBy>
  <cp:revision>694</cp:revision>
  <cp:lastPrinted>2015-06-03T23:16:48Z</cp:lastPrinted>
  <dcterms:created xsi:type="dcterms:W3CDTF">2012-06-21T06:49:01Z</dcterms:created>
  <dcterms:modified xsi:type="dcterms:W3CDTF">2019-06-06T02:28:42Z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72F6F71C-4655-45E4-979B-12BF22147A5D</vt:lpwstr>
  </property>
  <property fmtid="{D5CDD505-2E9C-101B-9397-08002B2CF9AE}" pid="3" name="ArticulatePath">
    <vt:lpwstr>POLI1012 Critical thinking 2_revised Feb2019</vt:lpwstr>
  </property>
</Properties>
</file>