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1" r:id="rId2"/>
    <p:sldId id="326" r:id="rId3"/>
    <p:sldId id="323" r:id="rId4"/>
    <p:sldId id="321" r:id="rId5"/>
    <p:sldId id="322" r:id="rId6"/>
    <p:sldId id="325" r:id="rId7"/>
    <p:sldId id="327" r:id="rId8"/>
    <p:sldId id="328" r:id="rId9"/>
    <p:sldId id="329" r:id="rId10"/>
    <p:sldId id="330" r:id="rId11"/>
  </p:sldIdLst>
  <p:sldSz cx="9144000" cy="6858000" type="screen4x3"/>
  <p:notesSz cx="6858000" cy="9144000"/>
  <p:custDataLst>
    <p:tags r:id="rId14"/>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5FE"/>
    <a:srgbClr val="E4D0B6"/>
    <a:srgbClr val="CCCCFC"/>
    <a:srgbClr val="F4DEFE"/>
    <a:srgbClr val="FECADE"/>
    <a:srgbClr val="F3DAFE"/>
    <a:srgbClr val="996633"/>
    <a:srgbClr val="D5B58B"/>
    <a:srgbClr val="CC6600"/>
    <a:srgbClr val="CBEE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2712" autoAdjust="0"/>
  </p:normalViewPr>
  <p:slideViewPr>
    <p:cSldViewPr snapToGrid="0">
      <p:cViewPr varScale="1">
        <p:scale>
          <a:sx n="85" d="100"/>
          <a:sy n="85" d="100"/>
        </p:scale>
        <p:origin x="3304" y="52"/>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25D702-1098-4EE9-8B45-EBB5D5A026A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7A07EC68-5EBA-4AD0-A03B-7FA8083156D9}">
      <dgm:prSet phldrT="[Text]" custT="1"/>
      <dgm:spPr>
        <a:solidFill>
          <a:srgbClr val="F4DEFE"/>
        </a:solidFill>
      </dgm:spPr>
      <dgm:t>
        <a:bodyPr/>
        <a:lstStyle/>
        <a:p>
          <a:r>
            <a:rPr lang="en-US" sz="2000" dirty="0">
              <a:solidFill>
                <a:schemeClr val="tx1"/>
              </a:solidFill>
            </a:rPr>
            <a:t>Have reasons for what we believe and do</a:t>
          </a:r>
        </a:p>
      </dgm:t>
    </dgm:pt>
    <dgm:pt modelId="{3CE32928-27A3-444B-8B0F-59754FDC0EED}" type="parTrans" cxnId="{2B58CEE8-CCB8-452A-8D8A-7B266AE4EABE}">
      <dgm:prSet/>
      <dgm:spPr/>
      <dgm:t>
        <a:bodyPr/>
        <a:lstStyle/>
        <a:p>
          <a:endParaRPr lang="en-US"/>
        </a:p>
      </dgm:t>
    </dgm:pt>
    <dgm:pt modelId="{FDBB7CFA-463F-4867-95BA-832FAF8630EF}" type="sibTrans" cxnId="{2B58CEE8-CCB8-452A-8D8A-7B266AE4EABE}">
      <dgm:prSet/>
      <dgm:spPr/>
      <dgm:t>
        <a:bodyPr/>
        <a:lstStyle/>
        <a:p>
          <a:endParaRPr lang="en-US"/>
        </a:p>
      </dgm:t>
    </dgm:pt>
    <dgm:pt modelId="{EB924CE7-5E7D-49DB-82F3-8FCFA36E19ED}">
      <dgm:prSet phldrT="[Text]" custT="1"/>
      <dgm:spPr>
        <a:solidFill>
          <a:srgbClr val="CCCCFC"/>
        </a:solidFill>
      </dgm:spPr>
      <dgm:t>
        <a:bodyPr/>
        <a:lstStyle/>
        <a:p>
          <a:r>
            <a:rPr lang="en-US" sz="2000" dirty="0">
              <a:solidFill>
                <a:schemeClr val="tx1"/>
              </a:solidFill>
            </a:rPr>
            <a:t>Critically evaluate our own beliefs and actions</a:t>
          </a:r>
        </a:p>
      </dgm:t>
    </dgm:pt>
    <dgm:pt modelId="{F5CF24DF-B2B0-4A1A-BFCC-666EECBC4B8C}" type="parTrans" cxnId="{4EB907E2-FE6C-469B-8213-05C70B8A72D7}">
      <dgm:prSet/>
      <dgm:spPr/>
      <dgm:t>
        <a:bodyPr/>
        <a:lstStyle/>
        <a:p>
          <a:endParaRPr lang="en-US"/>
        </a:p>
      </dgm:t>
    </dgm:pt>
    <dgm:pt modelId="{D9CDD2BF-5424-4E13-94D8-893EFB0A38FC}" type="sibTrans" cxnId="{4EB907E2-FE6C-469B-8213-05C70B8A72D7}">
      <dgm:prSet/>
      <dgm:spPr/>
      <dgm:t>
        <a:bodyPr/>
        <a:lstStyle/>
        <a:p>
          <a:endParaRPr lang="en-US"/>
        </a:p>
      </dgm:t>
    </dgm:pt>
    <dgm:pt modelId="{E6679689-46E5-4A6F-88B1-1CC6AFC80842}">
      <dgm:prSet phldrT="[Text]" custT="1"/>
      <dgm:spPr>
        <a:solidFill>
          <a:srgbClr val="E4D0B6"/>
        </a:solidFill>
      </dgm:spPr>
      <dgm:t>
        <a:bodyPr/>
        <a:lstStyle/>
        <a:p>
          <a:r>
            <a:rPr lang="en-US" sz="2000" dirty="0">
              <a:solidFill>
                <a:schemeClr val="tx1"/>
              </a:solidFill>
            </a:rPr>
            <a:t>Present to others the reasons for our beliefs and actions</a:t>
          </a:r>
        </a:p>
      </dgm:t>
    </dgm:pt>
    <dgm:pt modelId="{51AEF5E7-4823-4708-AD76-08D90B7E9384}" type="parTrans" cxnId="{57DF26EA-A5F9-47DF-8B5E-7698C2B44084}">
      <dgm:prSet/>
      <dgm:spPr/>
      <dgm:t>
        <a:bodyPr/>
        <a:lstStyle/>
        <a:p>
          <a:endParaRPr lang="en-US"/>
        </a:p>
      </dgm:t>
    </dgm:pt>
    <dgm:pt modelId="{8027D36A-D6A5-46B8-8F30-FFF76A785CEC}" type="sibTrans" cxnId="{57DF26EA-A5F9-47DF-8B5E-7698C2B44084}">
      <dgm:prSet/>
      <dgm:spPr/>
      <dgm:t>
        <a:bodyPr/>
        <a:lstStyle/>
        <a:p>
          <a:endParaRPr lang="en-US"/>
        </a:p>
      </dgm:t>
    </dgm:pt>
    <dgm:pt modelId="{3A3C9770-876C-409C-94DB-9BCE7E28FBDD}" type="pres">
      <dgm:prSet presAssocID="{6B25D702-1098-4EE9-8B45-EBB5D5A026A7}" presName="rootnode" presStyleCnt="0">
        <dgm:presLayoutVars>
          <dgm:chMax/>
          <dgm:chPref/>
          <dgm:dir/>
          <dgm:animLvl val="lvl"/>
        </dgm:presLayoutVars>
      </dgm:prSet>
      <dgm:spPr/>
    </dgm:pt>
    <dgm:pt modelId="{E3DCB91B-A4F1-4CD5-8FE2-1931D94F451F}" type="pres">
      <dgm:prSet presAssocID="{7A07EC68-5EBA-4AD0-A03B-7FA8083156D9}" presName="composite" presStyleCnt="0"/>
      <dgm:spPr/>
    </dgm:pt>
    <dgm:pt modelId="{99C02CC9-4CEE-4051-BA1E-3EAAE2111F14}" type="pres">
      <dgm:prSet presAssocID="{7A07EC68-5EBA-4AD0-A03B-7FA8083156D9}" presName="bentUpArrow1" presStyleLbl="alignImgPlace1" presStyleIdx="0" presStyleCnt="2" custScaleY="337655" custLinFactY="-22167" custLinFactNeighborX="-57116" custLinFactNeighborY="-100000"/>
      <dgm:spPr/>
    </dgm:pt>
    <dgm:pt modelId="{F4C09D4C-870A-4778-8ABA-C3A5964F9A43}" type="pres">
      <dgm:prSet presAssocID="{7A07EC68-5EBA-4AD0-A03B-7FA8083156D9}" presName="ParentText" presStyleLbl="node1" presStyleIdx="0" presStyleCnt="3" custScaleX="349732" custLinFactY="-7023" custLinFactNeighborY="-100000">
        <dgm:presLayoutVars>
          <dgm:chMax val="1"/>
          <dgm:chPref val="1"/>
          <dgm:bulletEnabled val="1"/>
        </dgm:presLayoutVars>
      </dgm:prSet>
      <dgm:spPr/>
    </dgm:pt>
    <dgm:pt modelId="{260090CE-29F5-4F7F-9E2B-A3AFE08DD613}" type="pres">
      <dgm:prSet presAssocID="{7A07EC68-5EBA-4AD0-A03B-7FA8083156D9}" presName="ChildText" presStyleLbl="revTx" presStyleIdx="0" presStyleCnt="2">
        <dgm:presLayoutVars>
          <dgm:chMax val="0"/>
          <dgm:chPref val="0"/>
          <dgm:bulletEnabled val="1"/>
        </dgm:presLayoutVars>
      </dgm:prSet>
      <dgm:spPr/>
    </dgm:pt>
    <dgm:pt modelId="{B07FED54-436F-491C-ABEF-8AD73080108D}" type="pres">
      <dgm:prSet presAssocID="{FDBB7CFA-463F-4867-95BA-832FAF8630EF}" presName="sibTrans" presStyleCnt="0"/>
      <dgm:spPr/>
    </dgm:pt>
    <dgm:pt modelId="{E01C6EA8-20FA-493F-B4D0-848B66C124AA}" type="pres">
      <dgm:prSet presAssocID="{EB924CE7-5E7D-49DB-82F3-8FCFA36E19ED}" presName="composite" presStyleCnt="0"/>
      <dgm:spPr/>
    </dgm:pt>
    <dgm:pt modelId="{0C454001-F45A-4881-BBD4-62D2B18BCFCB}" type="pres">
      <dgm:prSet presAssocID="{EB924CE7-5E7D-49DB-82F3-8FCFA36E19ED}" presName="bentUpArrow1" presStyleLbl="alignImgPlace1" presStyleIdx="1" presStyleCnt="2" custScaleY="228688" custLinFactX="-63686" custLinFactNeighborX="-100000" custLinFactNeighborY="-53202"/>
      <dgm:spPr/>
    </dgm:pt>
    <dgm:pt modelId="{456C645C-2633-4161-815B-7DF570A30A09}" type="pres">
      <dgm:prSet presAssocID="{EB924CE7-5E7D-49DB-82F3-8FCFA36E19ED}" presName="ParentText" presStyleLbl="node1" presStyleIdx="1" presStyleCnt="3" custScaleX="420566" custLinFactY="-334" custLinFactNeighborX="-1171" custLinFactNeighborY="-100000">
        <dgm:presLayoutVars>
          <dgm:chMax val="1"/>
          <dgm:chPref val="1"/>
          <dgm:bulletEnabled val="1"/>
        </dgm:presLayoutVars>
      </dgm:prSet>
      <dgm:spPr/>
    </dgm:pt>
    <dgm:pt modelId="{C15B9EA0-50C0-4C7F-8B12-508949FACA0C}" type="pres">
      <dgm:prSet presAssocID="{EB924CE7-5E7D-49DB-82F3-8FCFA36E19ED}" presName="ChildText" presStyleLbl="revTx" presStyleIdx="1" presStyleCnt="2">
        <dgm:presLayoutVars>
          <dgm:chMax val="0"/>
          <dgm:chPref val="0"/>
          <dgm:bulletEnabled val="1"/>
        </dgm:presLayoutVars>
      </dgm:prSet>
      <dgm:spPr/>
    </dgm:pt>
    <dgm:pt modelId="{97882286-4EAD-4A73-B48C-AE933C7CFFD2}" type="pres">
      <dgm:prSet presAssocID="{D9CDD2BF-5424-4E13-94D8-893EFB0A38FC}" presName="sibTrans" presStyleCnt="0"/>
      <dgm:spPr/>
    </dgm:pt>
    <dgm:pt modelId="{AAC099D9-B82E-47AE-83FA-1CDDDCAA0B2E}" type="pres">
      <dgm:prSet presAssocID="{E6679689-46E5-4A6F-88B1-1CC6AFC80842}" presName="composite" presStyleCnt="0"/>
      <dgm:spPr/>
    </dgm:pt>
    <dgm:pt modelId="{1A70107D-4C20-40E1-A57B-463CB6848757}" type="pres">
      <dgm:prSet presAssocID="{E6679689-46E5-4A6F-88B1-1CC6AFC80842}" presName="ParentText" presStyleLbl="node1" presStyleIdx="2" presStyleCnt="3" custScaleX="459443" custLinFactNeighborX="-38430" custLinFactNeighborY="-49313">
        <dgm:presLayoutVars>
          <dgm:chMax val="1"/>
          <dgm:chPref val="1"/>
          <dgm:bulletEnabled val="1"/>
        </dgm:presLayoutVars>
      </dgm:prSet>
      <dgm:spPr/>
    </dgm:pt>
  </dgm:ptLst>
  <dgm:cxnLst>
    <dgm:cxn modelId="{F8822D67-8784-492A-B989-70090C1D84BE}" type="presOf" srcId="{7A07EC68-5EBA-4AD0-A03B-7FA8083156D9}" destId="{F4C09D4C-870A-4778-8ABA-C3A5964F9A43}" srcOrd="0" destOrd="0" presId="urn:microsoft.com/office/officeart/2005/8/layout/StepDownProcess"/>
    <dgm:cxn modelId="{E555A650-1E43-470F-8863-CF1EBC3E94C8}" type="presOf" srcId="{EB924CE7-5E7D-49DB-82F3-8FCFA36E19ED}" destId="{456C645C-2633-4161-815B-7DF570A30A09}" srcOrd="0" destOrd="0" presId="urn:microsoft.com/office/officeart/2005/8/layout/StepDownProcess"/>
    <dgm:cxn modelId="{E2054496-297B-4905-B74E-14F6E455A531}" type="presOf" srcId="{E6679689-46E5-4A6F-88B1-1CC6AFC80842}" destId="{1A70107D-4C20-40E1-A57B-463CB6848757}" srcOrd="0" destOrd="0" presId="urn:microsoft.com/office/officeart/2005/8/layout/StepDownProcess"/>
    <dgm:cxn modelId="{4EB907E2-FE6C-469B-8213-05C70B8A72D7}" srcId="{6B25D702-1098-4EE9-8B45-EBB5D5A026A7}" destId="{EB924CE7-5E7D-49DB-82F3-8FCFA36E19ED}" srcOrd="1" destOrd="0" parTransId="{F5CF24DF-B2B0-4A1A-BFCC-666EECBC4B8C}" sibTransId="{D9CDD2BF-5424-4E13-94D8-893EFB0A38FC}"/>
    <dgm:cxn modelId="{2B58CEE8-CCB8-452A-8D8A-7B266AE4EABE}" srcId="{6B25D702-1098-4EE9-8B45-EBB5D5A026A7}" destId="{7A07EC68-5EBA-4AD0-A03B-7FA8083156D9}" srcOrd="0" destOrd="0" parTransId="{3CE32928-27A3-444B-8B0F-59754FDC0EED}" sibTransId="{FDBB7CFA-463F-4867-95BA-832FAF8630EF}"/>
    <dgm:cxn modelId="{57DF26EA-A5F9-47DF-8B5E-7698C2B44084}" srcId="{6B25D702-1098-4EE9-8B45-EBB5D5A026A7}" destId="{E6679689-46E5-4A6F-88B1-1CC6AFC80842}" srcOrd="2" destOrd="0" parTransId="{51AEF5E7-4823-4708-AD76-08D90B7E9384}" sibTransId="{8027D36A-D6A5-46B8-8F30-FFF76A785CEC}"/>
    <dgm:cxn modelId="{19BB47F9-3E49-4859-954D-8D196FF8E92B}" type="presOf" srcId="{6B25D702-1098-4EE9-8B45-EBB5D5A026A7}" destId="{3A3C9770-876C-409C-94DB-9BCE7E28FBDD}" srcOrd="0" destOrd="0" presId="urn:microsoft.com/office/officeart/2005/8/layout/StepDownProcess"/>
    <dgm:cxn modelId="{D66D0E1D-5426-42CA-A8E2-7707E053F504}" type="presParOf" srcId="{3A3C9770-876C-409C-94DB-9BCE7E28FBDD}" destId="{E3DCB91B-A4F1-4CD5-8FE2-1931D94F451F}" srcOrd="0" destOrd="0" presId="urn:microsoft.com/office/officeart/2005/8/layout/StepDownProcess"/>
    <dgm:cxn modelId="{847E0343-E3F7-4689-83AE-B8483BD9639F}" type="presParOf" srcId="{E3DCB91B-A4F1-4CD5-8FE2-1931D94F451F}" destId="{99C02CC9-4CEE-4051-BA1E-3EAAE2111F14}" srcOrd="0" destOrd="0" presId="urn:microsoft.com/office/officeart/2005/8/layout/StepDownProcess"/>
    <dgm:cxn modelId="{D30F2664-D60E-481E-B041-5BD45D567384}" type="presParOf" srcId="{E3DCB91B-A4F1-4CD5-8FE2-1931D94F451F}" destId="{F4C09D4C-870A-4778-8ABA-C3A5964F9A43}" srcOrd="1" destOrd="0" presId="urn:microsoft.com/office/officeart/2005/8/layout/StepDownProcess"/>
    <dgm:cxn modelId="{F921A553-BA89-4076-8576-B6C39DA0313A}" type="presParOf" srcId="{E3DCB91B-A4F1-4CD5-8FE2-1931D94F451F}" destId="{260090CE-29F5-4F7F-9E2B-A3AFE08DD613}" srcOrd="2" destOrd="0" presId="urn:microsoft.com/office/officeart/2005/8/layout/StepDownProcess"/>
    <dgm:cxn modelId="{9A8B2422-A9E8-47F7-93CE-01D27E36793A}" type="presParOf" srcId="{3A3C9770-876C-409C-94DB-9BCE7E28FBDD}" destId="{B07FED54-436F-491C-ABEF-8AD73080108D}" srcOrd="1" destOrd="0" presId="urn:microsoft.com/office/officeart/2005/8/layout/StepDownProcess"/>
    <dgm:cxn modelId="{1DD8AC34-8E12-400A-BFE0-27D7DF0C2952}" type="presParOf" srcId="{3A3C9770-876C-409C-94DB-9BCE7E28FBDD}" destId="{E01C6EA8-20FA-493F-B4D0-848B66C124AA}" srcOrd="2" destOrd="0" presId="urn:microsoft.com/office/officeart/2005/8/layout/StepDownProcess"/>
    <dgm:cxn modelId="{3EFD6931-D00C-4C01-8BFA-91EF95213A0E}" type="presParOf" srcId="{E01C6EA8-20FA-493F-B4D0-848B66C124AA}" destId="{0C454001-F45A-4881-BBD4-62D2B18BCFCB}" srcOrd="0" destOrd="0" presId="urn:microsoft.com/office/officeart/2005/8/layout/StepDownProcess"/>
    <dgm:cxn modelId="{FC54505D-4ED0-4499-ACA9-55133A8D5E7E}" type="presParOf" srcId="{E01C6EA8-20FA-493F-B4D0-848B66C124AA}" destId="{456C645C-2633-4161-815B-7DF570A30A09}" srcOrd="1" destOrd="0" presId="urn:microsoft.com/office/officeart/2005/8/layout/StepDownProcess"/>
    <dgm:cxn modelId="{DBE2D4DE-7C2D-4488-B45F-4EDC89E02C3D}" type="presParOf" srcId="{E01C6EA8-20FA-493F-B4D0-848B66C124AA}" destId="{C15B9EA0-50C0-4C7F-8B12-508949FACA0C}" srcOrd="2" destOrd="0" presId="urn:microsoft.com/office/officeart/2005/8/layout/StepDownProcess"/>
    <dgm:cxn modelId="{76BE1702-6481-4093-A962-EE32F1F658A3}" type="presParOf" srcId="{3A3C9770-876C-409C-94DB-9BCE7E28FBDD}" destId="{97882286-4EAD-4A73-B48C-AE933C7CFFD2}" srcOrd="3" destOrd="0" presId="urn:microsoft.com/office/officeart/2005/8/layout/StepDownProcess"/>
    <dgm:cxn modelId="{7F68DEF9-5858-4654-A32C-7C7C4E7ABB21}" type="presParOf" srcId="{3A3C9770-876C-409C-94DB-9BCE7E28FBDD}" destId="{AAC099D9-B82E-47AE-83FA-1CDDDCAA0B2E}" srcOrd="4" destOrd="0" presId="urn:microsoft.com/office/officeart/2005/8/layout/StepDownProcess"/>
    <dgm:cxn modelId="{0E520281-ADC5-4887-938F-CC6BA1E023A9}" type="presParOf" srcId="{AAC099D9-B82E-47AE-83FA-1CDDDCAA0B2E}" destId="{1A70107D-4C20-40E1-A57B-463CB6848757}"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02727F-82DA-4741-B838-3113418C6F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3FBE197-5E1F-4C50-A7E0-6AE8254E3C47}">
      <dgm:prSet phldrT="[Text]" custT="1"/>
      <dgm:spPr>
        <a:solidFill>
          <a:srgbClr val="F4DEFE"/>
        </a:solidFill>
      </dgm:spPr>
      <dgm:t>
        <a:bodyPr/>
        <a:lstStyle/>
        <a:p>
          <a:r>
            <a:rPr lang="en-US" sz="1800" dirty="0">
              <a:solidFill>
                <a:schemeClr val="tx1"/>
              </a:solidFill>
            </a:rPr>
            <a:t>Identify their reasons and conclusions</a:t>
          </a:r>
        </a:p>
      </dgm:t>
    </dgm:pt>
    <dgm:pt modelId="{EB6E2347-4C5C-4C76-ABC5-6B6F46F9F544}" type="parTrans" cxnId="{76E41F1D-B09C-4B8E-AB97-CBF402C89014}">
      <dgm:prSet/>
      <dgm:spPr/>
      <dgm:t>
        <a:bodyPr/>
        <a:lstStyle/>
        <a:p>
          <a:endParaRPr lang="en-US"/>
        </a:p>
      </dgm:t>
    </dgm:pt>
    <dgm:pt modelId="{C87ECC17-6AA5-404D-8C57-DE6DA69ACE49}" type="sibTrans" cxnId="{76E41F1D-B09C-4B8E-AB97-CBF402C89014}">
      <dgm:prSet/>
      <dgm:spPr/>
      <dgm:t>
        <a:bodyPr/>
        <a:lstStyle/>
        <a:p>
          <a:endParaRPr lang="en-US"/>
        </a:p>
      </dgm:t>
    </dgm:pt>
    <dgm:pt modelId="{38AD2918-10C6-45DC-B9BA-394B3BD31380}">
      <dgm:prSet phldrT="[Text]" custT="1"/>
      <dgm:spPr>
        <a:solidFill>
          <a:srgbClr val="CCCCFC"/>
        </a:solidFill>
      </dgm:spPr>
      <dgm:t>
        <a:bodyPr/>
        <a:lstStyle/>
        <a:p>
          <a:r>
            <a:rPr lang="en-US" sz="1800" dirty="0">
              <a:solidFill>
                <a:schemeClr val="tx1"/>
              </a:solidFill>
            </a:rPr>
            <a:t>Analyse how they select, combine and order reasons to construct a line of reasoning</a:t>
          </a:r>
        </a:p>
      </dgm:t>
    </dgm:pt>
    <dgm:pt modelId="{200F6801-03B7-4B9B-AB55-A44852AAD9CC}" type="parTrans" cxnId="{66482E6B-DD2C-4FCE-8C73-82A887CB7EAB}">
      <dgm:prSet/>
      <dgm:spPr/>
      <dgm:t>
        <a:bodyPr/>
        <a:lstStyle/>
        <a:p>
          <a:endParaRPr lang="en-US"/>
        </a:p>
      </dgm:t>
    </dgm:pt>
    <dgm:pt modelId="{35FB9184-E48B-423E-917A-92EB6EBC1A09}" type="sibTrans" cxnId="{66482E6B-DD2C-4FCE-8C73-82A887CB7EAB}">
      <dgm:prSet/>
      <dgm:spPr/>
      <dgm:t>
        <a:bodyPr/>
        <a:lstStyle/>
        <a:p>
          <a:endParaRPr lang="en-US"/>
        </a:p>
      </dgm:t>
    </dgm:pt>
    <dgm:pt modelId="{B5B98DD6-250D-486A-9333-09A52BC3DD7A}">
      <dgm:prSet phldrT="[Text]" custT="1"/>
      <dgm:spPr>
        <a:solidFill>
          <a:srgbClr val="E4D0B6"/>
        </a:solidFill>
      </dgm:spPr>
      <dgm:t>
        <a:bodyPr/>
        <a:lstStyle/>
        <a:p>
          <a:r>
            <a:rPr lang="en-US" sz="1800" dirty="0">
              <a:solidFill>
                <a:schemeClr val="tx1"/>
              </a:solidFill>
            </a:rPr>
            <a:t>Evaluate whether their reasons support the conclusions they draw</a:t>
          </a:r>
        </a:p>
      </dgm:t>
    </dgm:pt>
    <dgm:pt modelId="{206F5592-0FD0-46FA-A8D2-E9BE520A8886}" type="parTrans" cxnId="{13F60CE1-1FAF-4F66-B2A0-EEE62D06C6E5}">
      <dgm:prSet/>
      <dgm:spPr/>
      <dgm:t>
        <a:bodyPr/>
        <a:lstStyle/>
        <a:p>
          <a:endParaRPr lang="en-US"/>
        </a:p>
      </dgm:t>
    </dgm:pt>
    <dgm:pt modelId="{062EA930-D968-49AE-AEC1-58F3C615FE0E}" type="sibTrans" cxnId="{13F60CE1-1FAF-4F66-B2A0-EEE62D06C6E5}">
      <dgm:prSet/>
      <dgm:spPr/>
      <dgm:t>
        <a:bodyPr/>
        <a:lstStyle/>
        <a:p>
          <a:endParaRPr lang="en-US"/>
        </a:p>
      </dgm:t>
    </dgm:pt>
    <dgm:pt modelId="{EEFA92C6-1A6F-4F1A-9E10-B591CEB52425}">
      <dgm:prSet phldrT="[Text]" custT="1"/>
      <dgm:spPr>
        <a:solidFill>
          <a:srgbClr val="C6E5FE"/>
        </a:solidFill>
      </dgm:spPr>
      <dgm:t>
        <a:bodyPr/>
        <a:lstStyle/>
        <a:p>
          <a:r>
            <a:rPr lang="en-US" sz="1800" dirty="0">
              <a:solidFill>
                <a:schemeClr val="tx1"/>
              </a:solidFill>
            </a:rPr>
            <a:t>Evaluate whether their reasons are well-founded, based on good evidence</a:t>
          </a:r>
        </a:p>
      </dgm:t>
    </dgm:pt>
    <dgm:pt modelId="{C351DC30-0A3D-400C-A4E9-2F47BF6AAA4A}" type="parTrans" cxnId="{45F54138-CBE6-4D5D-98D8-7D57A1B7C22E}">
      <dgm:prSet/>
      <dgm:spPr/>
      <dgm:t>
        <a:bodyPr/>
        <a:lstStyle/>
        <a:p>
          <a:endParaRPr lang="en-US"/>
        </a:p>
      </dgm:t>
    </dgm:pt>
    <dgm:pt modelId="{D119E0B8-C9A5-4B42-8626-1D52FE19EEF3}" type="sibTrans" cxnId="{45F54138-CBE6-4D5D-98D8-7D57A1B7C22E}">
      <dgm:prSet/>
      <dgm:spPr/>
      <dgm:t>
        <a:bodyPr/>
        <a:lstStyle/>
        <a:p>
          <a:endParaRPr lang="en-US"/>
        </a:p>
      </dgm:t>
    </dgm:pt>
    <dgm:pt modelId="{69534020-70DD-4450-A067-3B4AF317BE39}">
      <dgm:prSet phldrT="[Text]" custT="1"/>
      <dgm:spPr>
        <a:solidFill>
          <a:srgbClr val="FECADE"/>
        </a:solidFill>
      </dgm:spPr>
      <dgm:t>
        <a:bodyPr/>
        <a:lstStyle/>
        <a:p>
          <a:r>
            <a:rPr lang="en-US" sz="1800" dirty="0">
              <a:solidFill>
                <a:schemeClr val="tx1"/>
              </a:solidFill>
            </a:rPr>
            <a:t>Identify flaws in their reasoning</a:t>
          </a:r>
        </a:p>
      </dgm:t>
    </dgm:pt>
    <dgm:pt modelId="{4669CC2D-0810-4029-95AF-3B22FCB86E6F}" type="parTrans" cxnId="{AB3ACC3E-313C-4F73-BA3A-D866ACB4F431}">
      <dgm:prSet/>
      <dgm:spPr/>
      <dgm:t>
        <a:bodyPr/>
        <a:lstStyle/>
        <a:p>
          <a:endParaRPr lang="en-US"/>
        </a:p>
      </dgm:t>
    </dgm:pt>
    <dgm:pt modelId="{03A48E2A-16E0-4E52-AE25-4E86847D22F7}" type="sibTrans" cxnId="{AB3ACC3E-313C-4F73-BA3A-D866ACB4F431}">
      <dgm:prSet/>
      <dgm:spPr/>
      <dgm:t>
        <a:bodyPr/>
        <a:lstStyle/>
        <a:p>
          <a:endParaRPr lang="en-US"/>
        </a:p>
      </dgm:t>
    </dgm:pt>
    <dgm:pt modelId="{0A4D4022-E46E-4B59-AE39-ABD63A93B5E3}" type="pres">
      <dgm:prSet presAssocID="{D202727F-82DA-4741-B838-3113418C6F30}" presName="diagram" presStyleCnt="0">
        <dgm:presLayoutVars>
          <dgm:dir/>
          <dgm:resizeHandles val="exact"/>
        </dgm:presLayoutVars>
      </dgm:prSet>
      <dgm:spPr/>
    </dgm:pt>
    <dgm:pt modelId="{8D463271-712C-4916-9058-BEE9405C101C}" type="pres">
      <dgm:prSet presAssocID="{13FBE197-5E1F-4C50-A7E0-6AE8254E3C47}" presName="node" presStyleLbl="node1" presStyleIdx="0" presStyleCnt="5" custScaleX="172765">
        <dgm:presLayoutVars>
          <dgm:bulletEnabled val="1"/>
        </dgm:presLayoutVars>
      </dgm:prSet>
      <dgm:spPr/>
    </dgm:pt>
    <dgm:pt modelId="{7F06626A-C684-4775-9658-FA231A252B36}" type="pres">
      <dgm:prSet presAssocID="{C87ECC17-6AA5-404D-8C57-DE6DA69ACE49}" presName="sibTrans" presStyleCnt="0"/>
      <dgm:spPr/>
    </dgm:pt>
    <dgm:pt modelId="{9380AF8B-8697-4DDA-AC2C-65FC358ECF4D}" type="pres">
      <dgm:prSet presAssocID="{38AD2918-10C6-45DC-B9BA-394B3BD31380}" presName="node" presStyleLbl="node1" presStyleIdx="1" presStyleCnt="5" custScaleX="194278">
        <dgm:presLayoutVars>
          <dgm:bulletEnabled val="1"/>
        </dgm:presLayoutVars>
      </dgm:prSet>
      <dgm:spPr/>
    </dgm:pt>
    <dgm:pt modelId="{B8738850-B514-4BFF-B3B4-66D02C27E0FC}" type="pres">
      <dgm:prSet presAssocID="{35FB9184-E48B-423E-917A-92EB6EBC1A09}" presName="sibTrans" presStyleCnt="0"/>
      <dgm:spPr/>
    </dgm:pt>
    <dgm:pt modelId="{746ED768-B1C5-40BF-9271-FCF8C936E098}" type="pres">
      <dgm:prSet presAssocID="{B5B98DD6-250D-486A-9333-09A52BC3DD7A}" presName="node" presStyleLbl="node1" presStyleIdx="2" presStyleCnt="5" custScaleX="206163">
        <dgm:presLayoutVars>
          <dgm:bulletEnabled val="1"/>
        </dgm:presLayoutVars>
      </dgm:prSet>
      <dgm:spPr/>
    </dgm:pt>
    <dgm:pt modelId="{6B2403D8-C08E-46B2-B2A6-1A4BF7312E69}" type="pres">
      <dgm:prSet presAssocID="{062EA930-D968-49AE-AEC1-58F3C615FE0E}" presName="sibTrans" presStyleCnt="0"/>
      <dgm:spPr/>
    </dgm:pt>
    <dgm:pt modelId="{7F9AD6FB-A002-4A08-9AA9-FC313321E24E}" type="pres">
      <dgm:prSet presAssocID="{EEFA92C6-1A6F-4F1A-9E10-B591CEB52425}" presName="node" presStyleLbl="node1" presStyleIdx="3" presStyleCnt="5" custScaleX="175185">
        <dgm:presLayoutVars>
          <dgm:bulletEnabled val="1"/>
        </dgm:presLayoutVars>
      </dgm:prSet>
      <dgm:spPr/>
    </dgm:pt>
    <dgm:pt modelId="{D24DAEC5-A114-4DBA-9CA1-80222FFFD1EA}" type="pres">
      <dgm:prSet presAssocID="{D119E0B8-C9A5-4B42-8626-1D52FE19EEF3}" presName="sibTrans" presStyleCnt="0"/>
      <dgm:spPr/>
    </dgm:pt>
    <dgm:pt modelId="{0A6982F0-E521-4762-BBAA-6D23BD26F374}" type="pres">
      <dgm:prSet presAssocID="{69534020-70DD-4450-A067-3B4AF317BE39}" presName="node" presStyleLbl="node1" presStyleIdx="4" presStyleCnt="5" custScaleX="161327">
        <dgm:presLayoutVars>
          <dgm:bulletEnabled val="1"/>
        </dgm:presLayoutVars>
      </dgm:prSet>
      <dgm:spPr/>
    </dgm:pt>
  </dgm:ptLst>
  <dgm:cxnLst>
    <dgm:cxn modelId="{7C0B6C17-4C9B-4A20-87C4-F703EAB81BF2}" type="presOf" srcId="{EEFA92C6-1A6F-4F1A-9E10-B591CEB52425}" destId="{7F9AD6FB-A002-4A08-9AA9-FC313321E24E}" srcOrd="0" destOrd="0" presId="urn:microsoft.com/office/officeart/2005/8/layout/default"/>
    <dgm:cxn modelId="{76E41F1D-B09C-4B8E-AB97-CBF402C89014}" srcId="{D202727F-82DA-4741-B838-3113418C6F30}" destId="{13FBE197-5E1F-4C50-A7E0-6AE8254E3C47}" srcOrd="0" destOrd="0" parTransId="{EB6E2347-4C5C-4C76-ABC5-6B6F46F9F544}" sibTransId="{C87ECC17-6AA5-404D-8C57-DE6DA69ACE49}"/>
    <dgm:cxn modelId="{45F54138-CBE6-4D5D-98D8-7D57A1B7C22E}" srcId="{D202727F-82DA-4741-B838-3113418C6F30}" destId="{EEFA92C6-1A6F-4F1A-9E10-B591CEB52425}" srcOrd="3" destOrd="0" parTransId="{C351DC30-0A3D-400C-A4E9-2F47BF6AAA4A}" sibTransId="{D119E0B8-C9A5-4B42-8626-1D52FE19EEF3}"/>
    <dgm:cxn modelId="{AB3ACC3E-313C-4F73-BA3A-D866ACB4F431}" srcId="{D202727F-82DA-4741-B838-3113418C6F30}" destId="{69534020-70DD-4450-A067-3B4AF317BE39}" srcOrd="4" destOrd="0" parTransId="{4669CC2D-0810-4029-95AF-3B22FCB86E6F}" sibTransId="{03A48E2A-16E0-4E52-AE25-4E86847D22F7}"/>
    <dgm:cxn modelId="{66482E6B-DD2C-4FCE-8C73-82A887CB7EAB}" srcId="{D202727F-82DA-4741-B838-3113418C6F30}" destId="{38AD2918-10C6-45DC-B9BA-394B3BD31380}" srcOrd="1" destOrd="0" parTransId="{200F6801-03B7-4B9B-AB55-A44852AAD9CC}" sibTransId="{35FB9184-E48B-423E-917A-92EB6EBC1A09}"/>
    <dgm:cxn modelId="{1EEF237F-7CC9-4CF0-9FEE-2D9EB71DB850}" type="presOf" srcId="{13FBE197-5E1F-4C50-A7E0-6AE8254E3C47}" destId="{8D463271-712C-4916-9058-BEE9405C101C}" srcOrd="0" destOrd="0" presId="urn:microsoft.com/office/officeart/2005/8/layout/default"/>
    <dgm:cxn modelId="{9E0B3E9F-C20E-48DB-AAD7-E8F52D2C4020}" type="presOf" srcId="{38AD2918-10C6-45DC-B9BA-394B3BD31380}" destId="{9380AF8B-8697-4DDA-AC2C-65FC358ECF4D}" srcOrd="0" destOrd="0" presId="urn:microsoft.com/office/officeart/2005/8/layout/default"/>
    <dgm:cxn modelId="{A9CF19A7-472A-4FA1-BD33-166AD0A7957B}" type="presOf" srcId="{69534020-70DD-4450-A067-3B4AF317BE39}" destId="{0A6982F0-E521-4762-BBAA-6D23BD26F374}" srcOrd="0" destOrd="0" presId="urn:microsoft.com/office/officeart/2005/8/layout/default"/>
    <dgm:cxn modelId="{A7A1F3C8-0C9C-4F3C-BF56-7E76EFD5429E}" type="presOf" srcId="{D202727F-82DA-4741-B838-3113418C6F30}" destId="{0A4D4022-E46E-4B59-AE39-ABD63A93B5E3}" srcOrd="0" destOrd="0" presId="urn:microsoft.com/office/officeart/2005/8/layout/default"/>
    <dgm:cxn modelId="{5959D4CA-73B2-4C38-A563-73F164B2EAFD}" type="presOf" srcId="{B5B98DD6-250D-486A-9333-09A52BC3DD7A}" destId="{746ED768-B1C5-40BF-9271-FCF8C936E098}" srcOrd="0" destOrd="0" presId="urn:microsoft.com/office/officeart/2005/8/layout/default"/>
    <dgm:cxn modelId="{13F60CE1-1FAF-4F66-B2A0-EEE62D06C6E5}" srcId="{D202727F-82DA-4741-B838-3113418C6F30}" destId="{B5B98DD6-250D-486A-9333-09A52BC3DD7A}" srcOrd="2" destOrd="0" parTransId="{206F5592-0FD0-46FA-A8D2-E9BE520A8886}" sibTransId="{062EA930-D968-49AE-AEC1-58F3C615FE0E}"/>
    <dgm:cxn modelId="{3A7D7716-B2C1-48F8-8D27-16C57BF40F77}" type="presParOf" srcId="{0A4D4022-E46E-4B59-AE39-ABD63A93B5E3}" destId="{8D463271-712C-4916-9058-BEE9405C101C}" srcOrd="0" destOrd="0" presId="urn:microsoft.com/office/officeart/2005/8/layout/default"/>
    <dgm:cxn modelId="{828CB1FC-283B-45AE-A5D3-79F973D84198}" type="presParOf" srcId="{0A4D4022-E46E-4B59-AE39-ABD63A93B5E3}" destId="{7F06626A-C684-4775-9658-FA231A252B36}" srcOrd="1" destOrd="0" presId="urn:microsoft.com/office/officeart/2005/8/layout/default"/>
    <dgm:cxn modelId="{4461FFDD-4292-4215-B381-4AF29EF62EEC}" type="presParOf" srcId="{0A4D4022-E46E-4B59-AE39-ABD63A93B5E3}" destId="{9380AF8B-8697-4DDA-AC2C-65FC358ECF4D}" srcOrd="2" destOrd="0" presId="urn:microsoft.com/office/officeart/2005/8/layout/default"/>
    <dgm:cxn modelId="{D579A8B8-899A-4668-8F2A-CF173BD83BB1}" type="presParOf" srcId="{0A4D4022-E46E-4B59-AE39-ABD63A93B5E3}" destId="{B8738850-B514-4BFF-B3B4-66D02C27E0FC}" srcOrd="3" destOrd="0" presId="urn:microsoft.com/office/officeart/2005/8/layout/default"/>
    <dgm:cxn modelId="{9CBE7E79-C8D7-4BF0-AE1D-F8CDFB8677B2}" type="presParOf" srcId="{0A4D4022-E46E-4B59-AE39-ABD63A93B5E3}" destId="{746ED768-B1C5-40BF-9271-FCF8C936E098}" srcOrd="4" destOrd="0" presId="urn:microsoft.com/office/officeart/2005/8/layout/default"/>
    <dgm:cxn modelId="{9B036C38-4BD3-41A6-B35A-4C7D961853BD}" type="presParOf" srcId="{0A4D4022-E46E-4B59-AE39-ABD63A93B5E3}" destId="{6B2403D8-C08E-46B2-B2A6-1A4BF7312E69}" srcOrd="5" destOrd="0" presId="urn:microsoft.com/office/officeart/2005/8/layout/default"/>
    <dgm:cxn modelId="{7754A9F7-B17D-4918-887C-CA7F6932DC4F}" type="presParOf" srcId="{0A4D4022-E46E-4B59-AE39-ABD63A93B5E3}" destId="{7F9AD6FB-A002-4A08-9AA9-FC313321E24E}" srcOrd="6" destOrd="0" presId="urn:microsoft.com/office/officeart/2005/8/layout/default"/>
    <dgm:cxn modelId="{2F7117C3-E7FE-43A9-8156-79714536105A}" type="presParOf" srcId="{0A4D4022-E46E-4B59-AE39-ABD63A93B5E3}" destId="{D24DAEC5-A114-4DBA-9CA1-80222FFFD1EA}" srcOrd="7" destOrd="0" presId="urn:microsoft.com/office/officeart/2005/8/layout/default"/>
    <dgm:cxn modelId="{C7AF5FFD-30C6-4682-A085-120F1C4BB41D}" type="presParOf" srcId="{0A4D4022-E46E-4B59-AE39-ABD63A93B5E3}" destId="{0A6982F0-E521-4762-BBAA-6D23BD26F374}"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02CC9-4CEE-4051-BA1E-3EAAE2111F14}">
      <dsp:nvSpPr>
        <dsp:cNvPr id="0" name=""/>
        <dsp:cNvSpPr/>
      </dsp:nvSpPr>
      <dsp:spPr>
        <a:xfrm rot="5400000">
          <a:off x="283626" y="596897"/>
          <a:ext cx="1801051" cy="60725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C09D4C-870A-4778-8ABA-C3A5964F9A43}">
      <dsp:nvSpPr>
        <dsp:cNvPr id="0" name=""/>
        <dsp:cNvSpPr/>
      </dsp:nvSpPr>
      <dsp:spPr>
        <a:xfrm>
          <a:off x="1763" y="0"/>
          <a:ext cx="3140354" cy="628522"/>
        </a:xfrm>
        <a:prstGeom prst="roundRect">
          <a:avLst>
            <a:gd name="adj" fmla="val 16670"/>
          </a:avLst>
        </a:prstGeom>
        <a:solidFill>
          <a:srgbClr val="F4DEF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Have reasons for what we believe and do</a:t>
          </a:r>
        </a:p>
      </dsp:txBody>
      <dsp:txXfrm>
        <a:off x="32450" y="30687"/>
        <a:ext cx="3078980" cy="567148"/>
      </dsp:txXfrm>
    </dsp:sp>
    <dsp:sp modelId="{260090CE-29F5-4F7F-9E2B-A3AFE08DD613}">
      <dsp:nvSpPr>
        <dsp:cNvPr id="0" name=""/>
        <dsp:cNvSpPr/>
      </dsp:nvSpPr>
      <dsp:spPr>
        <a:xfrm>
          <a:off x="2020906" y="585931"/>
          <a:ext cx="653069" cy="508000"/>
        </a:xfrm>
        <a:prstGeom prst="rect">
          <a:avLst/>
        </a:prstGeom>
        <a:noFill/>
        <a:ln>
          <a:noFill/>
        </a:ln>
        <a:effectLst/>
      </dsp:spPr>
      <dsp:style>
        <a:lnRef idx="0">
          <a:scrgbClr r="0" g="0" b="0"/>
        </a:lnRef>
        <a:fillRef idx="0">
          <a:scrgbClr r="0" g="0" b="0"/>
        </a:fillRef>
        <a:effectRef idx="0">
          <a:scrgbClr r="0" g="0" b="0"/>
        </a:effectRef>
        <a:fontRef idx="minor"/>
      </dsp:style>
    </dsp:sp>
    <dsp:sp modelId="{0C454001-F45A-4881-BBD4-62D2B18BCFCB}">
      <dsp:nvSpPr>
        <dsp:cNvPr id="0" name=""/>
        <dsp:cNvSpPr/>
      </dsp:nvSpPr>
      <dsp:spPr>
        <a:xfrm rot="5400000">
          <a:off x="1752478" y="2173357"/>
          <a:ext cx="1219821" cy="60725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6C645C-2633-4161-815B-7DF570A30A09}">
      <dsp:nvSpPr>
        <dsp:cNvPr id="0" name=""/>
        <dsp:cNvSpPr/>
      </dsp:nvSpPr>
      <dsp:spPr>
        <a:xfrm>
          <a:off x="1498618" y="1235230"/>
          <a:ext cx="3776395" cy="628522"/>
        </a:xfrm>
        <a:prstGeom prst="roundRect">
          <a:avLst>
            <a:gd name="adj" fmla="val 16670"/>
          </a:avLst>
        </a:prstGeom>
        <a:solidFill>
          <a:srgbClr val="CCCCF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Critically evaluate our own beliefs and actions</a:t>
          </a:r>
        </a:p>
      </dsp:txBody>
      <dsp:txXfrm>
        <a:off x="1529305" y="1265917"/>
        <a:ext cx="3715021" cy="567148"/>
      </dsp:txXfrm>
    </dsp:sp>
    <dsp:sp modelId="{C15B9EA0-50C0-4C7F-8B12-508949FACA0C}">
      <dsp:nvSpPr>
        <dsp:cNvPr id="0" name=""/>
        <dsp:cNvSpPr/>
      </dsp:nvSpPr>
      <dsp:spPr>
        <a:xfrm>
          <a:off x="3846296" y="1925796"/>
          <a:ext cx="653069" cy="508000"/>
        </a:xfrm>
        <a:prstGeom prst="rect">
          <a:avLst/>
        </a:prstGeom>
        <a:noFill/>
        <a:ln>
          <a:noFill/>
        </a:ln>
        <a:effectLst/>
      </dsp:spPr>
      <dsp:style>
        <a:lnRef idx="0">
          <a:scrgbClr r="0" g="0" b="0"/>
        </a:lnRef>
        <a:fillRef idx="0">
          <a:scrgbClr r="0" g="0" b="0"/>
        </a:fillRef>
        <a:effectRef idx="0">
          <a:scrgbClr r="0" g="0" b="0"/>
        </a:effectRef>
        <a:fontRef idx="minor"/>
      </dsp:style>
    </dsp:sp>
    <dsp:sp modelId="{1A70107D-4C20-40E1-A57B-463CB6848757}">
      <dsp:nvSpPr>
        <dsp:cNvPr id="0" name=""/>
        <dsp:cNvSpPr/>
      </dsp:nvSpPr>
      <dsp:spPr>
        <a:xfrm>
          <a:off x="2671428" y="2605158"/>
          <a:ext cx="4125483" cy="628522"/>
        </a:xfrm>
        <a:prstGeom prst="roundRect">
          <a:avLst>
            <a:gd name="adj" fmla="val 16670"/>
          </a:avLst>
        </a:prstGeom>
        <a:solidFill>
          <a:srgbClr val="E4D0B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Present to others the reasons for our beliefs and actions</a:t>
          </a:r>
        </a:p>
      </dsp:txBody>
      <dsp:txXfrm>
        <a:off x="2702115" y="2635845"/>
        <a:ext cx="4064109" cy="567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63271-712C-4916-9058-BEE9405C101C}">
      <dsp:nvSpPr>
        <dsp:cNvPr id="0" name=""/>
        <dsp:cNvSpPr/>
      </dsp:nvSpPr>
      <dsp:spPr>
        <a:xfrm>
          <a:off x="1185" y="59229"/>
          <a:ext cx="3389341" cy="1177092"/>
        </a:xfrm>
        <a:prstGeom prst="rect">
          <a:avLst/>
        </a:prstGeom>
        <a:solidFill>
          <a:srgbClr val="F4DEF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Identify their reasons and conclusions</a:t>
          </a:r>
        </a:p>
      </dsp:txBody>
      <dsp:txXfrm>
        <a:off x="1185" y="59229"/>
        <a:ext cx="3389341" cy="1177092"/>
      </dsp:txXfrm>
    </dsp:sp>
    <dsp:sp modelId="{9380AF8B-8697-4DDA-AC2C-65FC358ECF4D}">
      <dsp:nvSpPr>
        <dsp:cNvPr id="0" name=""/>
        <dsp:cNvSpPr/>
      </dsp:nvSpPr>
      <dsp:spPr>
        <a:xfrm>
          <a:off x="3586709" y="59229"/>
          <a:ext cx="3811387" cy="1177092"/>
        </a:xfrm>
        <a:prstGeom prst="rect">
          <a:avLst/>
        </a:prstGeom>
        <a:solidFill>
          <a:srgbClr val="CCCCF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Analyse how they select, combine and order reasons to construct a line of reasoning</a:t>
          </a:r>
        </a:p>
      </dsp:txBody>
      <dsp:txXfrm>
        <a:off x="3586709" y="59229"/>
        <a:ext cx="3811387" cy="1177092"/>
      </dsp:txXfrm>
    </dsp:sp>
    <dsp:sp modelId="{746ED768-B1C5-40BF-9271-FCF8C936E098}">
      <dsp:nvSpPr>
        <dsp:cNvPr id="0" name=""/>
        <dsp:cNvSpPr/>
      </dsp:nvSpPr>
      <dsp:spPr>
        <a:xfrm>
          <a:off x="1677366" y="1432505"/>
          <a:ext cx="4044550" cy="1177092"/>
        </a:xfrm>
        <a:prstGeom prst="rect">
          <a:avLst/>
        </a:prstGeom>
        <a:solidFill>
          <a:srgbClr val="E4D0B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Evaluate whether their reasons support the conclusions they draw</a:t>
          </a:r>
        </a:p>
      </dsp:txBody>
      <dsp:txXfrm>
        <a:off x="1677366" y="1432505"/>
        <a:ext cx="4044550" cy="1177092"/>
      </dsp:txXfrm>
    </dsp:sp>
    <dsp:sp modelId="{7F9AD6FB-A002-4A08-9AA9-FC313321E24E}">
      <dsp:nvSpPr>
        <dsp:cNvPr id="0" name=""/>
        <dsp:cNvSpPr/>
      </dsp:nvSpPr>
      <dsp:spPr>
        <a:xfrm>
          <a:off x="300667" y="2805780"/>
          <a:ext cx="3436817" cy="1177092"/>
        </a:xfrm>
        <a:prstGeom prst="rect">
          <a:avLst/>
        </a:prstGeom>
        <a:solidFill>
          <a:srgbClr val="C6E5F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Evaluate whether their reasons are well-founded, based on good evidence</a:t>
          </a:r>
        </a:p>
      </dsp:txBody>
      <dsp:txXfrm>
        <a:off x="300667" y="2805780"/>
        <a:ext cx="3436817" cy="1177092"/>
      </dsp:txXfrm>
    </dsp:sp>
    <dsp:sp modelId="{0A6982F0-E521-4762-BBAA-6D23BD26F374}">
      <dsp:nvSpPr>
        <dsp:cNvPr id="0" name=""/>
        <dsp:cNvSpPr/>
      </dsp:nvSpPr>
      <dsp:spPr>
        <a:xfrm>
          <a:off x="3933667" y="2805780"/>
          <a:ext cx="3164947" cy="1177092"/>
        </a:xfrm>
        <a:prstGeom prst="rect">
          <a:avLst/>
        </a:prstGeom>
        <a:solidFill>
          <a:srgbClr val="FECAD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Identify flaws in their reasoning</a:t>
          </a:r>
        </a:p>
      </dsp:txBody>
      <dsp:txXfrm>
        <a:off x="3933667" y="2805780"/>
        <a:ext cx="3164947" cy="117709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dirty="0"/>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dirty="0"/>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dirty="0"/>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b="1" dirty="0"/>
              <a:t>Slide 1: Introduction</a:t>
            </a:r>
          </a:p>
          <a:p>
            <a:pPr eaLnBrk="1" hangingPunct="1"/>
            <a:endParaRPr lang="en-US" b="1" dirty="0"/>
          </a:p>
          <a:p>
            <a:pPr eaLnBrk="1" hangingPunct="1"/>
            <a:r>
              <a:rPr lang="en-US" b="0" dirty="0"/>
              <a:t>This is a presentation on critical thinking and analysis. In many of your courses you would be expected to demonstrate critical thinking and analysis in your reading</a:t>
            </a:r>
            <a:r>
              <a:rPr lang="en-US" b="0" baseline="0" dirty="0"/>
              <a:t> and writing. Sometimes you would also be required to undertake a critical analysis of a text, website or some other form of visual or non-visual object. In order to do this, you may need to apply theories or concepts that have been introduced in your course. This presentation focuses on aspects of critical thinking and analysis such as what it comprises and the processes that are involved. The presentation also illustrates two examples of critical analysis of a resume which is one of the assessment tasks in COMM1060.</a:t>
            </a:r>
            <a:endParaRPr lang="en-US" b="0" dirty="0"/>
          </a:p>
          <a:p>
            <a:pPr eaLnBrk="1" hangingPunct="1"/>
            <a:endParaRPr lang="en-US" b="0" dirty="0"/>
          </a:p>
        </p:txBody>
      </p:sp>
    </p:spTree>
    <p:extLst>
      <p:ext uri="{BB962C8B-B14F-4D97-AF65-F5344CB8AC3E}">
        <p14:creationId xmlns:p14="http://schemas.microsoft.com/office/powerpoint/2010/main" val="168651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10: References</a:t>
            </a:r>
          </a:p>
          <a:p>
            <a:endParaRPr lang="en-AU" b="1" dirty="0"/>
          </a:p>
          <a:p>
            <a:r>
              <a:rPr lang="en-AU" b="0" dirty="0"/>
              <a:t>The information shared with you in this presentation was obtained from the texts listed on this slide. For more information on critical</a:t>
            </a:r>
            <a:r>
              <a:rPr lang="en-AU" b="0" baseline="0" dirty="0"/>
              <a:t> analysis, you are advised to refer to the texts.</a:t>
            </a:r>
            <a:endParaRPr lang="en-AU" b="0" dirty="0"/>
          </a:p>
          <a:p>
            <a:endParaRPr lang="en-AU" b="0"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dirty="0"/>
          </a:p>
        </p:txBody>
      </p:sp>
    </p:spTree>
    <p:extLst>
      <p:ext uri="{BB962C8B-B14F-4D97-AF65-F5344CB8AC3E}">
        <p14:creationId xmlns:p14="http://schemas.microsoft.com/office/powerpoint/2010/main" val="4000257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2: What is critical</a:t>
            </a:r>
            <a:r>
              <a:rPr lang="en-AU" b="1" baseline="0" dirty="0"/>
              <a:t> thinking</a:t>
            </a:r>
            <a:r>
              <a:rPr lang="en-AU" b="1" dirty="0"/>
              <a:t>?</a:t>
            </a:r>
          </a:p>
          <a:p>
            <a:endParaRPr lang="en-AU" b="1" dirty="0"/>
          </a:p>
          <a:p>
            <a:r>
              <a:rPr lang="en-AU" b="0" dirty="0"/>
              <a:t>Critical</a:t>
            </a:r>
            <a:r>
              <a:rPr lang="en-AU" b="0" baseline="0" dirty="0"/>
              <a:t> thinking is an activity that is associated with using the mind. When we learn to think in critical, analytical and evaluative ways, we use particular mental processes such as attention, categorisation, selection and judgement.</a:t>
            </a:r>
            <a:endParaRPr lang="en-AU" b="0" dirty="0"/>
          </a:p>
          <a:p>
            <a:endParaRPr lang="en-AU" b="1"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dirty="0"/>
          </a:p>
        </p:txBody>
      </p:sp>
    </p:spTree>
    <p:extLst>
      <p:ext uri="{BB962C8B-B14F-4D97-AF65-F5344CB8AC3E}">
        <p14:creationId xmlns:p14="http://schemas.microsoft.com/office/powerpoint/2010/main" val="315164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3: Critical</a:t>
            </a:r>
            <a:r>
              <a:rPr lang="en-AU" b="1" baseline="0" dirty="0"/>
              <a:t> thinking involves:</a:t>
            </a:r>
          </a:p>
          <a:p>
            <a:endParaRPr lang="en-AU" b="1" baseline="0" dirty="0"/>
          </a:p>
          <a:p>
            <a:r>
              <a:rPr lang="en-AU" b="0" baseline="0" dirty="0"/>
              <a:t>There are range of skills and attitudes that are associated with critical thinking. When you are critical, you identify your own as well as other people’s positions, arguments and conclusions. You would also evaluate the evidence for alternative points of view and weigh up opposing arguments and the evidence fairly. When someone is critical, they would also be able to read between the lines and see behind surfaces and identify false or unfair assumptions. They would also be able to recognise techniques used to make certain positions more appealing than others. Being critical also means the capacity to reflect on issues in a structured way. Besides this, you should also be able to draw conclusions about whether arguments are valid and justifiable based on good evidence and sensible assumptions. Finally, critical thinking also involves presenting a point of view in a structured, clear, well-reasoned way that convinces others. Often, when reading or completing your assignments, you would be expected to demonstrate these skills.</a:t>
            </a:r>
            <a:endParaRPr lang="en-AU" b="0" dirty="0"/>
          </a:p>
          <a:p>
            <a:endParaRPr lang="en-AU" b="1"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dirty="0"/>
          </a:p>
        </p:txBody>
      </p:sp>
    </p:spTree>
    <p:extLst>
      <p:ext uri="{BB962C8B-B14F-4D97-AF65-F5344CB8AC3E}">
        <p14:creationId xmlns:p14="http://schemas.microsoft.com/office/powerpoint/2010/main" val="57027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4: Critical thinking and reasoning</a:t>
            </a:r>
          </a:p>
          <a:p>
            <a:endParaRPr lang="en-AU" b="1" dirty="0"/>
          </a:p>
          <a:p>
            <a:r>
              <a:rPr lang="en-AU" b="0" dirty="0"/>
              <a:t>Critical thinking is associated with reasoning or</a:t>
            </a:r>
            <a:r>
              <a:rPr lang="en-AU" b="0" baseline="0" dirty="0"/>
              <a:t> our capacity for rational thought. The word ‘rationale’ means using reasons to solve problems. On this slide you will see some skills that are related to reasoning. It is important to examine the basis of our own beliefs and reasoning as these will be the main vantage point from which we begin any critical analysis. For example, when we challenge why we believe that something is true, it becomes obvious to us that we haven’t really thought through whether what we have seen or heard is the whole story or just one point of view.</a:t>
            </a:r>
            <a:endParaRPr lang="en-AU" b="0" dirty="0"/>
          </a:p>
          <a:p>
            <a:endParaRPr lang="en-AU" b="1"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dirty="0"/>
          </a:p>
        </p:txBody>
      </p:sp>
    </p:spTree>
    <p:extLst>
      <p:ext uri="{BB962C8B-B14F-4D97-AF65-F5344CB8AC3E}">
        <p14:creationId xmlns:p14="http://schemas.microsoft.com/office/powerpoint/2010/main" val="2968291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5: Critical</a:t>
            </a:r>
            <a:r>
              <a:rPr lang="en-AU" b="1" baseline="0" dirty="0"/>
              <a:t> analysis of others’ reasoning</a:t>
            </a:r>
          </a:p>
          <a:p>
            <a:endParaRPr lang="en-AU" b="1" baseline="0" dirty="0"/>
          </a:p>
          <a:p>
            <a:r>
              <a:rPr lang="en-AU" b="0" baseline="0" dirty="0"/>
              <a:t>Often you would be expected to analyse the reasoning of others. In order to do that, you would first need to identify their reasons and conclusions. Then you would need to analyse how they had selected, combined and ordered their reasons in order to construct their line of reasoning. You would also need to evaluate whether their reasons support the conclusions they have drawn. Besides this, you would also need to evaluate whether their reasons are well-founded and based on good evidence. You would also need to identify the flaws in their reasoning.</a:t>
            </a:r>
            <a:endParaRPr lang="en-AU" b="0" dirty="0"/>
          </a:p>
          <a:p>
            <a:endParaRPr lang="en-AU" b="1"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dirty="0"/>
          </a:p>
        </p:txBody>
      </p:sp>
    </p:spTree>
    <p:extLst>
      <p:ext uri="{BB962C8B-B14F-4D97-AF65-F5344CB8AC3E}">
        <p14:creationId xmlns:p14="http://schemas.microsoft.com/office/powerpoint/2010/main" val="2778901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6: Questions for analysis</a:t>
            </a:r>
          </a:p>
          <a:p>
            <a:endParaRPr lang="en-AU" b="1" dirty="0"/>
          </a:p>
          <a:p>
            <a:r>
              <a:rPr lang="en-AU" b="0" dirty="0"/>
              <a:t>There are particular questions that</a:t>
            </a:r>
            <a:r>
              <a:rPr lang="en-AU" b="0" baseline="0" dirty="0"/>
              <a:t> you could ask to undertake a critical analysis of something whether it is a text, website, poster or audio-visual presentation. On this slide you can see some example questions that will allow you to practise critical thinking and analysis.  </a:t>
            </a:r>
            <a:endParaRPr lang="en-AU" b="0" dirty="0"/>
          </a:p>
          <a:p>
            <a:endParaRPr lang="en-AU" b="1"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dirty="0"/>
          </a:p>
        </p:txBody>
      </p:sp>
    </p:spTree>
    <p:extLst>
      <p:ext uri="{BB962C8B-B14F-4D97-AF65-F5344CB8AC3E}">
        <p14:creationId xmlns:p14="http://schemas.microsoft.com/office/powerpoint/2010/main" val="1636315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7: Structure of a critical analysis </a:t>
            </a:r>
          </a:p>
          <a:p>
            <a:endParaRPr lang="en-AU" b="0" dirty="0"/>
          </a:p>
          <a:p>
            <a:r>
              <a:rPr lang="en-AU" sz="1200" kern="1200" dirty="0">
                <a:solidFill>
                  <a:schemeClr val="tx1"/>
                </a:solidFill>
                <a:effectLst/>
                <a:latin typeface="Arial" charset="0"/>
                <a:ea typeface="Arial" pitchFamily="-65" charset="0"/>
                <a:cs typeface="Arial" charset="0"/>
              </a:rPr>
              <a:t>Your instructor will usually specify the structure of the assessment task that they want you to produce. It is a good idea to confirm the structure of the task before you begin writing it. On this slide you can see a general structure of a critical analysis. This may not be the structure that your instructor expects you to follow but if they have not specified a particular structure, you could follow this. It is recommended that you begin your analysis with an introduction. In this section you would identify the work that is being analysed. You would also present the thesis or your main message or argument about the work. You will then briefly outline the steps you will take to prove your argument. In other words, you need to specify how you will prove your argument. </a:t>
            </a:r>
          </a:p>
          <a:p>
            <a:r>
              <a:rPr lang="en-AU" sz="1200" kern="1200" dirty="0">
                <a:solidFill>
                  <a:schemeClr val="tx1"/>
                </a:solidFill>
                <a:effectLst/>
                <a:latin typeface="Arial" charset="0"/>
                <a:ea typeface="Arial" pitchFamily="-65" charset="0"/>
                <a:cs typeface="Arial" charset="0"/>
              </a:rPr>
              <a:t>The introduction is followed by a short summary of the work that you will be analysing. This section does not need to be comprehensive. You only need to present what the reader needs to know in order to understand your argument. The summary is followed by your analysis which is the main part of your writing. Your argument in this section may be developed with a number of sub-arguments which are mini theses that you prove in order to support your larger argument. Remember this must be a proper critical analysis of the work and not just a description or a summary.</a:t>
            </a:r>
          </a:p>
          <a:p>
            <a:r>
              <a:rPr lang="en-AU" sz="1200" kern="1200" dirty="0">
                <a:solidFill>
                  <a:schemeClr val="tx1"/>
                </a:solidFill>
                <a:effectLst/>
                <a:latin typeface="Arial" charset="0"/>
                <a:ea typeface="Arial" pitchFamily="-65" charset="0"/>
                <a:cs typeface="Arial" charset="0"/>
              </a:rPr>
              <a:t>Finally, you would need to include a conclusion section. This is where you would reflect on how you have proven your argument and point out its importance. If appropriate, you could also point out any potential avenues for additional research or analysis in the area of work that you have examined.</a:t>
            </a:r>
          </a:p>
          <a:p>
            <a:r>
              <a:rPr lang="en-AU" sz="1200" kern="1200">
                <a:solidFill>
                  <a:schemeClr val="tx1"/>
                </a:solidFill>
                <a:effectLst/>
                <a:latin typeface="Arial" charset="0"/>
                <a:ea typeface="Arial" pitchFamily="-65" charset="0"/>
                <a:cs typeface="Arial" charset="0"/>
              </a:rPr>
              <a:t>Even though you are potentially only referring to one source, you may still need to cite your information using the recommended referencing style.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dirty="0"/>
          </a:p>
        </p:txBody>
      </p:sp>
    </p:spTree>
    <p:extLst>
      <p:ext uri="{BB962C8B-B14F-4D97-AF65-F5344CB8AC3E}">
        <p14:creationId xmlns:p14="http://schemas.microsoft.com/office/powerpoint/2010/main" val="1567663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8: Example 1 of a critical analysis of a cover letter and resume</a:t>
            </a:r>
          </a:p>
          <a:p>
            <a:endParaRPr lang="en-AU" b="1" dirty="0"/>
          </a:p>
          <a:p>
            <a:r>
              <a:rPr lang="en-AU" sz="1200" kern="1200" dirty="0">
                <a:solidFill>
                  <a:schemeClr val="tx1"/>
                </a:solidFill>
                <a:effectLst/>
                <a:latin typeface="Arial" charset="0"/>
                <a:ea typeface="Arial" pitchFamily="-65" charset="0"/>
                <a:cs typeface="Arial" charset="0"/>
              </a:rPr>
              <a:t>On this slide, you can see an example of a critical analysis of a cover letter and a resume, one of the assessment tasks that you are required to produce for COMM1060. Do notice the different sections that were identified in Slide 7. Remember, this is an example only and you are not required to produce an exact version. You are advised to come up with a better critical analysis than the one presented in the example. Please do not reproduce the analysis that is presented in the example as this may result in you failing the assessment. Do also remember that as this is only an example, some sections of the text have been left out due to the limitation of space. In your own task, you would be expected to write more to meet the 900 words requirement. You will also notice that the writer uses particular concepts that they had learnt in the course to help them analyse the cover letter and resume. Often you would be expected to use the theories and concepts that were introduced in your course to undertake a critical analysis of something.</a:t>
            </a:r>
          </a:p>
          <a:p>
            <a:r>
              <a:rPr lang="en-AU" sz="1200" kern="1200" dirty="0">
                <a:solidFill>
                  <a:schemeClr val="tx1"/>
                </a:solidFill>
                <a:effectLst/>
                <a:latin typeface="Arial" charset="0"/>
                <a:ea typeface="Arial" pitchFamily="-65" charset="0"/>
                <a:cs typeface="Arial" charset="0"/>
              </a:rPr>
              <a:t> </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dirty="0"/>
          </a:p>
        </p:txBody>
      </p:sp>
    </p:spTree>
    <p:extLst>
      <p:ext uri="{BB962C8B-B14F-4D97-AF65-F5344CB8AC3E}">
        <p14:creationId xmlns:p14="http://schemas.microsoft.com/office/powerpoint/2010/main" val="700506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9: Example 2 of a critical analysis of a video</a:t>
            </a:r>
            <a:r>
              <a:rPr lang="en-AU" b="1" baseline="0" dirty="0"/>
              <a:t> resume</a:t>
            </a:r>
          </a:p>
          <a:p>
            <a:endParaRPr lang="en-AU" b="1" baseline="0" dirty="0"/>
          </a:p>
          <a:p>
            <a:r>
              <a:rPr lang="en-AU" b="0" baseline="0" dirty="0"/>
              <a:t>On this slide you will see an example of a critical analysis of a video resume. As was indicated previously, this is an example only and you are encouraged to produce a better critical analysis than the one presented on this slide. Do ensure that you do not reproduce the example shown and meet the 900 words requirement in your own task.</a:t>
            </a:r>
            <a:endParaRPr lang="en-AU" b="0" dirty="0"/>
          </a:p>
          <a:p>
            <a:endParaRPr lang="en-AU" b="1"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dirty="0"/>
          </a:p>
        </p:txBody>
      </p:sp>
    </p:spTree>
    <p:extLst>
      <p:ext uri="{BB962C8B-B14F-4D97-AF65-F5344CB8AC3E}">
        <p14:creationId xmlns:p14="http://schemas.microsoft.com/office/powerpoint/2010/main" val="17557344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dirty="0"/>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dirty="0"/>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dirty="0"/>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dirty="0"/>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37936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5.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399393" y="2847976"/>
            <a:ext cx="8292662" cy="923926"/>
          </a:xfrm>
          <a:prstGeom prst="rect">
            <a:avLst/>
          </a:prstGeom>
          <a:noFill/>
        </p:spPr>
        <p:txBody>
          <a:bodyPr/>
          <a:lstStyle/>
          <a:p>
            <a:pPr algn="ctr" eaLnBrk="1" hangingPunct="1"/>
            <a:r>
              <a:rPr lang="en-US" sz="3600" dirty="0"/>
              <a:t>Critical thinking and analysis</a:t>
            </a:r>
            <a:br>
              <a:rPr lang="en-US" dirty="0"/>
            </a:br>
            <a:endParaRPr lang="en-US" dirty="0"/>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697" y="84083"/>
            <a:ext cx="8723586" cy="461665"/>
          </a:xfrm>
          <a:prstGeom prst="rect">
            <a:avLst/>
          </a:prstGeom>
          <a:noFill/>
        </p:spPr>
        <p:txBody>
          <a:bodyPr wrap="square" rtlCol="0">
            <a:spAutoFit/>
          </a:bodyPr>
          <a:lstStyle/>
          <a:p>
            <a:r>
              <a:rPr lang="en-AU" dirty="0"/>
              <a:t>References</a:t>
            </a:r>
          </a:p>
        </p:txBody>
      </p:sp>
      <p:sp>
        <p:nvSpPr>
          <p:cNvPr id="5" name="TextBox 4"/>
          <p:cNvSpPr txBox="1"/>
          <p:nvPr/>
        </p:nvSpPr>
        <p:spPr>
          <a:xfrm>
            <a:off x="304800" y="788276"/>
            <a:ext cx="8492359" cy="1569660"/>
          </a:xfrm>
          <a:prstGeom prst="rect">
            <a:avLst/>
          </a:prstGeom>
          <a:noFill/>
        </p:spPr>
        <p:txBody>
          <a:bodyPr wrap="square" rtlCol="0">
            <a:spAutoFit/>
          </a:bodyPr>
          <a:lstStyle/>
          <a:p>
            <a:r>
              <a:rPr lang="en-AU" sz="1600" dirty="0"/>
              <a:t>Cottrell, S 2005, </a:t>
            </a:r>
            <a:r>
              <a:rPr lang="en-AU" sz="1600" i="1" dirty="0"/>
              <a:t>Critical thinking skills</a:t>
            </a:r>
            <a:r>
              <a:rPr lang="en-AU" sz="1600" dirty="0"/>
              <a:t>, Palgrave Macmillan, New York.</a:t>
            </a:r>
          </a:p>
          <a:p>
            <a:endParaRPr lang="en-AU" sz="1600" dirty="0"/>
          </a:p>
          <a:p>
            <a:r>
              <a:rPr lang="en-AU" sz="1600" dirty="0"/>
              <a:t>JSIS Writing </a:t>
            </a:r>
            <a:r>
              <a:rPr lang="en-AU" sz="1600" dirty="0" err="1"/>
              <a:t>Center</a:t>
            </a:r>
            <a:r>
              <a:rPr lang="en-AU" sz="1600" dirty="0"/>
              <a:t> </a:t>
            </a:r>
            <a:r>
              <a:rPr lang="en-AU" sz="1600" dirty="0" err="1"/>
              <a:t>n.d.</a:t>
            </a:r>
            <a:r>
              <a:rPr lang="en-AU" sz="1600" dirty="0"/>
              <a:t> ‘Writing critical analysis papers’, viewed 19 June 2017, https://depts.washington.edu/pswrite/Handouts/CriticalAnalysisPapers.pdf</a:t>
            </a:r>
          </a:p>
          <a:p>
            <a:r>
              <a:rPr lang="en-AU" sz="1600" dirty="0"/>
              <a:t> </a:t>
            </a:r>
          </a:p>
          <a:p>
            <a:r>
              <a:rPr lang="en-AU" sz="1600" dirty="0"/>
              <a:t> </a:t>
            </a:r>
          </a:p>
        </p:txBody>
      </p:sp>
    </p:spTree>
    <p:custDataLst>
      <p:tags r:id="rId1"/>
    </p:custDataLst>
    <p:extLst>
      <p:ext uri="{BB962C8B-B14F-4D97-AF65-F5344CB8AC3E}">
        <p14:creationId xmlns:p14="http://schemas.microsoft.com/office/powerpoint/2010/main" val="8491426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What is critical thinking?</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dirty="0">
              <a:solidFill>
                <a:srgbClr val="898989"/>
              </a:solidFill>
            </a:endParaRPr>
          </a:p>
        </p:txBody>
      </p:sp>
      <p:sp>
        <p:nvSpPr>
          <p:cNvPr id="4" name="Oval Callout 3"/>
          <p:cNvSpPr/>
          <p:nvPr/>
        </p:nvSpPr>
        <p:spPr bwMode="auto">
          <a:xfrm>
            <a:off x="924910" y="1576552"/>
            <a:ext cx="7609490" cy="2764220"/>
          </a:xfrm>
          <a:prstGeom prst="wedgeEllipseCallout">
            <a:avLst>
              <a:gd name="adj1" fmla="val -52877"/>
              <a:gd name="adj2" fmla="val -45485"/>
            </a:avLst>
          </a:prstGeom>
          <a:solidFill>
            <a:srgbClr val="F4D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effectLst/>
                <a:latin typeface="Arial" charset="0"/>
                <a:cs typeface="Arial" charset="0"/>
              </a:rPr>
              <a:t>A cognitive</a:t>
            </a:r>
            <a:r>
              <a:rPr kumimoji="0" lang="en-AU" sz="2000" b="0" i="0" u="none" strike="noStrike" cap="none" normalizeH="0" dirty="0">
                <a:ln>
                  <a:noFill/>
                </a:ln>
                <a:effectLst/>
                <a:latin typeface="Arial" charset="0"/>
                <a:cs typeface="Arial" charset="0"/>
              </a:rPr>
              <a:t> activity associated with using the mind. When we learn to think in critical, analytical and evaluative ways, we use particular mental processes such as attention, categorisation, selection and judgement.</a:t>
            </a:r>
            <a:endParaRPr kumimoji="0" lang="en-AU" sz="2000" b="0" i="0" u="none" strike="noStrike" cap="none" normalizeH="0" baseline="0" dirty="0">
              <a:ln>
                <a:noFill/>
              </a:ln>
              <a:effectLst/>
              <a:latin typeface="Arial" charset="0"/>
              <a:cs typeface="Arial" charset="0"/>
            </a:endParaRPr>
          </a:p>
        </p:txBody>
      </p:sp>
      <p:sp>
        <p:nvSpPr>
          <p:cNvPr id="5" name="TextBox 4"/>
          <p:cNvSpPr txBox="1"/>
          <p:nvPr/>
        </p:nvSpPr>
        <p:spPr>
          <a:xfrm>
            <a:off x="6011917" y="5867401"/>
            <a:ext cx="2655833" cy="307777"/>
          </a:xfrm>
          <a:prstGeom prst="rect">
            <a:avLst/>
          </a:prstGeom>
          <a:noFill/>
        </p:spPr>
        <p:txBody>
          <a:bodyPr wrap="square" rtlCol="0">
            <a:spAutoFit/>
          </a:bodyPr>
          <a:lstStyle/>
          <a:p>
            <a:pPr algn="r"/>
            <a:r>
              <a:rPr lang="en-AU" sz="1400" dirty="0">
                <a:solidFill>
                  <a:schemeClr val="bg1"/>
                </a:solidFill>
              </a:rPr>
              <a:t>Cottrell 2005, p. 2</a:t>
            </a:r>
          </a:p>
        </p:txBody>
      </p:sp>
    </p:spTree>
    <p:custDataLst>
      <p:tags r:id="rId1"/>
    </p:custDataLst>
    <p:extLst>
      <p:ext uri="{BB962C8B-B14F-4D97-AF65-F5344CB8AC3E}">
        <p14:creationId xmlns:p14="http://schemas.microsoft.com/office/powerpoint/2010/main" val="36672512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5105" y="260459"/>
            <a:ext cx="8258175" cy="647700"/>
          </a:xfrm>
        </p:spPr>
        <p:txBody>
          <a:bodyPr/>
          <a:lstStyle/>
          <a:p>
            <a:r>
              <a:rPr lang="en-AU" dirty="0"/>
              <a:t>Critical thinking skills involves: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dirty="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153142709"/>
              </p:ext>
            </p:extLst>
          </p:nvPr>
        </p:nvGraphicFramePr>
        <p:xfrm>
          <a:off x="483474" y="908159"/>
          <a:ext cx="8061436" cy="4368800"/>
        </p:xfrm>
        <a:graphic>
          <a:graphicData uri="http://schemas.openxmlformats.org/drawingml/2006/table">
            <a:tbl>
              <a:tblPr firstRow="1" bandRow="1">
                <a:tableStyleId>{5C22544A-7EE6-4342-B048-85BDC9FD1C3A}</a:tableStyleId>
              </a:tblPr>
              <a:tblGrid>
                <a:gridCol w="8061436">
                  <a:extLst>
                    <a:ext uri="{9D8B030D-6E8A-4147-A177-3AD203B41FA5}">
                      <a16:colId xmlns:a16="http://schemas.microsoft.com/office/drawing/2014/main" val="1798216455"/>
                    </a:ext>
                  </a:extLst>
                </a:gridCol>
              </a:tblGrid>
              <a:tr h="370840">
                <a:tc>
                  <a:txBody>
                    <a:bodyPr/>
                    <a:lstStyle/>
                    <a:p>
                      <a:pPr>
                        <a:lnSpc>
                          <a:spcPct val="150000"/>
                        </a:lnSpc>
                      </a:pPr>
                      <a:r>
                        <a:rPr lang="en-AU" b="0" dirty="0">
                          <a:solidFill>
                            <a:schemeClr val="tx1"/>
                          </a:solidFill>
                        </a:rPr>
                        <a:t>Identifying other people’s positions, arguments and conclusions.</a:t>
                      </a:r>
                    </a:p>
                  </a:txBody>
                  <a:tcPr/>
                </a:tc>
                <a:extLst>
                  <a:ext uri="{0D108BD9-81ED-4DB2-BD59-A6C34878D82A}">
                    <a16:rowId xmlns:a16="http://schemas.microsoft.com/office/drawing/2014/main" val="151640806"/>
                  </a:ext>
                </a:extLst>
              </a:tr>
              <a:tr h="370840">
                <a:tc>
                  <a:txBody>
                    <a:bodyPr/>
                    <a:lstStyle/>
                    <a:p>
                      <a:pPr>
                        <a:lnSpc>
                          <a:spcPct val="150000"/>
                        </a:lnSpc>
                      </a:pPr>
                      <a:r>
                        <a:rPr lang="en-AU" dirty="0"/>
                        <a:t>Evaluating the evidence for alternative points of view.</a:t>
                      </a:r>
                    </a:p>
                  </a:txBody>
                  <a:tcPr/>
                </a:tc>
                <a:extLst>
                  <a:ext uri="{0D108BD9-81ED-4DB2-BD59-A6C34878D82A}">
                    <a16:rowId xmlns:a16="http://schemas.microsoft.com/office/drawing/2014/main" val="1362391096"/>
                  </a:ext>
                </a:extLst>
              </a:tr>
              <a:tr h="370840">
                <a:tc>
                  <a:txBody>
                    <a:bodyPr/>
                    <a:lstStyle/>
                    <a:p>
                      <a:pPr>
                        <a:lnSpc>
                          <a:spcPct val="150000"/>
                        </a:lnSpc>
                      </a:pPr>
                      <a:r>
                        <a:rPr lang="en-AU" dirty="0"/>
                        <a:t>Weighing up</a:t>
                      </a:r>
                      <a:r>
                        <a:rPr lang="en-AU" baseline="0" dirty="0"/>
                        <a:t> opposing arguments and evidence fairly.</a:t>
                      </a:r>
                      <a:endParaRPr lang="en-AU" dirty="0"/>
                    </a:p>
                  </a:txBody>
                  <a:tcPr/>
                </a:tc>
                <a:extLst>
                  <a:ext uri="{0D108BD9-81ED-4DB2-BD59-A6C34878D82A}">
                    <a16:rowId xmlns:a16="http://schemas.microsoft.com/office/drawing/2014/main" val="2455942085"/>
                  </a:ext>
                </a:extLst>
              </a:tr>
              <a:tr h="370840">
                <a:tc>
                  <a:txBody>
                    <a:bodyPr/>
                    <a:lstStyle/>
                    <a:p>
                      <a:pPr>
                        <a:lnSpc>
                          <a:spcPct val="100000"/>
                        </a:lnSpc>
                      </a:pPr>
                      <a:r>
                        <a:rPr lang="en-AU" dirty="0"/>
                        <a:t>Being able to read between the lines, seeing behind surfaces</a:t>
                      </a:r>
                      <a:r>
                        <a:rPr lang="en-AU" baseline="0" dirty="0"/>
                        <a:t> and identifying false or unfair assumptions.</a:t>
                      </a:r>
                      <a:endParaRPr lang="en-AU" dirty="0"/>
                    </a:p>
                  </a:txBody>
                  <a:tcPr/>
                </a:tc>
                <a:extLst>
                  <a:ext uri="{0D108BD9-81ED-4DB2-BD59-A6C34878D82A}">
                    <a16:rowId xmlns:a16="http://schemas.microsoft.com/office/drawing/2014/main" val="503895251"/>
                  </a:ext>
                </a:extLst>
              </a:tr>
              <a:tr h="370840">
                <a:tc>
                  <a:txBody>
                    <a:bodyPr/>
                    <a:lstStyle/>
                    <a:p>
                      <a:pPr>
                        <a:lnSpc>
                          <a:spcPct val="100000"/>
                        </a:lnSpc>
                      </a:pPr>
                      <a:r>
                        <a:rPr lang="en-AU" dirty="0"/>
                        <a:t>Recognising techniques used to make certain positions more appealing than others (e.g. false logic</a:t>
                      </a:r>
                      <a:r>
                        <a:rPr lang="en-AU" baseline="0" dirty="0"/>
                        <a:t> and persuasive devices)</a:t>
                      </a:r>
                      <a:endParaRPr lang="en-AU" dirty="0"/>
                    </a:p>
                  </a:txBody>
                  <a:tcPr/>
                </a:tc>
                <a:extLst>
                  <a:ext uri="{0D108BD9-81ED-4DB2-BD59-A6C34878D82A}">
                    <a16:rowId xmlns:a16="http://schemas.microsoft.com/office/drawing/2014/main" val="360066527"/>
                  </a:ext>
                </a:extLst>
              </a:tr>
              <a:tr h="370840">
                <a:tc>
                  <a:txBody>
                    <a:bodyPr/>
                    <a:lstStyle/>
                    <a:p>
                      <a:pPr>
                        <a:lnSpc>
                          <a:spcPct val="150000"/>
                        </a:lnSpc>
                      </a:pPr>
                      <a:r>
                        <a:rPr lang="en-AU" dirty="0"/>
                        <a:t>Reflecting on issues in a structured way (logic</a:t>
                      </a:r>
                      <a:r>
                        <a:rPr lang="en-AU" baseline="0" dirty="0"/>
                        <a:t> and insight)</a:t>
                      </a:r>
                      <a:endParaRPr lang="en-AU" dirty="0"/>
                    </a:p>
                  </a:txBody>
                  <a:tcPr/>
                </a:tc>
                <a:extLst>
                  <a:ext uri="{0D108BD9-81ED-4DB2-BD59-A6C34878D82A}">
                    <a16:rowId xmlns:a16="http://schemas.microsoft.com/office/drawing/2014/main" val="673588982"/>
                  </a:ext>
                </a:extLst>
              </a:tr>
              <a:tr h="370840">
                <a:tc>
                  <a:txBody>
                    <a:bodyPr/>
                    <a:lstStyle/>
                    <a:p>
                      <a:pPr>
                        <a:lnSpc>
                          <a:spcPct val="100000"/>
                        </a:lnSpc>
                      </a:pPr>
                      <a:r>
                        <a:rPr lang="en-AU" dirty="0"/>
                        <a:t>Drawing</a:t>
                      </a:r>
                      <a:r>
                        <a:rPr lang="en-AU" baseline="0" dirty="0"/>
                        <a:t> conclusions about whether arguments are valid and justifiable, based on good evidence and sensible assumptions.</a:t>
                      </a:r>
                      <a:endParaRPr lang="en-AU" dirty="0"/>
                    </a:p>
                  </a:txBody>
                  <a:tcPr/>
                </a:tc>
                <a:extLst>
                  <a:ext uri="{0D108BD9-81ED-4DB2-BD59-A6C34878D82A}">
                    <a16:rowId xmlns:a16="http://schemas.microsoft.com/office/drawing/2014/main" val="4247392102"/>
                  </a:ext>
                </a:extLst>
              </a:tr>
              <a:tr h="370840">
                <a:tc>
                  <a:txBody>
                    <a:bodyPr/>
                    <a:lstStyle/>
                    <a:p>
                      <a:pPr>
                        <a:lnSpc>
                          <a:spcPct val="100000"/>
                        </a:lnSpc>
                      </a:pPr>
                      <a:r>
                        <a:rPr lang="en-AU" dirty="0"/>
                        <a:t>Presenting a point</a:t>
                      </a:r>
                      <a:r>
                        <a:rPr lang="en-AU" baseline="0" dirty="0"/>
                        <a:t> of view in a structured, clear, well-reasoned way that convinces others.</a:t>
                      </a:r>
                      <a:endParaRPr lang="en-AU" dirty="0"/>
                    </a:p>
                  </a:txBody>
                  <a:tcPr/>
                </a:tc>
                <a:extLst>
                  <a:ext uri="{0D108BD9-81ED-4DB2-BD59-A6C34878D82A}">
                    <a16:rowId xmlns:a16="http://schemas.microsoft.com/office/drawing/2014/main" val="1199783931"/>
                  </a:ext>
                </a:extLst>
              </a:tr>
            </a:tbl>
          </a:graphicData>
        </a:graphic>
      </p:graphicFrame>
      <p:sp>
        <p:nvSpPr>
          <p:cNvPr id="5" name="TextBox 4"/>
          <p:cNvSpPr txBox="1"/>
          <p:nvPr/>
        </p:nvSpPr>
        <p:spPr>
          <a:xfrm>
            <a:off x="5938262" y="6269662"/>
            <a:ext cx="2655833" cy="307777"/>
          </a:xfrm>
          <a:prstGeom prst="rect">
            <a:avLst/>
          </a:prstGeom>
          <a:noFill/>
        </p:spPr>
        <p:txBody>
          <a:bodyPr wrap="square" rtlCol="0">
            <a:spAutoFit/>
          </a:bodyPr>
          <a:lstStyle/>
          <a:p>
            <a:pPr algn="r"/>
            <a:r>
              <a:rPr lang="en-AU" sz="1400" dirty="0">
                <a:solidFill>
                  <a:schemeClr val="bg1"/>
                </a:solidFill>
              </a:rPr>
              <a:t>Cottrell 2005, p. 2</a:t>
            </a:r>
          </a:p>
        </p:txBody>
      </p:sp>
    </p:spTree>
    <p:custDataLst>
      <p:tags r:id="rId1"/>
    </p:custDataLst>
    <p:extLst>
      <p:ext uri="{BB962C8B-B14F-4D97-AF65-F5344CB8AC3E}">
        <p14:creationId xmlns:p14="http://schemas.microsoft.com/office/powerpoint/2010/main" val="307937489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Critical thinking and reasoning</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dirty="0">
              <a:solidFill>
                <a:srgbClr val="898989"/>
              </a:solidFill>
            </a:endParaRPr>
          </a:p>
        </p:txBody>
      </p:sp>
      <p:graphicFrame>
        <p:nvGraphicFramePr>
          <p:cNvPr id="12" name="Diagram 11"/>
          <p:cNvGraphicFramePr/>
          <p:nvPr>
            <p:extLst>
              <p:ext uri="{D42A27DB-BD31-4B8C-83A1-F6EECF244321}">
                <p14:modId xmlns:p14="http://schemas.microsoft.com/office/powerpoint/2010/main" val="800605148"/>
              </p:ext>
            </p:extLst>
          </p:nvPr>
        </p:nvGraphicFramePr>
        <p:xfrm>
          <a:off x="1523999" y="1397000"/>
          <a:ext cx="7143751"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extBox 12"/>
          <p:cNvSpPr txBox="1"/>
          <p:nvPr/>
        </p:nvSpPr>
        <p:spPr>
          <a:xfrm>
            <a:off x="6011917" y="5867401"/>
            <a:ext cx="2655833" cy="307777"/>
          </a:xfrm>
          <a:prstGeom prst="rect">
            <a:avLst/>
          </a:prstGeom>
          <a:noFill/>
        </p:spPr>
        <p:txBody>
          <a:bodyPr wrap="square" rtlCol="0">
            <a:spAutoFit/>
          </a:bodyPr>
          <a:lstStyle/>
          <a:p>
            <a:pPr algn="r"/>
            <a:r>
              <a:rPr lang="en-AU" sz="1400" dirty="0">
                <a:solidFill>
                  <a:schemeClr val="bg1"/>
                </a:solidFill>
              </a:rPr>
              <a:t>Cottrell 2005, p. 3</a:t>
            </a:r>
          </a:p>
        </p:txBody>
      </p:sp>
    </p:spTree>
    <p:custDataLst>
      <p:tags r:id="rId1"/>
    </p:custDataLst>
    <p:extLst>
      <p:ext uri="{BB962C8B-B14F-4D97-AF65-F5344CB8AC3E}">
        <p14:creationId xmlns:p14="http://schemas.microsoft.com/office/powerpoint/2010/main" val="73330908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Critical analysis of others’ reasoning</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dirty="0">
              <a:solidFill>
                <a:srgbClr val="898989"/>
              </a:solidFill>
            </a:endParaRPr>
          </a:p>
        </p:txBody>
      </p:sp>
      <p:graphicFrame>
        <p:nvGraphicFramePr>
          <p:cNvPr id="4" name="Diagram 3"/>
          <p:cNvGraphicFramePr/>
          <p:nvPr>
            <p:extLst>
              <p:ext uri="{D42A27DB-BD31-4B8C-83A1-F6EECF244321}">
                <p14:modId xmlns:p14="http://schemas.microsoft.com/office/powerpoint/2010/main" val="636707530"/>
              </p:ext>
            </p:extLst>
          </p:nvPr>
        </p:nvGraphicFramePr>
        <p:xfrm>
          <a:off x="882869" y="1418896"/>
          <a:ext cx="7399283" cy="40421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6095918" y="5908678"/>
            <a:ext cx="2655833" cy="307777"/>
          </a:xfrm>
          <a:prstGeom prst="rect">
            <a:avLst/>
          </a:prstGeom>
          <a:noFill/>
        </p:spPr>
        <p:txBody>
          <a:bodyPr wrap="square" rtlCol="0">
            <a:spAutoFit/>
          </a:bodyPr>
          <a:lstStyle/>
          <a:p>
            <a:pPr algn="r"/>
            <a:r>
              <a:rPr lang="en-AU" sz="1400" dirty="0">
                <a:solidFill>
                  <a:schemeClr val="bg1"/>
                </a:solidFill>
              </a:rPr>
              <a:t>Cottrell 2005, p. 2</a:t>
            </a:r>
          </a:p>
        </p:txBody>
      </p:sp>
    </p:spTree>
    <p:custDataLst>
      <p:tags r:id="rId1"/>
    </p:custDataLst>
    <p:extLst>
      <p:ext uri="{BB962C8B-B14F-4D97-AF65-F5344CB8AC3E}">
        <p14:creationId xmlns:p14="http://schemas.microsoft.com/office/powerpoint/2010/main" val="291398128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2428" y="170850"/>
            <a:ext cx="8258175" cy="647700"/>
          </a:xfrm>
        </p:spPr>
        <p:txBody>
          <a:bodyPr/>
          <a:lstStyle/>
          <a:p>
            <a:r>
              <a:rPr lang="en-AU" dirty="0"/>
              <a:t>Questions for analysis</a:t>
            </a:r>
          </a:p>
          <a:p>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dirty="0">
              <a:solidFill>
                <a:srgbClr val="898989"/>
              </a:solidFill>
            </a:endParaRPr>
          </a:p>
        </p:txBody>
      </p:sp>
      <p:sp>
        <p:nvSpPr>
          <p:cNvPr id="4" name="Rounded Rectangle 3"/>
          <p:cNvSpPr/>
          <p:nvPr/>
        </p:nvSpPr>
        <p:spPr bwMode="auto">
          <a:xfrm>
            <a:off x="262428" y="836970"/>
            <a:ext cx="3605377" cy="805027"/>
          </a:xfrm>
          <a:prstGeom prst="roundRect">
            <a:avLst/>
          </a:prstGeom>
          <a:solidFill>
            <a:srgbClr val="F3D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US" sz="1800" dirty="0"/>
              <a:t>Theoretical questions</a:t>
            </a:r>
          </a:p>
        </p:txBody>
      </p:sp>
      <p:sp>
        <p:nvSpPr>
          <p:cNvPr id="5" name="Rounded Rectangle 4"/>
          <p:cNvSpPr/>
          <p:nvPr/>
        </p:nvSpPr>
        <p:spPr bwMode="auto">
          <a:xfrm>
            <a:off x="262428" y="2000962"/>
            <a:ext cx="3605377" cy="805027"/>
          </a:xfrm>
          <a:prstGeom prst="roundRect">
            <a:avLst/>
          </a:prstGeom>
          <a:solidFill>
            <a:srgbClr val="CCCCF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US" sz="1800" dirty="0"/>
              <a:t>Definitional questions</a:t>
            </a:r>
          </a:p>
        </p:txBody>
      </p:sp>
      <p:sp>
        <p:nvSpPr>
          <p:cNvPr id="6" name="Rounded Rectangle 5"/>
          <p:cNvSpPr/>
          <p:nvPr/>
        </p:nvSpPr>
        <p:spPr bwMode="auto">
          <a:xfrm>
            <a:off x="262428" y="3149808"/>
            <a:ext cx="3605377" cy="805027"/>
          </a:xfrm>
          <a:prstGeom prst="roundRect">
            <a:avLst/>
          </a:prstGeom>
          <a:solidFill>
            <a:srgbClr val="E4D0B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US" sz="1800" dirty="0"/>
              <a:t>Evidence questions</a:t>
            </a:r>
          </a:p>
        </p:txBody>
      </p:sp>
      <p:sp>
        <p:nvSpPr>
          <p:cNvPr id="7" name="Rounded Rectangle 6"/>
          <p:cNvSpPr/>
          <p:nvPr/>
        </p:nvSpPr>
        <p:spPr bwMode="auto">
          <a:xfrm>
            <a:off x="262428" y="4263070"/>
            <a:ext cx="3605377" cy="805027"/>
          </a:xfrm>
          <a:prstGeom prst="roundRect">
            <a:avLst/>
          </a:prstGeom>
          <a:solidFill>
            <a:srgbClr val="C6E5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AU" sz="1800" dirty="0"/>
              <a:t>Implication/Policy relevance questions</a:t>
            </a:r>
          </a:p>
        </p:txBody>
      </p:sp>
      <p:sp>
        <p:nvSpPr>
          <p:cNvPr id="8" name="Rounded Rectangle 7"/>
          <p:cNvSpPr/>
          <p:nvPr/>
        </p:nvSpPr>
        <p:spPr bwMode="auto">
          <a:xfrm>
            <a:off x="262430" y="5427062"/>
            <a:ext cx="3605377" cy="805027"/>
          </a:xfrm>
          <a:prstGeom prst="roundRect">
            <a:avLst/>
          </a:prstGeom>
          <a:solidFill>
            <a:srgbClr val="FECA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AU" sz="1800" dirty="0"/>
              <a:t>Other questions</a:t>
            </a:r>
          </a:p>
        </p:txBody>
      </p:sp>
      <p:sp>
        <p:nvSpPr>
          <p:cNvPr id="9" name="Pentagon 8"/>
          <p:cNvSpPr/>
          <p:nvPr/>
        </p:nvSpPr>
        <p:spPr bwMode="auto">
          <a:xfrm>
            <a:off x="3867805" y="818550"/>
            <a:ext cx="4939864" cy="823448"/>
          </a:xfrm>
          <a:prstGeom prst="homePlate">
            <a:avLst/>
          </a:prstGeom>
          <a:solidFill>
            <a:srgbClr val="F3D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lvl="0" indent="-285750">
              <a:buFont typeface="Arial" panose="020B0604020202020204" pitchFamily="34" charset="0"/>
              <a:buChar char="•"/>
            </a:pPr>
            <a:r>
              <a:rPr lang="en-US" sz="1400" dirty="0"/>
              <a:t>How does the author understand the situation</a:t>
            </a:r>
          </a:p>
          <a:p>
            <a:pPr marL="285750" lvl="0" indent="-285750">
              <a:buFont typeface="Arial" panose="020B0604020202020204" pitchFamily="34" charset="0"/>
              <a:buChar char="•"/>
            </a:pPr>
            <a:r>
              <a:rPr lang="en-US" sz="1400" dirty="0"/>
              <a:t>What is their theoretical background?</a:t>
            </a:r>
          </a:p>
          <a:p>
            <a:pPr marL="285750" lvl="0" indent="-285750">
              <a:buFont typeface="Arial" panose="020B0604020202020204" pitchFamily="34" charset="0"/>
              <a:buChar char="•"/>
            </a:pPr>
            <a:r>
              <a:rPr lang="en-US" sz="1400" dirty="0"/>
              <a:t>How would this influence their view of the situation?</a:t>
            </a:r>
          </a:p>
        </p:txBody>
      </p:sp>
      <p:sp>
        <p:nvSpPr>
          <p:cNvPr id="10" name="Pentagon 9"/>
          <p:cNvSpPr/>
          <p:nvPr/>
        </p:nvSpPr>
        <p:spPr bwMode="auto">
          <a:xfrm>
            <a:off x="3867805" y="1815348"/>
            <a:ext cx="4939864" cy="1176478"/>
          </a:xfrm>
          <a:prstGeom prst="homePlate">
            <a:avLst/>
          </a:prstGeom>
          <a:solidFill>
            <a:srgbClr val="CCCCF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AU" sz="1400" dirty="0"/>
              <a:t>Are all the concepts in the text clear?</a:t>
            </a:r>
          </a:p>
          <a:p>
            <a:pPr marL="285750" indent="-285750">
              <a:buFont typeface="Arial" panose="020B0604020202020204" pitchFamily="34" charset="0"/>
              <a:buChar char="•"/>
            </a:pPr>
            <a:r>
              <a:rPr lang="en-AU" sz="1400" dirty="0"/>
              <a:t>Does the author define a concept vaguely to allow it to travel across different situations?</a:t>
            </a:r>
          </a:p>
          <a:p>
            <a:pPr marL="285750" indent="-285750">
              <a:buFont typeface="Arial" panose="020B0604020202020204" pitchFamily="34" charset="0"/>
              <a:buChar char="•"/>
            </a:pPr>
            <a:r>
              <a:rPr lang="en-AU" sz="1400" dirty="0"/>
              <a:t>If a concept can related two seemingly different situations, is the concept meaningful?</a:t>
            </a:r>
          </a:p>
        </p:txBody>
      </p:sp>
      <p:sp>
        <p:nvSpPr>
          <p:cNvPr id="11" name="Pentagon 10"/>
          <p:cNvSpPr/>
          <p:nvPr/>
        </p:nvSpPr>
        <p:spPr bwMode="auto">
          <a:xfrm>
            <a:off x="3867805" y="3169531"/>
            <a:ext cx="4939864" cy="823448"/>
          </a:xfrm>
          <a:prstGeom prst="homePlate">
            <a:avLst/>
          </a:prstGeom>
          <a:solidFill>
            <a:srgbClr val="E4D0B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AU" sz="1400" dirty="0"/>
              <a:t>Does the author’s evidence support their argument?</a:t>
            </a:r>
          </a:p>
          <a:p>
            <a:pPr marL="285750" indent="-285750">
              <a:buFont typeface="Arial" panose="020B0604020202020204" pitchFamily="34" charset="0"/>
              <a:buChar char="•"/>
            </a:pPr>
            <a:r>
              <a:rPr lang="en-AU" sz="1400" dirty="0"/>
              <a:t>Do they have enough specific evidence to prove the more general point?</a:t>
            </a:r>
          </a:p>
        </p:txBody>
      </p:sp>
      <p:sp>
        <p:nvSpPr>
          <p:cNvPr id="12" name="Pentagon 11"/>
          <p:cNvSpPr/>
          <p:nvPr/>
        </p:nvSpPr>
        <p:spPr bwMode="auto">
          <a:xfrm>
            <a:off x="3867805" y="4263070"/>
            <a:ext cx="4939864" cy="823448"/>
          </a:xfrm>
          <a:prstGeom prst="homePlate">
            <a:avLst/>
          </a:prstGeom>
          <a:solidFill>
            <a:srgbClr val="C6E5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AU" sz="1400" dirty="0"/>
              <a:t>What are the implications of this argument?</a:t>
            </a:r>
          </a:p>
          <a:p>
            <a:pPr marL="285750" indent="-285750">
              <a:buFont typeface="Arial" panose="020B0604020202020204" pitchFamily="34" charset="0"/>
              <a:buChar char="•"/>
            </a:pPr>
            <a:r>
              <a:rPr lang="en-AU" sz="1400" dirty="0"/>
              <a:t>Are the implications positive or negative?</a:t>
            </a:r>
          </a:p>
          <a:p>
            <a:pPr marL="285750" indent="-285750">
              <a:buFont typeface="Arial" panose="020B0604020202020204" pitchFamily="34" charset="0"/>
              <a:buChar char="•"/>
            </a:pPr>
            <a:r>
              <a:rPr lang="en-AU" sz="1400" dirty="0"/>
              <a:t>How has the author dealt with the issue?</a:t>
            </a:r>
          </a:p>
        </p:txBody>
      </p:sp>
      <p:sp>
        <p:nvSpPr>
          <p:cNvPr id="13" name="Pentagon 12"/>
          <p:cNvSpPr/>
          <p:nvPr/>
        </p:nvSpPr>
        <p:spPr bwMode="auto">
          <a:xfrm>
            <a:off x="3867805" y="5244499"/>
            <a:ext cx="4939864" cy="1245366"/>
          </a:xfrm>
          <a:prstGeom prst="homePlate">
            <a:avLst/>
          </a:prstGeom>
          <a:solidFill>
            <a:srgbClr val="FECA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4300" lvl="1" indent="-114300" defTabSz="622300">
              <a:lnSpc>
                <a:spcPct val="90000"/>
              </a:lnSpc>
              <a:spcAft>
                <a:spcPct val="15000"/>
              </a:spcAft>
              <a:buChar char="••"/>
            </a:pPr>
            <a:r>
              <a:rPr lang="en-US" sz="1400" dirty="0"/>
              <a:t>      Is the author’s argument consistent throughout?</a:t>
            </a:r>
          </a:p>
          <a:p>
            <a:pPr marL="114300" lvl="1" indent="-114300" defTabSz="622300">
              <a:lnSpc>
                <a:spcPct val="90000"/>
              </a:lnSpc>
              <a:spcAft>
                <a:spcPct val="15000"/>
              </a:spcAft>
              <a:buChar char="••"/>
            </a:pPr>
            <a:r>
              <a:rPr lang="en-US" sz="1400" dirty="0"/>
              <a:t>      Does the author’s background have important</a:t>
            </a:r>
            <a:br>
              <a:rPr lang="en-US" sz="1400" dirty="0"/>
            </a:br>
            <a:r>
              <a:rPr lang="en-US" sz="1400" dirty="0"/>
              <a:t>      implications for their argument</a:t>
            </a:r>
          </a:p>
          <a:p>
            <a:pPr marL="114300" lvl="1" indent="-114300" defTabSz="622300">
              <a:lnSpc>
                <a:spcPct val="90000"/>
              </a:lnSpc>
              <a:spcAft>
                <a:spcPct val="15000"/>
              </a:spcAft>
              <a:buChar char="••"/>
            </a:pPr>
            <a:r>
              <a:rPr lang="en-US" sz="1400" dirty="0"/>
              <a:t>      Do specific language choices of the author betray a</a:t>
            </a:r>
            <a:br>
              <a:rPr lang="en-US" sz="1400" dirty="0"/>
            </a:br>
            <a:r>
              <a:rPr lang="en-US" sz="1400" dirty="0"/>
              <a:t>      certain ideology or bias, or frame the argument in a</a:t>
            </a:r>
            <a:br>
              <a:rPr lang="en-US" sz="1400" dirty="0"/>
            </a:br>
            <a:r>
              <a:rPr lang="en-US" sz="1400" dirty="0"/>
              <a:t>      particular way?</a:t>
            </a:r>
            <a:endParaRPr kumimoji="0" lang="en-AU" sz="2400" b="0" i="0" u="none" strike="noStrike" cap="none" normalizeH="0" baseline="0" dirty="0">
              <a:ln>
                <a:noFill/>
              </a:ln>
              <a:solidFill>
                <a:schemeClr val="tx1"/>
              </a:solidFill>
              <a:effectLst/>
              <a:latin typeface="Arial" charset="0"/>
              <a:cs typeface="Arial" charset="0"/>
            </a:endParaRPr>
          </a:p>
        </p:txBody>
      </p:sp>
      <p:sp>
        <p:nvSpPr>
          <p:cNvPr id="14" name="Rectangle 13"/>
          <p:cNvSpPr/>
          <p:nvPr/>
        </p:nvSpPr>
        <p:spPr>
          <a:xfrm>
            <a:off x="6753965" y="6489865"/>
            <a:ext cx="1788118" cy="276999"/>
          </a:xfrm>
          <a:prstGeom prst="rect">
            <a:avLst/>
          </a:prstGeom>
        </p:spPr>
        <p:txBody>
          <a:bodyPr wrap="none">
            <a:spAutoFit/>
          </a:bodyPr>
          <a:lstStyle/>
          <a:p>
            <a:r>
              <a:rPr lang="en-AU" sz="1200" dirty="0">
                <a:solidFill>
                  <a:schemeClr val="bg1"/>
                </a:solidFill>
              </a:rPr>
              <a:t>JSIS Writing </a:t>
            </a:r>
            <a:r>
              <a:rPr lang="en-AU" sz="1200" dirty="0" err="1">
                <a:solidFill>
                  <a:schemeClr val="bg1"/>
                </a:solidFill>
              </a:rPr>
              <a:t>Center</a:t>
            </a:r>
            <a:r>
              <a:rPr lang="en-AU" sz="1200" dirty="0">
                <a:solidFill>
                  <a:schemeClr val="bg1"/>
                </a:solidFill>
              </a:rPr>
              <a:t> </a:t>
            </a:r>
            <a:r>
              <a:rPr lang="en-AU" sz="1200" dirty="0" err="1">
                <a:solidFill>
                  <a:schemeClr val="bg1"/>
                </a:solidFill>
              </a:rPr>
              <a:t>n.d</a:t>
            </a:r>
            <a:endParaRPr lang="en-AU" sz="1200" dirty="0">
              <a:solidFill>
                <a:schemeClr val="bg1"/>
              </a:solidFill>
            </a:endParaRPr>
          </a:p>
        </p:txBody>
      </p:sp>
    </p:spTree>
    <p:custDataLst>
      <p:tags r:id="rId1"/>
    </p:custDataLst>
    <p:extLst>
      <p:ext uri="{BB962C8B-B14F-4D97-AF65-F5344CB8AC3E}">
        <p14:creationId xmlns:p14="http://schemas.microsoft.com/office/powerpoint/2010/main" val="46439421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8555" y="186887"/>
            <a:ext cx="8258175" cy="647700"/>
          </a:xfrm>
        </p:spPr>
        <p:txBody>
          <a:bodyPr/>
          <a:lstStyle/>
          <a:p>
            <a:r>
              <a:rPr lang="en-AU" dirty="0"/>
              <a:t>Structure of a critical analysis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dirty="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561878510"/>
              </p:ext>
            </p:extLst>
          </p:nvPr>
        </p:nvGraphicFramePr>
        <p:xfrm>
          <a:off x="388555" y="913524"/>
          <a:ext cx="8050922" cy="4206240"/>
        </p:xfrm>
        <a:graphic>
          <a:graphicData uri="http://schemas.openxmlformats.org/drawingml/2006/table">
            <a:tbl>
              <a:tblPr firstRow="1" bandRow="1">
                <a:tableStyleId>{5C22544A-7EE6-4342-B048-85BDC9FD1C3A}</a:tableStyleId>
              </a:tblPr>
              <a:tblGrid>
                <a:gridCol w="4025461">
                  <a:extLst>
                    <a:ext uri="{9D8B030D-6E8A-4147-A177-3AD203B41FA5}">
                      <a16:colId xmlns:a16="http://schemas.microsoft.com/office/drawing/2014/main" val="3950169790"/>
                    </a:ext>
                  </a:extLst>
                </a:gridCol>
                <a:gridCol w="4025461">
                  <a:extLst>
                    <a:ext uri="{9D8B030D-6E8A-4147-A177-3AD203B41FA5}">
                      <a16:colId xmlns:a16="http://schemas.microsoft.com/office/drawing/2014/main" val="850348798"/>
                    </a:ext>
                  </a:extLst>
                </a:gridCol>
              </a:tblGrid>
              <a:tr h="370840">
                <a:tc>
                  <a:txBody>
                    <a:bodyPr/>
                    <a:lstStyle/>
                    <a:p>
                      <a:r>
                        <a:rPr lang="en-AU" dirty="0">
                          <a:solidFill>
                            <a:schemeClr val="tx1"/>
                          </a:solidFill>
                        </a:rPr>
                        <a:t>1. Introduction</a:t>
                      </a:r>
                    </a:p>
                  </a:txBody>
                  <a:tcPr/>
                </a:tc>
                <a:tc>
                  <a:txBody>
                    <a:bodyPr/>
                    <a:lstStyle/>
                    <a:p>
                      <a:pPr marL="342900" indent="-342900">
                        <a:buAutoNum type="alphaLcPeriod"/>
                      </a:pPr>
                      <a:r>
                        <a:rPr lang="en-AU" sz="1400" b="0" dirty="0">
                          <a:solidFill>
                            <a:schemeClr val="tx1"/>
                          </a:solidFill>
                        </a:rPr>
                        <a:t>Identify the work being critiqued</a:t>
                      </a:r>
                    </a:p>
                    <a:p>
                      <a:pPr marL="342900" indent="-342900">
                        <a:buAutoNum type="alphaLcPeriod"/>
                      </a:pPr>
                      <a:r>
                        <a:rPr lang="en-AU" sz="1400" b="0" dirty="0">
                          <a:solidFill>
                            <a:schemeClr val="tx1"/>
                          </a:solidFill>
                        </a:rPr>
                        <a:t>Present thesis</a:t>
                      </a:r>
                      <a:r>
                        <a:rPr lang="en-AU" sz="1400" b="0" baseline="0" dirty="0">
                          <a:solidFill>
                            <a:schemeClr val="tx1"/>
                          </a:solidFill>
                        </a:rPr>
                        <a:t> – argument about the work</a:t>
                      </a:r>
                    </a:p>
                    <a:p>
                      <a:pPr marL="342900" indent="-342900">
                        <a:buAutoNum type="alphaLcPeriod"/>
                      </a:pPr>
                      <a:r>
                        <a:rPr lang="en-AU" sz="1400" b="0" baseline="0" dirty="0">
                          <a:solidFill>
                            <a:schemeClr val="tx1"/>
                          </a:solidFill>
                        </a:rPr>
                        <a:t>Preview your argument – what are the steps you will take to prove your argument</a:t>
                      </a:r>
                      <a:endParaRPr lang="en-AU" sz="1400" b="0" dirty="0">
                        <a:solidFill>
                          <a:schemeClr val="tx1"/>
                        </a:solidFill>
                      </a:endParaRPr>
                    </a:p>
                  </a:txBody>
                  <a:tcPr/>
                </a:tc>
                <a:extLst>
                  <a:ext uri="{0D108BD9-81ED-4DB2-BD59-A6C34878D82A}">
                    <a16:rowId xmlns:a16="http://schemas.microsoft.com/office/drawing/2014/main" val="2613847330"/>
                  </a:ext>
                </a:extLst>
              </a:tr>
              <a:tr h="370840">
                <a:tc>
                  <a:txBody>
                    <a:bodyPr/>
                    <a:lstStyle/>
                    <a:p>
                      <a:r>
                        <a:rPr lang="en-AU" b="1" dirty="0"/>
                        <a:t>2. Short summary of the work</a:t>
                      </a:r>
                    </a:p>
                  </a:txBody>
                  <a:tcPr/>
                </a:tc>
                <a:tc>
                  <a:txBody>
                    <a:bodyPr/>
                    <a:lstStyle/>
                    <a:p>
                      <a:r>
                        <a:rPr lang="en-AU" sz="1400" dirty="0"/>
                        <a:t>a.    Does not need to be comprehensive – </a:t>
                      </a:r>
                      <a:br>
                        <a:rPr lang="en-AU" sz="1400" dirty="0"/>
                      </a:br>
                      <a:r>
                        <a:rPr lang="en-AU" sz="1400" dirty="0"/>
                        <a:t>       present only what the reader needs to know</a:t>
                      </a:r>
                      <a:br>
                        <a:rPr lang="en-AU" sz="1400" dirty="0"/>
                      </a:br>
                      <a:r>
                        <a:rPr lang="en-AU" sz="1400" dirty="0"/>
                        <a:t>       to understand your argument</a:t>
                      </a:r>
                    </a:p>
                  </a:txBody>
                  <a:tcPr/>
                </a:tc>
                <a:extLst>
                  <a:ext uri="{0D108BD9-81ED-4DB2-BD59-A6C34878D82A}">
                    <a16:rowId xmlns:a16="http://schemas.microsoft.com/office/drawing/2014/main" val="2824694619"/>
                  </a:ext>
                </a:extLst>
              </a:tr>
              <a:tr h="370840">
                <a:tc>
                  <a:txBody>
                    <a:bodyPr/>
                    <a:lstStyle/>
                    <a:p>
                      <a:r>
                        <a:rPr lang="en-AU" b="1" dirty="0"/>
                        <a:t>3. Your analysis</a:t>
                      </a:r>
                    </a:p>
                  </a:txBody>
                  <a:tcPr/>
                </a:tc>
                <a:tc>
                  <a:txBody>
                    <a:bodyPr/>
                    <a:lstStyle/>
                    <a:p>
                      <a:pPr marL="342900" indent="-342900">
                        <a:buAutoNum type="alphaLcPeriod"/>
                      </a:pPr>
                      <a:r>
                        <a:rPr lang="en-AU" sz="1400" dirty="0"/>
                        <a:t>Your argument will probably</a:t>
                      </a:r>
                      <a:r>
                        <a:rPr lang="en-AU" sz="1400" baseline="0" dirty="0"/>
                        <a:t> involve a number of sub-arguments – mini-theses you prove to support your larger argument.</a:t>
                      </a:r>
                    </a:p>
                    <a:p>
                      <a:pPr marL="342900" indent="-342900">
                        <a:buAutoNum type="alphaLcPeriod"/>
                      </a:pPr>
                      <a:r>
                        <a:rPr lang="en-AU" sz="1400" baseline="0" dirty="0"/>
                        <a:t>Your instructor wants to read your argument about the work that you are analysing, not a summary</a:t>
                      </a:r>
                      <a:endParaRPr lang="en-AU" sz="1400" dirty="0"/>
                    </a:p>
                  </a:txBody>
                  <a:tcPr/>
                </a:tc>
                <a:extLst>
                  <a:ext uri="{0D108BD9-81ED-4DB2-BD59-A6C34878D82A}">
                    <a16:rowId xmlns:a16="http://schemas.microsoft.com/office/drawing/2014/main" val="105350817"/>
                  </a:ext>
                </a:extLst>
              </a:tr>
              <a:tr h="370840">
                <a:tc>
                  <a:txBody>
                    <a:bodyPr/>
                    <a:lstStyle/>
                    <a:p>
                      <a:r>
                        <a:rPr lang="en-AU" b="1" dirty="0"/>
                        <a:t>4. Conclusion</a:t>
                      </a:r>
                    </a:p>
                  </a:txBody>
                  <a:tcPr/>
                </a:tc>
                <a:tc>
                  <a:txBody>
                    <a:bodyPr/>
                    <a:lstStyle/>
                    <a:p>
                      <a:pPr marL="342900" indent="-342900">
                        <a:buAutoNum type="alphaLcPeriod"/>
                      </a:pPr>
                      <a:r>
                        <a:rPr lang="en-AU" sz="1400" dirty="0"/>
                        <a:t>Reflect on</a:t>
                      </a:r>
                      <a:r>
                        <a:rPr lang="en-AU" sz="1400" baseline="0" dirty="0"/>
                        <a:t> how you have proven your argument</a:t>
                      </a:r>
                    </a:p>
                    <a:p>
                      <a:pPr marL="342900" indent="-342900">
                        <a:buAutoNum type="alphaLcPeriod"/>
                      </a:pPr>
                      <a:r>
                        <a:rPr lang="en-AU" sz="1400" baseline="0" dirty="0"/>
                        <a:t>Point out the importance of your argument</a:t>
                      </a:r>
                    </a:p>
                    <a:p>
                      <a:pPr marL="342900" indent="-342900">
                        <a:buAutoNum type="alphaLcPeriod"/>
                      </a:pPr>
                      <a:r>
                        <a:rPr lang="en-AU" sz="1400" baseline="0" dirty="0"/>
                        <a:t>Note potential avenues for additional research or analysis</a:t>
                      </a:r>
                      <a:endParaRPr lang="en-AU" sz="1400" dirty="0"/>
                    </a:p>
                  </a:txBody>
                  <a:tcPr/>
                </a:tc>
                <a:extLst>
                  <a:ext uri="{0D108BD9-81ED-4DB2-BD59-A6C34878D82A}">
                    <a16:rowId xmlns:a16="http://schemas.microsoft.com/office/drawing/2014/main" val="2669143777"/>
                  </a:ext>
                </a:extLst>
              </a:tr>
            </a:tbl>
          </a:graphicData>
        </a:graphic>
      </p:graphicFrame>
    </p:spTree>
    <p:custDataLst>
      <p:tags r:id="rId1"/>
    </p:custDataLst>
    <p:extLst>
      <p:ext uri="{BB962C8B-B14F-4D97-AF65-F5344CB8AC3E}">
        <p14:creationId xmlns:p14="http://schemas.microsoft.com/office/powerpoint/2010/main" val="88326823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eft Arrow Callout 5"/>
          <p:cNvSpPr/>
          <p:nvPr/>
        </p:nvSpPr>
        <p:spPr bwMode="auto">
          <a:xfrm>
            <a:off x="5073578" y="190257"/>
            <a:ext cx="2100099" cy="651642"/>
          </a:xfrm>
          <a:prstGeom prst="leftArrowCallout">
            <a:avLst/>
          </a:prstGeom>
          <a:solidFill>
            <a:srgbClr val="F4D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Introduction</a:t>
            </a:r>
          </a:p>
        </p:txBody>
      </p:sp>
      <p:sp>
        <p:nvSpPr>
          <p:cNvPr id="7" name="Left Arrow Callout 6"/>
          <p:cNvSpPr/>
          <p:nvPr/>
        </p:nvSpPr>
        <p:spPr bwMode="auto">
          <a:xfrm>
            <a:off x="5073578" y="1926763"/>
            <a:ext cx="2100099" cy="651642"/>
          </a:xfrm>
          <a:prstGeom prst="leftArrowCallout">
            <a:avLst/>
          </a:prstGeom>
          <a:solidFill>
            <a:srgbClr val="CCCCF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Summary</a:t>
            </a:r>
          </a:p>
        </p:txBody>
      </p:sp>
      <p:sp>
        <p:nvSpPr>
          <p:cNvPr id="9" name="Left Arrow Callout 8"/>
          <p:cNvSpPr/>
          <p:nvPr/>
        </p:nvSpPr>
        <p:spPr bwMode="auto">
          <a:xfrm>
            <a:off x="5073577" y="4414344"/>
            <a:ext cx="2100099" cy="651642"/>
          </a:xfrm>
          <a:prstGeom prst="leftArrowCallout">
            <a:avLst/>
          </a:prstGeom>
          <a:solidFill>
            <a:srgbClr val="E4D0B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Analysis</a:t>
            </a:r>
          </a:p>
        </p:txBody>
      </p:sp>
      <p:sp>
        <p:nvSpPr>
          <p:cNvPr id="12" name="Left Arrow Callout 11"/>
          <p:cNvSpPr/>
          <p:nvPr/>
        </p:nvSpPr>
        <p:spPr bwMode="auto">
          <a:xfrm rot="16200000">
            <a:off x="6882307" y="4795014"/>
            <a:ext cx="2060029" cy="651642"/>
          </a:xfrm>
          <a:prstGeom prst="leftArrowCallout">
            <a:avLst/>
          </a:prstGeom>
          <a:solidFill>
            <a:srgbClr val="C6E5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400" dirty="0"/>
              <a:t>Conclusion</a:t>
            </a:r>
            <a:endParaRPr kumimoji="0" lang="en-AU" sz="1400" b="0" i="0" u="none" strike="noStrike" cap="none" normalizeH="0" baseline="0" dirty="0">
              <a:ln>
                <a:noFill/>
              </a:ln>
              <a:solidFill>
                <a:schemeClr val="tx1"/>
              </a:solidFill>
              <a:effectLst/>
              <a:latin typeface="Arial" charset="0"/>
              <a:cs typeface="Arial" charset="0"/>
            </a:endParaRPr>
          </a:p>
        </p:txBody>
      </p:sp>
      <p:pic>
        <p:nvPicPr>
          <p:cNvPr id="13" name="Picture 12"/>
          <p:cNvPicPr>
            <a:picLocks noChangeAspect="1"/>
          </p:cNvPicPr>
          <p:nvPr/>
        </p:nvPicPr>
        <p:blipFill>
          <a:blip r:embed="rId4"/>
          <a:stretch>
            <a:fillRect/>
          </a:stretch>
        </p:blipFill>
        <p:spPr>
          <a:xfrm>
            <a:off x="192915" y="0"/>
            <a:ext cx="4880663" cy="6884275"/>
          </a:xfrm>
          <a:prstGeom prst="rect">
            <a:avLst/>
          </a:prstGeom>
        </p:spPr>
      </p:pic>
      <p:pic>
        <p:nvPicPr>
          <p:cNvPr id="11" name="Picture 10"/>
          <p:cNvPicPr>
            <a:picLocks noChangeAspect="1"/>
          </p:cNvPicPr>
          <p:nvPr/>
        </p:nvPicPr>
        <p:blipFill>
          <a:blip r:embed="rId5"/>
          <a:stretch>
            <a:fillRect/>
          </a:stretch>
        </p:blipFill>
        <p:spPr>
          <a:xfrm>
            <a:off x="4038600" y="6150850"/>
            <a:ext cx="5105400" cy="733425"/>
          </a:xfrm>
          <a:prstGeom prst="rect">
            <a:avLst/>
          </a:prstGeom>
        </p:spPr>
      </p:pic>
    </p:spTree>
    <p:custDataLst>
      <p:tags r:id="rId1"/>
    </p:custDataLst>
    <p:extLst>
      <p:ext uri="{BB962C8B-B14F-4D97-AF65-F5344CB8AC3E}">
        <p14:creationId xmlns:p14="http://schemas.microsoft.com/office/powerpoint/2010/main" val="1001827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a:off x="0" y="0"/>
            <a:ext cx="5098815" cy="6858000"/>
          </a:xfrm>
          <a:prstGeom prst="rect">
            <a:avLst/>
          </a:prstGeom>
        </p:spPr>
      </p:pic>
      <p:sp>
        <p:nvSpPr>
          <p:cNvPr id="13" name="Left Arrow Callout 12"/>
          <p:cNvSpPr/>
          <p:nvPr/>
        </p:nvSpPr>
        <p:spPr bwMode="auto">
          <a:xfrm>
            <a:off x="5073578" y="190257"/>
            <a:ext cx="2100099" cy="651642"/>
          </a:xfrm>
          <a:prstGeom prst="leftArrowCallout">
            <a:avLst/>
          </a:prstGeom>
          <a:solidFill>
            <a:srgbClr val="F4D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Introduction</a:t>
            </a:r>
          </a:p>
        </p:txBody>
      </p:sp>
      <p:sp>
        <p:nvSpPr>
          <p:cNvPr id="14" name="Left Arrow Callout 13"/>
          <p:cNvSpPr/>
          <p:nvPr/>
        </p:nvSpPr>
        <p:spPr bwMode="auto">
          <a:xfrm>
            <a:off x="5073577" y="1485329"/>
            <a:ext cx="2100099" cy="651642"/>
          </a:xfrm>
          <a:prstGeom prst="leftArrowCallout">
            <a:avLst/>
          </a:prstGeom>
          <a:solidFill>
            <a:srgbClr val="CCCCF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Summary</a:t>
            </a:r>
          </a:p>
        </p:txBody>
      </p:sp>
      <p:sp>
        <p:nvSpPr>
          <p:cNvPr id="15" name="Left Arrow Callout 14"/>
          <p:cNvSpPr/>
          <p:nvPr/>
        </p:nvSpPr>
        <p:spPr bwMode="auto">
          <a:xfrm>
            <a:off x="5086196" y="3296479"/>
            <a:ext cx="2100099" cy="651642"/>
          </a:xfrm>
          <a:prstGeom prst="leftArrowCallout">
            <a:avLst/>
          </a:prstGeom>
          <a:solidFill>
            <a:srgbClr val="E4D0B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Analysis</a:t>
            </a:r>
          </a:p>
        </p:txBody>
      </p:sp>
      <p:pic>
        <p:nvPicPr>
          <p:cNvPr id="3" name="Picture 2"/>
          <p:cNvPicPr>
            <a:picLocks noChangeAspect="1"/>
          </p:cNvPicPr>
          <p:nvPr/>
        </p:nvPicPr>
        <p:blipFill>
          <a:blip r:embed="rId5"/>
          <a:stretch>
            <a:fillRect/>
          </a:stretch>
        </p:blipFill>
        <p:spPr>
          <a:xfrm>
            <a:off x="3981450" y="6067425"/>
            <a:ext cx="5162550" cy="790575"/>
          </a:xfrm>
          <a:prstGeom prst="rect">
            <a:avLst/>
          </a:prstGeom>
        </p:spPr>
      </p:pic>
      <p:sp>
        <p:nvSpPr>
          <p:cNvPr id="16" name="Left Arrow Callout 15"/>
          <p:cNvSpPr/>
          <p:nvPr/>
        </p:nvSpPr>
        <p:spPr bwMode="auto">
          <a:xfrm rot="16200000">
            <a:off x="6882307" y="4795014"/>
            <a:ext cx="2060029" cy="651642"/>
          </a:xfrm>
          <a:prstGeom prst="leftArrowCallout">
            <a:avLst/>
          </a:prstGeom>
          <a:solidFill>
            <a:srgbClr val="C6E5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400" dirty="0"/>
              <a:t>Conclusion</a:t>
            </a:r>
            <a:endParaRPr kumimoji="0" lang="en-AU" sz="1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5207187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RESOURCE_PATHS_HASH_2" val="25c1418872aba3773e6dd43525a685144e03abd"/>
  <p:tag name="ISPRING_RESOURCE_PATHS_HASH_PRESENTER" val="44fba6612013ba573020da6e24bade7a1263450"/>
  <p:tag name="ISPRING_UUID" val="{2D52530F-BB5D-4BD1-B8D4-7727CCE2D8C6}"/>
  <p:tag name="ISPRING_SCORM_RATE_SLIDES" val="0"/>
  <p:tag name="ISPRING_SCORM_PASSING_SCORE" val="0.000000"/>
  <p:tag name="ISPRING_ULTRA_SCORM_COURSE_ID" val="29C50CE8-4FCE-49AB-9A71-733AADFC3FBF"/>
  <p:tag name="ISPRINGONLINEFOLDERID" val="0"/>
  <p:tag name="ISPRINGONLINEFOLDERPATH" val="Content List"/>
  <p:tag name="ISPRINGCLOUDFOLDERID" val="0"/>
  <p:tag name="ISPRINGCLOUDFOLDERPATH" val="Repository"/>
  <p:tag name="ISPRING_PRESENTATION_TITLE" val="Critical thinking and analysis"/>
  <p:tag name="ISPRING_SCORM_RATE_QUIZZES" val="0"/>
  <p:tag name="ISPRING_SCORM_ENDPOINT" val="&lt;endpoint&gt;&lt;enable&gt;0&lt;/enable&gt;&lt;lrs&gt;http://&lt;/lrs&gt;&lt;auth&gt;0&lt;/auth&gt;&lt;login&gt;&lt;/login&gt;&lt;password&gt;&lt;/password&gt;&lt;key&gt;&lt;/key&gt;&lt;name&gt;&lt;/name&gt;&lt;email&gt;&lt;/email&gt;&lt;/endpoint&gt;&#10;"/>
  <p:tag name="ISPRING_OUTPUT_FOLDER" val="U:\home\HKBU\Critical thinking and analysis\Critical thinking and analysis"/>
  <p:tag name="ARTICULATE_SLIDE_COUNT" val="10"/>
  <p:tag name="ISPRING_SCREEN_RECS_UPDATED" val="C:\Users\loniea\Dropbox\7. EASS Div\ELILT project\2 Language proficiency\Critical thinking\Critical thinking and analysis\Critical thinking and analysis"/>
  <p:tag name="ISPRING_RESOURCE_FOLDER" val="C:\Users\loniea\Dropbox\7. EASS Div\ELILT project\2 Language proficiency\Critical thinking\Critical thinking and analysis\Critical thinking and analysis"/>
  <p:tag name="ISPRING_PRESENTATION_PATH" val="C:\Users\loniea\Dropbox\7. EASS Div\ELILT project\2 Language proficiency\Critical thinking\Critical thinking and analysis\Critical thinking and analysis.pptx"/>
  <p:tag name="ARTICULATE_PROJECT_OPEN" val="0"/>
  <p:tag name="FLASHSPRING_ZOOM_TAG" val="46"/>
  <p:tag name="ISPRING_PRESENTATION_INFO_2" val="&lt;?xml version=&quot;1.0&quot; encoding=&quot;UTF-8&quot; standalone=&quot;no&quot; ?&gt;&#10;&lt;presentation2&gt;&#10;&#10;  &lt;slides&gt;&#10;    &lt;slide id=&quot;{73D2CA08-76AE-45F6-90C0-2A05DA699E11}&quot; pptId=&quot;261&quot;/&gt;&#10;    &lt;slide id=&quot;{C3CFD39B-F8FB-4BA3-9405-3A6C16BEBC80}&quot; pptId=&quot;326&quot;/&gt;&#10;    &lt;slide id=&quot;{A2DBC356-7BF3-4503-88E6-5B8555F4602B}&quot; pptId=&quot;323&quot;/&gt;&#10;    &lt;slide id=&quot;{FE760A82-2AE8-4717-9E4E-3BF9D890EE96}&quot; pptId=&quot;321&quot;/&gt;&#10;    &lt;slide id=&quot;{44D9F40F-3AF8-4680-AD47-D6703F316BDE}&quot; pptId=&quot;322&quot;/&gt;&#10;    &lt;slide id=&quot;{DF0DE8BF-C4E9-4A9A-B6AE-4207BEBFACBC}&quot; pptId=&quot;325&quot;/&gt;&#10;    &lt;slide id=&quot;{6ABD99EF-517A-48D4-BE94-63D4B91BBA94}&quot; pptId=&quot;327&quot;/&gt;&#10;    &lt;slide id=&quot;{ED7DC92A-06AB-492F-A7BF-9C5899E2C306}&quot; pptId=&quot;328&quot;/&gt;&#10;    &lt;slide id=&quot;{AD8CEFB7-CA32-4481-8741-10D60EA536A9}&quot; pptId=&quot;329&quot;/&gt;&#10;    &lt;slide id=&quot;{BDCB63D6-42F4-43EC-BE22-4A8B9722DA81}&quot; pptId=&quot;330&quot;/&gt;&#10;  &lt;/slides&gt;&#10;&#10;  &lt;narration&gt;&#10;    &lt;audioTracks&gt;&#10;      &lt;audioTrack muted=&quot;false&quot; name=&quot;Audio 1&quot; resource=&quot;103af9bf&quot; slideId=&quot;{73D2CA08-76AE-45F6-90C0-2A05DA699E11}&quot; startTime=&quot;0&quot; stepIndex=&quot;0&quot; volume=&quot;1&quot;&gt;&#10;        &lt;audio channels=&quot;1&quot; format=&quot;s16&quot; sampleRate=&quot;44100&quot;/&gt;&#10;      &lt;/audioTrack&gt;&#10;      &lt;audioTrack muted=&quot;false&quot; name=&quot;Audio 2&quot; resource=&quot;29a9b5fa&quot; slideId=&quot;{C3CFD39B-F8FB-4BA3-9405-3A6C16BEBC80}&quot; startTime=&quot;0&quot; stepIndex=&quot;0&quot; volume=&quot;1&quot;&gt;&#10;        &lt;audio channels=&quot;1&quot; format=&quot;s16&quot; sampleRate=&quot;44100&quot;/&gt;&#10;      &lt;/audioTrack&gt;&#10;      &lt;audioTrack muted=&quot;false&quot; name=&quot;Audio 3&quot; resource=&quot;b12f286b&quot; slideId=&quot;{A2DBC356-7BF3-4503-88E6-5B8555F4602B}&quot; startTime=&quot;0&quot; stepIndex=&quot;0&quot; volume=&quot;1&quot;&gt;&#10;        &lt;audio channels=&quot;1&quot; format=&quot;s16&quot; sampleRate=&quot;44100&quot;/&gt;&#10;      &lt;/audioTrack&gt;&#10;      &lt;audioTrack muted=&quot;false&quot; name=&quot;Audio 4&quot; resource=&quot;37671e4e&quot; slideId=&quot;{FE760A82-2AE8-4717-9E4E-3BF9D890EE96}&quot; startTime=&quot;0&quot; stepIndex=&quot;0&quot; volume=&quot;1&quot;&gt;&#10;        &lt;audio channels=&quot;1&quot; format=&quot;s16&quot; sampleRate=&quot;44100&quot;/&gt;&#10;      &lt;/audioTrack&gt;&#10;      &lt;audioTrack muted=&quot;false&quot; name=&quot;Audio 5&quot; resource=&quot;a35fa385&quot; slideId=&quot;{44D9F40F-3AF8-4680-AD47-D6703F316BDE}&quot; startTime=&quot;0&quot; stepIndex=&quot;0&quot; volume=&quot;1&quot;&gt;&#10;        &lt;audio channels=&quot;1&quot; format=&quot;s16&quot; sampleRate=&quot;44100&quot;/&gt;&#10;      &lt;/audioTrack&gt;&#10;      &lt;audioTrack muted=&quot;false&quot; name=&quot;Audio 6&quot; resource=&quot;e7b42df6&quot; slideId=&quot;{DF0DE8BF-C4E9-4A9A-B6AE-4207BEBFACBC}&quot; startTime=&quot;0&quot; stepIndex=&quot;0&quot; volume=&quot;1&quot;&gt;&#10;        &lt;audio channels=&quot;1&quot; format=&quot;s16&quot; sampleRate=&quot;44100&quot;/&gt;&#10;      &lt;/audioTrack&gt;&#10;      &lt;audioTrack muted=&quot;false&quot; name=&quot;Audio 7&quot; resource=&quot;2756b966&quot; slideId=&quot;{6ABD99EF-517A-48D4-BE94-63D4B91BBA94}&quot; startTime=&quot;0&quot; stepIndex=&quot;0&quot; volume=&quot;1&quot;&gt;&#10;        &lt;audio channels=&quot;1&quot; format=&quot;s16&quot; sampleRate=&quot;44100&quot;/&gt;&#10;      &lt;/audioTrack&gt;&#10;      &lt;audioTrack muted=&quot;false&quot; name=&quot;Audio 8&quot; resource=&quot;c3749d95&quot; slideId=&quot;{ED7DC92A-06AB-492F-A7BF-9C5899E2C306}&quot; startTime=&quot;0&quot; stepIndex=&quot;0&quot; volume=&quot;1&quot;&gt;&#10;        &lt;audio channels=&quot;1&quot; format=&quot;s16&quot; sampleRate=&quot;44100&quot;/&gt;&#10;      &lt;/audioTrack&gt;&#10;      &lt;audioTrack muted=&quot;false&quot; name=&quot;Audio 9&quot; resource=&quot;18aa765b&quot; slideId=&quot;{BDCB63D6-42F4-43EC-BE22-4A8B9722DA81}&quot; startTime=&quot;0&quot; stepIndex=&quot;0&quot; volume=&quot;1&quot;&gt;&#10;        &lt;audio channels=&quot;1&quot; format=&quot;s16&quot; sampleRate=&quot;44100&quot;/&gt;&#10;      &lt;/audioTrack&gt;&#10;      &lt;audioTrack muted=&quot;false&quot; name=&quot;Audio 10&quot; resource=&quot;4e5aa340&quot; slideId=&quot;{BDCB63D6-42F4-43EC-BE22-4A8B9722DA81}&quot; startTime=&quot;26898&quot; stepIndex=&quot;0&quot; volume=&quot;1&quot;&gt;&#10;        &lt;audio channels=&quot;1&quot; format=&quot;s16&quot; sampleRate=&quot;44100&quot;/&gt;&#10;      &lt;/audioTrack&gt;&#10;    &lt;/audioTracks&gt;&#10;    &lt;videoTracks/&gt;&#10;  &lt;/narration&gt;&#10;&#10;&lt;/presentation2&gt;&#10;"/>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GENSWF_ADVANCE_TIME" val="0.003"/>
  <p:tag name="TIMING" val="|0.001|0.001"/>
  <p:tag name="ISPRING_SLIDE_ID_2" val="{AD8CEFB7-CA32-4481-8741-10D60EA536A9}"/>
</p:tagLst>
</file>

<file path=ppt/tags/tag11.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GENSWF_ADVANCE_TIME" val="111.298"/>
  <p:tag name="ARTICULATE_SLIDE_THUMBNAIL_REFRESH" val="1"/>
  <p:tag name="ISPRING_SLIDE_ID_2" val="{BDCB63D6-42F4-43EC-BE22-4A8B9722DA81}"/>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AA3E3D04-78E1-4B27-9E5C-581F41C2BB6B}"/>
  <p:tag name="GENSWF_ADVANCE_TIME" val="53.373"/>
  <p:tag name="ARTICULATE_SLIDE_THUMBNAIL_REFRESH" val="1"/>
  <p:tag name="ISPRING_SLIDE_ID_2" val="{73D2CA08-76AE-45F6-90C0-2A05DA699E11}"/>
</p:tagLst>
</file>

<file path=ppt/tags/tag3.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ARTICULATE_SLIDE_THUMBNAIL_REFRESH" val="1"/>
  <p:tag name="ISPRING_SLIDE_ID_2" val="{C3CFD39B-F8FB-4BA3-9405-3A6C16BEBC80}"/>
  <p:tag name="GENSWF_ADVANCE_TIME" val="19.761"/>
</p:tagLst>
</file>

<file path=ppt/tags/tag4.xml><?xml version="1.0" encoding="utf-8"?>
<p:tagLst xmlns:a="http://schemas.openxmlformats.org/drawingml/2006/main" xmlns:r="http://schemas.openxmlformats.org/officeDocument/2006/relationships" xmlns:p="http://schemas.openxmlformats.org/presentationml/2006/main">
  <p:tag name="GENSWF_ADVANCE_TIME" val="84.4"/>
  <p:tag name="ISPRING_CUSTOM_TIMING_USED" val="1"/>
  <p:tag name="ISPRING_SLIDE_ID" val="{D28E8472-C6B5-45A0-A33A-073AF1B3B59A}"/>
  <p:tag name="ARTICULATE_SLIDE_THUMBNAIL_REFRESH" val="1"/>
  <p:tag name="ISPRING_SLIDE_ID_2" val="{A2DBC356-7BF3-4503-88E6-5B8555F4602B}"/>
</p:tagLst>
</file>

<file path=ppt/tags/tag5.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GENSWF_ADVANCE_TIME" val="46.937"/>
  <p:tag name="ISPRING_SLIDE_ID_2" val="{FE760A82-2AE8-4717-9E4E-3BF9D890EE96}"/>
</p:tagLst>
</file>

<file path=ppt/tags/tag6.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GENSWF_ADVANCE_TIME" val="43.111"/>
  <p:tag name="ISPRING_SLIDE_ID_2" val="{44D9F40F-3AF8-4680-AD47-D6703F316BDE}"/>
</p:tagLst>
</file>

<file path=ppt/tags/tag7.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GENSWF_ADVANCE_TIME" val="21.716"/>
  <p:tag name="ISPRING_SLIDE_ID_2" val="{DF0DE8BF-C4E9-4A9A-B6AE-4207BEBFACBC}"/>
</p:tagLst>
</file>

<file path=ppt/tags/tag8.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GENSWF_ADVANCE_TIME" val="137.907"/>
  <p:tag name="ISPRING_SLIDE_ID_2" val="{6ABD99EF-517A-48D4-BE94-63D4B91BBA94}"/>
</p:tagLst>
</file>

<file path=ppt/tags/tag9.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D28E8472-C6B5-45A0-A33A-073AF1B3B59A}"/>
  <p:tag name="TIMING" val="|2.529|13.062"/>
  <p:tag name="GENSWF_ADVANCE_TIME" val="78.139"/>
  <p:tag name="ISPRING_SLIDE_ID_2" val="{ED7DC92A-06AB-492F-A7BF-9C5899E2C306}"/>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7634</TotalTime>
  <Words>1935</Words>
  <Application>Microsoft Office PowerPoint</Application>
  <PresentationFormat>On-screen Show (4:3)</PresentationFormat>
  <Paragraphs>125</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Blank Presentation</vt:lpstr>
      <vt:lpstr>Critical thinking and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and analysis</dc:title>
  <dc:creator>Edmund Boey</dc:creator>
  <cp:lastModifiedBy>Anne Lonie</cp:lastModifiedBy>
  <cp:revision>747</cp:revision>
  <cp:lastPrinted>2011-11-18T03:36:14Z</cp:lastPrinted>
  <dcterms:created xsi:type="dcterms:W3CDTF">2012-06-21T06:49:01Z</dcterms:created>
  <dcterms:modified xsi:type="dcterms:W3CDTF">2019-06-05T23:05:32Z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A0FE1487-28F1-427E-8012-873670E9CBDF</vt:lpwstr>
  </property>
  <property fmtid="{D5CDD505-2E9C-101B-9397-08002B2CF9AE}" pid="3" name="ArticulatePath">
    <vt:lpwstr>Critical thinking and analysis</vt:lpwstr>
  </property>
</Properties>
</file>