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1" r:id="rId2"/>
    <p:sldId id="314" r:id="rId3"/>
    <p:sldId id="320" r:id="rId4"/>
    <p:sldId id="315" r:id="rId5"/>
    <p:sldId id="316" r:id="rId6"/>
    <p:sldId id="317" r:id="rId7"/>
    <p:sldId id="318" r:id="rId8"/>
    <p:sldId id="319" r:id="rId9"/>
    <p:sldId id="321" r:id="rId10"/>
    <p:sldId id="322" r:id="rId11"/>
  </p:sldIdLst>
  <p:sldSz cx="9144000" cy="6858000" type="screen4x3"/>
  <p:notesSz cx="6858000" cy="9144000"/>
  <p:custDataLst>
    <p:tags r:id="rId14"/>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6FEDB"/>
    <a:srgbClr val="C3D9FD"/>
    <a:srgbClr val="F6CEFE"/>
    <a:srgbClr val="FFCC99"/>
    <a:srgbClr val="E4FFC9"/>
    <a:srgbClr val="CCFF99"/>
    <a:srgbClr val="0000C8"/>
    <a:srgbClr val="00349C"/>
    <a:srgbClr val="133399"/>
    <a:srgbClr val="1750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2403" autoAdjust="0"/>
  </p:normalViewPr>
  <p:slideViewPr>
    <p:cSldViewPr snapToGrid="0">
      <p:cViewPr varScale="1">
        <p:scale>
          <a:sx n="82" d="100"/>
          <a:sy n="82" d="100"/>
        </p:scale>
        <p:origin x="3384" y="52"/>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As a</a:t>
            </a:r>
            <a:r>
              <a:rPr lang="en-US" baseline="0" dirty="0"/>
              <a:t> journalist, you will be expected to obtain information from various sources to write your story. The interview would be one of your sources. This presentation focuses on strategies to undertake good interviews. The presentation will cover aspects such as conducting the interview, questions to consider before the interview, types of questions to ask and some tips for positive outcomes.</a:t>
            </a:r>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1490070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Reference</a:t>
            </a:r>
          </a:p>
          <a:p>
            <a:endParaRPr lang="en-AU" dirty="0"/>
          </a:p>
          <a:p>
            <a:r>
              <a:rPr lang="en-AU" dirty="0"/>
              <a:t>The information shared with you in this presentation was obtained from the sources listed on this slide. For more information</a:t>
            </a:r>
            <a:r>
              <a:rPr lang="en-AU" baseline="0" dirty="0"/>
              <a:t> on how to conduct a good interview, do refer to the sources.</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190451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dirty="0"/>
              <a:t>According to </a:t>
            </a:r>
            <a:r>
              <a:rPr lang="en-AU" dirty="0" err="1"/>
              <a:t>Vieregge</a:t>
            </a:r>
            <a:r>
              <a:rPr lang="en-AU" dirty="0"/>
              <a:t> (2016), when interviewing someone related or involved with a story, you are receiving information from a primary source. Before you begin interviewing someone, you need to make sure you know what questions to ask and how to ask them. Plan your interview as best you can and think carefully about the topics you want to cover. It would be helpful to write your questions out beforehand if you have the time. Good questions clarify issues and capture the personality and character of the people you’re writing about. Also when interviewing someone, you need to be sure to explain who you are and what your job is. Journalism is about directness, precision, clarity, and not about confusing people. Questions are supposed to get answers. Questions that fail to get answers are not good enough (</a:t>
            </a:r>
            <a:r>
              <a:rPr lang="en-AU" dirty="0" err="1"/>
              <a:t>Vieregge</a:t>
            </a:r>
            <a:r>
              <a:rPr lang="en-AU" dirty="0"/>
              <a:t> 2016), .</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380713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The</a:t>
            </a:r>
            <a:r>
              <a:rPr lang="en-AU" baseline="0" dirty="0"/>
              <a:t> four principles of an interview</a:t>
            </a:r>
          </a:p>
          <a:p>
            <a:endParaRPr lang="en-AU" baseline="0" dirty="0"/>
          </a:p>
          <a:p>
            <a:r>
              <a:rPr lang="en-AU" baseline="0" dirty="0"/>
              <a:t>In order to run a good interview, it is important to make sure that you prepare carefully and familiarize yourself with as much background about the topic as possible. It is also important to establish a positive relationship with the speaker who is going to help you obtain the information that you seek. It is very pertinent that you ask the speaker questions that are relevant to them or those that encourage them to speak. Do ensure that you listen to the speaker and watch them attentively. </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1804077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a:t>
            </a:r>
            <a:r>
              <a:rPr lang="en-AU" baseline="0" dirty="0"/>
              <a:t> 4: Preparing for the interview</a:t>
            </a:r>
          </a:p>
          <a:p>
            <a:endParaRPr lang="en-AU" dirty="0"/>
          </a:p>
          <a:p>
            <a:r>
              <a:rPr lang="en-AU" dirty="0"/>
              <a:t>When interviewing someone related or involved with a story, you are receiving information from primary source.</a:t>
            </a:r>
            <a:r>
              <a:rPr lang="en-AU" baseline="0" dirty="0"/>
              <a:t> It is important not to waste this opportunity and ensure that you obtain all the information that you need. Hence, it is a good idea to always prepare for an interview. *Before the actual interview do identify the questions that you want to ask and how going to ask them. This will show your interviewee that you have prepared for the interview and have committed to making full use of the interviewee’s time. *Do consider the topic you want to cover. This will help you ask the questions you want to ask. *Write down your questions before the interview as this will ensure that you are covering the topics in a logical, coherent and cohesive manner. You may think of some new questions that may arise while you are conducting your interview. Do make sure that you jot them down as you go.</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2238407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Questions to consider before the interview</a:t>
            </a:r>
          </a:p>
          <a:p>
            <a:endParaRPr lang="en-AU" dirty="0"/>
          </a:p>
          <a:p>
            <a:r>
              <a:rPr lang="en-AU" dirty="0"/>
              <a:t>On this slide you can see some questions that will help you plan for the interview. Your answers</a:t>
            </a:r>
            <a:r>
              <a:rPr lang="en-AU" baseline="0" dirty="0"/>
              <a:t> the questions will determine the topic and direction of the interview.</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2719282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Other aspects to consider</a:t>
            </a:r>
          </a:p>
          <a:p>
            <a:endParaRPr lang="en-AU" dirty="0"/>
          </a:p>
          <a:p>
            <a:r>
              <a:rPr lang="en-AU" dirty="0"/>
              <a:t>*Each journalist is bound</a:t>
            </a:r>
            <a:r>
              <a:rPr lang="en-AU" baseline="0" dirty="0"/>
              <a:t> by particular elements such as organizational policies and professional code of ethics. You need to consider these before conducting your interview so that you will not be breaking any rules. *It is also important for you to consider how you can bring people with different perspectives and ideas into your decision making process so as to present an objective story. *It is also pertinent to consider who will be affected by your decision and topic. Who will be reading your story? *In order to write an objective story, it would be a good idea to consider how you would feel if you were the subject of the story. This will help you not only write an objective piece but also be able you to ensure that you are not going causing harm or hurt any individual or organization. By doing this, your story will be based on facts alone.</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604196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Type of questions</a:t>
            </a:r>
          </a:p>
          <a:p>
            <a:endParaRPr lang="en-AU" dirty="0"/>
          </a:p>
          <a:p>
            <a:r>
              <a:rPr lang="en-AU" dirty="0"/>
              <a:t>On this slide you will see different categories</a:t>
            </a:r>
            <a:r>
              <a:rPr lang="en-AU" baseline="0" dirty="0"/>
              <a:t> of questions that you can ask. Direct questions are questions that flow from the theme of the interview. So, if you are conducting an interview about an accident that occurred, you would probably ask questions about who had died in the accident and how the death occurred.</a:t>
            </a:r>
          </a:p>
          <a:p>
            <a:endParaRPr lang="en-AU" baseline="0" dirty="0"/>
          </a:p>
          <a:p>
            <a:r>
              <a:rPr lang="en-AU" baseline="0" dirty="0"/>
              <a:t>Open-ended questions do not have a fixed limit or require your interviewee to provide particular details, whereas close-ended questions require a brief and pointed reply from the interviewee.</a:t>
            </a:r>
          </a:p>
          <a:p>
            <a:endParaRPr lang="en-AU" baseline="0" dirty="0"/>
          </a:p>
          <a:p>
            <a:r>
              <a:rPr lang="en-AU" baseline="0" dirty="0"/>
              <a:t>Sometimes a journalist needs to ask tough questions such as ‘Sir, since you are a dictator, we all know you are corrupt. In what measure are you corrupt? This requires a lot of confidence.</a:t>
            </a:r>
          </a:p>
          <a:p>
            <a:endParaRPr lang="en-AU" baseline="0" dirty="0"/>
          </a:p>
          <a:p>
            <a:r>
              <a:rPr lang="en-AU" baseline="0" dirty="0"/>
              <a:t>Then there are intrusive questions that concern the private livers of your interviewees. The type of question you ask will depend on the purpose of the interview and the information that you seek.</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484374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The interviewer’s ground rules</a:t>
            </a:r>
          </a:p>
          <a:p>
            <a:endParaRPr lang="en-AU" dirty="0"/>
          </a:p>
          <a:p>
            <a:r>
              <a:rPr lang="en-AU" dirty="0"/>
              <a:t>On this slide</a:t>
            </a:r>
            <a:r>
              <a:rPr lang="en-AU" baseline="0" dirty="0"/>
              <a:t> you can see some practices that journalists need to adhere to so that the best possible outcomes can be experienced by everyone concerned.</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1428108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 Some tips for positive outcomes</a:t>
            </a:r>
          </a:p>
          <a:p>
            <a:endParaRPr lang="en-AU" dirty="0"/>
          </a:p>
          <a:p>
            <a:r>
              <a:rPr lang="en-AU" dirty="0"/>
              <a:t>It is always a good idea to be yourself and</a:t>
            </a:r>
            <a:r>
              <a:rPr lang="en-AU" baseline="0" dirty="0"/>
              <a:t> not act out of character. Do not pretend to be somebody you are not. This is especially important when you are interviewing celebrities and other popular people. It would be a good idea to choose the right setting for the interview. A place that is crowded and noisy will not be suitable for an interview. You want to ensure that you are not constantly disrupted by people walking pass or the noise from around you. It is also important that you tap into your interviewee’s ability to remember the details of an event or situation. You can do this through the questions you ask. Never take things for granted or assume this is what the interviewee meant. Always ask why something is so in order to fully understand what is being said. Do remember to take notes. Never only depend on your recording device as sometimes it can fail because of technical difficulties. There is nothing worse than turning up for an interview late. This will give your interviewee a negative impression of you. Do dress appropriately for the interview. It is a good idea to portray a professional image.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36020696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1216024"/>
          </a:xfrm>
          <a:prstGeom prst="rect">
            <a:avLst/>
          </a:prstGeom>
          <a:noFill/>
        </p:spPr>
        <p:txBody>
          <a:bodyPr/>
          <a:lstStyle/>
          <a:p>
            <a:pPr eaLnBrk="1" hangingPunct="1"/>
            <a:r>
              <a:rPr lang="en-US" sz="2800" dirty="0"/>
              <a:t>Interviewing for a feature article</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Reference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10</a:t>
            </a:fld>
            <a:endParaRPr lang="en-AU" altLang="en-US" sz="1200">
              <a:solidFill>
                <a:srgbClr val="898989"/>
              </a:solidFill>
            </a:endParaRPr>
          </a:p>
        </p:txBody>
      </p:sp>
      <p:sp>
        <p:nvSpPr>
          <p:cNvPr id="7" name="TextBox 6"/>
          <p:cNvSpPr txBox="1"/>
          <p:nvPr/>
        </p:nvSpPr>
        <p:spPr>
          <a:xfrm>
            <a:off x="6400800" y="6070624"/>
            <a:ext cx="2401454" cy="276999"/>
          </a:xfrm>
          <a:prstGeom prst="rect">
            <a:avLst/>
          </a:prstGeom>
          <a:noFill/>
        </p:spPr>
        <p:txBody>
          <a:bodyPr wrap="square" rtlCol="0">
            <a:spAutoFit/>
          </a:bodyPr>
          <a:lstStyle/>
          <a:p>
            <a:pPr algn="r"/>
            <a:r>
              <a:rPr lang="en-AU" sz="1200" dirty="0" err="1">
                <a:solidFill>
                  <a:schemeClr val="bg1"/>
                </a:solidFill>
              </a:rPr>
              <a:t>Vieregge</a:t>
            </a:r>
            <a:r>
              <a:rPr lang="en-AU" sz="1200" dirty="0">
                <a:solidFill>
                  <a:schemeClr val="bg1"/>
                </a:solidFill>
              </a:rPr>
              <a:t> 2016</a:t>
            </a:r>
          </a:p>
        </p:txBody>
      </p:sp>
      <p:sp>
        <p:nvSpPr>
          <p:cNvPr id="4" name="TextBox 3"/>
          <p:cNvSpPr txBox="1"/>
          <p:nvPr/>
        </p:nvSpPr>
        <p:spPr>
          <a:xfrm>
            <a:off x="554182" y="1246909"/>
            <a:ext cx="8113568" cy="1815882"/>
          </a:xfrm>
          <a:prstGeom prst="rect">
            <a:avLst/>
          </a:prstGeom>
          <a:noFill/>
        </p:spPr>
        <p:txBody>
          <a:bodyPr wrap="square" rtlCol="0">
            <a:spAutoFit/>
          </a:bodyPr>
          <a:lstStyle/>
          <a:p>
            <a:r>
              <a:rPr lang="en-AU" sz="1600" dirty="0"/>
              <a:t>Columbia University </a:t>
            </a:r>
            <a:r>
              <a:rPr lang="en-AU" sz="1600" dirty="0" err="1"/>
              <a:t>n.d.</a:t>
            </a:r>
            <a:r>
              <a:rPr lang="en-AU" sz="1600" dirty="0"/>
              <a:t>, Interviewing principles, viewed 16 November 2016, &lt;http://www.columbia.edu/itc/journalism/isaacs/edit/MencherIntv1.html&gt;.</a:t>
            </a:r>
          </a:p>
          <a:p>
            <a:endParaRPr lang="en-AU" sz="1600" dirty="0"/>
          </a:p>
          <a:p>
            <a:r>
              <a:rPr lang="en-AU" sz="1600" dirty="0" err="1"/>
              <a:t>Vieregge</a:t>
            </a:r>
            <a:r>
              <a:rPr lang="en-AU" sz="1600" dirty="0"/>
              <a:t>, Q 2016, Journalism: gathering information and writing your story, viewed 16 October 2016, &lt;http://writingcommons.org/open-text/research-methods-methodologies/empirical-research/interviews/journalism-gathering-information-and-writing-your-story&gt;</a:t>
            </a:r>
          </a:p>
        </p:txBody>
      </p:sp>
    </p:spTree>
    <p:extLst>
      <p:ext uri="{BB962C8B-B14F-4D97-AF65-F5344CB8AC3E}">
        <p14:creationId xmlns:p14="http://schemas.microsoft.com/office/powerpoint/2010/main" val="21346535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Getting the information</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sp>
        <p:nvSpPr>
          <p:cNvPr id="9" name="Oval Callout 8"/>
          <p:cNvSpPr/>
          <p:nvPr/>
        </p:nvSpPr>
        <p:spPr bwMode="auto">
          <a:xfrm>
            <a:off x="1256145" y="1579418"/>
            <a:ext cx="6382328" cy="2179782"/>
          </a:xfrm>
          <a:prstGeom prst="wedgeEllipseCallout">
            <a:avLst>
              <a:gd name="adj1" fmla="val -50934"/>
              <a:gd name="adj2" fmla="val -58263"/>
            </a:avLst>
          </a:prstGeom>
          <a:solidFill>
            <a:srgbClr val="E4FF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In journalism,</a:t>
            </a:r>
            <a:r>
              <a:rPr kumimoji="0" lang="en-AU" sz="1800" b="0" i="0" u="none" strike="noStrike" cap="none" normalizeH="0" dirty="0">
                <a:ln>
                  <a:noFill/>
                </a:ln>
                <a:solidFill>
                  <a:schemeClr val="tx1"/>
                </a:solidFill>
                <a:effectLst/>
                <a:latin typeface="Arial" charset="0"/>
                <a:cs typeface="Arial" charset="0"/>
              </a:rPr>
              <a:t> the information you use is the heart of your writing. In order to make an impact and inform your audience, you need details, sources and evidence.</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10" name="TextBox 9"/>
          <p:cNvSpPr txBox="1"/>
          <p:nvPr/>
        </p:nvSpPr>
        <p:spPr>
          <a:xfrm>
            <a:off x="6345382" y="5684838"/>
            <a:ext cx="2401454" cy="276999"/>
          </a:xfrm>
          <a:prstGeom prst="rect">
            <a:avLst/>
          </a:prstGeom>
          <a:noFill/>
        </p:spPr>
        <p:txBody>
          <a:bodyPr wrap="square" rtlCol="0">
            <a:spAutoFit/>
          </a:bodyPr>
          <a:lstStyle/>
          <a:p>
            <a:pPr algn="r"/>
            <a:r>
              <a:rPr lang="en-AU" sz="1200" dirty="0" err="1">
                <a:solidFill>
                  <a:schemeClr val="bg1"/>
                </a:solidFill>
              </a:rPr>
              <a:t>Vieregge</a:t>
            </a:r>
            <a:r>
              <a:rPr lang="en-AU" sz="1200" dirty="0">
                <a:solidFill>
                  <a:schemeClr val="bg1"/>
                </a:solidFill>
              </a:rPr>
              <a:t> 2016</a:t>
            </a:r>
          </a:p>
        </p:txBody>
      </p:sp>
    </p:spTree>
    <p:custDataLst>
      <p:tags r:id="rId1"/>
    </p:custDataLst>
    <p:extLst>
      <p:ext uri="{BB962C8B-B14F-4D97-AF65-F5344CB8AC3E}">
        <p14:creationId xmlns:p14="http://schemas.microsoft.com/office/powerpoint/2010/main" val="24814025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The four principles of an interview</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sp>
        <p:nvSpPr>
          <p:cNvPr id="10" name="TextBox 9"/>
          <p:cNvSpPr txBox="1"/>
          <p:nvPr/>
        </p:nvSpPr>
        <p:spPr>
          <a:xfrm>
            <a:off x="6345382" y="5684838"/>
            <a:ext cx="2401454" cy="276999"/>
          </a:xfrm>
          <a:prstGeom prst="rect">
            <a:avLst/>
          </a:prstGeom>
          <a:noFill/>
        </p:spPr>
        <p:txBody>
          <a:bodyPr wrap="square" rtlCol="0">
            <a:spAutoFit/>
          </a:bodyPr>
          <a:lstStyle/>
          <a:p>
            <a:pPr algn="r"/>
            <a:r>
              <a:rPr lang="en-AU" sz="1200" dirty="0">
                <a:solidFill>
                  <a:schemeClr val="bg1"/>
                </a:solidFill>
              </a:rPr>
              <a:t>Columbia University </a:t>
            </a:r>
            <a:r>
              <a:rPr lang="en-AU" sz="1200" dirty="0" err="1">
                <a:solidFill>
                  <a:schemeClr val="bg1"/>
                </a:solidFill>
              </a:rPr>
              <a:t>n.d.</a:t>
            </a:r>
            <a:endParaRPr lang="en-AU" sz="1200" dirty="0">
              <a:solidFill>
                <a:schemeClr val="bg1"/>
              </a:solidFill>
            </a:endParaRPr>
          </a:p>
        </p:txBody>
      </p:sp>
      <p:sp>
        <p:nvSpPr>
          <p:cNvPr id="4" name="TextBox 3"/>
          <p:cNvSpPr txBox="1"/>
          <p:nvPr/>
        </p:nvSpPr>
        <p:spPr>
          <a:xfrm>
            <a:off x="480291" y="1570182"/>
            <a:ext cx="8266545" cy="3170099"/>
          </a:xfrm>
          <a:prstGeom prst="rect">
            <a:avLst/>
          </a:prstGeom>
          <a:noFill/>
        </p:spPr>
        <p:txBody>
          <a:bodyPr wrap="square" rtlCol="0">
            <a:spAutoFit/>
          </a:bodyPr>
          <a:lstStyle/>
          <a:p>
            <a:pPr marL="342900" lvl="0" indent="-342900">
              <a:buFont typeface="Arial" panose="020B0604020202020204" pitchFamily="34" charset="0"/>
              <a:buChar char="•"/>
            </a:pPr>
            <a:r>
              <a:rPr lang="en-US" sz="2000" dirty="0"/>
              <a:t>Prepare carefully, familiarize yourself with as much background as possible.</a:t>
            </a:r>
          </a:p>
          <a:p>
            <a:pPr marL="342900" lvl="0"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000" dirty="0"/>
              <a:t>Establish a relationship with the speaker who is conducive to obtaining information.</a:t>
            </a:r>
          </a:p>
          <a:p>
            <a:pPr marL="342900" lvl="0"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000" dirty="0"/>
              <a:t>Ask questions that are relevant to the speaker and those that induce the speaker to talk.</a:t>
            </a:r>
          </a:p>
          <a:p>
            <a:pPr marL="342900" lvl="0"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000" dirty="0"/>
              <a:t>Listen and watch attentively.</a:t>
            </a:r>
          </a:p>
        </p:txBody>
      </p:sp>
    </p:spTree>
    <p:extLst>
      <p:ext uri="{BB962C8B-B14F-4D97-AF65-F5344CB8AC3E}">
        <p14:creationId xmlns:p14="http://schemas.microsoft.com/office/powerpoint/2010/main" val="10835884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Preparing for the interview</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sp>
        <p:nvSpPr>
          <p:cNvPr id="5" name="Rounded Rectangle 4"/>
          <p:cNvSpPr/>
          <p:nvPr/>
        </p:nvSpPr>
        <p:spPr bwMode="auto">
          <a:xfrm>
            <a:off x="572654" y="1667453"/>
            <a:ext cx="8095095" cy="974148"/>
          </a:xfrm>
          <a:prstGeom prst="roundRect">
            <a:avLst/>
          </a:prstGeom>
          <a:solidFill>
            <a:srgbClr val="E4FF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kumimoji="0" lang="en-AU" sz="2000" b="0" i="0" u="none" strike="noStrike" cap="none" normalizeH="0" baseline="0" dirty="0">
                <a:ln>
                  <a:noFill/>
                </a:ln>
                <a:solidFill>
                  <a:schemeClr val="tx1"/>
                </a:solidFill>
                <a:effectLst/>
                <a:latin typeface="Arial" charset="0"/>
                <a:cs typeface="Arial" charset="0"/>
              </a:rPr>
              <a:t>Identify the questions you want to ask and how to ask them.</a:t>
            </a:r>
          </a:p>
        </p:txBody>
      </p:sp>
      <p:sp>
        <p:nvSpPr>
          <p:cNvPr id="6" name="Rounded Rectangle 5"/>
          <p:cNvSpPr/>
          <p:nvPr/>
        </p:nvSpPr>
        <p:spPr bwMode="auto">
          <a:xfrm>
            <a:off x="572654" y="2962852"/>
            <a:ext cx="8095095" cy="974148"/>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kumimoji="0" lang="en-AU" sz="2000" b="0" i="0" u="none" strike="noStrike" cap="none" normalizeH="0" baseline="0" dirty="0">
                <a:ln>
                  <a:noFill/>
                </a:ln>
                <a:solidFill>
                  <a:schemeClr val="tx1"/>
                </a:solidFill>
                <a:effectLst/>
                <a:latin typeface="Arial" charset="0"/>
                <a:cs typeface="Arial" charset="0"/>
              </a:rPr>
              <a:t>Plan</a:t>
            </a:r>
            <a:r>
              <a:rPr kumimoji="0" lang="en-AU" sz="2000" b="0" i="0" u="none" strike="noStrike" cap="none" normalizeH="0" dirty="0">
                <a:ln>
                  <a:noFill/>
                </a:ln>
                <a:solidFill>
                  <a:schemeClr val="tx1"/>
                </a:solidFill>
                <a:effectLst/>
                <a:latin typeface="Arial" charset="0"/>
                <a:cs typeface="Arial" charset="0"/>
              </a:rPr>
              <a:t> for the interview by thinking about the topic you want to cover</a:t>
            </a:r>
            <a:r>
              <a:rPr kumimoji="0" lang="en-AU" sz="2000" b="0" i="0" u="none" strike="noStrike" cap="none" normalizeH="0" baseline="0" dirty="0">
                <a:ln>
                  <a:noFill/>
                </a:ln>
                <a:solidFill>
                  <a:schemeClr val="tx1"/>
                </a:solidFill>
                <a:effectLst/>
                <a:latin typeface="Arial" charset="0"/>
                <a:cs typeface="Arial" charset="0"/>
              </a:rPr>
              <a:t>.</a:t>
            </a:r>
          </a:p>
        </p:txBody>
      </p:sp>
      <p:sp>
        <p:nvSpPr>
          <p:cNvPr id="7" name="Rounded Rectangle 6"/>
          <p:cNvSpPr/>
          <p:nvPr/>
        </p:nvSpPr>
        <p:spPr bwMode="auto">
          <a:xfrm>
            <a:off x="572654" y="4305733"/>
            <a:ext cx="8095095" cy="974148"/>
          </a:xfrm>
          <a:prstGeom prst="roundRect">
            <a:avLst/>
          </a:prstGeom>
          <a:solidFill>
            <a:srgbClr val="F6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kumimoji="0" lang="en-AU" sz="2000" b="0" i="0" u="none" strike="noStrike" cap="none" normalizeH="0" baseline="0" dirty="0">
                <a:ln>
                  <a:noFill/>
                </a:ln>
                <a:solidFill>
                  <a:schemeClr val="tx1"/>
                </a:solidFill>
                <a:effectLst/>
                <a:latin typeface="Arial" charset="0"/>
                <a:cs typeface="Arial" charset="0"/>
              </a:rPr>
              <a:t>Write your questions out before the interview.</a:t>
            </a:r>
          </a:p>
        </p:txBody>
      </p:sp>
      <p:sp>
        <p:nvSpPr>
          <p:cNvPr id="8" name="TextBox 7"/>
          <p:cNvSpPr txBox="1"/>
          <p:nvPr/>
        </p:nvSpPr>
        <p:spPr>
          <a:xfrm>
            <a:off x="6382327" y="6017347"/>
            <a:ext cx="2401454" cy="276999"/>
          </a:xfrm>
          <a:prstGeom prst="rect">
            <a:avLst/>
          </a:prstGeom>
          <a:noFill/>
        </p:spPr>
        <p:txBody>
          <a:bodyPr wrap="square" rtlCol="0">
            <a:spAutoFit/>
          </a:bodyPr>
          <a:lstStyle/>
          <a:p>
            <a:pPr algn="r"/>
            <a:r>
              <a:rPr lang="en-AU" sz="1200" dirty="0" err="1">
                <a:solidFill>
                  <a:schemeClr val="bg1"/>
                </a:solidFill>
              </a:rPr>
              <a:t>Vieregge</a:t>
            </a:r>
            <a:r>
              <a:rPr lang="en-AU" sz="1200" dirty="0">
                <a:solidFill>
                  <a:schemeClr val="bg1"/>
                </a:solidFill>
              </a:rPr>
              <a:t> 2016</a:t>
            </a:r>
          </a:p>
        </p:txBody>
      </p:sp>
    </p:spTree>
    <p:extLst>
      <p:ext uri="{BB962C8B-B14F-4D97-AF65-F5344CB8AC3E}">
        <p14:creationId xmlns:p14="http://schemas.microsoft.com/office/powerpoint/2010/main" val="30201905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Questions to consider before the interview</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5</a:t>
            </a:fld>
            <a:endParaRPr lang="en-AU" altLang="en-US" sz="1200">
              <a:solidFill>
                <a:srgbClr val="898989"/>
              </a:solidFill>
            </a:endParaRPr>
          </a:p>
        </p:txBody>
      </p:sp>
      <p:sp>
        <p:nvSpPr>
          <p:cNvPr id="4" name="TextBox 3"/>
          <p:cNvSpPr txBox="1"/>
          <p:nvPr/>
        </p:nvSpPr>
        <p:spPr>
          <a:xfrm>
            <a:off x="6400800" y="6070624"/>
            <a:ext cx="2401454" cy="276999"/>
          </a:xfrm>
          <a:prstGeom prst="rect">
            <a:avLst/>
          </a:prstGeom>
          <a:noFill/>
        </p:spPr>
        <p:txBody>
          <a:bodyPr wrap="square" rtlCol="0">
            <a:spAutoFit/>
          </a:bodyPr>
          <a:lstStyle/>
          <a:p>
            <a:pPr algn="r"/>
            <a:r>
              <a:rPr lang="en-AU" sz="1200" dirty="0" err="1">
                <a:solidFill>
                  <a:schemeClr val="bg1"/>
                </a:solidFill>
              </a:rPr>
              <a:t>Vieregge</a:t>
            </a:r>
            <a:r>
              <a:rPr lang="en-AU" sz="1200" dirty="0">
                <a:solidFill>
                  <a:schemeClr val="bg1"/>
                </a:solidFill>
              </a:rPr>
              <a:t> 2016</a:t>
            </a:r>
          </a:p>
        </p:txBody>
      </p:sp>
      <p:sp>
        <p:nvSpPr>
          <p:cNvPr id="5" name="Rounded Rectangle 4"/>
          <p:cNvSpPr/>
          <p:nvPr/>
        </p:nvSpPr>
        <p:spPr bwMode="auto">
          <a:xfrm>
            <a:off x="581891" y="1256145"/>
            <a:ext cx="7924800" cy="877455"/>
          </a:xfrm>
          <a:prstGeom prst="roundRect">
            <a:avLst/>
          </a:prstGeom>
          <a:solidFill>
            <a:srgbClr val="E4FF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solidFill>
                  <a:schemeClr val="tx1"/>
                </a:solidFill>
                <a:effectLst/>
                <a:latin typeface="Arial" charset="0"/>
                <a:cs typeface="Arial" charset="0"/>
              </a:rPr>
              <a:t>What do you know and what do</a:t>
            </a:r>
            <a:r>
              <a:rPr kumimoji="0" lang="en-AU" sz="2000" b="0" i="0" u="none" strike="noStrike" cap="none" normalizeH="0" dirty="0">
                <a:ln>
                  <a:noFill/>
                </a:ln>
                <a:solidFill>
                  <a:schemeClr val="tx1"/>
                </a:solidFill>
                <a:effectLst/>
                <a:latin typeface="Arial" charset="0"/>
                <a:cs typeface="Arial" charset="0"/>
              </a:rPr>
              <a:t> you need to know?</a:t>
            </a:r>
            <a:endParaRPr kumimoji="0" lang="en-AU" sz="2000" b="0" i="0" u="none" strike="noStrike" cap="none" normalizeH="0" baseline="0" dirty="0">
              <a:ln>
                <a:noFill/>
              </a:ln>
              <a:solidFill>
                <a:schemeClr val="tx1"/>
              </a:solidFill>
              <a:effectLst/>
              <a:latin typeface="Arial" charset="0"/>
              <a:cs typeface="Arial" charset="0"/>
            </a:endParaRPr>
          </a:p>
        </p:txBody>
      </p:sp>
      <p:sp>
        <p:nvSpPr>
          <p:cNvPr id="6" name="Rounded Rectangle 5"/>
          <p:cNvSpPr/>
          <p:nvPr/>
        </p:nvSpPr>
        <p:spPr bwMode="auto">
          <a:xfrm>
            <a:off x="576262" y="2410474"/>
            <a:ext cx="7924800" cy="877455"/>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solidFill>
                  <a:schemeClr val="tx1"/>
                </a:solidFill>
                <a:effectLst/>
                <a:latin typeface="Arial" charset="0"/>
                <a:cs typeface="Arial" charset="0"/>
              </a:rPr>
              <a:t>What are you trying to inform your audience?</a:t>
            </a:r>
          </a:p>
        </p:txBody>
      </p:sp>
      <p:sp>
        <p:nvSpPr>
          <p:cNvPr id="7" name="Rounded Rectangle 6"/>
          <p:cNvSpPr/>
          <p:nvPr/>
        </p:nvSpPr>
        <p:spPr bwMode="auto">
          <a:xfrm>
            <a:off x="576262" y="3569783"/>
            <a:ext cx="7924800" cy="877455"/>
          </a:xfrm>
          <a:prstGeom prst="roundRect">
            <a:avLst/>
          </a:prstGeom>
          <a:solidFill>
            <a:srgbClr val="F6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solidFill>
                  <a:schemeClr val="tx1"/>
                </a:solidFill>
                <a:effectLst/>
                <a:latin typeface="Arial" charset="0"/>
                <a:cs typeface="Arial" charset="0"/>
              </a:rPr>
              <a:t>What are</a:t>
            </a:r>
            <a:r>
              <a:rPr kumimoji="0" lang="en-AU" sz="2000" b="0" i="0" u="none" strike="noStrike" cap="none" normalizeH="0" dirty="0">
                <a:ln>
                  <a:noFill/>
                </a:ln>
                <a:solidFill>
                  <a:schemeClr val="tx1"/>
                </a:solidFill>
                <a:effectLst/>
                <a:latin typeface="Arial" charset="0"/>
                <a:cs typeface="Arial" charset="0"/>
              </a:rPr>
              <a:t> some of the potential outcomes? (both positive and negative)</a:t>
            </a:r>
            <a:endParaRPr kumimoji="0" lang="en-AU" sz="2000" b="0" i="0" u="none" strike="noStrike" cap="none" normalizeH="0" baseline="0" dirty="0">
              <a:ln>
                <a:noFill/>
              </a:ln>
              <a:solidFill>
                <a:schemeClr val="tx1"/>
              </a:solidFill>
              <a:effectLst/>
              <a:latin typeface="Arial" charset="0"/>
              <a:cs typeface="Arial" charset="0"/>
            </a:endParaRPr>
          </a:p>
        </p:txBody>
      </p:sp>
      <p:sp>
        <p:nvSpPr>
          <p:cNvPr id="8" name="Rounded Rectangle 7"/>
          <p:cNvSpPr/>
          <p:nvPr/>
        </p:nvSpPr>
        <p:spPr bwMode="auto">
          <a:xfrm>
            <a:off x="576262" y="4729092"/>
            <a:ext cx="7924800" cy="877455"/>
          </a:xfrm>
          <a:prstGeom prst="roundRect">
            <a:avLst/>
          </a:prstGeom>
          <a:solidFill>
            <a:srgbClr val="C3D9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solidFill>
                  <a:schemeClr val="tx1"/>
                </a:solidFill>
                <a:effectLst/>
                <a:latin typeface="Arial" charset="0"/>
                <a:cs typeface="Arial" charset="0"/>
              </a:rPr>
              <a:t>What are some</a:t>
            </a:r>
            <a:r>
              <a:rPr kumimoji="0" lang="en-AU" sz="2000" b="0" i="0" u="none" strike="noStrike" cap="none" normalizeH="0" dirty="0">
                <a:ln>
                  <a:noFill/>
                </a:ln>
                <a:solidFill>
                  <a:schemeClr val="tx1"/>
                </a:solidFill>
                <a:effectLst/>
                <a:latin typeface="Arial" charset="0"/>
                <a:cs typeface="Arial" charset="0"/>
              </a:rPr>
              <a:t> of the ethical issues pertaining to the topic?</a:t>
            </a:r>
            <a:endParaRPr kumimoji="0" lang="en-AU" sz="2000" b="0" i="0" u="none" strike="noStrike" cap="none" normalizeH="0" baseline="0" dirty="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9852390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Other aspects to consider</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6</a:t>
            </a:fld>
            <a:endParaRPr lang="en-AU" altLang="en-US" sz="1200">
              <a:solidFill>
                <a:srgbClr val="898989"/>
              </a:solidFill>
            </a:endParaRPr>
          </a:p>
        </p:txBody>
      </p:sp>
      <p:sp>
        <p:nvSpPr>
          <p:cNvPr id="4" name="Rounded Rectangle 3"/>
          <p:cNvSpPr/>
          <p:nvPr/>
        </p:nvSpPr>
        <p:spPr bwMode="auto">
          <a:xfrm>
            <a:off x="554182" y="1191491"/>
            <a:ext cx="8113568" cy="840509"/>
          </a:xfrm>
          <a:prstGeom prst="roundRect">
            <a:avLst/>
          </a:prstGeom>
          <a:solidFill>
            <a:srgbClr val="E4FF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2000"/>
              <a:t>What organizational policies or professional guidelines should you consider?</a:t>
            </a:r>
            <a:endParaRPr kumimoji="0" lang="en-AU" sz="2000" b="0" i="0" u="none" strike="noStrike" cap="none" normalizeH="0" baseline="0">
              <a:ln>
                <a:noFill/>
              </a:ln>
              <a:solidFill>
                <a:schemeClr val="tx1"/>
              </a:solidFill>
              <a:effectLst/>
            </a:endParaRPr>
          </a:p>
        </p:txBody>
      </p:sp>
      <p:sp>
        <p:nvSpPr>
          <p:cNvPr id="6" name="Rounded Rectangle 5"/>
          <p:cNvSpPr/>
          <p:nvPr/>
        </p:nvSpPr>
        <p:spPr bwMode="auto">
          <a:xfrm>
            <a:off x="554182" y="2147166"/>
            <a:ext cx="8113568" cy="840509"/>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2000" dirty="0"/>
              <a:t>How can you bring people with different perspectives and ideas into your decision making?</a:t>
            </a:r>
            <a:endParaRPr kumimoji="0" lang="en-AU" sz="2000" b="0" i="0" u="none" strike="noStrike" cap="none" normalizeH="0" baseline="0" dirty="0">
              <a:ln>
                <a:noFill/>
              </a:ln>
              <a:solidFill>
                <a:schemeClr val="tx1"/>
              </a:solidFill>
              <a:effectLst/>
            </a:endParaRPr>
          </a:p>
        </p:txBody>
      </p:sp>
      <p:sp>
        <p:nvSpPr>
          <p:cNvPr id="8" name="Rounded Rectangle 7"/>
          <p:cNvSpPr/>
          <p:nvPr/>
        </p:nvSpPr>
        <p:spPr bwMode="auto">
          <a:xfrm>
            <a:off x="554182" y="3102841"/>
            <a:ext cx="8113568" cy="840509"/>
          </a:xfrm>
          <a:prstGeom prst="roundRect">
            <a:avLst/>
          </a:prstGeom>
          <a:solidFill>
            <a:srgbClr val="F6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2000" dirty="0"/>
              <a:t>Who will be affected by your decision? Think about your topic and who will be reading about it?</a:t>
            </a:r>
            <a:endParaRPr kumimoji="0" lang="en-AU" sz="2000" b="0" i="0" u="none" strike="noStrike" cap="none" normalizeH="0" baseline="0" dirty="0">
              <a:ln>
                <a:noFill/>
              </a:ln>
              <a:solidFill>
                <a:schemeClr val="tx1"/>
              </a:solidFill>
              <a:effectLst/>
            </a:endParaRPr>
          </a:p>
        </p:txBody>
      </p:sp>
      <p:sp>
        <p:nvSpPr>
          <p:cNvPr id="9" name="Rounded Rectangle 8"/>
          <p:cNvSpPr/>
          <p:nvPr/>
        </p:nvSpPr>
        <p:spPr bwMode="auto">
          <a:xfrm>
            <a:off x="554182" y="4058516"/>
            <a:ext cx="8113568" cy="840509"/>
          </a:xfrm>
          <a:prstGeom prst="roundRect">
            <a:avLst/>
          </a:prstGeom>
          <a:solidFill>
            <a:srgbClr val="C3D9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2000" dirty="0"/>
              <a:t>How would you feel if roles were reversed and you were the subject of the story?</a:t>
            </a:r>
            <a:endParaRPr kumimoji="0" lang="en-AU" sz="2000" b="0" i="0" u="none" strike="noStrike" cap="none" normalizeH="0" baseline="0" dirty="0">
              <a:ln>
                <a:noFill/>
              </a:ln>
              <a:solidFill>
                <a:schemeClr val="tx1"/>
              </a:solidFill>
              <a:effectLst/>
            </a:endParaRPr>
          </a:p>
        </p:txBody>
      </p:sp>
      <p:sp>
        <p:nvSpPr>
          <p:cNvPr id="11" name="Rounded Rectangle 10"/>
          <p:cNvSpPr/>
          <p:nvPr/>
        </p:nvSpPr>
        <p:spPr bwMode="auto">
          <a:xfrm>
            <a:off x="554182" y="5026892"/>
            <a:ext cx="8113568" cy="840509"/>
          </a:xfrm>
          <a:prstGeom prst="roundRect">
            <a:avLst/>
          </a:prstGeom>
          <a:solidFill>
            <a:srgbClr val="C6FED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2000"/>
              <a:t>Are there ways to minimize harm while remaining true to the facts of the story? </a:t>
            </a:r>
            <a:endParaRPr kumimoji="0" lang="en-AU" sz="2000" b="0" i="0" u="none" strike="noStrike" cap="none" normalizeH="0" baseline="0" dirty="0">
              <a:ln>
                <a:noFill/>
              </a:ln>
              <a:solidFill>
                <a:schemeClr val="tx1"/>
              </a:solidFill>
              <a:effectLst/>
            </a:endParaRPr>
          </a:p>
        </p:txBody>
      </p:sp>
      <p:sp>
        <p:nvSpPr>
          <p:cNvPr id="12" name="TextBox 11"/>
          <p:cNvSpPr txBox="1"/>
          <p:nvPr/>
        </p:nvSpPr>
        <p:spPr>
          <a:xfrm>
            <a:off x="6400800" y="6070624"/>
            <a:ext cx="2401454" cy="276999"/>
          </a:xfrm>
          <a:prstGeom prst="rect">
            <a:avLst/>
          </a:prstGeom>
          <a:noFill/>
        </p:spPr>
        <p:txBody>
          <a:bodyPr wrap="square" rtlCol="0">
            <a:spAutoFit/>
          </a:bodyPr>
          <a:lstStyle/>
          <a:p>
            <a:pPr algn="r"/>
            <a:r>
              <a:rPr lang="en-AU" sz="1200" dirty="0" err="1">
                <a:solidFill>
                  <a:schemeClr val="bg1"/>
                </a:solidFill>
              </a:rPr>
              <a:t>Vieregge</a:t>
            </a:r>
            <a:r>
              <a:rPr lang="en-AU" sz="1200" dirty="0">
                <a:solidFill>
                  <a:schemeClr val="bg1"/>
                </a:solidFill>
              </a:rPr>
              <a:t> 2016</a:t>
            </a:r>
          </a:p>
        </p:txBody>
      </p:sp>
    </p:spTree>
    <p:extLst>
      <p:ext uri="{BB962C8B-B14F-4D97-AF65-F5344CB8AC3E}">
        <p14:creationId xmlns:p14="http://schemas.microsoft.com/office/powerpoint/2010/main" val="12897379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Type of questions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7</a:t>
            </a:fld>
            <a:endParaRPr lang="en-AU"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247664949"/>
              </p:ext>
            </p:extLst>
          </p:nvPr>
        </p:nvGraphicFramePr>
        <p:xfrm>
          <a:off x="409575" y="1221509"/>
          <a:ext cx="8171008" cy="4206240"/>
        </p:xfrm>
        <a:graphic>
          <a:graphicData uri="http://schemas.openxmlformats.org/drawingml/2006/table">
            <a:tbl>
              <a:tblPr firstRow="1" bandRow="1">
                <a:tableStyleId>{5C22544A-7EE6-4342-B048-85BDC9FD1C3A}</a:tableStyleId>
              </a:tblPr>
              <a:tblGrid>
                <a:gridCol w="2158134">
                  <a:extLst>
                    <a:ext uri="{9D8B030D-6E8A-4147-A177-3AD203B41FA5}">
                      <a16:colId xmlns:a16="http://schemas.microsoft.com/office/drawing/2014/main" val="20000"/>
                    </a:ext>
                  </a:extLst>
                </a:gridCol>
                <a:gridCol w="6012874">
                  <a:extLst>
                    <a:ext uri="{9D8B030D-6E8A-4147-A177-3AD203B41FA5}">
                      <a16:colId xmlns:a16="http://schemas.microsoft.com/office/drawing/2014/main" val="20001"/>
                    </a:ext>
                  </a:extLst>
                </a:gridCol>
              </a:tblGrid>
              <a:tr h="370840">
                <a:tc>
                  <a:txBody>
                    <a:bodyPr/>
                    <a:lstStyle/>
                    <a:p>
                      <a:r>
                        <a:rPr lang="en-AU" sz="1800" b="0" dirty="0">
                          <a:solidFill>
                            <a:schemeClr val="tx1"/>
                          </a:solidFill>
                        </a:rPr>
                        <a:t>Direct questions</a:t>
                      </a:r>
                    </a:p>
                  </a:txBody>
                  <a:tcPr/>
                </a:tc>
                <a:tc>
                  <a:txBody>
                    <a:bodyPr/>
                    <a:lstStyle/>
                    <a:p>
                      <a:r>
                        <a:rPr lang="en-AU" b="0" dirty="0">
                          <a:solidFill>
                            <a:schemeClr val="tx1"/>
                          </a:solidFill>
                        </a:rPr>
                        <a:t>These types of questions flow from the theme of the interview</a:t>
                      </a:r>
                    </a:p>
                    <a:p>
                      <a:pPr marL="285750" indent="-285750">
                        <a:buFont typeface="Arial" panose="020B0604020202020204" pitchFamily="34" charset="0"/>
                        <a:buChar char="•"/>
                      </a:pPr>
                      <a:r>
                        <a:rPr lang="en-AU" sz="1600" b="0" dirty="0">
                          <a:solidFill>
                            <a:schemeClr val="tx1"/>
                          </a:solidFill>
                        </a:rPr>
                        <a:t>Interview about a fatal accident: reporter asks questions</a:t>
                      </a:r>
                      <a:r>
                        <a:rPr lang="en-AU" sz="1600" b="0" baseline="0" dirty="0">
                          <a:solidFill>
                            <a:schemeClr val="tx1"/>
                          </a:solidFill>
                        </a:rPr>
                        <a:t> about who died and where and how the death occurred.</a:t>
                      </a:r>
                      <a:endParaRPr lang="en-AU" sz="1600"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sz="1800" dirty="0"/>
                        <a:t>Open and close-ended questions</a:t>
                      </a:r>
                    </a:p>
                  </a:txBody>
                  <a:tcPr/>
                </a:tc>
                <a:tc>
                  <a:txBody>
                    <a:bodyPr/>
                    <a:lstStyle/>
                    <a:p>
                      <a:r>
                        <a:rPr lang="en-AU" dirty="0"/>
                        <a:t>The open-ended questions have no fixed limit or that require your interviewee to provide details. </a:t>
                      </a:r>
                    </a:p>
                    <a:p>
                      <a:r>
                        <a:rPr lang="en-AU" dirty="0"/>
                        <a:t>The close-ended questions call for a brief pointed reply.</a:t>
                      </a:r>
                    </a:p>
                    <a:p>
                      <a:pPr marL="285750" indent="-285750">
                        <a:buFont typeface="Arial" panose="020B0604020202020204" pitchFamily="34" charset="0"/>
                        <a:buChar char="•"/>
                      </a:pPr>
                      <a:r>
                        <a:rPr lang="en-AU" sz="1600" dirty="0"/>
                        <a:t>Open-ended</a:t>
                      </a:r>
                      <a:r>
                        <a:rPr lang="en-AU" sz="1600" baseline="0" dirty="0"/>
                        <a:t> e</a:t>
                      </a:r>
                      <a:r>
                        <a:rPr lang="en-AU" sz="1600" dirty="0"/>
                        <a:t>xample: Do you like animals and why?</a:t>
                      </a:r>
                    </a:p>
                    <a:p>
                      <a:pPr marL="285750" indent="-285750">
                        <a:buFont typeface="Arial" panose="020B0604020202020204" pitchFamily="34" charset="0"/>
                        <a:buChar char="•"/>
                      </a:pPr>
                      <a:r>
                        <a:rPr lang="en-AU" sz="1600" dirty="0"/>
                        <a:t>Close-ended example: Do you like animals?</a:t>
                      </a:r>
                    </a:p>
                  </a:txBody>
                  <a:tcPr/>
                </a:tc>
                <a:extLst>
                  <a:ext uri="{0D108BD9-81ED-4DB2-BD59-A6C34878D82A}">
                    <a16:rowId xmlns:a16="http://schemas.microsoft.com/office/drawing/2014/main" val="10001"/>
                  </a:ext>
                </a:extLst>
              </a:tr>
              <a:tr h="370840">
                <a:tc>
                  <a:txBody>
                    <a:bodyPr/>
                    <a:lstStyle/>
                    <a:p>
                      <a:r>
                        <a:rPr lang="en-AU" sz="1800" dirty="0"/>
                        <a:t>Tough questions</a:t>
                      </a:r>
                    </a:p>
                  </a:txBody>
                  <a:tcPr/>
                </a:tc>
                <a:tc>
                  <a:txBody>
                    <a:bodyPr/>
                    <a:lstStyle/>
                    <a:p>
                      <a:r>
                        <a:rPr lang="en-AU" sz="1600" dirty="0"/>
                        <a:t>Not many reporter</a:t>
                      </a:r>
                      <a:r>
                        <a:rPr lang="en-AU" sz="1600" baseline="0" dirty="0"/>
                        <a:t>s have the confidence to ask these types of questions.</a:t>
                      </a:r>
                    </a:p>
                    <a:p>
                      <a:pPr marL="285750" indent="-285750">
                        <a:buFont typeface="Arial" panose="020B0604020202020204" pitchFamily="34" charset="0"/>
                        <a:buChar char="•"/>
                      </a:pPr>
                      <a:r>
                        <a:rPr lang="en-US" sz="1600" kern="1200" dirty="0">
                          <a:solidFill>
                            <a:schemeClr val="dk1"/>
                          </a:solidFill>
                          <a:effectLst/>
                          <a:latin typeface="+mn-lt"/>
                          <a:ea typeface="+mn-ea"/>
                          <a:cs typeface="+mn-cs"/>
                        </a:rPr>
                        <a:t>Sir, since you are a dictator, we all know you are corrupt. In what measure are you corrupt? </a:t>
                      </a:r>
                      <a:endParaRPr lang="en-AU" sz="1600" dirty="0"/>
                    </a:p>
                  </a:txBody>
                  <a:tcPr/>
                </a:tc>
                <a:extLst>
                  <a:ext uri="{0D108BD9-81ED-4DB2-BD59-A6C34878D82A}">
                    <a16:rowId xmlns:a16="http://schemas.microsoft.com/office/drawing/2014/main" val="10002"/>
                  </a:ext>
                </a:extLst>
              </a:tr>
              <a:tr h="370840">
                <a:tc>
                  <a:txBody>
                    <a:bodyPr/>
                    <a:lstStyle/>
                    <a:p>
                      <a:r>
                        <a:rPr lang="en-AU" sz="1800" dirty="0"/>
                        <a:t>Intrusive questions</a:t>
                      </a:r>
                    </a:p>
                  </a:txBody>
                  <a:tcPr/>
                </a:tc>
                <a:tc>
                  <a:txBody>
                    <a:bodyPr/>
                    <a:lstStyle/>
                    <a:p>
                      <a:pPr marL="0" indent="0">
                        <a:buFont typeface="Arial" panose="020B0604020202020204" pitchFamily="34" charset="0"/>
                        <a:buNone/>
                      </a:pPr>
                      <a:r>
                        <a:rPr lang="en-US" sz="1800" kern="1200" dirty="0">
                          <a:solidFill>
                            <a:schemeClr val="dk1"/>
                          </a:solidFill>
                          <a:effectLst/>
                          <a:latin typeface="+mn-lt"/>
                          <a:ea typeface="+mn-ea"/>
                          <a:cs typeface="+mn-cs"/>
                        </a:rPr>
                        <a:t>Most of these concern the private lives of the interviewee.</a:t>
                      </a:r>
                    </a:p>
                    <a:p>
                      <a:pPr marL="285750" indent="-285750">
                        <a:buFont typeface="Arial" panose="020B0604020202020204" pitchFamily="34" charset="0"/>
                        <a:buChar char="•"/>
                      </a:pPr>
                      <a:r>
                        <a:rPr lang="en-US" sz="1600" kern="1200" dirty="0">
                          <a:solidFill>
                            <a:schemeClr val="dk1"/>
                          </a:solidFill>
                          <a:effectLst/>
                          <a:latin typeface="+mn-lt"/>
                          <a:ea typeface="+mn-ea"/>
                          <a:cs typeface="+mn-cs"/>
                        </a:rPr>
                        <a:t>Asking a</a:t>
                      </a:r>
                      <a:r>
                        <a:rPr lang="en-US" sz="1600" kern="1200" baseline="0" dirty="0">
                          <a:solidFill>
                            <a:schemeClr val="dk1"/>
                          </a:solidFill>
                          <a:effectLst/>
                          <a:latin typeface="+mn-lt"/>
                          <a:ea typeface="+mn-ea"/>
                          <a:cs typeface="+mn-cs"/>
                        </a:rPr>
                        <a:t> football player about his mental illness. </a:t>
                      </a:r>
                      <a:endParaRPr lang="en-AU" sz="1600" dirty="0"/>
                    </a:p>
                  </a:txBody>
                  <a:tcPr/>
                </a:tc>
                <a:extLst>
                  <a:ext uri="{0D108BD9-81ED-4DB2-BD59-A6C34878D82A}">
                    <a16:rowId xmlns:a16="http://schemas.microsoft.com/office/drawing/2014/main" val="10003"/>
                  </a:ext>
                </a:extLst>
              </a:tr>
            </a:tbl>
          </a:graphicData>
        </a:graphic>
      </p:graphicFrame>
      <p:sp>
        <p:nvSpPr>
          <p:cNvPr id="5" name="TextBox 4"/>
          <p:cNvSpPr txBox="1"/>
          <p:nvPr/>
        </p:nvSpPr>
        <p:spPr>
          <a:xfrm>
            <a:off x="6437746" y="6077748"/>
            <a:ext cx="2401454" cy="276999"/>
          </a:xfrm>
          <a:prstGeom prst="rect">
            <a:avLst/>
          </a:prstGeom>
          <a:noFill/>
        </p:spPr>
        <p:txBody>
          <a:bodyPr wrap="square" rtlCol="0">
            <a:spAutoFit/>
          </a:bodyPr>
          <a:lstStyle/>
          <a:p>
            <a:pPr algn="r"/>
            <a:r>
              <a:rPr lang="en-AU" sz="1200" dirty="0">
                <a:solidFill>
                  <a:schemeClr val="bg1"/>
                </a:solidFill>
              </a:rPr>
              <a:t>Columbia University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16298059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The interviewer’s ground rules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8</a:t>
            </a:fld>
            <a:endParaRPr lang="en-AU"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43237120"/>
              </p:ext>
            </p:extLst>
          </p:nvPr>
        </p:nvGraphicFramePr>
        <p:xfrm>
          <a:off x="701962" y="1168688"/>
          <a:ext cx="7804728" cy="5151120"/>
        </p:xfrm>
        <a:graphic>
          <a:graphicData uri="http://schemas.openxmlformats.org/drawingml/2006/table">
            <a:tbl>
              <a:tblPr firstRow="1" bandRow="1">
                <a:tableStyleId>{5C22544A-7EE6-4342-B048-85BDC9FD1C3A}</a:tableStyleId>
              </a:tblPr>
              <a:tblGrid>
                <a:gridCol w="674256">
                  <a:extLst>
                    <a:ext uri="{9D8B030D-6E8A-4147-A177-3AD203B41FA5}">
                      <a16:colId xmlns:a16="http://schemas.microsoft.com/office/drawing/2014/main" val="20000"/>
                    </a:ext>
                  </a:extLst>
                </a:gridCol>
                <a:gridCol w="7130472">
                  <a:extLst>
                    <a:ext uri="{9D8B030D-6E8A-4147-A177-3AD203B41FA5}">
                      <a16:colId xmlns:a16="http://schemas.microsoft.com/office/drawing/2014/main" val="20001"/>
                    </a:ext>
                  </a:extLst>
                </a:gridCol>
              </a:tblGrid>
              <a:tr h="370840">
                <a:tc>
                  <a:txBody>
                    <a:bodyPr/>
                    <a:lstStyle/>
                    <a:p>
                      <a:pPr marL="0" indent="0">
                        <a:buClr>
                          <a:srgbClr val="FF0000"/>
                        </a:buClr>
                        <a:buFontTx/>
                        <a:buNone/>
                      </a:pPr>
                      <a:r>
                        <a:rPr lang="en-AU" sz="2400" dirty="0">
                          <a:solidFill>
                            <a:srgbClr val="FF0000"/>
                          </a:solidFill>
                        </a:rPr>
                        <a:t>√</a:t>
                      </a:r>
                    </a:p>
                  </a:txBody>
                  <a:tcPr/>
                </a:tc>
                <a:tc>
                  <a:txBody>
                    <a:bodyPr/>
                    <a:lstStyle/>
                    <a:p>
                      <a:r>
                        <a:rPr lang="en-AU" sz="1600" b="0" dirty="0">
                          <a:solidFill>
                            <a:schemeClr val="tx1"/>
                          </a:solidFill>
                        </a:rPr>
                        <a:t>Identify yourself to the interviewee at the start.</a:t>
                      </a:r>
                    </a:p>
                  </a:txBody>
                  <a:tcPr/>
                </a:tc>
                <a:extLst>
                  <a:ext uri="{0D108BD9-81ED-4DB2-BD59-A6C34878D82A}">
                    <a16:rowId xmlns:a16="http://schemas.microsoft.com/office/drawing/2014/main" val="10000"/>
                  </a:ext>
                </a:extLst>
              </a:tr>
              <a:tr h="370840">
                <a:tc>
                  <a:txBody>
                    <a:bodyPr/>
                    <a:lstStyle/>
                    <a:p>
                      <a:pPr marL="0" indent="0">
                        <a:buClr>
                          <a:srgbClr val="FF0000"/>
                        </a:buClr>
                        <a:buFontTx/>
                        <a:buNone/>
                      </a:pPr>
                      <a:r>
                        <a:rPr lang="en-AU" sz="2400">
                          <a:solidFill>
                            <a:srgbClr val="C00000"/>
                          </a:solidFill>
                        </a:rPr>
                        <a:t>√</a:t>
                      </a:r>
                      <a:endParaRPr lang="en-AU" sz="2400" dirty="0">
                        <a:solidFill>
                          <a:srgbClr val="C00000"/>
                        </a:solidFill>
                      </a:endParaRPr>
                    </a:p>
                  </a:txBody>
                  <a:tcPr/>
                </a:tc>
                <a:tc>
                  <a:txBody>
                    <a:bodyPr/>
                    <a:lstStyle/>
                    <a:p>
                      <a:r>
                        <a:rPr lang="en-AU" sz="1600" dirty="0"/>
                        <a:t>State the purpose of the interview.</a:t>
                      </a:r>
                    </a:p>
                  </a:txBody>
                  <a:tcPr/>
                </a:tc>
                <a:extLst>
                  <a:ext uri="{0D108BD9-81ED-4DB2-BD59-A6C34878D82A}">
                    <a16:rowId xmlns:a16="http://schemas.microsoft.com/office/drawing/2014/main" val="10001"/>
                  </a:ext>
                </a:extLst>
              </a:tr>
              <a:tr h="370840">
                <a:tc>
                  <a:txBody>
                    <a:bodyPr/>
                    <a:lstStyle/>
                    <a:p>
                      <a:pPr marL="0" indent="0">
                        <a:buClr>
                          <a:srgbClr val="FF0000"/>
                        </a:buClr>
                        <a:buFontTx/>
                        <a:buNone/>
                      </a:pPr>
                      <a:r>
                        <a:rPr lang="en-AU" sz="2400">
                          <a:solidFill>
                            <a:srgbClr val="C00000"/>
                          </a:solidFill>
                        </a:rPr>
                        <a:t>√</a:t>
                      </a:r>
                      <a:endParaRPr lang="en-AU" sz="2400" dirty="0">
                        <a:solidFill>
                          <a:srgbClr val="C00000"/>
                        </a:solidFill>
                      </a:endParaRPr>
                    </a:p>
                  </a:txBody>
                  <a:tcPr/>
                </a:tc>
                <a:tc>
                  <a:txBody>
                    <a:bodyPr/>
                    <a:lstStyle/>
                    <a:p>
                      <a:r>
                        <a:rPr lang="en-AU" sz="1600" dirty="0"/>
                        <a:t>Specify to the interviewee how the content of the interview</a:t>
                      </a:r>
                      <a:r>
                        <a:rPr lang="en-AU" sz="1600" baseline="0" dirty="0"/>
                        <a:t> will be used.</a:t>
                      </a:r>
                      <a:endParaRPr lang="en-AU" sz="1600" dirty="0"/>
                    </a:p>
                  </a:txBody>
                  <a:tcPr/>
                </a:tc>
                <a:extLst>
                  <a:ext uri="{0D108BD9-81ED-4DB2-BD59-A6C34878D82A}">
                    <a16:rowId xmlns:a16="http://schemas.microsoft.com/office/drawing/2014/main" val="10002"/>
                  </a:ext>
                </a:extLst>
              </a:tr>
              <a:tr h="370840">
                <a:tc>
                  <a:txBody>
                    <a:bodyPr/>
                    <a:lstStyle/>
                    <a:p>
                      <a:pPr marL="0" indent="0">
                        <a:buClr>
                          <a:srgbClr val="FF0000"/>
                        </a:buClr>
                        <a:buFontTx/>
                        <a:buNone/>
                      </a:pPr>
                      <a:r>
                        <a:rPr lang="en-AU" sz="2400">
                          <a:solidFill>
                            <a:srgbClr val="C00000"/>
                          </a:solidFill>
                        </a:rPr>
                        <a:t>√</a:t>
                      </a:r>
                      <a:endParaRPr lang="en-AU" sz="2400" dirty="0">
                        <a:solidFill>
                          <a:srgbClr val="C00000"/>
                        </a:solidFill>
                      </a:endParaRPr>
                    </a:p>
                  </a:txBody>
                  <a:tcPr/>
                </a:tc>
                <a:tc>
                  <a:txBody>
                    <a:bodyPr/>
                    <a:lstStyle/>
                    <a:p>
                      <a:r>
                        <a:rPr lang="en-AU" sz="1600" dirty="0"/>
                        <a:t>Inform the interviewee of</a:t>
                      </a:r>
                      <a:r>
                        <a:rPr lang="en-AU" sz="1600" baseline="0" dirty="0"/>
                        <a:t> the potential length of the interview.</a:t>
                      </a:r>
                      <a:endParaRPr lang="en-AU" sz="1600" dirty="0"/>
                    </a:p>
                  </a:txBody>
                  <a:tcPr/>
                </a:tc>
                <a:extLst>
                  <a:ext uri="{0D108BD9-81ED-4DB2-BD59-A6C34878D82A}">
                    <a16:rowId xmlns:a16="http://schemas.microsoft.com/office/drawing/2014/main" val="10003"/>
                  </a:ext>
                </a:extLst>
              </a:tr>
              <a:tr h="370840">
                <a:tc>
                  <a:txBody>
                    <a:bodyPr/>
                    <a:lstStyle/>
                    <a:p>
                      <a:pPr marL="0" indent="0">
                        <a:buClr>
                          <a:srgbClr val="FF0000"/>
                        </a:buClr>
                        <a:buFontTx/>
                        <a:buNone/>
                      </a:pPr>
                      <a:r>
                        <a:rPr lang="en-AU" sz="2400">
                          <a:solidFill>
                            <a:srgbClr val="C00000"/>
                          </a:solidFill>
                        </a:rPr>
                        <a:t>√</a:t>
                      </a:r>
                      <a:endParaRPr lang="en-AU" sz="2400" dirty="0">
                        <a:solidFill>
                          <a:srgbClr val="C00000"/>
                        </a:solidFill>
                      </a:endParaRPr>
                    </a:p>
                  </a:txBody>
                  <a:tcPr/>
                </a:tc>
                <a:tc>
                  <a:txBody>
                    <a:bodyPr/>
                    <a:lstStyle/>
                    <a:p>
                      <a:r>
                        <a:rPr lang="en-AU" sz="1600" dirty="0"/>
                        <a:t>Keep the interview</a:t>
                      </a:r>
                      <a:r>
                        <a:rPr lang="en-AU" sz="1600" baseline="0" dirty="0"/>
                        <a:t> as concise as possible.</a:t>
                      </a:r>
                      <a:endParaRPr lang="en-AU" sz="1600" dirty="0"/>
                    </a:p>
                  </a:txBody>
                  <a:tcPr/>
                </a:tc>
                <a:extLst>
                  <a:ext uri="{0D108BD9-81ED-4DB2-BD59-A6C34878D82A}">
                    <a16:rowId xmlns:a16="http://schemas.microsoft.com/office/drawing/2014/main" val="10004"/>
                  </a:ext>
                </a:extLst>
              </a:tr>
              <a:tr h="370840">
                <a:tc>
                  <a:txBody>
                    <a:bodyPr/>
                    <a:lstStyle/>
                    <a:p>
                      <a:pPr marL="0" indent="0">
                        <a:buClr>
                          <a:srgbClr val="FF0000"/>
                        </a:buClr>
                        <a:buFontTx/>
                        <a:buNone/>
                      </a:pPr>
                      <a:r>
                        <a:rPr lang="en-AU" sz="2400">
                          <a:solidFill>
                            <a:srgbClr val="C00000"/>
                          </a:solidFill>
                        </a:rPr>
                        <a:t>√</a:t>
                      </a:r>
                      <a:endParaRPr lang="en-AU" sz="2400" dirty="0">
                        <a:solidFill>
                          <a:srgbClr val="C00000"/>
                        </a:solidFill>
                      </a:endParaRPr>
                    </a:p>
                  </a:txBody>
                  <a:tcPr/>
                </a:tc>
                <a:tc>
                  <a:txBody>
                    <a:bodyPr/>
                    <a:lstStyle/>
                    <a:p>
                      <a:r>
                        <a:rPr lang="en-AU" sz="1600" dirty="0"/>
                        <a:t>Ask specific questions that the</a:t>
                      </a:r>
                      <a:r>
                        <a:rPr lang="en-AU" sz="1600" baseline="0" dirty="0"/>
                        <a:t> interviewee is competent to answer.</a:t>
                      </a:r>
                      <a:endParaRPr lang="en-AU" sz="1600" dirty="0"/>
                    </a:p>
                  </a:txBody>
                  <a:tcPr/>
                </a:tc>
                <a:extLst>
                  <a:ext uri="{0D108BD9-81ED-4DB2-BD59-A6C34878D82A}">
                    <a16:rowId xmlns:a16="http://schemas.microsoft.com/office/drawing/2014/main" val="10005"/>
                  </a:ext>
                </a:extLst>
              </a:tr>
              <a:tr h="370840">
                <a:tc>
                  <a:txBody>
                    <a:bodyPr/>
                    <a:lstStyle/>
                    <a:p>
                      <a:pPr marL="0" indent="0">
                        <a:buClr>
                          <a:srgbClr val="FF0000"/>
                        </a:buClr>
                        <a:buFontTx/>
                        <a:buNone/>
                      </a:pPr>
                      <a:r>
                        <a:rPr lang="en-AU" sz="2400">
                          <a:solidFill>
                            <a:srgbClr val="C00000"/>
                          </a:solidFill>
                        </a:rPr>
                        <a:t>√</a:t>
                      </a:r>
                      <a:endParaRPr lang="en-AU" sz="2400" dirty="0">
                        <a:solidFill>
                          <a:srgbClr val="C00000"/>
                        </a:solidFill>
                      </a:endParaRPr>
                    </a:p>
                  </a:txBody>
                  <a:tcPr/>
                </a:tc>
                <a:tc>
                  <a:txBody>
                    <a:bodyPr/>
                    <a:lstStyle/>
                    <a:p>
                      <a:r>
                        <a:rPr lang="en-AU" sz="1600" dirty="0"/>
                        <a:t>Give the interviewee ample time to reply.</a:t>
                      </a:r>
                    </a:p>
                  </a:txBody>
                  <a:tcPr/>
                </a:tc>
                <a:extLst>
                  <a:ext uri="{0D108BD9-81ED-4DB2-BD59-A6C34878D82A}">
                    <a16:rowId xmlns:a16="http://schemas.microsoft.com/office/drawing/2014/main" val="10006"/>
                  </a:ext>
                </a:extLst>
              </a:tr>
              <a:tr h="370840">
                <a:tc>
                  <a:txBody>
                    <a:bodyPr/>
                    <a:lstStyle/>
                    <a:p>
                      <a:pPr marL="0" indent="0">
                        <a:buClr>
                          <a:srgbClr val="FF0000"/>
                        </a:buClr>
                        <a:buFontTx/>
                        <a:buNone/>
                      </a:pPr>
                      <a:r>
                        <a:rPr lang="en-AU" sz="2400">
                          <a:solidFill>
                            <a:srgbClr val="C00000"/>
                          </a:solidFill>
                        </a:rPr>
                        <a:t>√</a:t>
                      </a:r>
                      <a:endParaRPr lang="en-AU" sz="2400" dirty="0">
                        <a:solidFill>
                          <a:srgbClr val="C00000"/>
                        </a:solidFill>
                      </a:endParaRPr>
                    </a:p>
                  </a:txBody>
                  <a:tcPr/>
                </a:tc>
                <a:tc>
                  <a:txBody>
                    <a:bodyPr/>
                    <a:lstStyle/>
                    <a:p>
                      <a:r>
                        <a:rPr lang="en-AU" sz="1600" dirty="0"/>
                        <a:t>Ask the</a:t>
                      </a:r>
                      <a:r>
                        <a:rPr lang="en-AU" sz="1600" baseline="0" dirty="0"/>
                        <a:t> interviewee to clarify complex or vague answers.</a:t>
                      </a:r>
                      <a:endParaRPr lang="en-AU" sz="1600" dirty="0"/>
                    </a:p>
                  </a:txBody>
                  <a:tcPr/>
                </a:tc>
                <a:extLst>
                  <a:ext uri="{0D108BD9-81ED-4DB2-BD59-A6C34878D82A}">
                    <a16:rowId xmlns:a16="http://schemas.microsoft.com/office/drawing/2014/main" val="10007"/>
                  </a:ext>
                </a:extLst>
              </a:tr>
              <a:tr h="370840">
                <a:tc>
                  <a:txBody>
                    <a:bodyPr/>
                    <a:lstStyle/>
                    <a:p>
                      <a:pPr marL="0" indent="0">
                        <a:buClr>
                          <a:srgbClr val="FF0000"/>
                        </a:buClr>
                        <a:buFontTx/>
                        <a:buNone/>
                      </a:pPr>
                      <a:r>
                        <a:rPr lang="en-AU" sz="2400">
                          <a:solidFill>
                            <a:srgbClr val="C00000"/>
                          </a:solidFill>
                        </a:rPr>
                        <a:t>√</a:t>
                      </a:r>
                      <a:endParaRPr lang="en-AU" sz="2400" dirty="0">
                        <a:solidFill>
                          <a:srgbClr val="C00000"/>
                        </a:solidFill>
                      </a:endParaRPr>
                    </a:p>
                  </a:txBody>
                  <a:tcPr/>
                </a:tc>
                <a:tc>
                  <a:txBody>
                    <a:bodyPr/>
                    <a:lstStyle/>
                    <a:p>
                      <a:r>
                        <a:rPr lang="en-US" sz="1600" kern="1200" dirty="0">
                          <a:solidFill>
                            <a:schemeClr val="dk1"/>
                          </a:solidFill>
                          <a:effectLst/>
                          <a:latin typeface="+mn-lt"/>
                          <a:ea typeface="+mn-ea"/>
                          <a:cs typeface="+mn-cs"/>
                        </a:rPr>
                        <a:t>Read back answers if requested or when in doubt about the phrasing of crucial information.</a:t>
                      </a:r>
                      <a:endParaRPr lang="en-AU" sz="1600" dirty="0"/>
                    </a:p>
                  </a:txBody>
                  <a:tcPr/>
                </a:tc>
                <a:extLst>
                  <a:ext uri="{0D108BD9-81ED-4DB2-BD59-A6C34878D82A}">
                    <a16:rowId xmlns:a16="http://schemas.microsoft.com/office/drawing/2014/main" val="10008"/>
                  </a:ext>
                </a:extLst>
              </a:tr>
              <a:tr h="370840">
                <a:tc>
                  <a:txBody>
                    <a:bodyPr/>
                    <a:lstStyle/>
                    <a:p>
                      <a:pPr marL="0" indent="0">
                        <a:buClr>
                          <a:srgbClr val="FF0000"/>
                        </a:buClr>
                        <a:buFontTx/>
                        <a:buNone/>
                      </a:pPr>
                      <a:r>
                        <a:rPr lang="en-AU" sz="2400">
                          <a:solidFill>
                            <a:srgbClr val="C00000"/>
                          </a:solidFill>
                        </a:rPr>
                        <a:t>√</a:t>
                      </a:r>
                      <a:endParaRPr lang="en-AU" sz="2400" dirty="0">
                        <a:solidFill>
                          <a:srgbClr val="C00000"/>
                        </a:solidFill>
                      </a:endParaRPr>
                    </a:p>
                  </a:txBody>
                  <a:tcPr/>
                </a:tc>
                <a:tc>
                  <a:txBody>
                    <a:bodyPr/>
                    <a:lstStyle/>
                    <a:p>
                      <a:r>
                        <a:rPr lang="en-AU" sz="1600" dirty="0"/>
                        <a:t>Insist on answers</a:t>
                      </a:r>
                      <a:r>
                        <a:rPr lang="en-AU" sz="1600" baseline="0" dirty="0"/>
                        <a:t> if the public has the right to know.</a:t>
                      </a:r>
                      <a:endParaRPr lang="en-AU" sz="1600" dirty="0"/>
                    </a:p>
                  </a:txBody>
                  <a:tcPr/>
                </a:tc>
                <a:extLst>
                  <a:ext uri="{0D108BD9-81ED-4DB2-BD59-A6C34878D82A}">
                    <a16:rowId xmlns:a16="http://schemas.microsoft.com/office/drawing/2014/main" val="10009"/>
                  </a:ext>
                </a:extLst>
              </a:tr>
              <a:tr h="370840">
                <a:tc>
                  <a:txBody>
                    <a:bodyPr/>
                    <a:lstStyle/>
                    <a:p>
                      <a:pPr marL="0" indent="0">
                        <a:buClr>
                          <a:srgbClr val="FF0000"/>
                        </a:buClr>
                        <a:buFontTx/>
                        <a:buNone/>
                      </a:pPr>
                      <a:r>
                        <a:rPr lang="en-AU" sz="2400" dirty="0">
                          <a:solidFill>
                            <a:srgbClr val="C00000"/>
                          </a:solidFill>
                        </a:rPr>
                        <a:t>√</a:t>
                      </a:r>
                    </a:p>
                  </a:txBody>
                  <a:tcPr/>
                </a:tc>
                <a:tc>
                  <a:txBody>
                    <a:bodyPr/>
                    <a:lstStyle/>
                    <a:p>
                      <a:r>
                        <a:rPr lang="en-AU" sz="1600" dirty="0"/>
                        <a:t>Avoid lecturing the interviewee, arguing or debating</a:t>
                      </a:r>
                    </a:p>
                  </a:txBody>
                  <a:tcPr/>
                </a:tc>
                <a:extLst>
                  <a:ext uri="{0D108BD9-81ED-4DB2-BD59-A6C34878D82A}">
                    <a16:rowId xmlns:a16="http://schemas.microsoft.com/office/drawing/2014/main" val="10010"/>
                  </a:ext>
                </a:extLst>
              </a:tr>
            </a:tbl>
          </a:graphicData>
        </a:graphic>
      </p:graphicFrame>
      <p:sp>
        <p:nvSpPr>
          <p:cNvPr id="5" name="TextBox 4"/>
          <p:cNvSpPr txBox="1"/>
          <p:nvPr/>
        </p:nvSpPr>
        <p:spPr>
          <a:xfrm>
            <a:off x="6465454" y="6407512"/>
            <a:ext cx="2401454" cy="276999"/>
          </a:xfrm>
          <a:prstGeom prst="rect">
            <a:avLst/>
          </a:prstGeom>
          <a:noFill/>
        </p:spPr>
        <p:txBody>
          <a:bodyPr wrap="square" rtlCol="0">
            <a:spAutoFit/>
          </a:bodyPr>
          <a:lstStyle/>
          <a:p>
            <a:pPr algn="r"/>
            <a:r>
              <a:rPr lang="en-AU" sz="1200" dirty="0">
                <a:solidFill>
                  <a:schemeClr val="bg1"/>
                </a:solidFill>
              </a:rPr>
              <a:t>Columbia University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9432499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Some tips for positive outcomes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9</a:t>
            </a:fld>
            <a:endParaRPr lang="en-AU" altLang="en-US" sz="1200">
              <a:solidFill>
                <a:srgbClr val="898989"/>
              </a:solidFill>
            </a:endParaRPr>
          </a:p>
        </p:txBody>
      </p:sp>
      <p:sp>
        <p:nvSpPr>
          <p:cNvPr id="6" name="TextBox 5"/>
          <p:cNvSpPr txBox="1"/>
          <p:nvPr/>
        </p:nvSpPr>
        <p:spPr>
          <a:xfrm>
            <a:off x="498764" y="1076325"/>
            <a:ext cx="8168986" cy="4401205"/>
          </a:xfrm>
          <a:prstGeom prst="rect">
            <a:avLst/>
          </a:prstGeom>
          <a:noFill/>
        </p:spPr>
        <p:txBody>
          <a:bodyPr wrap="square" rtlCol="0">
            <a:spAutoFit/>
          </a:bodyPr>
          <a:lstStyle/>
          <a:p>
            <a:pPr marL="285750" indent="-285750">
              <a:buFont typeface="Arial" panose="020B0604020202020204" pitchFamily="34" charset="0"/>
              <a:buChar char="•"/>
            </a:pPr>
            <a:r>
              <a:rPr lang="en-AU" sz="2000" dirty="0"/>
              <a:t>Be Yourself. Don’t act out of character.</a:t>
            </a:r>
            <a:br>
              <a:rPr lang="en-AU" sz="2000" dirty="0"/>
            </a:br>
            <a:endParaRPr lang="en-AU" sz="2000" dirty="0"/>
          </a:p>
          <a:p>
            <a:pPr marL="285750" indent="-285750">
              <a:buFont typeface="Arial" panose="020B0604020202020204" pitchFamily="34" charset="0"/>
              <a:buChar char="•"/>
            </a:pPr>
            <a:r>
              <a:rPr lang="en-AU" sz="2000" dirty="0"/>
              <a:t>Choose the right setting. </a:t>
            </a:r>
          </a:p>
          <a:p>
            <a:pPr marL="285750"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Tap into your subject’s ability to remember the details of an event or situation.</a:t>
            </a:r>
          </a:p>
          <a:p>
            <a:pPr marL="285750"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Always ask why in order to fully understand what is being said.</a:t>
            </a:r>
          </a:p>
          <a:p>
            <a:pPr marL="285750"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Take notes.</a:t>
            </a:r>
          </a:p>
          <a:p>
            <a:pPr marL="285750"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Don’t be late.</a:t>
            </a:r>
          </a:p>
          <a:p>
            <a:pPr marL="285750"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Dress appropriately</a:t>
            </a:r>
          </a:p>
        </p:txBody>
      </p:sp>
      <p:sp>
        <p:nvSpPr>
          <p:cNvPr id="7" name="TextBox 6"/>
          <p:cNvSpPr txBox="1"/>
          <p:nvPr/>
        </p:nvSpPr>
        <p:spPr>
          <a:xfrm>
            <a:off x="6400800" y="6070624"/>
            <a:ext cx="2401454" cy="276999"/>
          </a:xfrm>
          <a:prstGeom prst="rect">
            <a:avLst/>
          </a:prstGeom>
          <a:noFill/>
        </p:spPr>
        <p:txBody>
          <a:bodyPr wrap="square" rtlCol="0">
            <a:spAutoFit/>
          </a:bodyPr>
          <a:lstStyle/>
          <a:p>
            <a:pPr algn="r"/>
            <a:r>
              <a:rPr lang="en-AU" sz="1200" dirty="0" err="1">
                <a:solidFill>
                  <a:schemeClr val="bg1"/>
                </a:solidFill>
              </a:rPr>
              <a:t>Vieregge</a:t>
            </a:r>
            <a:r>
              <a:rPr lang="en-AU" sz="1200" dirty="0">
                <a:solidFill>
                  <a:schemeClr val="bg1"/>
                </a:solidFill>
              </a:rPr>
              <a:t> 2016</a:t>
            </a:r>
          </a:p>
        </p:txBody>
      </p:sp>
    </p:spTree>
    <p:extLst>
      <p:ext uri="{BB962C8B-B14F-4D97-AF65-F5344CB8AC3E}">
        <p14:creationId xmlns:p14="http://schemas.microsoft.com/office/powerpoint/2010/main" val="238562846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9cc4e53831a5a4b61cfcd21c268b3c20a37f4279"/>
  <p:tag name="ARTICULATE_PROJECT_OPEN" val="0"/>
  <p:tag name="ARTICULATE_SLIDE_COUNT" val="1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5700</TotalTime>
  <Words>1869</Words>
  <Application>Microsoft Office PowerPoint</Application>
  <PresentationFormat>On-screen Show (4:3)</PresentationFormat>
  <Paragraphs>146</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Blank Presentation</vt:lpstr>
      <vt:lpstr>Interviewing for a feature article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412</cp:revision>
  <cp:lastPrinted>2011-11-18T03:36:14Z</cp:lastPrinted>
  <dcterms:created xsi:type="dcterms:W3CDTF">2012-06-21T06:49:01Z</dcterms:created>
  <dcterms:modified xsi:type="dcterms:W3CDTF">2019-06-06T03:43:06Z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D5B903E3-7427-4483-86A7-5457A8761969</vt:lpwstr>
  </property>
  <property fmtid="{D5CDD505-2E9C-101B-9397-08002B2CF9AE}" pid="3" name="ArticulatePath">
    <vt:lpwstr>Interviewing skills</vt:lpwstr>
  </property>
</Properties>
</file>