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1" r:id="rId2"/>
    <p:sldId id="314" r:id="rId3"/>
    <p:sldId id="320" r:id="rId4"/>
    <p:sldId id="321" r:id="rId5"/>
    <p:sldId id="315" r:id="rId6"/>
    <p:sldId id="316" r:id="rId7"/>
    <p:sldId id="317" r:id="rId8"/>
  </p:sldIdLst>
  <p:sldSz cx="9144000" cy="6858000" type="screen4x3"/>
  <p:notesSz cx="6858000" cy="9144000"/>
  <p:custDataLst>
    <p:tags r:id="rId11"/>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6FEDB"/>
    <a:srgbClr val="C3D9FD"/>
    <a:srgbClr val="F6CEFE"/>
    <a:srgbClr val="FFCC99"/>
    <a:srgbClr val="E4FFC9"/>
    <a:srgbClr val="CCFF99"/>
    <a:srgbClr val="0000C8"/>
    <a:srgbClr val="00349C"/>
    <a:srgbClr val="133399"/>
    <a:srgbClr val="1750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82403" autoAdjust="0"/>
  </p:normalViewPr>
  <p:slideViewPr>
    <p:cSldViewPr snapToGrid="0">
      <p:cViewPr varScale="1">
        <p:scale>
          <a:sx n="84" d="100"/>
          <a:sy n="84" d="100"/>
        </p:scale>
        <p:origin x="3344" y="72"/>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r>
              <a:rPr lang="en-US" dirty="0"/>
              <a:t>Slide 1: Introduction</a:t>
            </a:r>
          </a:p>
          <a:p>
            <a:pPr eaLnBrk="1" hangingPunct="1"/>
            <a:endParaRPr lang="en-US" dirty="0"/>
          </a:p>
          <a:p>
            <a:pPr eaLnBrk="1" hangingPunct="1"/>
            <a:r>
              <a:rPr lang="en-US" dirty="0"/>
              <a:t>Note-taking is an important skill</a:t>
            </a:r>
            <a:r>
              <a:rPr lang="en-US" baseline="0" dirty="0"/>
              <a:t> for journalists. You would often have to interview sources to obtain information to write your story. Although you can use recording devices, these can fail at the most crucial times due to technical glitches. That is why it is important that you acquire note-taking skills. This presentation focuses on how to take better notes.</a:t>
            </a:r>
            <a:endParaRPr lang="en-US" dirty="0"/>
          </a:p>
          <a:p>
            <a:pPr eaLnBrk="1" hangingPunct="1"/>
            <a:endParaRPr lang="en-US" dirty="0"/>
          </a:p>
        </p:txBody>
      </p:sp>
    </p:spTree>
    <p:extLst>
      <p:ext uri="{BB962C8B-B14F-4D97-AF65-F5344CB8AC3E}">
        <p14:creationId xmlns:p14="http://schemas.microsoft.com/office/powerpoint/2010/main" val="1490070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2: Tips for taking better notes 1</a:t>
            </a:r>
          </a:p>
          <a:p>
            <a:endParaRPr lang="en-AU" dirty="0"/>
          </a:p>
          <a:p>
            <a:r>
              <a:rPr lang="en-AU" dirty="0"/>
              <a:t>It is really important</a:t>
            </a:r>
            <a:r>
              <a:rPr lang="en-AU" baseline="0" dirty="0"/>
              <a:t> to get the names of your source right. Ensure that you check the spelling of names. You can get the interviewee to confirm the spelling or check the program book or agenda beforehand. You also do not have to write everything your source says. You have to exercise your judgement about what is interesting or important. Do not be too engrossed about how the interviewee is communicating the information or the words and phrases they are using. Do concentrate on the facts such as numbers, names and spelling. Some interviewees may speak too quickly. If this is the case, slow them down. The details of what they are saying would be really valuable to your story. Do ask them questions such as ‘How do you know that?’ to get them to elaborate. ‘How do you spell that?’ for names or words that you have not heard of before and ‘Is that an approximation or an exact amount?’ for figures and data that the speaker states.</a:t>
            </a:r>
          </a:p>
          <a:p>
            <a:endParaRPr lang="en-AU" baseline="0" dirty="0"/>
          </a:p>
          <a:p>
            <a:r>
              <a:rPr lang="en-AU" baseline="0" dirty="0"/>
              <a:t>It is important for you to note vital information that the speaker is saying. However, while you are noting something, the interviewee may have started to say something else. In order to ensure that you don’t miss that, you can rephrase what you think the speaker had said. You can do this for example by asking ‘Let me make sure I understand this correctly. Did you say…’</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2380713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3: Tips for taking better notes 2</a:t>
            </a:r>
          </a:p>
          <a:p>
            <a:endParaRPr lang="en-AU" dirty="0"/>
          </a:p>
          <a:p>
            <a:r>
              <a:rPr lang="en-AU" dirty="0"/>
              <a:t>Sometimes during an interview you</a:t>
            </a:r>
            <a:r>
              <a:rPr lang="en-AU" baseline="0" dirty="0"/>
              <a:t> may feel as if you cannot keep up with the interviewee. When this happens, you can ask throwaway questions. Throwaway questions are questions about general background which you already have information for and don’t care about. While the speaker is answering, you can catch up on the previous material that you were noting. It is also a good idea to ask for documentation such as photos, videos or other texts that can help you confirm or get additional details about what you are writing. You can ask the interviewer to talk about these items and ask any questions that you may have about them.</a:t>
            </a:r>
          </a:p>
          <a:p>
            <a:endParaRPr lang="en-AU" baseline="0" dirty="0"/>
          </a:p>
          <a:p>
            <a:r>
              <a:rPr lang="en-AU" baseline="0" dirty="0"/>
              <a:t>It is also a good idea to take notes about the setting as you may have to refer to this in your story. Ask the interviewee questions about items that you notice in the setting. Generally, you would have written down the questions that you intend to ask your source. However, while you are asking your questions, you may come cross new ones. Do ensure that you write these questions down. You can write a word or two with a question mark beside it. </a:t>
            </a:r>
          </a:p>
          <a:p>
            <a:endParaRPr lang="en-AU" baseline="0" dirty="0"/>
          </a:p>
          <a:p>
            <a:r>
              <a:rPr lang="en-AU" baseline="0" dirty="0"/>
              <a:t>At times you will be simultaneously interviewing multiple speakers. You would need to identify who said what. You can use codes such as initials for each of the different speakers. If you do use this system, do be careful though about speakers with the same initials.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2991924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5: Tips for taking better notes 3</a:t>
            </a:r>
          </a:p>
          <a:p>
            <a:endParaRPr lang="en-AU" dirty="0"/>
          </a:p>
          <a:p>
            <a:r>
              <a:rPr lang="en-AU" dirty="0"/>
              <a:t>It is also</a:t>
            </a:r>
            <a:r>
              <a:rPr lang="en-AU" baseline="0" dirty="0"/>
              <a:t> important for you to take notes on senses and emotions. Note what you see, smell, taste or feel if this will help your story. Do also take notes about other aspects such as the interviewee raising their voice or starting to cry. Note what prompted this emotion. Do also note the spectators’ emotions and how they reacted. It is important for you to look at your interviewee and not just have your head glued to your notebook. By looking at your speaker you may note elements such as their body language, emotions, etc.</a:t>
            </a:r>
          </a:p>
          <a:p>
            <a:endParaRPr lang="en-AU" dirty="0"/>
          </a:p>
          <a:p>
            <a:r>
              <a:rPr lang="en-AU" dirty="0"/>
              <a:t>It will be a good idea</a:t>
            </a:r>
            <a:r>
              <a:rPr lang="en-AU" baseline="0" dirty="0"/>
              <a:t> to review your notes immediately after the interview, even before you go back to your newsroom. This will help you make sense of your notes while it is still fresh in your mind. You can fill in any gaps or make notes to clarify a point with other sources.  It would also be advisable to outline your notes. This will help you write a cohesive and coherent story. You can highlight any important points or quotes and use the same letter or code to link material that is related.</a:t>
            </a:r>
          </a:p>
          <a:p>
            <a:endParaRPr lang="en-AU" dirty="0"/>
          </a:p>
          <a:p>
            <a:r>
              <a:rPr lang="en-AU" dirty="0"/>
              <a:t>While you are writing the story, you may come across something that you are not sure of. It</a:t>
            </a:r>
            <a:r>
              <a:rPr lang="en-AU" baseline="0" dirty="0"/>
              <a:t> would be advisable to call the source back. </a:t>
            </a:r>
            <a:r>
              <a:rPr lang="en-AU" dirty="0"/>
              <a:t>You can say, "I thought this was what you said, but I just wanted to be sure." They may confirm, correct or elaborate. And they might also tell you a couple things they thought of after the interview, stimulated in thought or memory by your questions.</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2794860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a:t>Slide 5: Some technical aspects of note taking.</a:t>
            </a:r>
          </a:p>
          <a:p>
            <a:endParaRPr lang="en-AU" sz="1200" dirty="0"/>
          </a:p>
          <a:p>
            <a:r>
              <a:rPr lang="en-AU" sz="1200" dirty="0" err="1"/>
              <a:t>Shurlds</a:t>
            </a:r>
            <a:r>
              <a:rPr lang="en-AU" sz="1200" baseline="0" dirty="0"/>
              <a:t> provides some suggestions on the technical aspects of notetaking. She suggests that you:</a:t>
            </a:r>
          </a:p>
          <a:p>
            <a:endParaRPr lang="en-AU" sz="1200" dirty="0"/>
          </a:p>
          <a:p>
            <a:r>
              <a:rPr lang="en-AU" sz="1200" dirty="0"/>
              <a:t>Use a notepad with a narrow column. </a:t>
            </a:r>
            <a:r>
              <a:rPr lang="en-AU" dirty="0"/>
              <a:t>Using a notepad with narrow columns cuts the time needed to move from the end of one line to the beginning of the next. A sharp, comfortable pen speeds writing; felt-tips can smudge and drag. If time allows, use pens of different inks to distinguish between speakers or interviews.</a:t>
            </a:r>
            <a:endParaRPr lang="en-AU" sz="1200" dirty="0"/>
          </a:p>
          <a:p>
            <a:endParaRPr lang="en-AU" sz="1200" dirty="0"/>
          </a:p>
          <a:p>
            <a:r>
              <a:rPr lang="en-AU" sz="1200" dirty="0"/>
              <a:t>Invent your own shorthand or speedwriting.</a:t>
            </a:r>
            <a:r>
              <a:rPr lang="en-AU" sz="1200" baseline="0" dirty="0"/>
              <a:t> </a:t>
            </a:r>
            <a:r>
              <a:rPr lang="en-AU" dirty="0"/>
              <a:t>Improve speed and accuracy by inventing your own shorthand or speedwriting. For example, use a period for "the“</a:t>
            </a:r>
            <a:r>
              <a:rPr lang="en-AU" baseline="0" dirty="0"/>
              <a:t> and </a:t>
            </a:r>
            <a:r>
              <a:rPr lang="en-AU" dirty="0"/>
              <a:t>a comma for "is." Identify the most common words usually</a:t>
            </a:r>
            <a:r>
              <a:rPr lang="en-AU" baseline="0" dirty="0"/>
              <a:t> used </a:t>
            </a:r>
            <a:r>
              <a:rPr lang="en-AU" dirty="0"/>
              <a:t>and abbreviate them (example: U for university). Try one new shortcut until you get comfortable, and then add more to your repertoire. Books on speedwriting and shorthand offer simple exercises to turn long words into a few swift strokes.</a:t>
            </a:r>
            <a:endParaRPr lang="en-AU" sz="1200" dirty="0"/>
          </a:p>
          <a:p>
            <a:endParaRPr lang="en-AU" sz="1200" dirty="0"/>
          </a:p>
          <a:p>
            <a:r>
              <a:rPr lang="en-AU" sz="1200" dirty="0"/>
              <a:t>Use post-it notes. </a:t>
            </a:r>
            <a:r>
              <a:rPr lang="en-AU" dirty="0"/>
              <a:t>They're great for listing questions. They can be easily moved and can be used for follow-up questions as the reporting progresses.</a:t>
            </a:r>
            <a:endParaRPr lang="en-AU" sz="1200" dirty="0"/>
          </a:p>
          <a:p>
            <a:endParaRPr lang="en-AU" sz="1200" dirty="0"/>
          </a:p>
          <a:p>
            <a:r>
              <a:rPr lang="en-AU" sz="1200" dirty="0"/>
              <a:t>Flag the important. </a:t>
            </a:r>
            <a:r>
              <a:rPr lang="en-AU" dirty="0"/>
              <a:t>When you hear a great quote, put a star next to it, or a bracket or squiggle.</a:t>
            </a:r>
            <a:endParaRPr lang="en-AU" sz="1200"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884190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6: Some shorthand examples</a:t>
            </a:r>
          </a:p>
          <a:p>
            <a:endParaRPr lang="en-AU" dirty="0"/>
          </a:p>
          <a:p>
            <a:r>
              <a:rPr lang="en-AU" dirty="0"/>
              <a:t>On this slide you can see some</a:t>
            </a:r>
            <a:r>
              <a:rPr lang="en-AU" baseline="0" dirty="0"/>
              <a:t> examples of shorthand that journalists use to take notes. You can invent your own list.</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4172397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7: Reference</a:t>
            </a:r>
          </a:p>
          <a:p>
            <a:endParaRPr lang="en-AU" dirty="0"/>
          </a:p>
          <a:p>
            <a:r>
              <a:rPr lang="en-AU" dirty="0"/>
              <a:t>The information shared with you in this presentation was accessed from the source listed on this slide. For more information on note-taking</a:t>
            </a:r>
            <a:r>
              <a:rPr lang="en-AU" baseline="0" dirty="0"/>
              <a:t>, do refer to the source.</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40994213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440000" y="2847976"/>
            <a:ext cx="6903900" cy="1216024"/>
          </a:xfrm>
          <a:prstGeom prst="rect">
            <a:avLst/>
          </a:prstGeom>
          <a:noFill/>
        </p:spPr>
        <p:txBody>
          <a:bodyPr/>
          <a:lstStyle/>
          <a:p>
            <a:pPr eaLnBrk="1" hangingPunct="1"/>
            <a:r>
              <a:rPr lang="en-US" sz="2800" dirty="0"/>
              <a:t>Note-taking during an interview</a:t>
            </a:r>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sz="2800" dirty="0"/>
              <a:t>Tips for taking better notes 1</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2</a:t>
            </a:fld>
            <a:endParaRPr lang="en-AU"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882726527"/>
              </p:ext>
            </p:extLst>
          </p:nvPr>
        </p:nvGraphicFramePr>
        <p:xfrm>
          <a:off x="526472" y="1076325"/>
          <a:ext cx="8063346" cy="4785360"/>
        </p:xfrm>
        <a:graphic>
          <a:graphicData uri="http://schemas.openxmlformats.org/drawingml/2006/table">
            <a:tbl>
              <a:tblPr firstRow="1" bandRow="1">
                <a:tableStyleId>{5C22544A-7EE6-4342-B048-85BDC9FD1C3A}</a:tableStyleId>
              </a:tblPr>
              <a:tblGrid>
                <a:gridCol w="2586183">
                  <a:extLst>
                    <a:ext uri="{9D8B030D-6E8A-4147-A177-3AD203B41FA5}">
                      <a16:colId xmlns:a16="http://schemas.microsoft.com/office/drawing/2014/main" val="20000"/>
                    </a:ext>
                  </a:extLst>
                </a:gridCol>
                <a:gridCol w="5477163">
                  <a:extLst>
                    <a:ext uri="{9D8B030D-6E8A-4147-A177-3AD203B41FA5}">
                      <a16:colId xmlns:a16="http://schemas.microsoft.com/office/drawing/2014/main" val="20001"/>
                    </a:ext>
                  </a:extLst>
                </a:gridCol>
              </a:tblGrid>
              <a:tr h="370840">
                <a:tc>
                  <a:txBody>
                    <a:bodyPr/>
                    <a:lstStyle/>
                    <a:p>
                      <a:r>
                        <a:rPr lang="en-AU" b="0" dirty="0">
                          <a:solidFill>
                            <a:schemeClr val="tx1"/>
                          </a:solidFill>
                        </a:rPr>
                        <a:t>Get the names right</a:t>
                      </a:r>
                    </a:p>
                  </a:txBody>
                  <a:tcPr/>
                </a:tc>
                <a:tc>
                  <a:txBody>
                    <a:bodyPr/>
                    <a:lstStyle/>
                    <a:p>
                      <a:pPr marL="285750" indent="-285750">
                        <a:buFont typeface="Arial" panose="020B0604020202020204" pitchFamily="34" charset="0"/>
                        <a:buChar char="•"/>
                      </a:pPr>
                      <a:r>
                        <a:rPr lang="en-AU" sz="1600" b="0" dirty="0">
                          <a:solidFill>
                            <a:schemeClr val="tx1"/>
                          </a:solidFill>
                        </a:rPr>
                        <a:t>Make sure you get the spelling right.</a:t>
                      </a:r>
                    </a:p>
                    <a:p>
                      <a:pPr marL="285750" indent="-285750">
                        <a:buFont typeface="Arial" panose="020B0604020202020204" pitchFamily="34" charset="0"/>
                        <a:buChar char="•"/>
                      </a:pPr>
                      <a:r>
                        <a:rPr lang="en-AU" sz="1600" b="0" dirty="0">
                          <a:solidFill>
                            <a:schemeClr val="tx1"/>
                          </a:solidFill>
                        </a:rPr>
                        <a:t>Get the interviewee to confirm the spelling or if it is an event, get the program or agenda beforehand. </a:t>
                      </a:r>
                    </a:p>
                  </a:txBody>
                  <a:tcPr/>
                </a:tc>
                <a:extLst>
                  <a:ext uri="{0D108BD9-81ED-4DB2-BD59-A6C34878D82A}">
                    <a16:rowId xmlns:a16="http://schemas.microsoft.com/office/drawing/2014/main" val="10000"/>
                  </a:ext>
                </a:extLst>
              </a:tr>
              <a:tr h="370840">
                <a:tc>
                  <a:txBody>
                    <a:bodyPr/>
                    <a:lstStyle/>
                    <a:p>
                      <a:r>
                        <a:rPr lang="en-AU" dirty="0"/>
                        <a:t>Do</a:t>
                      </a:r>
                      <a:r>
                        <a:rPr lang="en-AU" baseline="0" dirty="0"/>
                        <a:t> not</a:t>
                      </a:r>
                      <a:r>
                        <a:rPr lang="en-AU" dirty="0"/>
                        <a:t> write</a:t>
                      </a:r>
                      <a:r>
                        <a:rPr lang="en-AU" baseline="0" dirty="0"/>
                        <a:t> everything down</a:t>
                      </a:r>
                      <a:endParaRPr lang="en-AU" dirty="0"/>
                    </a:p>
                  </a:txBody>
                  <a:tcPr/>
                </a:tc>
                <a:tc>
                  <a:txBody>
                    <a:bodyPr/>
                    <a:lstStyle/>
                    <a:p>
                      <a:pPr marL="285750" indent="-285750">
                        <a:buFont typeface="Arial" panose="020B0604020202020204" pitchFamily="34" charset="0"/>
                        <a:buChar char="•"/>
                      </a:pPr>
                      <a:r>
                        <a:rPr lang="en-AU" sz="1600" dirty="0"/>
                        <a:t>Make judgements</a:t>
                      </a:r>
                      <a:r>
                        <a:rPr lang="en-AU" sz="1600" baseline="0" dirty="0"/>
                        <a:t> about what is interesting or important.</a:t>
                      </a:r>
                      <a:endParaRPr lang="en-AU" sz="1600" dirty="0"/>
                    </a:p>
                  </a:txBody>
                  <a:tcPr/>
                </a:tc>
                <a:extLst>
                  <a:ext uri="{0D108BD9-81ED-4DB2-BD59-A6C34878D82A}">
                    <a16:rowId xmlns:a16="http://schemas.microsoft.com/office/drawing/2014/main" val="10001"/>
                  </a:ext>
                </a:extLst>
              </a:tr>
              <a:tr h="370840">
                <a:tc>
                  <a:txBody>
                    <a:bodyPr/>
                    <a:lstStyle/>
                    <a:p>
                      <a:r>
                        <a:rPr lang="en-AU" dirty="0"/>
                        <a:t>Distinguish between information and quotes</a:t>
                      </a:r>
                    </a:p>
                  </a:txBody>
                  <a:tcPr/>
                </a:tc>
                <a:tc>
                  <a:txBody>
                    <a:bodyPr/>
                    <a:lstStyle/>
                    <a:p>
                      <a:pPr marL="285750" indent="-285750">
                        <a:buFont typeface="Arial" panose="020B0604020202020204" pitchFamily="34" charset="0"/>
                        <a:buChar char="•"/>
                      </a:pPr>
                      <a:r>
                        <a:rPr lang="en-AU" sz="1600" dirty="0"/>
                        <a:t>Ensure that you are getting the numbers, names and spelling correct rather than the words the speaker is using</a:t>
                      </a:r>
                      <a:r>
                        <a:rPr lang="en-AU" sz="1600" baseline="0" dirty="0"/>
                        <a:t> to say them.</a:t>
                      </a:r>
                      <a:endParaRPr lang="en-AU" sz="1600" dirty="0"/>
                    </a:p>
                  </a:txBody>
                  <a:tcPr/>
                </a:tc>
                <a:extLst>
                  <a:ext uri="{0D108BD9-81ED-4DB2-BD59-A6C34878D82A}">
                    <a16:rowId xmlns:a16="http://schemas.microsoft.com/office/drawing/2014/main" val="10002"/>
                  </a:ext>
                </a:extLst>
              </a:tr>
              <a:tr h="370840">
                <a:tc>
                  <a:txBody>
                    <a:bodyPr/>
                    <a:lstStyle/>
                    <a:p>
                      <a:r>
                        <a:rPr lang="en-AU" dirty="0"/>
                        <a:t>Slow the speaker down</a:t>
                      </a:r>
                    </a:p>
                  </a:txBody>
                  <a:tcPr/>
                </a:tc>
                <a:tc>
                  <a:txBody>
                    <a:bodyPr/>
                    <a:lstStyle/>
                    <a:p>
                      <a:pPr marL="285750" indent="-285750">
                        <a:buFont typeface="Arial" panose="020B0604020202020204" pitchFamily="34" charset="0"/>
                        <a:buChar char="•"/>
                      </a:pPr>
                      <a:r>
                        <a:rPr lang="en-AU" sz="1600" dirty="0"/>
                        <a:t>If the speaker is giving information,</a:t>
                      </a:r>
                      <a:r>
                        <a:rPr lang="en-AU" sz="1600" baseline="0" dirty="0"/>
                        <a:t> slow them down to get details.</a:t>
                      </a:r>
                    </a:p>
                    <a:p>
                      <a:pPr marL="0" indent="0">
                        <a:buFont typeface="Arial" panose="020B0604020202020204" pitchFamily="34" charset="0"/>
                        <a:buNone/>
                      </a:pPr>
                      <a:r>
                        <a:rPr lang="en-AU" sz="1600" baseline="0" dirty="0"/>
                        <a:t>     - </a:t>
                      </a:r>
                      <a:r>
                        <a:rPr lang="en-AU" sz="1400" baseline="0" dirty="0"/>
                        <a:t>How do you know that?</a:t>
                      </a:r>
                    </a:p>
                    <a:p>
                      <a:pPr marL="0" indent="0">
                        <a:buFont typeface="Arial" panose="020B0604020202020204" pitchFamily="34" charset="0"/>
                        <a:buNone/>
                      </a:pPr>
                      <a:r>
                        <a:rPr lang="en-AU" sz="1400" baseline="0" dirty="0"/>
                        <a:t>      - How do you spell that?</a:t>
                      </a:r>
                    </a:p>
                    <a:p>
                      <a:pPr marL="0" indent="0">
                        <a:buFont typeface="Arial" panose="020B0604020202020204" pitchFamily="34" charset="0"/>
                        <a:buNone/>
                      </a:pPr>
                      <a:r>
                        <a:rPr lang="en-AU" sz="1400" baseline="0" dirty="0"/>
                        <a:t>      - Is that an approximation or an exact amount?</a:t>
                      </a:r>
                      <a:endParaRPr lang="en-AU" sz="1600" dirty="0"/>
                    </a:p>
                  </a:txBody>
                  <a:tcPr/>
                </a:tc>
                <a:extLst>
                  <a:ext uri="{0D108BD9-81ED-4DB2-BD59-A6C34878D82A}">
                    <a16:rowId xmlns:a16="http://schemas.microsoft.com/office/drawing/2014/main" val="10003"/>
                  </a:ext>
                </a:extLst>
              </a:tr>
              <a:tr h="370840">
                <a:tc>
                  <a:txBody>
                    <a:bodyPr/>
                    <a:lstStyle/>
                    <a:p>
                      <a:r>
                        <a:rPr lang="en-AU" dirty="0"/>
                        <a:t>Rephrase</a:t>
                      </a:r>
                    </a:p>
                  </a:txBody>
                  <a:tcPr/>
                </a:tc>
                <a:tc>
                  <a:txBody>
                    <a:bodyPr/>
                    <a:lstStyle/>
                    <a:p>
                      <a:pPr marL="285750" indent="-285750">
                        <a:buFont typeface="Arial" panose="020B0604020202020204" pitchFamily="34" charset="0"/>
                        <a:buChar char="•"/>
                      </a:pPr>
                      <a:r>
                        <a:rPr lang="en-AU" sz="1600" dirty="0"/>
                        <a:t>The speaker may have said something</a:t>
                      </a:r>
                      <a:r>
                        <a:rPr lang="en-AU" sz="1600" baseline="0" dirty="0"/>
                        <a:t> important and this was followed by a powerful quote but you are still busy noting the first information.</a:t>
                      </a:r>
                    </a:p>
                    <a:p>
                      <a:pPr marL="0" indent="0">
                        <a:buFont typeface="Arial" panose="020B0604020202020204" pitchFamily="34" charset="0"/>
                        <a:buNone/>
                      </a:pPr>
                      <a:r>
                        <a:rPr lang="en-AU" sz="1400" baseline="0" dirty="0"/>
                        <a:t>     - Repeat what you thought you heard (Let me make </a:t>
                      </a:r>
                      <a:br>
                        <a:rPr lang="en-AU" sz="1400" baseline="0" dirty="0"/>
                      </a:br>
                      <a:r>
                        <a:rPr lang="en-AU" sz="1400" baseline="0" dirty="0"/>
                        <a:t>       sure I understand this correctly. Did you say…).</a:t>
                      </a:r>
                      <a:endParaRPr lang="en-AU" sz="1400" dirty="0"/>
                    </a:p>
                  </a:txBody>
                  <a:tcPr/>
                </a:tc>
                <a:extLst>
                  <a:ext uri="{0D108BD9-81ED-4DB2-BD59-A6C34878D82A}">
                    <a16:rowId xmlns:a16="http://schemas.microsoft.com/office/drawing/2014/main" val="10004"/>
                  </a:ext>
                </a:extLst>
              </a:tr>
            </a:tbl>
          </a:graphicData>
        </a:graphic>
      </p:graphicFrame>
      <p:sp>
        <p:nvSpPr>
          <p:cNvPr id="5" name="TextBox 4"/>
          <p:cNvSpPr txBox="1"/>
          <p:nvPr/>
        </p:nvSpPr>
        <p:spPr>
          <a:xfrm>
            <a:off x="6086764" y="6354618"/>
            <a:ext cx="2752436" cy="276999"/>
          </a:xfrm>
          <a:prstGeom prst="rect">
            <a:avLst/>
          </a:prstGeom>
          <a:noFill/>
        </p:spPr>
        <p:txBody>
          <a:bodyPr wrap="square" rtlCol="0">
            <a:spAutoFit/>
          </a:bodyPr>
          <a:lstStyle/>
          <a:p>
            <a:pPr algn="r"/>
            <a:r>
              <a:rPr lang="en-AU" sz="1200" dirty="0" err="1">
                <a:solidFill>
                  <a:schemeClr val="bg1"/>
                </a:solidFill>
              </a:rPr>
              <a:t>Shurlds</a:t>
            </a:r>
            <a:r>
              <a:rPr lang="en-AU" sz="1200" dirty="0">
                <a:solidFill>
                  <a:schemeClr val="bg1"/>
                </a:solidFill>
              </a:rPr>
              <a:t> </a:t>
            </a:r>
            <a:r>
              <a:rPr lang="en-AU" sz="1200" dirty="0" err="1">
                <a:solidFill>
                  <a:schemeClr val="bg1"/>
                </a:solidFill>
              </a:rPr>
              <a:t>n.d.</a:t>
            </a:r>
            <a:endParaRPr lang="en-AU" sz="1200" dirty="0">
              <a:solidFill>
                <a:schemeClr val="bg1"/>
              </a:solidFill>
            </a:endParaRPr>
          </a:p>
        </p:txBody>
      </p:sp>
    </p:spTree>
    <p:custDataLst>
      <p:tags r:id="rId1"/>
    </p:custDataLst>
    <p:extLst>
      <p:ext uri="{BB962C8B-B14F-4D97-AF65-F5344CB8AC3E}">
        <p14:creationId xmlns:p14="http://schemas.microsoft.com/office/powerpoint/2010/main" val="248140251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sz="2800" dirty="0"/>
              <a:t>Tips for taking better notes 2</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3</a:t>
            </a:fld>
            <a:endParaRPr lang="en-AU"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291036308"/>
              </p:ext>
            </p:extLst>
          </p:nvPr>
        </p:nvGraphicFramePr>
        <p:xfrm>
          <a:off x="526472" y="1076325"/>
          <a:ext cx="8063346" cy="4846320"/>
        </p:xfrm>
        <a:graphic>
          <a:graphicData uri="http://schemas.openxmlformats.org/drawingml/2006/table">
            <a:tbl>
              <a:tblPr firstRow="1" bandRow="1">
                <a:tableStyleId>{5C22544A-7EE6-4342-B048-85BDC9FD1C3A}</a:tableStyleId>
              </a:tblPr>
              <a:tblGrid>
                <a:gridCol w="2586183">
                  <a:extLst>
                    <a:ext uri="{9D8B030D-6E8A-4147-A177-3AD203B41FA5}">
                      <a16:colId xmlns:a16="http://schemas.microsoft.com/office/drawing/2014/main" val="20000"/>
                    </a:ext>
                  </a:extLst>
                </a:gridCol>
                <a:gridCol w="5477163">
                  <a:extLst>
                    <a:ext uri="{9D8B030D-6E8A-4147-A177-3AD203B41FA5}">
                      <a16:colId xmlns:a16="http://schemas.microsoft.com/office/drawing/2014/main" val="20001"/>
                    </a:ext>
                  </a:extLst>
                </a:gridCol>
              </a:tblGrid>
              <a:tr h="370840">
                <a:tc>
                  <a:txBody>
                    <a:bodyPr/>
                    <a:lstStyle/>
                    <a:p>
                      <a:r>
                        <a:rPr lang="en-AU" b="0" dirty="0">
                          <a:solidFill>
                            <a:schemeClr val="tx1"/>
                          </a:solidFill>
                        </a:rPr>
                        <a:t>Ask throwaway</a:t>
                      </a:r>
                      <a:r>
                        <a:rPr lang="en-AU" b="0" baseline="0" dirty="0">
                          <a:solidFill>
                            <a:schemeClr val="tx1"/>
                          </a:solidFill>
                        </a:rPr>
                        <a:t> questions</a:t>
                      </a:r>
                      <a:endParaRPr lang="en-AU" b="0" dirty="0">
                        <a:solidFill>
                          <a:schemeClr val="tx1"/>
                        </a:solidFill>
                      </a:endParaRPr>
                    </a:p>
                  </a:txBody>
                  <a:tcPr/>
                </a:tc>
                <a:tc>
                  <a:txBody>
                    <a:bodyPr/>
                    <a:lstStyle/>
                    <a:p>
                      <a:pPr marL="285750" indent="-285750">
                        <a:buFont typeface="Arial" panose="020B0604020202020204" pitchFamily="34" charset="0"/>
                        <a:buChar char="•"/>
                      </a:pPr>
                      <a:r>
                        <a:rPr lang="en-AU" sz="1600" b="0" dirty="0">
                          <a:solidFill>
                            <a:schemeClr val="tx1"/>
                          </a:solidFill>
                        </a:rPr>
                        <a:t>When you</a:t>
                      </a:r>
                      <a:r>
                        <a:rPr lang="en-AU" sz="1600" b="0" baseline="0" dirty="0">
                          <a:solidFill>
                            <a:schemeClr val="tx1"/>
                          </a:solidFill>
                        </a:rPr>
                        <a:t> start falling behind, ask questions about general background which you already have information for and don’t care about. </a:t>
                      </a:r>
                    </a:p>
                    <a:p>
                      <a:pPr marL="285750" indent="-285750">
                        <a:buFont typeface="Arial" panose="020B0604020202020204" pitchFamily="34" charset="0"/>
                        <a:buChar char="•"/>
                      </a:pPr>
                      <a:r>
                        <a:rPr lang="en-AU" sz="1600" b="0" baseline="0" dirty="0">
                          <a:solidFill>
                            <a:schemeClr val="tx1"/>
                          </a:solidFill>
                        </a:rPr>
                        <a:t>This will give you time to catch up on something important or interesting the speaker had said.</a:t>
                      </a:r>
                      <a:endParaRPr lang="en-AU" sz="1600" b="0" dirty="0">
                        <a:solidFill>
                          <a:schemeClr val="tx1"/>
                        </a:solidFill>
                      </a:endParaRPr>
                    </a:p>
                  </a:txBody>
                  <a:tcPr/>
                </a:tc>
                <a:extLst>
                  <a:ext uri="{0D108BD9-81ED-4DB2-BD59-A6C34878D82A}">
                    <a16:rowId xmlns:a16="http://schemas.microsoft.com/office/drawing/2014/main" val="10000"/>
                  </a:ext>
                </a:extLst>
              </a:tr>
              <a:tr h="370840">
                <a:tc>
                  <a:txBody>
                    <a:bodyPr/>
                    <a:lstStyle/>
                    <a:p>
                      <a:r>
                        <a:rPr lang="en-AU" dirty="0"/>
                        <a:t>Ask for documentation</a:t>
                      </a:r>
                    </a:p>
                  </a:txBody>
                  <a:tcPr/>
                </a:tc>
                <a:tc>
                  <a:txBody>
                    <a:bodyPr/>
                    <a:lstStyle/>
                    <a:p>
                      <a:pPr marL="285750" indent="-285750">
                        <a:buFont typeface="Arial" panose="020B0604020202020204" pitchFamily="34" charset="0"/>
                        <a:buChar char="•"/>
                      </a:pPr>
                      <a:r>
                        <a:rPr lang="en-AU" sz="1600" dirty="0"/>
                        <a:t>Ask speaker for documents such as photos, videos</a:t>
                      </a:r>
                      <a:r>
                        <a:rPr lang="en-AU" sz="1600" baseline="0" dirty="0"/>
                        <a:t> or other items that will tell you more about what they are saying.</a:t>
                      </a:r>
                    </a:p>
                    <a:p>
                      <a:pPr marL="285750" indent="-285750">
                        <a:buFont typeface="Arial" panose="020B0604020202020204" pitchFamily="34" charset="0"/>
                        <a:buChar char="•"/>
                      </a:pPr>
                      <a:r>
                        <a:rPr lang="en-AU" sz="1600" baseline="0" dirty="0"/>
                        <a:t>Go through them with the speaker and take notes.</a:t>
                      </a:r>
                    </a:p>
                    <a:p>
                      <a:pPr marL="285750" indent="-285750">
                        <a:buFont typeface="Arial" panose="020B0604020202020204" pitchFamily="34" charset="0"/>
                        <a:buChar char="•"/>
                      </a:pPr>
                      <a:r>
                        <a:rPr lang="en-AU" sz="1600" baseline="0" dirty="0"/>
                        <a:t>Ask if you could borrow or copy them.</a:t>
                      </a:r>
                      <a:endParaRPr lang="en-AU" sz="1600" dirty="0"/>
                    </a:p>
                  </a:txBody>
                  <a:tcPr/>
                </a:tc>
                <a:extLst>
                  <a:ext uri="{0D108BD9-81ED-4DB2-BD59-A6C34878D82A}">
                    <a16:rowId xmlns:a16="http://schemas.microsoft.com/office/drawing/2014/main" val="10001"/>
                  </a:ext>
                </a:extLst>
              </a:tr>
              <a:tr h="370840">
                <a:tc>
                  <a:txBody>
                    <a:bodyPr/>
                    <a:lstStyle/>
                    <a:p>
                      <a:r>
                        <a:rPr lang="en-AU" dirty="0"/>
                        <a:t>Take</a:t>
                      </a:r>
                      <a:r>
                        <a:rPr lang="en-AU" baseline="0" dirty="0"/>
                        <a:t> notes about the setting</a:t>
                      </a:r>
                      <a:endParaRPr lang="en-AU" dirty="0"/>
                    </a:p>
                  </a:txBody>
                  <a:tcPr/>
                </a:tc>
                <a:tc>
                  <a:txBody>
                    <a:bodyPr/>
                    <a:lstStyle/>
                    <a:p>
                      <a:pPr marL="285750" indent="-285750">
                        <a:buFont typeface="Arial" panose="020B0604020202020204" pitchFamily="34" charset="0"/>
                        <a:buChar char="•"/>
                      </a:pPr>
                      <a:r>
                        <a:rPr lang="en-AU" sz="1600" dirty="0"/>
                        <a:t>Write down details about the speaker’s home/office or where the interview is taking place.</a:t>
                      </a:r>
                    </a:p>
                    <a:p>
                      <a:pPr marL="285750" indent="-285750">
                        <a:buFont typeface="Arial" panose="020B0604020202020204" pitchFamily="34" charset="0"/>
                        <a:buChar char="•"/>
                      </a:pPr>
                      <a:r>
                        <a:rPr lang="en-AU" sz="1600" dirty="0"/>
                        <a:t>Ask the speaker</a:t>
                      </a:r>
                      <a:r>
                        <a:rPr lang="en-AU" sz="1600" baseline="0" dirty="0"/>
                        <a:t> questions about the items you notice.</a:t>
                      </a:r>
                      <a:endParaRPr lang="en-AU" sz="1600" dirty="0"/>
                    </a:p>
                  </a:txBody>
                  <a:tcPr/>
                </a:tc>
                <a:extLst>
                  <a:ext uri="{0D108BD9-81ED-4DB2-BD59-A6C34878D82A}">
                    <a16:rowId xmlns:a16="http://schemas.microsoft.com/office/drawing/2014/main" val="10002"/>
                  </a:ext>
                </a:extLst>
              </a:tr>
              <a:tr h="370840">
                <a:tc>
                  <a:txBody>
                    <a:bodyPr/>
                    <a:lstStyle/>
                    <a:p>
                      <a:r>
                        <a:rPr lang="en-AU" dirty="0"/>
                        <a:t>Note your questions</a:t>
                      </a:r>
                    </a:p>
                  </a:txBody>
                  <a:tcPr/>
                </a:tc>
                <a:tc>
                  <a:txBody>
                    <a:bodyPr/>
                    <a:lstStyle/>
                    <a:p>
                      <a:pPr marL="285750" indent="-285750">
                        <a:buFont typeface="Arial" panose="020B0604020202020204" pitchFamily="34" charset="0"/>
                        <a:buChar char="•"/>
                      </a:pPr>
                      <a:r>
                        <a:rPr lang="en-AU" sz="1600" dirty="0"/>
                        <a:t>Write a word</a:t>
                      </a:r>
                      <a:r>
                        <a:rPr lang="en-AU" sz="1600" baseline="0" dirty="0"/>
                        <a:t> or two with a questions mark.</a:t>
                      </a:r>
                    </a:p>
                    <a:p>
                      <a:pPr marL="285750" indent="-285750">
                        <a:buFont typeface="Arial" panose="020B0604020202020204" pitchFamily="34" charset="0"/>
                        <a:buChar char="•"/>
                      </a:pPr>
                      <a:r>
                        <a:rPr lang="en-AU" sz="1600" baseline="0" dirty="0"/>
                        <a:t>Note what questions you asked.</a:t>
                      </a:r>
                      <a:endParaRPr lang="en-AU" sz="1600" dirty="0"/>
                    </a:p>
                  </a:txBody>
                  <a:tcPr/>
                </a:tc>
                <a:extLst>
                  <a:ext uri="{0D108BD9-81ED-4DB2-BD59-A6C34878D82A}">
                    <a16:rowId xmlns:a16="http://schemas.microsoft.com/office/drawing/2014/main" val="10003"/>
                  </a:ext>
                </a:extLst>
              </a:tr>
              <a:tr h="370840">
                <a:tc>
                  <a:txBody>
                    <a:bodyPr/>
                    <a:lstStyle/>
                    <a:p>
                      <a:r>
                        <a:rPr lang="en-AU" dirty="0"/>
                        <a:t>Identify speakers</a:t>
                      </a:r>
                    </a:p>
                  </a:txBody>
                  <a:tcPr/>
                </a:tc>
                <a:tc>
                  <a:txBody>
                    <a:bodyPr/>
                    <a:lstStyle/>
                    <a:p>
                      <a:pPr marL="285750" indent="-285750">
                        <a:buFont typeface="Arial" panose="020B0604020202020204" pitchFamily="34" charset="0"/>
                        <a:buChar char="•"/>
                      </a:pPr>
                      <a:r>
                        <a:rPr lang="en-AU" sz="1600" dirty="0"/>
                        <a:t>If you are interviewing multiple speakers, use a code to identify each of them.</a:t>
                      </a:r>
                    </a:p>
                    <a:p>
                      <a:pPr marL="285750" indent="-285750">
                        <a:buFont typeface="Arial" panose="020B0604020202020204" pitchFamily="34" charset="0"/>
                        <a:buChar char="•"/>
                      </a:pPr>
                      <a:r>
                        <a:rPr lang="en-AU" sz="1600" dirty="0"/>
                        <a:t>Initials work but beware of speakers with same initials.</a:t>
                      </a:r>
                    </a:p>
                  </a:txBody>
                  <a:tcPr/>
                </a:tc>
                <a:extLst>
                  <a:ext uri="{0D108BD9-81ED-4DB2-BD59-A6C34878D82A}">
                    <a16:rowId xmlns:a16="http://schemas.microsoft.com/office/drawing/2014/main" val="10004"/>
                  </a:ext>
                </a:extLst>
              </a:tr>
            </a:tbl>
          </a:graphicData>
        </a:graphic>
      </p:graphicFrame>
      <p:sp>
        <p:nvSpPr>
          <p:cNvPr id="5" name="TextBox 4"/>
          <p:cNvSpPr txBox="1"/>
          <p:nvPr/>
        </p:nvSpPr>
        <p:spPr>
          <a:xfrm>
            <a:off x="6086764" y="6354618"/>
            <a:ext cx="2752436" cy="276999"/>
          </a:xfrm>
          <a:prstGeom prst="rect">
            <a:avLst/>
          </a:prstGeom>
          <a:noFill/>
        </p:spPr>
        <p:txBody>
          <a:bodyPr wrap="square" rtlCol="0">
            <a:spAutoFit/>
          </a:bodyPr>
          <a:lstStyle/>
          <a:p>
            <a:pPr algn="r"/>
            <a:r>
              <a:rPr lang="en-AU" sz="1200" dirty="0" err="1">
                <a:solidFill>
                  <a:schemeClr val="bg1"/>
                </a:solidFill>
              </a:rPr>
              <a:t>Shurlds</a:t>
            </a:r>
            <a:r>
              <a:rPr lang="en-AU" sz="1200" dirty="0">
                <a:solidFill>
                  <a:schemeClr val="bg1"/>
                </a:solidFill>
              </a:rPr>
              <a:t> </a:t>
            </a:r>
            <a:r>
              <a:rPr lang="en-AU" sz="1200" dirty="0" err="1">
                <a:solidFill>
                  <a:schemeClr val="bg1"/>
                </a:solidFill>
              </a:rPr>
              <a:t>n.d.</a:t>
            </a:r>
            <a:endParaRPr lang="en-AU" sz="1200" dirty="0">
              <a:solidFill>
                <a:schemeClr val="bg1"/>
              </a:solidFill>
            </a:endParaRPr>
          </a:p>
        </p:txBody>
      </p:sp>
    </p:spTree>
    <p:extLst>
      <p:ext uri="{BB962C8B-B14F-4D97-AF65-F5344CB8AC3E}">
        <p14:creationId xmlns:p14="http://schemas.microsoft.com/office/powerpoint/2010/main" val="254899167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09574" y="179243"/>
            <a:ext cx="8258175" cy="647700"/>
          </a:xfrm>
        </p:spPr>
        <p:txBody>
          <a:bodyPr/>
          <a:lstStyle/>
          <a:p>
            <a:r>
              <a:rPr lang="en-AU" sz="2800" dirty="0"/>
              <a:t>Tips for taking better notes 3</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4</a:t>
            </a:fld>
            <a:endParaRPr lang="en-AU"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839897072"/>
              </p:ext>
            </p:extLst>
          </p:nvPr>
        </p:nvGraphicFramePr>
        <p:xfrm>
          <a:off x="506988" y="697634"/>
          <a:ext cx="8063346" cy="5486400"/>
        </p:xfrm>
        <a:graphic>
          <a:graphicData uri="http://schemas.openxmlformats.org/drawingml/2006/table">
            <a:tbl>
              <a:tblPr firstRow="1" bandRow="1">
                <a:tableStyleId>{5C22544A-7EE6-4342-B048-85BDC9FD1C3A}</a:tableStyleId>
              </a:tblPr>
              <a:tblGrid>
                <a:gridCol w="2586183">
                  <a:extLst>
                    <a:ext uri="{9D8B030D-6E8A-4147-A177-3AD203B41FA5}">
                      <a16:colId xmlns:a16="http://schemas.microsoft.com/office/drawing/2014/main" val="20000"/>
                    </a:ext>
                  </a:extLst>
                </a:gridCol>
                <a:gridCol w="5477163">
                  <a:extLst>
                    <a:ext uri="{9D8B030D-6E8A-4147-A177-3AD203B41FA5}">
                      <a16:colId xmlns:a16="http://schemas.microsoft.com/office/drawing/2014/main" val="20001"/>
                    </a:ext>
                  </a:extLst>
                </a:gridCol>
              </a:tblGrid>
              <a:tr h="370840">
                <a:tc>
                  <a:txBody>
                    <a:bodyPr/>
                    <a:lstStyle/>
                    <a:p>
                      <a:r>
                        <a:rPr lang="en-AU" b="0" dirty="0">
                          <a:solidFill>
                            <a:schemeClr val="tx1"/>
                          </a:solidFill>
                        </a:rPr>
                        <a:t>Take notes on senses and emotions</a:t>
                      </a:r>
                    </a:p>
                  </a:txBody>
                  <a:tcPr/>
                </a:tc>
                <a:tc>
                  <a:txBody>
                    <a:bodyPr/>
                    <a:lstStyle/>
                    <a:p>
                      <a:pPr marL="285750" indent="-285750">
                        <a:buFont typeface="Arial" panose="020B0604020202020204" pitchFamily="34" charset="0"/>
                        <a:buChar char="•"/>
                      </a:pPr>
                      <a:r>
                        <a:rPr lang="en-AU" sz="1600" b="0" dirty="0">
                          <a:solidFill>
                            <a:schemeClr val="tx1"/>
                          </a:solidFill>
                        </a:rPr>
                        <a:t>Note what</a:t>
                      </a:r>
                      <a:r>
                        <a:rPr lang="en-AU" sz="1600" b="0" baseline="0" dirty="0">
                          <a:solidFill>
                            <a:schemeClr val="tx1"/>
                          </a:solidFill>
                        </a:rPr>
                        <a:t> you see and smell, even what you feel and taste if this will help the story.</a:t>
                      </a:r>
                    </a:p>
                    <a:p>
                      <a:pPr marL="285750" indent="-285750">
                        <a:buFont typeface="Arial" panose="020B0604020202020204" pitchFamily="34" charset="0"/>
                        <a:buChar char="•"/>
                      </a:pPr>
                      <a:r>
                        <a:rPr lang="en-AU" sz="1600" b="0" baseline="0" dirty="0">
                          <a:solidFill>
                            <a:schemeClr val="tx1"/>
                          </a:solidFill>
                        </a:rPr>
                        <a:t>If the speaker raises their voice or starts to cry, note what prompted this emotion and how they reacted.</a:t>
                      </a:r>
                    </a:p>
                    <a:p>
                      <a:pPr marL="285750" indent="-285750">
                        <a:buFont typeface="Arial" panose="020B0604020202020204" pitchFamily="34" charset="0"/>
                        <a:buChar char="•"/>
                      </a:pPr>
                      <a:r>
                        <a:rPr lang="en-AU" sz="1600" b="0" baseline="0" dirty="0">
                          <a:solidFill>
                            <a:schemeClr val="tx1"/>
                          </a:solidFill>
                        </a:rPr>
                        <a:t>Note your emotions and those of the spectators.</a:t>
                      </a:r>
                    </a:p>
                    <a:p>
                      <a:pPr marL="0" indent="0">
                        <a:buFont typeface="Arial" panose="020B0604020202020204" pitchFamily="34" charset="0"/>
                        <a:buNone/>
                      </a:pPr>
                      <a:r>
                        <a:rPr lang="en-AU" sz="1600" b="0" baseline="0" dirty="0">
                          <a:solidFill>
                            <a:schemeClr val="tx1"/>
                          </a:solidFill>
                        </a:rPr>
                        <a:t>     - </a:t>
                      </a:r>
                      <a:r>
                        <a:rPr lang="en-AU" sz="1400" b="0" baseline="0" dirty="0">
                          <a:solidFill>
                            <a:schemeClr val="tx1"/>
                          </a:solidFill>
                        </a:rPr>
                        <a:t>What was the most emotional moment of the event?</a:t>
                      </a:r>
                      <a:endParaRPr lang="en-AU" sz="1400" b="0" dirty="0">
                        <a:solidFill>
                          <a:schemeClr val="tx1"/>
                        </a:solidFill>
                      </a:endParaRPr>
                    </a:p>
                  </a:txBody>
                  <a:tcPr/>
                </a:tc>
                <a:extLst>
                  <a:ext uri="{0D108BD9-81ED-4DB2-BD59-A6C34878D82A}">
                    <a16:rowId xmlns:a16="http://schemas.microsoft.com/office/drawing/2014/main" val="10000"/>
                  </a:ext>
                </a:extLst>
              </a:tr>
              <a:tr h="370840">
                <a:tc>
                  <a:txBody>
                    <a:bodyPr/>
                    <a:lstStyle/>
                    <a:p>
                      <a:r>
                        <a:rPr lang="en-AU" dirty="0"/>
                        <a:t>Look up</a:t>
                      </a:r>
                      <a:r>
                        <a:rPr lang="en-AU" baseline="0" dirty="0"/>
                        <a:t> from your notebook</a:t>
                      </a:r>
                      <a:endParaRPr lang="en-AU" dirty="0"/>
                    </a:p>
                  </a:txBody>
                  <a:tcPr/>
                </a:tc>
                <a:tc>
                  <a:txBody>
                    <a:bodyPr/>
                    <a:lstStyle/>
                    <a:p>
                      <a:pPr marL="285750" indent="-285750">
                        <a:buFont typeface="Arial" panose="020B0604020202020204" pitchFamily="34" charset="0"/>
                        <a:buChar char="•"/>
                      </a:pPr>
                      <a:r>
                        <a:rPr lang="en-AU" sz="1600" dirty="0"/>
                        <a:t>Your story is in front of you and not</a:t>
                      </a:r>
                      <a:r>
                        <a:rPr lang="en-AU" sz="1600" baseline="0" dirty="0"/>
                        <a:t> in your notebook.</a:t>
                      </a:r>
                    </a:p>
                    <a:p>
                      <a:pPr marL="0" indent="0">
                        <a:buFont typeface="Arial" panose="020B0604020202020204" pitchFamily="34" charset="0"/>
                        <a:buNone/>
                      </a:pPr>
                      <a:r>
                        <a:rPr lang="en-AU" sz="1600" baseline="0" dirty="0"/>
                        <a:t>     </a:t>
                      </a:r>
                      <a:r>
                        <a:rPr lang="en-AU" sz="1400" baseline="0" dirty="0"/>
                        <a:t>- Look up and don’t just listen and write.</a:t>
                      </a:r>
                      <a:endParaRPr lang="en-AU" sz="1400" dirty="0"/>
                    </a:p>
                  </a:txBody>
                  <a:tcPr/>
                </a:tc>
                <a:extLst>
                  <a:ext uri="{0D108BD9-81ED-4DB2-BD59-A6C34878D82A}">
                    <a16:rowId xmlns:a16="http://schemas.microsoft.com/office/drawing/2014/main" val="10001"/>
                  </a:ext>
                </a:extLst>
              </a:tr>
              <a:tr h="370840">
                <a:tc>
                  <a:txBody>
                    <a:bodyPr/>
                    <a:lstStyle/>
                    <a:p>
                      <a:r>
                        <a:rPr lang="en-AU" dirty="0"/>
                        <a:t>After the interview or event</a:t>
                      </a:r>
                    </a:p>
                  </a:txBody>
                  <a:tcPr/>
                </a:tc>
                <a:tc>
                  <a:txBody>
                    <a:bodyPr/>
                    <a:lstStyle/>
                    <a:p>
                      <a:pPr marL="285750" indent="-285750">
                        <a:buFont typeface="Arial" panose="020B0604020202020204" pitchFamily="34" charset="0"/>
                        <a:buChar char="•"/>
                      </a:pPr>
                      <a:r>
                        <a:rPr lang="en-AU" sz="1600" dirty="0"/>
                        <a:t>Review your notes immediately after the interview</a:t>
                      </a:r>
                      <a:r>
                        <a:rPr lang="en-AU" sz="1600" baseline="0" dirty="0"/>
                        <a:t> or event (even before you get back to the newsroom).</a:t>
                      </a:r>
                    </a:p>
                    <a:p>
                      <a:pPr marL="285750" indent="-285750">
                        <a:buFont typeface="Arial" panose="020B0604020202020204" pitchFamily="34" charset="0"/>
                        <a:buChar char="•"/>
                      </a:pPr>
                      <a:r>
                        <a:rPr lang="en-AU" sz="1600" baseline="0" dirty="0"/>
                        <a:t>Where your scribbling is illegible, write the words out neatly while they are fresh in your mind.</a:t>
                      </a:r>
                    </a:p>
                    <a:p>
                      <a:pPr marL="0" indent="0">
                        <a:buFont typeface="Arial" panose="020B0604020202020204" pitchFamily="34" charset="0"/>
                        <a:buNone/>
                      </a:pPr>
                      <a:r>
                        <a:rPr lang="en-AU" sz="1600" baseline="0" dirty="0"/>
                        <a:t>     - </a:t>
                      </a:r>
                      <a:r>
                        <a:rPr lang="en-AU" sz="1400" baseline="0" dirty="0"/>
                        <a:t>Fill out partial quotes while you remember them.</a:t>
                      </a:r>
                    </a:p>
                    <a:p>
                      <a:pPr marL="0" indent="0">
                        <a:buFont typeface="Arial" panose="020B0604020202020204" pitchFamily="34" charset="0"/>
                        <a:buNone/>
                      </a:pPr>
                      <a:r>
                        <a:rPr lang="en-AU" sz="1400" baseline="0" dirty="0"/>
                        <a:t>      - Identify points to check with other sources.</a:t>
                      </a:r>
                      <a:endParaRPr lang="en-AU" sz="1400" dirty="0"/>
                    </a:p>
                  </a:txBody>
                  <a:tcPr/>
                </a:tc>
                <a:extLst>
                  <a:ext uri="{0D108BD9-81ED-4DB2-BD59-A6C34878D82A}">
                    <a16:rowId xmlns:a16="http://schemas.microsoft.com/office/drawing/2014/main" val="10002"/>
                  </a:ext>
                </a:extLst>
              </a:tr>
              <a:tr h="370840">
                <a:tc>
                  <a:txBody>
                    <a:bodyPr/>
                    <a:lstStyle/>
                    <a:p>
                      <a:r>
                        <a:rPr lang="en-AU" dirty="0"/>
                        <a:t>Outline your notes</a:t>
                      </a:r>
                    </a:p>
                  </a:txBody>
                  <a:tcPr/>
                </a:tc>
                <a:tc>
                  <a:txBody>
                    <a:bodyPr/>
                    <a:lstStyle/>
                    <a:p>
                      <a:pPr marL="285750" indent="-285750">
                        <a:buFont typeface="Arial" panose="020B0604020202020204" pitchFamily="34" charset="0"/>
                        <a:buChar char="•"/>
                      </a:pPr>
                      <a:r>
                        <a:rPr lang="en-AU" sz="1600" dirty="0"/>
                        <a:t>Outline</a:t>
                      </a:r>
                      <a:r>
                        <a:rPr lang="en-AU" sz="1600" baseline="0" dirty="0"/>
                        <a:t> your notes before you begin writing your story.</a:t>
                      </a:r>
                    </a:p>
                    <a:p>
                      <a:pPr marL="0" indent="0">
                        <a:buFont typeface="Arial" panose="020B0604020202020204" pitchFamily="34" charset="0"/>
                        <a:buNone/>
                      </a:pPr>
                      <a:r>
                        <a:rPr lang="en-AU" sz="1400" baseline="0" dirty="0"/>
                        <a:t>      - Highlight the good quotes or important points.</a:t>
                      </a:r>
                    </a:p>
                    <a:p>
                      <a:pPr marL="0" indent="0">
                        <a:buFont typeface="Arial" panose="020B0604020202020204" pitchFamily="34" charset="0"/>
                        <a:buNone/>
                      </a:pPr>
                      <a:r>
                        <a:rPr lang="en-AU" sz="1400" baseline="0" dirty="0"/>
                        <a:t>      - Mark related information with the same letter or code to </a:t>
                      </a:r>
                      <a:br>
                        <a:rPr lang="en-AU" sz="1400" baseline="0" dirty="0"/>
                      </a:br>
                      <a:r>
                        <a:rPr lang="en-AU" sz="1400" baseline="0" dirty="0"/>
                        <a:t>        organize the material.</a:t>
                      </a:r>
                    </a:p>
                    <a:p>
                      <a:pPr marL="0" indent="0">
                        <a:buFont typeface="Arial" panose="020B0604020202020204" pitchFamily="34" charset="0"/>
                        <a:buNone/>
                      </a:pPr>
                      <a:r>
                        <a:rPr lang="en-AU" sz="1400" baseline="0" dirty="0"/>
                        <a:t>      - Identify what is the beginning, middle and end of your story.</a:t>
                      </a:r>
                      <a:endParaRPr lang="en-AU" sz="1400" dirty="0"/>
                    </a:p>
                  </a:txBody>
                  <a:tcPr/>
                </a:tc>
                <a:extLst>
                  <a:ext uri="{0D108BD9-81ED-4DB2-BD59-A6C34878D82A}">
                    <a16:rowId xmlns:a16="http://schemas.microsoft.com/office/drawing/2014/main" val="10003"/>
                  </a:ext>
                </a:extLst>
              </a:tr>
              <a:tr h="370840">
                <a:tc>
                  <a:txBody>
                    <a:bodyPr/>
                    <a:lstStyle/>
                    <a:p>
                      <a:r>
                        <a:rPr lang="en-AU" dirty="0"/>
                        <a:t>Ask if you are not sure</a:t>
                      </a:r>
                    </a:p>
                  </a:txBody>
                  <a:tcPr/>
                </a:tc>
                <a:tc>
                  <a:txBody>
                    <a:bodyPr/>
                    <a:lstStyle/>
                    <a:p>
                      <a:pPr marL="285750" indent="-285750">
                        <a:buFont typeface="Arial" panose="020B0604020202020204" pitchFamily="34" charset="0"/>
                        <a:buChar char="•"/>
                      </a:pPr>
                      <a:r>
                        <a:rPr lang="en-AU" sz="1600" dirty="0"/>
                        <a:t>If you are writing and not sure about</a:t>
                      </a:r>
                      <a:r>
                        <a:rPr lang="en-AU" sz="1600" baseline="0" dirty="0"/>
                        <a:t> something in your notes, call the source back.</a:t>
                      </a:r>
                      <a:endParaRPr lang="en-AU" sz="1600" dirty="0"/>
                    </a:p>
                  </a:txBody>
                  <a:tcPr/>
                </a:tc>
                <a:extLst>
                  <a:ext uri="{0D108BD9-81ED-4DB2-BD59-A6C34878D82A}">
                    <a16:rowId xmlns:a16="http://schemas.microsoft.com/office/drawing/2014/main" val="10004"/>
                  </a:ext>
                </a:extLst>
              </a:tr>
            </a:tbl>
          </a:graphicData>
        </a:graphic>
      </p:graphicFrame>
      <p:sp>
        <p:nvSpPr>
          <p:cNvPr id="5" name="TextBox 4"/>
          <p:cNvSpPr txBox="1"/>
          <p:nvPr/>
        </p:nvSpPr>
        <p:spPr>
          <a:xfrm>
            <a:off x="6086764" y="6354618"/>
            <a:ext cx="2752436" cy="276999"/>
          </a:xfrm>
          <a:prstGeom prst="rect">
            <a:avLst/>
          </a:prstGeom>
          <a:noFill/>
        </p:spPr>
        <p:txBody>
          <a:bodyPr wrap="square" rtlCol="0">
            <a:spAutoFit/>
          </a:bodyPr>
          <a:lstStyle/>
          <a:p>
            <a:pPr algn="r"/>
            <a:r>
              <a:rPr lang="en-AU" sz="1200" dirty="0" err="1">
                <a:solidFill>
                  <a:schemeClr val="bg1"/>
                </a:solidFill>
              </a:rPr>
              <a:t>Shurlds</a:t>
            </a:r>
            <a:r>
              <a:rPr lang="en-AU" sz="1200" dirty="0">
                <a:solidFill>
                  <a:schemeClr val="bg1"/>
                </a:solidFill>
              </a:rPr>
              <a:t> </a:t>
            </a:r>
            <a:r>
              <a:rPr lang="en-AU" sz="1200" dirty="0" err="1">
                <a:solidFill>
                  <a:schemeClr val="bg1"/>
                </a:solidFill>
              </a:rPr>
              <a:t>n.d.</a:t>
            </a:r>
            <a:endParaRPr lang="en-AU" sz="1200" dirty="0">
              <a:solidFill>
                <a:schemeClr val="bg1"/>
              </a:solidFill>
            </a:endParaRPr>
          </a:p>
        </p:txBody>
      </p:sp>
    </p:spTree>
    <p:extLst>
      <p:ext uri="{BB962C8B-B14F-4D97-AF65-F5344CB8AC3E}">
        <p14:creationId xmlns:p14="http://schemas.microsoft.com/office/powerpoint/2010/main" val="151637606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sz="2800" dirty="0"/>
              <a:t>Some technical aspects</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5</a:t>
            </a:fld>
            <a:endParaRPr lang="en-AU" altLang="en-US" sz="1200">
              <a:solidFill>
                <a:srgbClr val="898989"/>
              </a:solidFill>
            </a:endParaRPr>
          </a:p>
        </p:txBody>
      </p:sp>
      <p:sp>
        <p:nvSpPr>
          <p:cNvPr id="4" name="TextBox 3"/>
          <p:cNvSpPr txBox="1"/>
          <p:nvPr/>
        </p:nvSpPr>
        <p:spPr>
          <a:xfrm>
            <a:off x="502805" y="1173018"/>
            <a:ext cx="8164945" cy="3477875"/>
          </a:xfrm>
          <a:prstGeom prst="rect">
            <a:avLst/>
          </a:prstGeom>
          <a:noFill/>
        </p:spPr>
        <p:txBody>
          <a:bodyPr wrap="square" rtlCol="0">
            <a:spAutoFit/>
          </a:bodyPr>
          <a:lstStyle/>
          <a:p>
            <a:pPr marL="342900" indent="-342900">
              <a:buFont typeface="Arial" panose="020B0604020202020204" pitchFamily="34" charset="0"/>
              <a:buChar char="•"/>
            </a:pPr>
            <a:r>
              <a:rPr lang="en-AU" sz="2000" dirty="0"/>
              <a:t>Use a notepad with a narrow column.</a:t>
            </a:r>
          </a:p>
          <a:p>
            <a:endParaRPr lang="en-AU" sz="2000" dirty="0"/>
          </a:p>
          <a:p>
            <a:pPr marL="342900" indent="-342900">
              <a:buFont typeface="Arial" panose="020B0604020202020204" pitchFamily="34" charset="0"/>
              <a:buChar char="•"/>
            </a:pPr>
            <a:endParaRPr lang="en-AU" sz="2000" dirty="0"/>
          </a:p>
          <a:p>
            <a:pPr marL="342900" indent="-342900">
              <a:buFont typeface="Arial" panose="020B0604020202020204" pitchFamily="34" charset="0"/>
              <a:buChar char="•"/>
            </a:pPr>
            <a:r>
              <a:rPr lang="en-AU" sz="2000" dirty="0"/>
              <a:t>Invent your own shorthand or speedwriting.</a:t>
            </a:r>
          </a:p>
          <a:p>
            <a:endParaRPr lang="en-AU" sz="2000" dirty="0"/>
          </a:p>
          <a:p>
            <a:endParaRPr lang="en-AU" sz="2000" dirty="0"/>
          </a:p>
          <a:p>
            <a:pPr marL="342900" indent="-342900">
              <a:buFont typeface="Arial" panose="020B0604020202020204" pitchFamily="34" charset="0"/>
              <a:buChar char="•"/>
            </a:pPr>
            <a:r>
              <a:rPr lang="en-AU" sz="2000" dirty="0"/>
              <a:t>Use post-it notes.</a:t>
            </a:r>
          </a:p>
          <a:p>
            <a:endParaRPr lang="en-AU" sz="2000" dirty="0"/>
          </a:p>
          <a:p>
            <a:endParaRPr lang="en-AU" sz="2000" dirty="0"/>
          </a:p>
          <a:p>
            <a:pPr marL="342900" indent="-342900">
              <a:buFont typeface="Arial" panose="020B0604020202020204" pitchFamily="34" charset="0"/>
              <a:buChar char="•"/>
            </a:pPr>
            <a:endParaRPr lang="en-AU" sz="2000" dirty="0"/>
          </a:p>
          <a:p>
            <a:pPr marL="342900" indent="-342900">
              <a:buFont typeface="Arial" panose="020B0604020202020204" pitchFamily="34" charset="0"/>
              <a:buChar char="•"/>
            </a:pPr>
            <a:r>
              <a:rPr lang="en-AU" sz="2000" dirty="0"/>
              <a:t>Flag the important.</a:t>
            </a:r>
          </a:p>
        </p:txBody>
      </p:sp>
      <p:sp>
        <p:nvSpPr>
          <p:cNvPr id="6" name="TextBox 5"/>
          <p:cNvSpPr txBox="1"/>
          <p:nvPr/>
        </p:nvSpPr>
        <p:spPr>
          <a:xfrm>
            <a:off x="6049819" y="5994400"/>
            <a:ext cx="2752436" cy="276999"/>
          </a:xfrm>
          <a:prstGeom prst="rect">
            <a:avLst/>
          </a:prstGeom>
          <a:noFill/>
        </p:spPr>
        <p:txBody>
          <a:bodyPr wrap="square" rtlCol="0">
            <a:spAutoFit/>
          </a:bodyPr>
          <a:lstStyle/>
          <a:p>
            <a:pPr algn="r"/>
            <a:r>
              <a:rPr lang="en-AU" sz="1200" dirty="0" err="1">
                <a:solidFill>
                  <a:schemeClr val="bg1"/>
                </a:solidFill>
              </a:rPr>
              <a:t>Shurlds</a:t>
            </a:r>
            <a:r>
              <a:rPr lang="en-AU" sz="1200" dirty="0">
                <a:solidFill>
                  <a:schemeClr val="bg1"/>
                </a:solidFill>
              </a:rPr>
              <a:t> </a:t>
            </a:r>
            <a:r>
              <a:rPr lang="en-AU" sz="1200" dirty="0" err="1">
                <a:solidFill>
                  <a:schemeClr val="bg1"/>
                </a:solidFill>
              </a:rPr>
              <a:t>n.d.</a:t>
            </a:r>
            <a:endParaRPr lang="en-AU" sz="1200" dirty="0">
              <a:solidFill>
                <a:schemeClr val="bg1"/>
              </a:solidFill>
            </a:endParaRPr>
          </a:p>
        </p:txBody>
      </p:sp>
    </p:spTree>
    <p:extLst>
      <p:ext uri="{BB962C8B-B14F-4D97-AF65-F5344CB8AC3E}">
        <p14:creationId xmlns:p14="http://schemas.microsoft.com/office/powerpoint/2010/main" val="199487417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sz="2800" dirty="0"/>
              <a:t>Some shorthand examples</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6</a:t>
            </a:fld>
            <a:endParaRPr lang="en-AU"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060698355"/>
              </p:ext>
            </p:extLst>
          </p:nvPr>
        </p:nvGraphicFramePr>
        <p:xfrm>
          <a:off x="409573" y="1076325"/>
          <a:ext cx="8258176" cy="4820920"/>
        </p:xfrm>
        <a:graphic>
          <a:graphicData uri="http://schemas.openxmlformats.org/drawingml/2006/table">
            <a:tbl>
              <a:tblPr firstRow="1" bandRow="1">
                <a:tableStyleId>{5C22544A-7EE6-4342-B048-85BDC9FD1C3A}</a:tableStyleId>
              </a:tblPr>
              <a:tblGrid>
                <a:gridCol w="1317627">
                  <a:extLst>
                    <a:ext uri="{9D8B030D-6E8A-4147-A177-3AD203B41FA5}">
                      <a16:colId xmlns:a16="http://schemas.microsoft.com/office/drawing/2014/main" val="20000"/>
                    </a:ext>
                  </a:extLst>
                </a:gridCol>
                <a:gridCol w="3278909">
                  <a:extLst>
                    <a:ext uri="{9D8B030D-6E8A-4147-A177-3AD203B41FA5}">
                      <a16:colId xmlns:a16="http://schemas.microsoft.com/office/drawing/2014/main" val="20001"/>
                    </a:ext>
                  </a:extLst>
                </a:gridCol>
                <a:gridCol w="895927">
                  <a:extLst>
                    <a:ext uri="{9D8B030D-6E8A-4147-A177-3AD203B41FA5}">
                      <a16:colId xmlns:a16="http://schemas.microsoft.com/office/drawing/2014/main" val="20002"/>
                    </a:ext>
                  </a:extLst>
                </a:gridCol>
                <a:gridCol w="2765713">
                  <a:extLst>
                    <a:ext uri="{9D8B030D-6E8A-4147-A177-3AD203B41FA5}">
                      <a16:colId xmlns:a16="http://schemas.microsoft.com/office/drawing/2014/main" val="20003"/>
                    </a:ext>
                  </a:extLst>
                </a:gridCol>
              </a:tblGrid>
              <a:tr h="370840">
                <a:tc>
                  <a:txBody>
                    <a:bodyPr/>
                    <a:lstStyle/>
                    <a:p>
                      <a:r>
                        <a:rPr lang="en-AU" b="0" dirty="0">
                          <a:solidFill>
                            <a:schemeClr val="tx1"/>
                          </a:solidFill>
                        </a:rPr>
                        <a:t>B/4</a:t>
                      </a:r>
                    </a:p>
                  </a:txBody>
                  <a:tcPr/>
                </a:tc>
                <a:tc>
                  <a:txBody>
                    <a:bodyPr/>
                    <a:lstStyle/>
                    <a:p>
                      <a:r>
                        <a:rPr lang="en-AU" b="0" dirty="0">
                          <a:solidFill>
                            <a:schemeClr val="tx1"/>
                          </a:solidFill>
                        </a:rPr>
                        <a:t>before</a:t>
                      </a:r>
                    </a:p>
                  </a:txBody>
                  <a:tcPr/>
                </a:tc>
                <a:tc>
                  <a:txBody>
                    <a:bodyPr/>
                    <a:lstStyle/>
                    <a:p>
                      <a:r>
                        <a:rPr lang="en-AU" b="0" dirty="0" err="1">
                          <a:solidFill>
                            <a:schemeClr val="tx1"/>
                          </a:solidFill>
                        </a:rPr>
                        <a:t>bc</a:t>
                      </a:r>
                      <a:endParaRPr lang="en-AU" b="0" dirty="0">
                        <a:solidFill>
                          <a:schemeClr val="tx1"/>
                        </a:solidFill>
                      </a:endParaRPr>
                    </a:p>
                  </a:txBody>
                  <a:tcPr/>
                </a:tc>
                <a:tc>
                  <a:txBody>
                    <a:bodyPr/>
                    <a:lstStyle/>
                    <a:p>
                      <a:r>
                        <a:rPr lang="en-AU" b="0" dirty="0">
                          <a:solidFill>
                            <a:schemeClr val="tx1"/>
                          </a:solidFill>
                        </a:rPr>
                        <a:t>because</a:t>
                      </a:r>
                    </a:p>
                  </a:txBody>
                  <a:tcPr/>
                </a:tc>
                <a:extLst>
                  <a:ext uri="{0D108BD9-81ED-4DB2-BD59-A6C34878D82A}">
                    <a16:rowId xmlns:a16="http://schemas.microsoft.com/office/drawing/2014/main" val="10000"/>
                  </a:ext>
                </a:extLst>
              </a:tr>
              <a:tr h="370840">
                <a:tc>
                  <a:txBody>
                    <a:bodyPr/>
                    <a:lstStyle/>
                    <a:p>
                      <a:r>
                        <a:rPr lang="en-AU" dirty="0"/>
                        <a:t>IMO</a:t>
                      </a:r>
                    </a:p>
                  </a:txBody>
                  <a:tcPr/>
                </a:tc>
                <a:tc>
                  <a:txBody>
                    <a:bodyPr/>
                    <a:lstStyle/>
                    <a:p>
                      <a:r>
                        <a:rPr lang="en-AU" dirty="0"/>
                        <a:t>in my opinion</a:t>
                      </a:r>
                    </a:p>
                  </a:txBody>
                  <a:tcPr/>
                </a:tc>
                <a:tc>
                  <a:txBody>
                    <a:bodyPr/>
                    <a:lstStyle/>
                    <a:p>
                      <a:r>
                        <a:rPr lang="en-AU" dirty="0"/>
                        <a:t>BTW</a:t>
                      </a:r>
                    </a:p>
                  </a:txBody>
                  <a:tcPr/>
                </a:tc>
                <a:tc>
                  <a:txBody>
                    <a:bodyPr/>
                    <a:lstStyle/>
                    <a:p>
                      <a:r>
                        <a:rPr lang="en-AU" dirty="0"/>
                        <a:t>by the way</a:t>
                      </a:r>
                    </a:p>
                  </a:txBody>
                  <a:tcPr/>
                </a:tc>
                <a:extLst>
                  <a:ext uri="{0D108BD9-81ED-4DB2-BD59-A6C34878D82A}">
                    <a16:rowId xmlns:a16="http://schemas.microsoft.com/office/drawing/2014/main" val="10001"/>
                  </a:ext>
                </a:extLst>
              </a:tr>
              <a:tr h="370840">
                <a:tc>
                  <a:txBody>
                    <a:bodyPr/>
                    <a:lstStyle/>
                    <a:p>
                      <a:r>
                        <a:rPr lang="en-AU" dirty="0"/>
                        <a:t>ASAP</a:t>
                      </a:r>
                    </a:p>
                  </a:txBody>
                  <a:tcPr/>
                </a:tc>
                <a:tc>
                  <a:txBody>
                    <a:bodyPr/>
                    <a:lstStyle/>
                    <a:p>
                      <a:r>
                        <a:rPr lang="en-AU" dirty="0"/>
                        <a:t>as soon as possible</a:t>
                      </a:r>
                    </a:p>
                  </a:txBody>
                  <a:tcPr/>
                </a:tc>
                <a:tc>
                  <a:txBody>
                    <a:bodyPr/>
                    <a:lstStyle/>
                    <a:p>
                      <a:r>
                        <a:rPr lang="en-AU" dirty="0"/>
                        <a:t>EOD</a:t>
                      </a:r>
                    </a:p>
                  </a:txBody>
                  <a:tcPr/>
                </a:tc>
                <a:tc>
                  <a:txBody>
                    <a:bodyPr/>
                    <a:lstStyle/>
                    <a:p>
                      <a:r>
                        <a:rPr lang="en-AU" dirty="0"/>
                        <a:t>end of the day</a:t>
                      </a:r>
                    </a:p>
                  </a:txBody>
                  <a:tcPr/>
                </a:tc>
                <a:extLst>
                  <a:ext uri="{0D108BD9-81ED-4DB2-BD59-A6C34878D82A}">
                    <a16:rowId xmlns:a16="http://schemas.microsoft.com/office/drawing/2014/main" val="10002"/>
                  </a:ext>
                </a:extLst>
              </a:tr>
              <a:tr h="370840">
                <a:tc>
                  <a:txBody>
                    <a:bodyPr/>
                    <a:lstStyle/>
                    <a:p>
                      <a:r>
                        <a:rPr lang="en-AU" dirty="0"/>
                        <a:t>ETA</a:t>
                      </a:r>
                    </a:p>
                  </a:txBody>
                  <a:tcPr/>
                </a:tc>
                <a:tc>
                  <a:txBody>
                    <a:bodyPr/>
                    <a:lstStyle/>
                    <a:p>
                      <a:r>
                        <a:rPr lang="en-AU" dirty="0"/>
                        <a:t>estimated time of arrival</a:t>
                      </a:r>
                    </a:p>
                  </a:txBody>
                  <a:tcPr/>
                </a:tc>
                <a:tc>
                  <a:txBody>
                    <a:bodyPr/>
                    <a:lstStyle/>
                    <a:p>
                      <a:r>
                        <a:rPr lang="en-AU" dirty="0"/>
                        <a:t>IRT</a:t>
                      </a:r>
                    </a:p>
                  </a:txBody>
                  <a:tcPr/>
                </a:tc>
                <a:tc>
                  <a:txBody>
                    <a:bodyPr/>
                    <a:lstStyle/>
                    <a:p>
                      <a:r>
                        <a:rPr lang="en-AU" dirty="0"/>
                        <a:t>in regards to</a:t>
                      </a:r>
                    </a:p>
                  </a:txBody>
                  <a:tcPr/>
                </a:tc>
                <a:extLst>
                  <a:ext uri="{0D108BD9-81ED-4DB2-BD59-A6C34878D82A}">
                    <a16:rowId xmlns:a16="http://schemas.microsoft.com/office/drawing/2014/main" val="10003"/>
                  </a:ext>
                </a:extLst>
              </a:tr>
              <a:tr h="370840">
                <a:tc>
                  <a:txBody>
                    <a:bodyPr/>
                    <a:lstStyle/>
                    <a:p>
                      <a:r>
                        <a:rPr lang="en-AU" dirty="0"/>
                        <a:t>NA</a:t>
                      </a:r>
                    </a:p>
                  </a:txBody>
                  <a:tcPr/>
                </a:tc>
                <a:tc>
                  <a:txBody>
                    <a:bodyPr/>
                    <a:lstStyle/>
                    <a:p>
                      <a:r>
                        <a:rPr lang="en-AU" dirty="0"/>
                        <a:t>not acceptable/applicable</a:t>
                      </a:r>
                    </a:p>
                  </a:txBody>
                  <a:tcPr/>
                </a:tc>
                <a:tc>
                  <a:txBody>
                    <a:bodyPr/>
                    <a:lstStyle/>
                    <a:p>
                      <a:r>
                        <a:rPr lang="en-AU" dirty="0"/>
                        <a:t>POV</a:t>
                      </a:r>
                    </a:p>
                  </a:txBody>
                  <a:tcPr/>
                </a:tc>
                <a:tc>
                  <a:txBody>
                    <a:bodyPr/>
                    <a:lstStyle/>
                    <a:p>
                      <a:r>
                        <a:rPr lang="en-AU" dirty="0"/>
                        <a:t>point of view</a:t>
                      </a:r>
                    </a:p>
                  </a:txBody>
                  <a:tcPr/>
                </a:tc>
                <a:extLst>
                  <a:ext uri="{0D108BD9-81ED-4DB2-BD59-A6C34878D82A}">
                    <a16:rowId xmlns:a16="http://schemas.microsoft.com/office/drawing/2014/main" val="10004"/>
                  </a:ext>
                </a:extLst>
              </a:tr>
              <a:tr h="370840">
                <a:tc>
                  <a:txBody>
                    <a:bodyPr/>
                    <a:lstStyle/>
                    <a:p>
                      <a:r>
                        <a:rPr lang="en-AU" dirty="0"/>
                        <a:t>SRO</a:t>
                      </a:r>
                    </a:p>
                  </a:txBody>
                  <a:tcPr/>
                </a:tc>
                <a:tc>
                  <a:txBody>
                    <a:bodyPr/>
                    <a:lstStyle/>
                    <a:p>
                      <a:r>
                        <a:rPr lang="en-AU" dirty="0"/>
                        <a:t>standing room only</a:t>
                      </a:r>
                    </a:p>
                  </a:txBody>
                  <a:tcPr/>
                </a:tc>
                <a:tc>
                  <a:txBody>
                    <a:bodyPr/>
                    <a:lstStyle/>
                    <a:p>
                      <a:r>
                        <a:rPr lang="en-AU" dirty="0"/>
                        <a:t>TOM</a:t>
                      </a:r>
                    </a:p>
                  </a:txBody>
                  <a:tcPr/>
                </a:tc>
                <a:tc>
                  <a:txBody>
                    <a:bodyPr/>
                    <a:lstStyle/>
                    <a:p>
                      <a:r>
                        <a:rPr lang="en-AU" dirty="0"/>
                        <a:t>tomorrow</a:t>
                      </a:r>
                    </a:p>
                  </a:txBody>
                  <a:tcPr/>
                </a:tc>
                <a:extLst>
                  <a:ext uri="{0D108BD9-81ED-4DB2-BD59-A6C34878D82A}">
                    <a16:rowId xmlns:a16="http://schemas.microsoft.com/office/drawing/2014/main" val="10005"/>
                  </a:ext>
                </a:extLst>
              </a:tr>
              <a:tr h="370840">
                <a:tc>
                  <a:txBody>
                    <a:bodyPr/>
                    <a:lstStyle/>
                    <a:p>
                      <a:r>
                        <a:rPr lang="en-AU" dirty="0"/>
                        <a:t>TNX/TKS</a:t>
                      </a:r>
                    </a:p>
                  </a:txBody>
                  <a:tcPr/>
                </a:tc>
                <a:tc>
                  <a:txBody>
                    <a:bodyPr/>
                    <a:lstStyle/>
                    <a:p>
                      <a:r>
                        <a:rPr lang="en-AU" dirty="0"/>
                        <a:t>thanks</a:t>
                      </a:r>
                    </a:p>
                  </a:txBody>
                  <a:tcPr/>
                </a:tc>
                <a:tc>
                  <a:txBody>
                    <a:bodyPr/>
                    <a:lstStyle/>
                    <a:p>
                      <a:r>
                        <a:rPr lang="en-AU" dirty="0"/>
                        <a:t>1</a:t>
                      </a:r>
                    </a:p>
                  </a:txBody>
                  <a:tcPr/>
                </a:tc>
                <a:tc>
                  <a:txBody>
                    <a:bodyPr/>
                    <a:lstStyle/>
                    <a:p>
                      <a:r>
                        <a:rPr lang="en-AU" dirty="0"/>
                        <a:t>one, won, want</a:t>
                      </a:r>
                    </a:p>
                  </a:txBody>
                  <a:tcPr/>
                </a:tc>
                <a:extLst>
                  <a:ext uri="{0D108BD9-81ED-4DB2-BD59-A6C34878D82A}">
                    <a16:rowId xmlns:a16="http://schemas.microsoft.com/office/drawing/2014/main" val="10006"/>
                  </a:ext>
                </a:extLst>
              </a:tr>
              <a:tr h="370840">
                <a:tc>
                  <a:txBody>
                    <a:bodyPr/>
                    <a:lstStyle/>
                    <a:p>
                      <a:r>
                        <a:rPr lang="en-AU" dirty="0"/>
                        <a:t>2</a:t>
                      </a:r>
                    </a:p>
                  </a:txBody>
                  <a:tcPr/>
                </a:tc>
                <a:tc>
                  <a:txBody>
                    <a:bodyPr/>
                    <a:lstStyle/>
                    <a:p>
                      <a:r>
                        <a:rPr lang="en-AU" dirty="0"/>
                        <a:t>to, too</a:t>
                      </a:r>
                    </a:p>
                  </a:txBody>
                  <a:tcPr/>
                </a:tc>
                <a:tc>
                  <a:txBody>
                    <a:bodyPr/>
                    <a:lstStyle/>
                    <a:p>
                      <a:r>
                        <a:rPr lang="en-AU" dirty="0"/>
                        <a:t>4</a:t>
                      </a:r>
                    </a:p>
                  </a:txBody>
                  <a:tcPr/>
                </a:tc>
                <a:tc>
                  <a:txBody>
                    <a:bodyPr/>
                    <a:lstStyle/>
                    <a:p>
                      <a:r>
                        <a:rPr lang="en-AU" dirty="0"/>
                        <a:t>for</a:t>
                      </a:r>
                    </a:p>
                  </a:txBody>
                  <a:tcPr/>
                </a:tc>
                <a:extLst>
                  <a:ext uri="{0D108BD9-81ED-4DB2-BD59-A6C34878D82A}">
                    <a16:rowId xmlns:a16="http://schemas.microsoft.com/office/drawing/2014/main" val="10007"/>
                  </a:ext>
                </a:extLst>
              </a:tr>
              <a:tr h="370840">
                <a:tc>
                  <a:txBody>
                    <a:bodyPr/>
                    <a:lstStyle/>
                    <a:p>
                      <a:r>
                        <a:rPr lang="en-AU" dirty="0"/>
                        <a:t>8</a:t>
                      </a:r>
                    </a:p>
                  </a:txBody>
                  <a:tcPr/>
                </a:tc>
                <a:tc>
                  <a:txBody>
                    <a:bodyPr/>
                    <a:lstStyle/>
                    <a:p>
                      <a:r>
                        <a:rPr lang="en-AU" dirty="0"/>
                        <a:t>ate</a:t>
                      </a:r>
                    </a:p>
                  </a:txBody>
                  <a:tcPr/>
                </a:tc>
                <a:tc>
                  <a:txBody>
                    <a:bodyPr/>
                    <a:lstStyle/>
                    <a:p>
                      <a:r>
                        <a:rPr lang="en-AU" dirty="0"/>
                        <a:t>Y</a:t>
                      </a:r>
                    </a:p>
                  </a:txBody>
                  <a:tcPr/>
                </a:tc>
                <a:tc>
                  <a:txBody>
                    <a:bodyPr/>
                    <a:lstStyle/>
                    <a:p>
                      <a:r>
                        <a:rPr lang="en-AU" dirty="0"/>
                        <a:t>why</a:t>
                      </a:r>
                    </a:p>
                  </a:txBody>
                  <a:tcPr/>
                </a:tc>
                <a:extLst>
                  <a:ext uri="{0D108BD9-81ED-4DB2-BD59-A6C34878D82A}">
                    <a16:rowId xmlns:a16="http://schemas.microsoft.com/office/drawing/2014/main" val="10008"/>
                  </a:ext>
                </a:extLst>
              </a:tr>
              <a:tr h="370840">
                <a:tc>
                  <a:txBody>
                    <a:bodyPr/>
                    <a:lstStyle/>
                    <a:p>
                      <a:r>
                        <a:rPr lang="en-AU" dirty="0"/>
                        <a:t>M</a:t>
                      </a:r>
                    </a:p>
                  </a:txBody>
                  <a:tcPr/>
                </a:tc>
                <a:tc>
                  <a:txBody>
                    <a:bodyPr/>
                    <a:lstStyle/>
                    <a:p>
                      <a:r>
                        <a:rPr lang="en-AU" dirty="0"/>
                        <a:t>am</a:t>
                      </a:r>
                    </a:p>
                  </a:txBody>
                  <a:tcPr/>
                </a:tc>
                <a:tc>
                  <a:txBody>
                    <a:bodyPr/>
                    <a:lstStyle/>
                    <a:p>
                      <a:r>
                        <a:rPr lang="en-AU" dirty="0"/>
                        <a:t>N</a:t>
                      </a:r>
                    </a:p>
                  </a:txBody>
                  <a:tcPr/>
                </a:tc>
                <a:tc>
                  <a:txBody>
                    <a:bodyPr/>
                    <a:lstStyle/>
                    <a:p>
                      <a:r>
                        <a:rPr lang="en-AU" dirty="0"/>
                        <a:t>an, and</a:t>
                      </a:r>
                    </a:p>
                  </a:txBody>
                  <a:tcPr/>
                </a:tc>
                <a:extLst>
                  <a:ext uri="{0D108BD9-81ED-4DB2-BD59-A6C34878D82A}">
                    <a16:rowId xmlns:a16="http://schemas.microsoft.com/office/drawing/2014/main" val="10009"/>
                  </a:ext>
                </a:extLst>
              </a:tr>
              <a:tr h="370840">
                <a:tc>
                  <a:txBody>
                    <a:bodyPr/>
                    <a:lstStyle/>
                    <a:p>
                      <a:r>
                        <a:rPr lang="en-AU" dirty="0"/>
                        <a:t>NE</a:t>
                      </a:r>
                    </a:p>
                  </a:txBody>
                  <a:tcPr/>
                </a:tc>
                <a:tc>
                  <a:txBody>
                    <a:bodyPr/>
                    <a:lstStyle/>
                    <a:p>
                      <a:r>
                        <a:rPr lang="en-AU" dirty="0"/>
                        <a:t>any</a:t>
                      </a:r>
                    </a:p>
                  </a:txBody>
                  <a:tcPr/>
                </a:tc>
                <a:tc>
                  <a:txBody>
                    <a:bodyPr/>
                    <a:lstStyle/>
                    <a:p>
                      <a:r>
                        <a:rPr lang="en-AU" dirty="0"/>
                        <a:t>R</a:t>
                      </a:r>
                    </a:p>
                  </a:txBody>
                  <a:tcPr/>
                </a:tc>
                <a:tc>
                  <a:txBody>
                    <a:bodyPr/>
                    <a:lstStyle/>
                    <a:p>
                      <a:r>
                        <a:rPr lang="en-AU" dirty="0"/>
                        <a:t>are</a:t>
                      </a:r>
                    </a:p>
                  </a:txBody>
                  <a:tcPr/>
                </a:tc>
                <a:extLst>
                  <a:ext uri="{0D108BD9-81ED-4DB2-BD59-A6C34878D82A}">
                    <a16:rowId xmlns:a16="http://schemas.microsoft.com/office/drawing/2014/main" val="10010"/>
                  </a:ext>
                </a:extLst>
              </a:tr>
              <a:tr h="370840">
                <a:tc>
                  <a:txBody>
                    <a:bodyPr/>
                    <a:lstStyle/>
                    <a:p>
                      <a:r>
                        <a:rPr lang="en-AU" dirty="0"/>
                        <a:t>U</a:t>
                      </a:r>
                    </a:p>
                  </a:txBody>
                  <a:tcPr/>
                </a:tc>
                <a:tc>
                  <a:txBody>
                    <a:bodyPr/>
                    <a:lstStyle/>
                    <a:p>
                      <a:r>
                        <a:rPr lang="en-AU" dirty="0"/>
                        <a:t>you</a:t>
                      </a:r>
                    </a:p>
                  </a:txBody>
                  <a:tcPr/>
                </a:tc>
                <a:tc>
                  <a:txBody>
                    <a:bodyPr/>
                    <a:lstStyle/>
                    <a:p>
                      <a:r>
                        <a:rPr lang="en-AU" dirty="0"/>
                        <a:t>O</a:t>
                      </a:r>
                    </a:p>
                  </a:txBody>
                  <a:tcPr/>
                </a:tc>
                <a:tc>
                  <a:txBody>
                    <a:bodyPr/>
                    <a:lstStyle/>
                    <a:p>
                      <a:r>
                        <a:rPr lang="en-AU" dirty="0"/>
                        <a:t>oh</a:t>
                      </a:r>
                    </a:p>
                  </a:txBody>
                  <a:tcPr/>
                </a:tc>
                <a:extLst>
                  <a:ext uri="{0D108BD9-81ED-4DB2-BD59-A6C34878D82A}">
                    <a16:rowId xmlns:a16="http://schemas.microsoft.com/office/drawing/2014/main" val="10011"/>
                  </a:ext>
                </a:extLst>
              </a:tr>
              <a:tr h="370840">
                <a:tc>
                  <a:txBody>
                    <a:bodyPr/>
                    <a:lstStyle/>
                    <a:p>
                      <a:r>
                        <a:rPr lang="en-AU" dirty="0"/>
                        <a:t>K</a:t>
                      </a:r>
                    </a:p>
                  </a:txBody>
                  <a:tcPr/>
                </a:tc>
                <a:tc>
                  <a:txBody>
                    <a:bodyPr/>
                    <a:lstStyle/>
                    <a:p>
                      <a:r>
                        <a:rPr lang="en-AU" dirty="0"/>
                        <a:t>okay</a:t>
                      </a:r>
                    </a:p>
                  </a:txBody>
                  <a:tcPr/>
                </a:tc>
                <a:tc>
                  <a:txBody>
                    <a:bodyPr/>
                    <a:lstStyle/>
                    <a:p>
                      <a:r>
                        <a:rPr lang="en-AU" dirty="0"/>
                        <a:t>YER</a:t>
                      </a:r>
                    </a:p>
                  </a:txBody>
                  <a:tcPr/>
                </a:tc>
                <a:tc>
                  <a:txBody>
                    <a:bodyPr/>
                    <a:lstStyle/>
                    <a:p>
                      <a:r>
                        <a:rPr lang="en-AU" dirty="0"/>
                        <a:t>your, you’re</a:t>
                      </a:r>
                    </a:p>
                  </a:txBody>
                  <a:tcPr/>
                </a:tc>
                <a:extLst>
                  <a:ext uri="{0D108BD9-81ED-4DB2-BD59-A6C34878D82A}">
                    <a16:rowId xmlns:a16="http://schemas.microsoft.com/office/drawing/2014/main" val="10012"/>
                  </a:ext>
                </a:extLst>
              </a:tr>
            </a:tbl>
          </a:graphicData>
        </a:graphic>
      </p:graphicFrame>
      <p:sp>
        <p:nvSpPr>
          <p:cNvPr id="6" name="TextBox 5"/>
          <p:cNvSpPr txBox="1"/>
          <p:nvPr/>
        </p:nvSpPr>
        <p:spPr>
          <a:xfrm>
            <a:off x="6114473" y="6267946"/>
            <a:ext cx="2752436" cy="276999"/>
          </a:xfrm>
          <a:prstGeom prst="rect">
            <a:avLst/>
          </a:prstGeom>
          <a:noFill/>
        </p:spPr>
        <p:txBody>
          <a:bodyPr wrap="square" rtlCol="0">
            <a:spAutoFit/>
          </a:bodyPr>
          <a:lstStyle/>
          <a:p>
            <a:pPr algn="r"/>
            <a:r>
              <a:rPr lang="en-AU" sz="1200" dirty="0" err="1">
                <a:solidFill>
                  <a:schemeClr val="bg1"/>
                </a:solidFill>
              </a:rPr>
              <a:t>Shurlds</a:t>
            </a:r>
            <a:r>
              <a:rPr lang="en-AU" sz="1200" dirty="0">
                <a:solidFill>
                  <a:schemeClr val="bg1"/>
                </a:solidFill>
              </a:rPr>
              <a:t> </a:t>
            </a:r>
            <a:r>
              <a:rPr lang="en-AU" sz="1200" dirty="0" err="1">
                <a:solidFill>
                  <a:schemeClr val="bg1"/>
                </a:solidFill>
              </a:rPr>
              <a:t>n.d.</a:t>
            </a:r>
            <a:endParaRPr lang="en-AU" sz="1200" dirty="0">
              <a:solidFill>
                <a:schemeClr val="bg1"/>
              </a:solidFill>
            </a:endParaRPr>
          </a:p>
        </p:txBody>
      </p:sp>
    </p:spTree>
    <p:extLst>
      <p:ext uri="{BB962C8B-B14F-4D97-AF65-F5344CB8AC3E}">
        <p14:creationId xmlns:p14="http://schemas.microsoft.com/office/powerpoint/2010/main" val="116509618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sz="2800" dirty="0"/>
              <a:t>Reference</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7</a:t>
            </a:fld>
            <a:endParaRPr lang="en-AU" altLang="en-US" sz="1200">
              <a:solidFill>
                <a:srgbClr val="898989"/>
              </a:solidFill>
            </a:endParaRPr>
          </a:p>
        </p:txBody>
      </p:sp>
      <p:sp>
        <p:nvSpPr>
          <p:cNvPr id="4" name="TextBox 3"/>
          <p:cNvSpPr txBox="1"/>
          <p:nvPr/>
        </p:nvSpPr>
        <p:spPr>
          <a:xfrm>
            <a:off x="572655" y="1293091"/>
            <a:ext cx="8095095" cy="584775"/>
          </a:xfrm>
          <a:prstGeom prst="rect">
            <a:avLst/>
          </a:prstGeom>
          <a:noFill/>
        </p:spPr>
        <p:txBody>
          <a:bodyPr wrap="square" rtlCol="0">
            <a:spAutoFit/>
          </a:bodyPr>
          <a:lstStyle/>
          <a:p>
            <a:r>
              <a:rPr lang="en-AU" sz="1600" dirty="0" err="1"/>
              <a:t>Shurlds</a:t>
            </a:r>
            <a:r>
              <a:rPr lang="en-AU" sz="1600" dirty="0"/>
              <a:t>, K </a:t>
            </a:r>
            <a:r>
              <a:rPr lang="en-AU" sz="1600" dirty="0" err="1"/>
              <a:t>n.d.</a:t>
            </a:r>
            <a:r>
              <a:rPr lang="en-AU" sz="1600" dirty="0"/>
              <a:t> Taking notes likes a journalist, viewed 16 November 2016, &lt;http://cavern.uark.edu/~kshurlds/takenotes.html&gt;</a:t>
            </a:r>
          </a:p>
        </p:txBody>
      </p:sp>
      <p:sp>
        <p:nvSpPr>
          <p:cNvPr id="6" name="TextBox 5"/>
          <p:cNvSpPr txBox="1"/>
          <p:nvPr/>
        </p:nvSpPr>
        <p:spPr>
          <a:xfrm>
            <a:off x="6105237" y="6026818"/>
            <a:ext cx="2752436" cy="276999"/>
          </a:xfrm>
          <a:prstGeom prst="rect">
            <a:avLst/>
          </a:prstGeom>
          <a:noFill/>
        </p:spPr>
        <p:txBody>
          <a:bodyPr wrap="square" rtlCol="0">
            <a:spAutoFit/>
          </a:bodyPr>
          <a:lstStyle/>
          <a:p>
            <a:pPr algn="r"/>
            <a:r>
              <a:rPr lang="en-AU" sz="1200" dirty="0" err="1">
                <a:solidFill>
                  <a:schemeClr val="bg1"/>
                </a:solidFill>
              </a:rPr>
              <a:t>Shurlds</a:t>
            </a:r>
            <a:r>
              <a:rPr lang="en-AU" sz="1200" dirty="0">
                <a:solidFill>
                  <a:schemeClr val="bg1"/>
                </a:solidFill>
              </a:rPr>
              <a:t> </a:t>
            </a:r>
            <a:r>
              <a:rPr lang="en-AU" sz="1200" dirty="0" err="1">
                <a:solidFill>
                  <a:schemeClr val="bg1"/>
                </a:solidFill>
              </a:rPr>
              <a:t>n.d.</a:t>
            </a:r>
            <a:endParaRPr lang="en-AU" sz="1200" dirty="0">
              <a:solidFill>
                <a:schemeClr val="bg1"/>
              </a:solidFill>
            </a:endParaRPr>
          </a:p>
        </p:txBody>
      </p:sp>
    </p:spTree>
    <p:extLst>
      <p:ext uri="{BB962C8B-B14F-4D97-AF65-F5344CB8AC3E}">
        <p14:creationId xmlns:p14="http://schemas.microsoft.com/office/powerpoint/2010/main" val="771955217"/>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5393c30e8adec86dd992a70397a6f80ab2962"/>
  <p:tag name="ISPRING_RESOURCE_PATHS_HASH_PRESENTER" val="394b566d793e24f15914d81349a893ab8fee33b"/>
  <p:tag name="ARTICULATE_PROJECT_OPEN" val="0"/>
  <p:tag name="ARTICULATE_SLIDE_COUNT" val="7"/>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5902</TotalTime>
  <Words>1970</Words>
  <Application>Microsoft Office PowerPoint</Application>
  <PresentationFormat>On-screen Show (4:3)</PresentationFormat>
  <Paragraphs>180</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Blank Presentation</vt:lpstr>
      <vt:lpstr>Note-taking during an interview</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 Boey</dc:creator>
  <cp:lastModifiedBy>Anne Lonie</cp:lastModifiedBy>
  <cp:revision>490</cp:revision>
  <cp:lastPrinted>2011-11-18T03:36:14Z</cp:lastPrinted>
  <dcterms:created xsi:type="dcterms:W3CDTF">2012-06-21T06:49:01Z</dcterms:created>
  <dcterms:modified xsi:type="dcterms:W3CDTF">2019-06-06T03:43:26Z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E98F46AC-7B5E-425C-91B4-3D839D8D4A71</vt:lpwstr>
  </property>
  <property fmtid="{D5CDD505-2E9C-101B-9397-08002B2CF9AE}" pid="3" name="ArticulatePath">
    <vt:lpwstr>Note-taking for the interview</vt:lpwstr>
  </property>
</Properties>
</file>