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261" r:id="rId5"/>
    <p:sldId id="336" r:id="rId6"/>
    <p:sldId id="337" r:id="rId7"/>
    <p:sldId id="338" r:id="rId8"/>
    <p:sldId id="339" r:id="rId9"/>
    <p:sldId id="340" r:id="rId10"/>
    <p:sldId id="341" r:id="rId11"/>
    <p:sldId id="342" r:id="rId12"/>
    <p:sldId id="343" r:id="rId13"/>
    <p:sldId id="344" r:id="rId14"/>
    <p:sldId id="345" r:id="rId15"/>
    <p:sldId id="346" r:id="rId16"/>
    <p:sldId id="347" r:id="rId17"/>
    <p:sldId id="348" r:id="rId18"/>
    <p:sldId id="349" r:id="rId19"/>
    <p:sldId id="350" r:id="rId20"/>
    <p:sldId id="351" r:id="rId21"/>
    <p:sldId id="352" r:id="rId22"/>
    <p:sldId id="353" r:id="rId23"/>
    <p:sldId id="354" r:id="rId24"/>
    <p:sldId id="355" r:id="rId25"/>
    <p:sldId id="356" r:id="rId26"/>
    <p:sldId id="357" r:id="rId27"/>
    <p:sldId id="358" r:id="rId28"/>
    <p:sldId id="359" r:id="rId29"/>
    <p:sldId id="360" r:id="rId30"/>
    <p:sldId id="361" r:id="rId31"/>
    <p:sldId id="362" r:id="rId32"/>
    <p:sldId id="363" r:id="rId33"/>
    <p:sldId id="364" r:id="rId34"/>
  </p:sldIdLst>
  <p:sldSz cx="12192000" cy="6858000"/>
  <p:notesSz cx="6858000" cy="9144000"/>
  <p:custDataLst>
    <p:tags r:id="rId37"/>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7FEC2"/>
    <a:srgbClr val="F5CAFE"/>
    <a:srgbClr val="FBE79F"/>
    <a:srgbClr val="BFD4FD"/>
    <a:srgbClr val="FEE0C2"/>
    <a:srgbClr val="0000C8"/>
    <a:srgbClr val="FFCC99"/>
    <a:srgbClr val="DDF9FF"/>
    <a:srgbClr val="00349C"/>
    <a:srgbClr val="1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3313" autoAdjust="0"/>
  </p:normalViewPr>
  <p:slideViewPr>
    <p:cSldViewPr snapToGrid="0">
      <p:cViewPr varScale="1">
        <p:scale>
          <a:sx n="95" d="100"/>
          <a:sy n="95" d="100"/>
        </p:scale>
        <p:origin x="1158" y="78"/>
      </p:cViewPr>
      <p:guideLst>
        <p:guide orient="horz" pos="396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6AA00E-5A6A-4688-A35F-DC41F5AF6828}" type="doc">
      <dgm:prSet loTypeId="urn:microsoft.com/office/officeart/2005/8/layout/vProcess5" loCatId="process" qsTypeId="urn:microsoft.com/office/officeart/2005/8/quickstyle/simple1" qsCatId="simple" csTypeId="urn:microsoft.com/office/officeart/2005/8/colors/accent2_3" csCatId="accent2" phldr="1"/>
      <dgm:spPr/>
      <dgm:t>
        <a:bodyPr/>
        <a:lstStyle/>
        <a:p>
          <a:endParaRPr lang="en-US"/>
        </a:p>
      </dgm:t>
    </dgm:pt>
    <dgm:pt modelId="{508BF2A6-5DCB-4A64-9113-D173422D2070}">
      <dgm:prSet phldrT="[Text]"/>
      <dgm:spPr/>
      <dgm:t>
        <a:bodyPr/>
        <a:lstStyle/>
        <a:p>
          <a:r>
            <a:rPr lang="en-AU" dirty="0"/>
            <a:t>Introduction of the first point</a:t>
          </a:r>
          <a:endParaRPr lang="en-US" dirty="0"/>
        </a:p>
      </dgm:t>
    </dgm:pt>
    <dgm:pt modelId="{965181C3-BBDE-48CD-9622-D1CA53E3623E}" type="parTrans" cxnId="{ED2D93EA-3DF0-455C-BD8F-4019932F4F67}">
      <dgm:prSet/>
      <dgm:spPr/>
      <dgm:t>
        <a:bodyPr/>
        <a:lstStyle/>
        <a:p>
          <a:endParaRPr lang="en-US"/>
        </a:p>
      </dgm:t>
    </dgm:pt>
    <dgm:pt modelId="{CBDD5D1A-70C0-4377-AD2D-38861D26ACDF}" type="sibTrans" cxnId="{ED2D93EA-3DF0-455C-BD8F-4019932F4F67}">
      <dgm:prSet/>
      <dgm:spPr/>
      <dgm:t>
        <a:bodyPr/>
        <a:lstStyle/>
        <a:p>
          <a:endParaRPr lang="en-US"/>
        </a:p>
      </dgm:t>
    </dgm:pt>
    <dgm:pt modelId="{BCE76803-6719-4F21-8E72-B1E86272841C}">
      <dgm:prSet phldrT="[Text]"/>
      <dgm:spPr/>
      <dgm:t>
        <a:bodyPr/>
        <a:lstStyle/>
        <a:p>
          <a:r>
            <a:rPr lang="en-AU" dirty="0"/>
            <a:t>Expansion of the first point with evidence</a:t>
          </a:r>
          <a:endParaRPr lang="en-US" dirty="0"/>
        </a:p>
      </dgm:t>
    </dgm:pt>
    <dgm:pt modelId="{A9629FDB-5691-471F-AF65-8E081872E922}" type="parTrans" cxnId="{1BA29906-9EF1-41A4-B17D-A8A98139496D}">
      <dgm:prSet/>
      <dgm:spPr/>
      <dgm:t>
        <a:bodyPr/>
        <a:lstStyle/>
        <a:p>
          <a:endParaRPr lang="en-US"/>
        </a:p>
      </dgm:t>
    </dgm:pt>
    <dgm:pt modelId="{A3132F86-6C8B-4917-95F1-5851A703BD71}" type="sibTrans" cxnId="{1BA29906-9EF1-41A4-B17D-A8A98139496D}">
      <dgm:prSet/>
      <dgm:spPr/>
      <dgm:t>
        <a:bodyPr/>
        <a:lstStyle/>
        <a:p>
          <a:endParaRPr lang="en-US"/>
        </a:p>
      </dgm:t>
    </dgm:pt>
    <dgm:pt modelId="{E78759E0-D113-4459-AFDA-0DE42E4169B1}">
      <dgm:prSet phldrT="[Text]"/>
      <dgm:spPr/>
      <dgm:t>
        <a:bodyPr/>
        <a:lstStyle/>
        <a:p>
          <a:r>
            <a:rPr lang="en-AU" dirty="0"/>
            <a:t>Introduction of the second point </a:t>
          </a:r>
          <a:endParaRPr lang="en-US" dirty="0"/>
        </a:p>
      </dgm:t>
    </dgm:pt>
    <dgm:pt modelId="{DCE24044-37EE-47A6-9CB5-ABEBE720FA4F}" type="parTrans" cxnId="{B103F3A1-F68A-497D-BD8A-BBA2F9D5E817}">
      <dgm:prSet/>
      <dgm:spPr/>
      <dgm:t>
        <a:bodyPr/>
        <a:lstStyle/>
        <a:p>
          <a:endParaRPr lang="en-US"/>
        </a:p>
      </dgm:t>
    </dgm:pt>
    <dgm:pt modelId="{D2FF9F43-03CC-46FE-8070-51EE7EF56178}" type="sibTrans" cxnId="{B103F3A1-F68A-497D-BD8A-BBA2F9D5E817}">
      <dgm:prSet/>
      <dgm:spPr/>
      <dgm:t>
        <a:bodyPr/>
        <a:lstStyle/>
        <a:p>
          <a:endParaRPr lang="en-US"/>
        </a:p>
      </dgm:t>
    </dgm:pt>
    <dgm:pt modelId="{46537633-A916-4C30-832F-550DC2CF054A}">
      <dgm:prSet phldrT="[Text]"/>
      <dgm:spPr/>
      <dgm:t>
        <a:bodyPr/>
        <a:lstStyle/>
        <a:p>
          <a:r>
            <a:rPr lang="en-AU" dirty="0"/>
            <a:t>Expansion of the second point with evidence </a:t>
          </a:r>
          <a:endParaRPr lang="en-US" dirty="0"/>
        </a:p>
      </dgm:t>
    </dgm:pt>
    <dgm:pt modelId="{A59D3C2A-991F-4D12-B533-59C2CE448289}" type="parTrans" cxnId="{F2EC25B9-2CF5-4425-AEB1-470C79E3B047}">
      <dgm:prSet/>
      <dgm:spPr/>
      <dgm:t>
        <a:bodyPr/>
        <a:lstStyle/>
        <a:p>
          <a:endParaRPr lang="en-US"/>
        </a:p>
      </dgm:t>
    </dgm:pt>
    <dgm:pt modelId="{2B02F826-C0A2-48A7-B6B8-AED9F58E6BCC}" type="sibTrans" cxnId="{F2EC25B9-2CF5-4425-AEB1-470C79E3B047}">
      <dgm:prSet/>
      <dgm:spPr/>
      <dgm:t>
        <a:bodyPr/>
        <a:lstStyle/>
        <a:p>
          <a:endParaRPr lang="en-US"/>
        </a:p>
      </dgm:t>
    </dgm:pt>
    <dgm:pt modelId="{DC4D3C71-2C15-4EBC-B5D8-DC753A8676ED}" type="pres">
      <dgm:prSet presAssocID="{7C6AA00E-5A6A-4688-A35F-DC41F5AF6828}" presName="outerComposite" presStyleCnt="0">
        <dgm:presLayoutVars>
          <dgm:chMax val="5"/>
          <dgm:dir/>
          <dgm:resizeHandles val="exact"/>
        </dgm:presLayoutVars>
      </dgm:prSet>
      <dgm:spPr/>
    </dgm:pt>
    <dgm:pt modelId="{F8EFEBAD-28DD-4B1D-90F6-9545CDC90370}" type="pres">
      <dgm:prSet presAssocID="{7C6AA00E-5A6A-4688-A35F-DC41F5AF6828}" presName="dummyMaxCanvas" presStyleCnt="0">
        <dgm:presLayoutVars/>
      </dgm:prSet>
      <dgm:spPr/>
    </dgm:pt>
    <dgm:pt modelId="{E9C4E4B9-EE4E-44AD-B972-476C9C297DC4}" type="pres">
      <dgm:prSet presAssocID="{7C6AA00E-5A6A-4688-A35F-DC41F5AF6828}" presName="FourNodes_1" presStyleLbl="node1" presStyleIdx="0" presStyleCnt="4">
        <dgm:presLayoutVars>
          <dgm:bulletEnabled val="1"/>
        </dgm:presLayoutVars>
      </dgm:prSet>
      <dgm:spPr/>
    </dgm:pt>
    <dgm:pt modelId="{7BEE5DE3-B7DE-404D-8017-D5AEBDB23633}" type="pres">
      <dgm:prSet presAssocID="{7C6AA00E-5A6A-4688-A35F-DC41F5AF6828}" presName="FourNodes_2" presStyleLbl="node1" presStyleIdx="1" presStyleCnt="4">
        <dgm:presLayoutVars>
          <dgm:bulletEnabled val="1"/>
        </dgm:presLayoutVars>
      </dgm:prSet>
      <dgm:spPr/>
    </dgm:pt>
    <dgm:pt modelId="{BF2B80C2-3B0C-4F6F-889D-18328B01E883}" type="pres">
      <dgm:prSet presAssocID="{7C6AA00E-5A6A-4688-A35F-DC41F5AF6828}" presName="FourNodes_3" presStyleLbl="node1" presStyleIdx="2" presStyleCnt="4">
        <dgm:presLayoutVars>
          <dgm:bulletEnabled val="1"/>
        </dgm:presLayoutVars>
      </dgm:prSet>
      <dgm:spPr/>
    </dgm:pt>
    <dgm:pt modelId="{0286E856-0F68-4B6C-929A-491F39757693}" type="pres">
      <dgm:prSet presAssocID="{7C6AA00E-5A6A-4688-A35F-DC41F5AF6828}" presName="FourNodes_4" presStyleLbl="node1" presStyleIdx="3" presStyleCnt="4">
        <dgm:presLayoutVars>
          <dgm:bulletEnabled val="1"/>
        </dgm:presLayoutVars>
      </dgm:prSet>
      <dgm:spPr/>
    </dgm:pt>
    <dgm:pt modelId="{9D9933FD-F67A-43F7-B59C-65C78912E389}" type="pres">
      <dgm:prSet presAssocID="{7C6AA00E-5A6A-4688-A35F-DC41F5AF6828}" presName="FourConn_1-2" presStyleLbl="fgAccFollowNode1" presStyleIdx="0" presStyleCnt="3">
        <dgm:presLayoutVars>
          <dgm:bulletEnabled val="1"/>
        </dgm:presLayoutVars>
      </dgm:prSet>
      <dgm:spPr/>
    </dgm:pt>
    <dgm:pt modelId="{8C6A777B-27B6-4198-A5DA-B23E2C5B0370}" type="pres">
      <dgm:prSet presAssocID="{7C6AA00E-5A6A-4688-A35F-DC41F5AF6828}" presName="FourConn_2-3" presStyleLbl="fgAccFollowNode1" presStyleIdx="1" presStyleCnt="3">
        <dgm:presLayoutVars>
          <dgm:bulletEnabled val="1"/>
        </dgm:presLayoutVars>
      </dgm:prSet>
      <dgm:spPr/>
    </dgm:pt>
    <dgm:pt modelId="{3C277466-A05A-4870-9ED5-F64402BC13E9}" type="pres">
      <dgm:prSet presAssocID="{7C6AA00E-5A6A-4688-A35F-DC41F5AF6828}" presName="FourConn_3-4" presStyleLbl="fgAccFollowNode1" presStyleIdx="2" presStyleCnt="3">
        <dgm:presLayoutVars>
          <dgm:bulletEnabled val="1"/>
        </dgm:presLayoutVars>
      </dgm:prSet>
      <dgm:spPr/>
    </dgm:pt>
    <dgm:pt modelId="{18DFB813-97E4-4695-BDF0-B8318C083FDC}" type="pres">
      <dgm:prSet presAssocID="{7C6AA00E-5A6A-4688-A35F-DC41F5AF6828}" presName="FourNodes_1_text" presStyleLbl="node1" presStyleIdx="3" presStyleCnt="4">
        <dgm:presLayoutVars>
          <dgm:bulletEnabled val="1"/>
        </dgm:presLayoutVars>
      </dgm:prSet>
      <dgm:spPr/>
    </dgm:pt>
    <dgm:pt modelId="{0F33BF1C-CACC-4ADA-80D1-610D53DF35E0}" type="pres">
      <dgm:prSet presAssocID="{7C6AA00E-5A6A-4688-A35F-DC41F5AF6828}" presName="FourNodes_2_text" presStyleLbl="node1" presStyleIdx="3" presStyleCnt="4">
        <dgm:presLayoutVars>
          <dgm:bulletEnabled val="1"/>
        </dgm:presLayoutVars>
      </dgm:prSet>
      <dgm:spPr/>
    </dgm:pt>
    <dgm:pt modelId="{F3E96880-B826-43EC-99E6-493474A6E670}" type="pres">
      <dgm:prSet presAssocID="{7C6AA00E-5A6A-4688-A35F-DC41F5AF6828}" presName="FourNodes_3_text" presStyleLbl="node1" presStyleIdx="3" presStyleCnt="4">
        <dgm:presLayoutVars>
          <dgm:bulletEnabled val="1"/>
        </dgm:presLayoutVars>
      </dgm:prSet>
      <dgm:spPr/>
    </dgm:pt>
    <dgm:pt modelId="{E970A6C9-7F41-43B3-8BB5-5203C5F765E8}" type="pres">
      <dgm:prSet presAssocID="{7C6AA00E-5A6A-4688-A35F-DC41F5AF6828}" presName="FourNodes_4_text" presStyleLbl="node1" presStyleIdx="3" presStyleCnt="4">
        <dgm:presLayoutVars>
          <dgm:bulletEnabled val="1"/>
        </dgm:presLayoutVars>
      </dgm:prSet>
      <dgm:spPr/>
    </dgm:pt>
  </dgm:ptLst>
  <dgm:cxnLst>
    <dgm:cxn modelId="{1BA29906-9EF1-41A4-B17D-A8A98139496D}" srcId="{7C6AA00E-5A6A-4688-A35F-DC41F5AF6828}" destId="{BCE76803-6719-4F21-8E72-B1E86272841C}" srcOrd="1" destOrd="0" parTransId="{A9629FDB-5691-471F-AF65-8E081872E922}" sibTransId="{A3132F86-6C8B-4917-95F1-5851A703BD71}"/>
    <dgm:cxn modelId="{9BEDBD0E-2FD2-4A1E-A321-F83E99955F1C}" type="presOf" srcId="{7C6AA00E-5A6A-4688-A35F-DC41F5AF6828}" destId="{DC4D3C71-2C15-4EBC-B5D8-DC753A8676ED}" srcOrd="0" destOrd="0" presId="urn:microsoft.com/office/officeart/2005/8/layout/vProcess5"/>
    <dgm:cxn modelId="{1C67C111-48F2-4A60-8860-6B35C934F23E}" type="presOf" srcId="{508BF2A6-5DCB-4A64-9113-D173422D2070}" destId="{E9C4E4B9-EE4E-44AD-B972-476C9C297DC4}" srcOrd="0" destOrd="0" presId="urn:microsoft.com/office/officeart/2005/8/layout/vProcess5"/>
    <dgm:cxn modelId="{7BCB2923-7B40-4D50-B8C6-1101CF9A4485}" type="presOf" srcId="{BCE76803-6719-4F21-8E72-B1E86272841C}" destId="{7BEE5DE3-B7DE-404D-8017-D5AEBDB23633}" srcOrd="0" destOrd="0" presId="urn:microsoft.com/office/officeart/2005/8/layout/vProcess5"/>
    <dgm:cxn modelId="{220CE041-3FB1-41D6-B284-2C4454D95607}" type="presOf" srcId="{E78759E0-D113-4459-AFDA-0DE42E4169B1}" destId="{BF2B80C2-3B0C-4F6F-889D-18328B01E883}" srcOrd="0" destOrd="0" presId="urn:microsoft.com/office/officeart/2005/8/layout/vProcess5"/>
    <dgm:cxn modelId="{46AF8368-C944-41D8-8275-5D3CF99A9E95}" type="presOf" srcId="{D2FF9F43-03CC-46FE-8070-51EE7EF56178}" destId="{3C277466-A05A-4870-9ED5-F64402BC13E9}" srcOrd="0" destOrd="0" presId="urn:microsoft.com/office/officeart/2005/8/layout/vProcess5"/>
    <dgm:cxn modelId="{FCA3F653-1132-45B8-A410-4F5619F1EAFA}" type="presOf" srcId="{E78759E0-D113-4459-AFDA-0DE42E4169B1}" destId="{F3E96880-B826-43EC-99E6-493474A6E670}" srcOrd="1" destOrd="0" presId="urn:microsoft.com/office/officeart/2005/8/layout/vProcess5"/>
    <dgm:cxn modelId="{74D37A7A-E68B-4D89-AF58-D450B4B3D3A5}" type="presOf" srcId="{508BF2A6-5DCB-4A64-9113-D173422D2070}" destId="{18DFB813-97E4-4695-BDF0-B8318C083FDC}" srcOrd="1" destOrd="0" presId="urn:microsoft.com/office/officeart/2005/8/layout/vProcess5"/>
    <dgm:cxn modelId="{B103F3A1-F68A-497D-BD8A-BBA2F9D5E817}" srcId="{7C6AA00E-5A6A-4688-A35F-DC41F5AF6828}" destId="{E78759E0-D113-4459-AFDA-0DE42E4169B1}" srcOrd="2" destOrd="0" parTransId="{DCE24044-37EE-47A6-9CB5-ABEBE720FA4F}" sibTransId="{D2FF9F43-03CC-46FE-8070-51EE7EF56178}"/>
    <dgm:cxn modelId="{AF1365A7-E75C-41EB-ABEB-12C1F2E48F39}" type="presOf" srcId="{46537633-A916-4C30-832F-550DC2CF054A}" destId="{0286E856-0F68-4B6C-929A-491F39757693}" srcOrd="0" destOrd="0" presId="urn:microsoft.com/office/officeart/2005/8/layout/vProcess5"/>
    <dgm:cxn modelId="{DA3CFBB3-C639-4728-8CEE-5E5EB0DB6E28}" type="presOf" srcId="{BCE76803-6719-4F21-8E72-B1E86272841C}" destId="{0F33BF1C-CACC-4ADA-80D1-610D53DF35E0}" srcOrd="1" destOrd="0" presId="urn:microsoft.com/office/officeart/2005/8/layout/vProcess5"/>
    <dgm:cxn modelId="{F2EC25B9-2CF5-4425-AEB1-470C79E3B047}" srcId="{7C6AA00E-5A6A-4688-A35F-DC41F5AF6828}" destId="{46537633-A916-4C30-832F-550DC2CF054A}" srcOrd="3" destOrd="0" parTransId="{A59D3C2A-991F-4D12-B533-59C2CE448289}" sibTransId="{2B02F826-C0A2-48A7-B6B8-AED9F58E6BCC}"/>
    <dgm:cxn modelId="{40BAE0BF-CBFE-43A0-8BBF-D9C8A2DD1E93}" type="presOf" srcId="{46537633-A916-4C30-832F-550DC2CF054A}" destId="{E970A6C9-7F41-43B3-8BB5-5203C5F765E8}" srcOrd="1" destOrd="0" presId="urn:microsoft.com/office/officeart/2005/8/layout/vProcess5"/>
    <dgm:cxn modelId="{049C38D8-FB39-41B8-951E-4367CA50917B}" type="presOf" srcId="{CBDD5D1A-70C0-4377-AD2D-38861D26ACDF}" destId="{9D9933FD-F67A-43F7-B59C-65C78912E389}" srcOrd="0" destOrd="0" presId="urn:microsoft.com/office/officeart/2005/8/layout/vProcess5"/>
    <dgm:cxn modelId="{ED2D93EA-3DF0-455C-BD8F-4019932F4F67}" srcId="{7C6AA00E-5A6A-4688-A35F-DC41F5AF6828}" destId="{508BF2A6-5DCB-4A64-9113-D173422D2070}" srcOrd="0" destOrd="0" parTransId="{965181C3-BBDE-48CD-9622-D1CA53E3623E}" sibTransId="{CBDD5D1A-70C0-4377-AD2D-38861D26ACDF}"/>
    <dgm:cxn modelId="{816AE5F5-03CC-4933-8D79-A31EB62B3D01}" type="presOf" srcId="{A3132F86-6C8B-4917-95F1-5851A703BD71}" destId="{8C6A777B-27B6-4198-A5DA-B23E2C5B0370}" srcOrd="0" destOrd="0" presId="urn:microsoft.com/office/officeart/2005/8/layout/vProcess5"/>
    <dgm:cxn modelId="{B5C6810E-D2F3-4AC8-896B-6FAC51DA2D29}" type="presParOf" srcId="{DC4D3C71-2C15-4EBC-B5D8-DC753A8676ED}" destId="{F8EFEBAD-28DD-4B1D-90F6-9545CDC90370}" srcOrd="0" destOrd="0" presId="urn:microsoft.com/office/officeart/2005/8/layout/vProcess5"/>
    <dgm:cxn modelId="{1DBADE06-4EFF-4F23-919C-752C7C03DC1F}" type="presParOf" srcId="{DC4D3C71-2C15-4EBC-B5D8-DC753A8676ED}" destId="{E9C4E4B9-EE4E-44AD-B972-476C9C297DC4}" srcOrd="1" destOrd="0" presId="urn:microsoft.com/office/officeart/2005/8/layout/vProcess5"/>
    <dgm:cxn modelId="{837B23EC-AC4C-4C53-AC10-5FCC7C3222ED}" type="presParOf" srcId="{DC4D3C71-2C15-4EBC-B5D8-DC753A8676ED}" destId="{7BEE5DE3-B7DE-404D-8017-D5AEBDB23633}" srcOrd="2" destOrd="0" presId="urn:microsoft.com/office/officeart/2005/8/layout/vProcess5"/>
    <dgm:cxn modelId="{FC70CE8E-1F66-4519-9A18-C14BD7435DE3}" type="presParOf" srcId="{DC4D3C71-2C15-4EBC-B5D8-DC753A8676ED}" destId="{BF2B80C2-3B0C-4F6F-889D-18328B01E883}" srcOrd="3" destOrd="0" presId="urn:microsoft.com/office/officeart/2005/8/layout/vProcess5"/>
    <dgm:cxn modelId="{90419C12-1831-43F4-BD5E-83AFBDA2315C}" type="presParOf" srcId="{DC4D3C71-2C15-4EBC-B5D8-DC753A8676ED}" destId="{0286E856-0F68-4B6C-929A-491F39757693}" srcOrd="4" destOrd="0" presId="urn:microsoft.com/office/officeart/2005/8/layout/vProcess5"/>
    <dgm:cxn modelId="{1C60239A-F91B-41AA-A6F7-0FCDDDE6E54A}" type="presParOf" srcId="{DC4D3C71-2C15-4EBC-B5D8-DC753A8676ED}" destId="{9D9933FD-F67A-43F7-B59C-65C78912E389}" srcOrd="5" destOrd="0" presId="urn:microsoft.com/office/officeart/2005/8/layout/vProcess5"/>
    <dgm:cxn modelId="{333A9A4A-91DC-465A-8AD1-0E21F8E1440E}" type="presParOf" srcId="{DC4D3C71-2C15-4EBC-B5D8-DC753A8676ED}" destId="{8C6A777B-27B6-4198-A5DA-B23E2C5B0370}" srcOrd="6" destOrd="0" presId="urn:microsoft.com/office/officeart/2005/8/layout/vProcess5"/>
    <dgm:cxn modelId="{B9030C86-B456-4D39-A502-EB39A89C61B7}" type="presParOf" srcId="{DC4D3C71-2C15-4EBC-B5D8-DC753A8676ED}" destId="{3C277466-A05A-4870-9ED5-F64402BC13E9}" srcOrd="7" destOrd="0" presId="urn:microsoft.com/office/officeart/2005/8/layout/vProcess5"/>
    <dgm:cxn modelId="{B2D9B7A7-87E9-492B-83DE-742D2800E62D}" type="presParOf" srcId="{DC4D3C71-2C15-4EBC-B5D8-DC753A8676ED}" destId="{18DFB813-97E4-4695-BDF0-B8318C083FDC}" srcOrd="8" destOrd="0" presId="urn:microsoft.com/office/officeart/2005/8/layout/vProcess5"/>
    <dgm:cxn modelId="{80612829-579D-4657-82E9-2E3E5F1B1429}" type="presParOf" srcId="{DC4D3C71-2C15-4EBC-B5D8-DC753A8676ED}" destId="{0F33BF1C-CACC-4ADA-80D1-610D53DF35E0}" srcOrd="9" destOrd="0" presId="urn:microsoft.com/office/officeart/2005/8/layout/vProcess5"/>
    <dgm:cxn modelId="{19354D87-347A-42F1-8EA7-64D94D73ED38}" type="presParOf" srcId="{DC4D3C71-2C15-4EBC-B5D8-DC753A8676ED}" destId="{F3E96880-B826-43EC-99E6-493474A6E670}" srcOrd="10" destOrd="0" presId="urn:microsoft.com/office/officeart/2005/8/layout/vProcess5"/>
    <dgm:cxn modelId="{2A4DE12A-743E-4A95-992E-85717E3AA4E5}" type="presParOf" srcId="{DC4D3C71-2C15-4EBC-B5D8-DC753A8676ED}" destId="{E970A6C9-7F41-43B3-8BB5-5203C5F765E8}"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4E4B9-EE4E-44AD-B972-476C9C297DC4}">
      <dsp:nvSpPr>
        <dsp:cNvPr id="0" name=""/>
        <dsp:cNvSpPr/>
      </dsp:nvSpPr>
      <dsp:spPr>
        <a:xfrm>
          <a:off x="0" y="0"/>
          <a:ext cx="8942832" cy="927887"/>
        </a:xfrm>
        <a:prstGeom prst="roundRect">
          <a:avLst>
            <a:gd name="adj" fmla="val 1000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AU" sz="2900" kern="1200" dirty="0"/>
            <a:t>Introduction of the first point</a:t>
          </a:r>
          <a:endParaRPr lang="en-US" sz="2900" kern="1200" dirty="0"/>
        </a:p>
      </dsp:txBody>
      <dsp:txXfrm>
        <a:off x="27177" y="27177"/>
        <a:ext cx="7863162" cy="873533"/>
      </dsp:txXfrm>
    </dsp:sp>
    <dsp:sp modelId="{7BEE5DE3-B7DE-404D-8017-D5AEBDB23633}">
      <dsp:nvSpPr>
        <dsp:cNvPr id="0" name=""/>
        <dsp:cNvSpPr/>
      </dsp:nvSpPr>
      <dsp:spPr>
        <a:xfrm>
          <a:off x="748962" y="1096594"/>
          <a:ext cx="8942832" cy="927887"/>
        </a:xfrm>
        <a:prstGeom prst="roundRect">
          <a:avLst>
            <a:gd name="adj" fmla="val 10000"/>
          </a:avLst>
        </a:prstGeom>
        <a:solidFill>
          <a:schemeClr val="accent2">
            <a:shade val="80000"/>
            <a:hueOff val="0"/>
            <a:satOff val="-9340"/>
            <a:lumOff val="105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AU" sz="2900" kern="1200" dirty="0"/>
            <a:t>Expansion of the first point with evidence</a:t>
          </a:r>
          <a:endParaRPr lang="en-US" sz="2900" kern="1200" dirty="0"/>
        </a:p>
      </dsp:txBody>
      <dsp:txXfrm>
        <a:off x="776139" y="1123771"/>
        <a:ext cx="7536389" cy="873533"/>
      </dsp:txXfrm>
    </dsp:sp>
    <dsp:sp modelId="{BF2B80C2-3B0C-4F6F-889D-18328B01E883}">
      <dsp:nvSpPr>
        <dsp:cNvPr id="0" name=""/>
        <dsp:cNvSpPr/>
      </dsp:nvSpPr>
      <dsp:spPr>
        <a:xfrm>
          <a:off x="1486745" y="2193188"/>
          <a:ext cx="8942832" cy="927887"/>
        </a:xfrm>
        <a:prstGeom prst="roundRect">
          <a:avLst>
            <a:gd name="adj" fmla="val 10000"/>
          </a:avLst>
        </a:prstGeom>
        <a:solidFill>
          <a:schemeClr val="accent2">
            <a:shade val="80000"/>
            <a:hueOff val="0"/>
            <a:satOff val="-18679"/>
            <a:lumOff val="211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AU" sz="2900" kern="1200" dirty="0"/>
            <a:t>Introduction of the second point </a:t>
          </a:r>
          <a:endParaRPr lang="en-US" sz="2900" kern="1200" dirty="0"/>
        </a:p>
      </dsp:txBody>
      <dsp:txXfrm>
        <a:off x="1513922" y="2220365"/>
        <a:ext cx="7547567" cy="873533"/>
      </dsp:txXfrm>
    </dsp:sp>
    <dsp:sp modelId="{0286E856-0F68-4B6C-929A-491F39757693}">
      <dsp:nvSpPr>
        <dsp:cNvPr id="0" name=""/>
        <dsp:cNvSpPr/>
      </dsp:nvSpPr>
      <dsp:spPr>
        <a:xfrm>
          <a:off x="2235707" y="3289782"/>
          <a:ext cx="8942832" cy="927887"/>
        </a:xfrm>
        <a:prstGeom prst="roundRect">
          <a:avLst>
            <a:gd name="adj" fmla="val 10000"/>
          </a:avLst>
        </a:prstGeom>
        <a:solidFill>
          <a:schemeClr val="accent2">
            <a:shade val="80000"/>
            <a:hueOff val="0"/>
            <a:satOff val="-28019"/>
            <a:lumOff val="31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AU" sz="2900" kern="1200" dirty="0"/>
            <a:t>Expansion of the second point with evidence </a:t>
          </a:r>
          <a:endParaRPr lang="en-US" sz="2900" kern="1200" dirty="0"/>
        </a:p>
      </dsp:txBody>
      <dsp:txXfrm>
        <a:off x="2262884" y="3316959"/>
        <a:ext cx="7536389" cy="873533"/>
      </dsp:txXfrm>
    </dsp:sp>
    <dsp:sp modelId="{9D9933FD-F67A-43F7-B59C-65C78912E389}">
      <dsp:nvSpPr>
        <dsp:cNvPr id="0" name=""/>
        <dsp:cNvSpPr/>
      </dsp:nvSpPr>
      <dsp:spPr>
        <a:xfrm>
          <a:off x="8339705" y="710677"/>
          <a:ext cx="603126" cy="603126"/>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475408" y="710677"/>
        <a:ext cx="331720" cy="453852"/>
      </dsp:txXfrm>
    </dsp:sp>
    <dsp:sp modelId="{8C6A777B-27B6-4198-A5DA-B23E2C5B0370}">
      <dsp:nvSpPr>
        <dsp:cNvPr id="0" name=""/>
        <dsp:cNvSpPr/>
      </dsp:nvSpPr>
      <dsp:spPr>
        <a:xfrm>
          <a:off x="9088667" y="1807271"/>
          <a:ext cx="603126" cy="603126"/>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224370" y="1807271"/>
        <a:ext cx="331720" cy="453852"/>
      </dsp:txXfrm>
    </dsp:sp>
    <dsp:sp modelId="{3C277466-A05A-4870-9ED5-F64402BC13E9}">
      <dsp:nvSpPr>
        <dsp:cNvPr id="0" name=""/>
        <dsp:cNvSpPr/>
      </dsp:nvSpPr>
      <dsp:spPr>
        <a:xfrm>
          <a:off x="9826451" y="2903865"/>
          <a:ext cx="603126" cy="603126"/>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962154" y="2903865"/>
        <a:ext cx="331720" cy="45385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381000" y="685800"/>
            <a:ext cx="6096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endParaRPr lang="en-US" dirty="0"/>
          </a:p>
          <a:p>
            <a:pPr eaLnBrk="1" hangingPunct="1"/>
            <a:r>
              <a:rPr lang="en-US" dirty="0"/>
              <a:t>As</a:t>
            </a:r>
            <a:r>
              <a:rPr lang="en-US" baseline="0" dirty="0"/>
              <a:t> a student you will be expected to read widely and critically in order to complete the different assessments in your study program. This requires reading from different sources, understanding what you read, identifying and synthesizing key issues from various sources and seeing their link to the overall context. You also need to be critical about what you read. Being critical means to think more deeply about the information, interpret and evaluate, compare and contrast and assess the text’s credibility, purpose, relevance, currency, strengths and weaknesses. This presentation complements the ‘Reading for writing’ presentation. While the ‘Reading for writing’ presentation focused on the different stages of reading and reading critically, the ‘Reading efficiently’ presentation draws your attention to some strategies that you could use to read more efficiently.</a:t>
            </a:r>
            <a:endParaRPr lang="en-US" dirty="0"/>
          </a:p>
        </p:txBody>
      </p:sp>
    </p:spTree>
    <p:extLst>
      <p:ext uri="{BB962C8B-B14F-4D97-AF65-F5344CB8AC3E}">
        <p14:creationId xmlns:p14="http://schemas.microsoft.com/office/powerpoint/2010/main" val="14900700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04" y="2590"/>
            <a:ext cx="12187395" cy="6855410"/>
          </a:xfrm>
          <a:prstGeom prst="rect">
            <a:avLst/>
          </a:prstGeom>
        </p:spPr>
      </p:pic>
      <p:sp>
        <p:nvSpPr>
          <p:cNvPr id="8200" name="Rectangle 8"/>
          <p:cNvSpPr>
            <a:spLocks noGrp="1" noChangeArrowheads="1"/>
          </p:cNvSpPr>
          <p:nvPr>
            <p:ph type="ctrTitle" sz="quarter"/>
          </p:nvPr>
        </p:nvSpPr>
        <p:spPr bwMode="auto">
          <a:xfrm>
            <a:off x="1920000" y="3384551"/>
            <a:ext cx="77216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920000" y="3868737"/>
            <a:ext cx="80264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46101" y="428625"/>
            <a:ext cx="11010900"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552450" y="1295400"/>
            <a:ext cx="11010900"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12192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680" y="4916074"/>
            <a:ext cx="1218464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546101" y="428625"/>
            <a:ext cx="11010900"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552450" y="1295400"/>
            <a:ext cx="11010900"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596900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6426200" y="266700"/>
            <a:ext cx="54864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6426200" y="981076"/>
            <a:ext cx="54864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12192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680" y="4916074"/>
            <a:ext cx="1218464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596900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6426200" y="266700"/>
            <a:ext cx="54864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6426200" y="981076"/>
            <a:ext cx="54864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6413501" y="0"/>
            <a:ext cx="5778500"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444500" y="266700"/>
            <a:ext cx="54864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431800" y="1028701"/>
            <a:ext cx="54864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12192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680" y="4916074"/>
            <a:ext cx="1218464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4861" y="5977919"/>
            <a:ext cx="2165940" cy="482860"/>
          </a:xfrm>
          <a:prstGeom prst="rect">
            <a:avLst/>
          </a:prstGeom>
        </p:spPr>
      </p:pic>
      <p:sp>
        <p:nvSpPr>
          <p:cNvPr id="2" name="Picture Placeholder 4"/>
          <p:cNvSpPr>
            <a:spLocks noGrp="1"/>
          </p:cNvSpPr>
          <p:nvPr>
            <p:ph type="pic" sz="quarter" idx="10"/>
          </p:nvPr>
        </p:nvSpPr>
        <p:spPr>
          <a:xfrm>
            <a:off x="6413501" y="-9526"/>
            <a:ext cx="5778500"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444500" y="266700"/>
            <a:ext cx="54864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431800" y="1028701"/>
            <a:ext cx="54864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12192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3962400" y="387353"/>
            <a:ext cx="4267200" cy="461665"/>
          </a:xfrm>
          <a:prstGeom prst="rect">
            <a:avLst/>
          </a:prstGeom>
          <a:noFill/>
          <a:ln w="9525">
            <a:noFill/>
            <a:miter lim="800000"/>
            <a:headEnd/>
            <a:tailEnd/>
          </a:ln>
        </p:spPr>
        <p:txBody>
          <a:bodyPr>
            <a:spAutoFit/>
          </a:bodyPr>
          <a:lstStyle/>
          <a:p>
            <a:pPr algn="ctr">
              <a:spcBef>
                <a:spcPct val="50000"/>
              </a:spcBef>
              <a:defRPr/>
            </a:pPr>
            <a:endParaRPr lang="en-US" sz="240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2964000" y="2847976"/>
            <a:ext cx="6903900" cy="923926"/>
          </a:xfrm>
          <a:prstGeom prst="rect">
            <a:avLst/>
          </a:prstGeom>
          <a:noFill/>
        </p:spPr>
        <p:txBody>
          <a:bodyPr/>
          <a:lstStyle/>
          <a:p>
            <a:pPr eaLnBrk="1" hangingPunct="1"/>
            <a:r>
              <a:rPr lang="en-US" sz="4400" b="1" dirty="0"/>
              <a:t>Oral</a:t>
            </a:r>
            <a:r>
              <a:rPr lang="en-US" sz="2800" b="1" dirty="0"/>
              <a:t> </a:t>
            </a:r>
            <a:r>
              <a:rPr lang="en-US" sz="4400" b="1" dirty="0"/>
              <a:t>Presentations</a:t>
            </a: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9209C5-D1BD-4398-9408-675151ABE329}"/>
              </a:ext>
            </a:extLst>
          </p:cNvPr>
          <p:cNvSpPr>
            <a:spLocks noGrp="1"/>
          </p:cNvSpPr>
          <p:nvPr>
            <p:ph type="body" sz="quarter" idx="10"/>
          </p:nvPr>
        </p:nvSpPr>
        <p:spPr/>
        <p:txBody>
          <a:bodyPr/>
          <a:lstStyle/>
          <a:p>
            <a:r>
              <a:rPr lang="en-AU" dirty="0"/>
              <a:t>Example: Body</a:t>
            </a:r>
            <a:endParaRPr lang="en-US" dirty="0"/>
          </a:p>
        </p:txBody>
      </p:sp>
      <p:sp>
        <p:nvSpPr>
          <p:cNvPr id="4" name="TextBox 3">
            <a:extLst>
              <a:ext uri="{FF2B5EF4-FFF2-40B4-BE49-F238E27FC236}">
                <a16:creationId xmlns:a16="http://schemas.microsoft.com/office/drawing/2014/main" id="{D28B7DD8-14B7-4A1A-A967-A1FA4AC0BC95}"/>
              </a:ext>
            </a:extLst>
          </p:cNvPr>
          <p:cNvSpPr txBox="1"/>
          <p:nvPr/>
        </p:nvSpPr>
        <p:spPr>
          <a:xfrm>
            <a:off x="2315368" y="4441190"/>
            <a:ext cx="7561263" cy="708025"/>
          </a:xfrm>
          <a:prstGeom prst="rect">
            <a:avLst/>
          </a:prstGeom>
          <a:noFill/>
        </p:spPr>
        <p:txBody>
          <a:bodyPr>
            <a:spAutoFit/>
          </a:bodyPr>
          <a:lstStyle/>
          <a:p>
            <a:pPr algn="ctr">
              <a:defRPr/>
            </a:pPr>
            <a:r>
              <a:rPr lang="en-AU" sz="2000" dirty="0">
                <a:solidFill>
                  <a:srgbClr val="C00000"/>
                </a:solidFill>
                <a:latin typeface="+mn-lt"/>
              </a:rPr>
              <a:t>* Note: This is only an example. Remember to provide a regional perspective.</a:t>
            </a:r>
          </a:p>
        </p:txBody>
      </p:sp>
      <p:graphicFrame>
        <p:nvGraphicFramePr>
          <p:cNvPr id="5" name="Table 4">
            <a:extLst>
              <a:ext uri="{FF2B5EF4-FFF2-40B4-BE49-F238E27FC236}">
                <a16:creationId xmlns:a16="http://schemas.microsoft.com/office/drawing/2014/main" id="{C1BC67D0-3C36-4FC8-95CE-281DAAB198D4}"/>
              </a:ext>
            </a:extLst>
          </p:cNvPr>
          <p:cNvGraphicFramePr>
            <a:graphicFrameLocks noGrp="1"/>
          </p:cNvGraphicFramePr>
          <p:nvPr>
            <p:extLst>
              <p:ext uri="{D42A27DB-BD31-4B8C-83A1-F6EECF244321}">
                <p14:modId xmlns:p14="http://schemas.microsoft.com/office/powerpoint/2010/main" val="188935735"/>
              </p:ext>
            </p:extLst>
          </p:nvPr>
        </p:nvGraphicFramePr>
        <p:xfrm>
          <a:off x="1049655" y="1487805"/>
          <a:ext cx="10092690" cy="2438400"/>
        </p:xfrm>
        <a:graphic>
          <a:graphicData uri="http://schemas.openxmlformats.org/drawingml/2006/table">
            <a:tbl>
              <a:tblPr firstRow="1" bandRow="1">
                <a:tableStyleId>{21E4AEA4-8DFA-4A89-87EB-49C32662AFE0}</a:tableStyleId>
              </a:tblPr>
              <a:tblGrid>
                <a:gridCol w="5046345">
                  <a:extLst>
                    <a:ext uri="{9D8B030D-6E8A-4147-A177-3AD203B41FA5}">
                      <a16:colId xmlns:a16="http://schemas.microsoft.com/office/drawing/2014/main" val="20000"/>
                    </a:ext>
                  </a:extLst>
                </a:gridCol>
                <a:gridCol w="5046345">
                  <a:extLst>
                    <a:ext uri="{9D8B030D-6E8A-4147-A177-3AD203B41FA5}">
                      <a16:colId xmlns:a16="http://schemas.microsoft.com/office/drawing/2014/main" val="20001"/>
                    </a:ext>
                  </a:extLst>
                </a:gridCol>
              </a:tblGrid>
              <a:tr h="370840">
                <a:tc gridSpan="2">
                  <a:txBody>
                    <a:bodyPr/>
                    <a:lstStyle/>
                    <a:p>
                      <a:pPr algn="ctr"/>
                      <a:r>
                        <a:rPr lang="en-AU" sz="2400" dirty="0"/>
                        <a:t>Background of Public Relations</a:t>
                      </a:r>
                    </a:p>
                  </a:txBody>
                  <a:tcPr/>
                </a:tc>
                <a:tc hMerge="1">
                  <a:txBody>
                    <a:bodyPr/>
                    <a:lstStyle/>
                    <a:p>
                      <a:endParaRPr lang="en-AU"/>
                    </a:p>
                  </a:txBody>
                  <a:tcPr/>
                </a:tc>
                <a:extLst>
                  <a:ext uri="{0D108BD9-81ED-4DB2-BD59-A6C34878D82A}">
                    <a16:rowId xmlns:a16="http://schemas.microsoft.com/office/drawing/2014/main" val="10000"/>
                  </a:ext>
                </a:extLst>
              </a:tr>
              <a:tr h="370840">
                <a:tc>
                  <a:txBody>
                    <a:bodyPr/>
                    <a:lstStyle/>
                    <a:p>
                      <a:pPr algn="ctr"/>
                      <a:r>
                        <a:rPr lang="en-AU" sz="2000" dirty="0"/>
                        <a:t>China</a:t>
                      </a:r>
                      <a:endParaRPr lang="en-AU" sz="2000" b="1" dirty="0"/>
                    </a:p>
                  </a:txBody>
                  <a:tcPr/>
                </a:tc>
                <a:tc>
                  <a:txBody>
                    <a:bodyPr/>
                    <a:lstStyle/>
                    <a:p>
                      <a:pPr algn="ctr"/>
                      <a:r>
                        <a:rPr lang="en-AU" sz="2000" dirty="0"/>
                        <a:t>Japan</a:t>
                      </a:r>
                      <a:endParaRPr lang="en-AU" sz="2000" b="1" dirty="0"/>
                    </a:p>
                  </a:txBody>
                  <a:tcPr/>
                </a:tc>
                <a:extLst>
                  <a:ext uri="{0D108BD9-81ED-4DB2-BD59-A6C34878D82A}">
                    <a16:rowId xmlns:a16="http://schemas.microsoft.com/office/drawing/2014/main" val="10001"/>
                  </a:ext>
                </a:extLst>
              </a:tr>
              <a:tr h="370840">
                <a:tc>
                  <a:txBody>
                    <a:bodyPr/>
                    <a:lstStyle/>
                    <a:p>
                      <a:pPr algn="l"/>
                      <a:r>
                        <a:rPr lang="en-AU" sz="2000" dirty="0"/>
                        <a:t>Began in the 1980s</a:t>
                      </a:r>
                    </a:p>
                  </a:txBody>
                  <a:tcPr/>
                </a:tc>
                <a:tc>
                  <a:txBody>
                    <a:bodyPr/>
                    <a:lstStyle/>
                    <a:p>
                      <a:pPr algn="l"/>
                      <a:r>
                        <a:rPr lang="en-AU" sz="2000" dirty="0"/>
                        <a:t>Brief but longer</a:t>
                      </a:r>
                    </a:p>
                  </a:txBody>
                  <a:tcPr/>
                </a:tc>
                <a:extLst>
                  <a:ext uri="{0D108BD9-81ED-4DB2-BD59-A6C34878D82A}">
                    <a16:rowId xmlns:a16="http://schemas.microsoft.com/office/drawing/2014/main" val="10002"/>
                  </a:ext>
                </a:extLst>
              </a:tr>
              <a:tr h="370840">
                <a:tc>
                  <a:txBody>
                    <a:bodyPr/>
                    <a:lstStyle/>
                    <a:p>
                      <a:pPr algn="l"/>
                      <a:r>
                        <a:rPr lang="en-AU" sz="2000" dirty="0"/>
                        <a:t>Initially trialled in tourism and banking </a:t>
                      </a:r>
                    </a:p>
                  </a:txBody>
                  <a:tcPr/>
                </a:tc>
                <a:tc>
                  <a:txBody>
                    <a:bodyPr/>
                    <a:lstStyle/>
                    <a:p>
                      <a:pPr algn="l"/>
                      <a:r>
                        <a:rPr lang="en-AU" sz="2000" dirty="0"/>
                        <a:t>Traditional culture</a:t>
                      </a:r>
                      <a:r>
                        <a:rPr lang="en-AU" sz="2000" baseline="0" dirty="0"/>
                        <a:t> impacts practices</a:t>
                      </a:r>
                      <a:endParaRPr lang="en-AU" sz="2000" dirty="0"/>
                    </a:p>
                  </a:txBody>
                  <a:tcPr/>
                </a:tc>
                <a:extLst>
                  <a:ext uri="{0D108BD9-81ED-4DB2-BD59-A6C34878D82A}">
                    <a16:rowId xmlns:a16="http://schemas.microsoft.com/office/drawing/2014/main" val="10003"/>
                  </a:ext>
                </a:extLst>
              </a:tr>
              <a:tr h="370840">
                <a:tc>
                  <a:txBody>
                    <a:bodyPr/>
                    <a:lstStyle/>
                    <a:p>
                      <a:pPr algn="l"/>
                      <a:r>
                        <a:rPr lang="en-AU" sz="2000" dirty="0"/>
                        <a:t>Undergone development</a:t>
                      </a:r>
                      <a:r>
                        <a:rPr lang="en-AU" sz="2000" baseline="0" dirty="0"/>
                        <a:t> over 30 years</a:t>
                      </a:r>
                      <a:endParaRPr lang="en-AU" sz="2000" dirty="0"/>
                    </a:p>
                  </a:txBody>
                  <a:tcPr/>
                </a:tc>
                <a:tc>
                  <a:txBody>
                    <a:bodyPr/>
                    <a:lstStyle/>
                    <a:p>
                      <a:pPr algn="l"/>
                      <a:r>
                        <a:rPr lang="en-AU" sz="2000" dirty="0"/>
                        <a:t>More PR organisations</a:t>
                      </a:r>
                    </a:p>
                  </a:txBody>
                  <a:tcPr/>
                </a:tc>
                <a:extLst>
                  <a:ext uri="{0D108BD9-81ED-4DB2-BD59-A6C34878D82A}">
                    <a16:rowId xmlns:a16="http://schemas.microsoft.com/office/drawing/2014/main" val="10004"/>
                  </a:ext>
                </a:extLst>
              </a:tr>
              <a:tr h="370840">
                <a:tc>
                  <a:txBody>
                    <a:bodyPr/>
                    <a:lstStyle/>
                    <a:p>
                      <a:pPr algn="l"/>
                      <a:r>
                        <a:rPr lang="en-AU" sz="2000" dirty="0"/>
                        <a:t>Currently, a respected practice</a:t>
                      </a:r>
                    </a:p>
                  </a:txBody>
                  <a:tcPr/>
                </a:tc>
                <a:tc>
                  <a:txBody>
                    <a:bodyPr/>
                    <a:lstStyle/>
                    <a:p>
                      <a:pPr algn="l"/>
                      <a:r>
                        <a:rPr lang="en-AU" sz="2000" dirty="0"/>
                        <a:t>Does not understand concept</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5289511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78EF52-218F-4094-8505-1FDB869AAC53}"/>
              </a:ext>
            </a:extLst>
          </p:cNvPr>
          <p:cNvSpPr>
            <a:spLocks noGrp="1"/>
          </p:cNvSpPr>
          <p:nvPr>
            <p:ph type="body" sz="quarter" idx="10"/>
          </p:nvPr>
        </p:nvSpPr>
        <p:spPr/>
        <p:txBody>
          <a:bodyPr/>
          <a:lstStyle/>
          <a:p>
            <a:r>
              <a:rPr lang="en-AU" dirty="0"/>
              <a:t>Example: Body</a:t>
            </a:r>
            <a:endParaRPr lang="en-US" dirty="0"/>
          </a:p>
        </p:txBody>
      </p:sp>
      <p:sp>
        <p:nvSpPr>
          <p:cNvPr id="3" name="Text Placeholder 2">
            <a:extLst>
              <a:ext uri="{FF2B5EF4-FFF2-40B4-BE49-F238E27FC236}">
                <a16:creationId xmlns:a16="http://schemas.microsoft.com/office/drawing/2014/main" id="{51140CFB-9E29-43FC-9709-FC2BDE92F1A4}"/>
              </a:ext>
            </a:extLst>
          </p:cNvPr>
          <p:cNvSpPr>
            <a:spLocks noGrp="1"/>
          </p:cNvSpPr>
          <p:nvPr>
            <p:ph type="body" sz="quarter" idx="11"/>
          </p:nvPr>
        </p:nvSpPr>
        <p:spPr>
          <a:xfrm>
            <a:off x="546101" y="1171605"/>
            <a:ext cx="11010900" cy="647700"/>
          </a:xfrm>
        </p:spPr>
        <p:txBody>
          <a:bodyPr/>
          <a:lstStyle/>
          <a:p>
            <a:pPr algn="ctr"/>
            <a:r>
              <a:rPr lang="en-AU" dirty="0"/>
              <a:t>Political Structure</a:t>
            </a:r>
            <a:endParaRPr lang="en-US" dirty="0"/>
          </a:p>
        </p:txBody>
      </p:sp>
      <p:graphicFrame>
        <p:nvGraphicFramePr>
          <p:cNvPr id="4" name="Table 3">
            <a:extLst>
              <a:ext uri="{FF2B5EF4-FFF2-40B4-BE49-F238E27FC236}">
                <a16:creationId xmlns:a16="http://schemas.microsoft.com/office/drawing/2014/main" id="{3612FF98-9218-4DFB-A126-D84A7CD0AC8B}"/>
              </a:ext>
            </a:extLst>
          </p:cNvPr>
          <p:cNvGraphicFramePr>
            <a:graphicFrameLocks noGrp="1"/>
          </p:cNvGraphicFramePr>
          <p:nvPr>
            <p:extLst>
              <p:ext uri="{D42A27DB-BD31-4B8C-83A1-F6EECF244321}">
                <p14:modId xmlns:p14="http://schemas.microsoft.com/office/powerpoint/2010/main" val="2558398109"/>
              </p:ext>
            </p:extLst>
          </p:nvPr>
        </p:nvGraphicFramePr>
        <p:xfrm>
          <a:off x="986790" y="1684021"/>
          <a:ext cx="10652760" cy="3230880"/>
        </p:xfrm>
        <a:graphic>
          <a:graphicData uri="http://schemas.openxmlformats.org/drawingml/2006/table">
            <a:tbl>
              <a:tblPr firstRow="1" bandRow="1">
                <a:tableStyleId>{21E4AEA4-8DFA-4A89-87EB-49C32662AFE0}</a:tableStyleId>
              </a:tblPr>
              <a:tblGrid>
                <a:gridCol w="5326380">
                  <a:extLst>
                    <a:ext uri="{9D8B030D-6E8A-4147-A177-3AD203B41FA5}">
                      <a16:colId xmlns:a16="http://schemas.microsoft.com/office/drawing/2014/main" val="20000"/>
                    </a:ext>
                  </a:extLst>
                </a:gridCol>
                <a:gridCol w="5326380">
                  <a:extLst>
                    <a:ext uri="{9D8B030D-6E8A-4147-A177-3AD203B41FA5}">
                      <a16:colId xmlns:a16="http://schemas.microsoft.com/office/drawing/2014/main" val="20001"/>
                    </a:ext>
                  </a:extLst>
                </a:gridCol>
              </a:tblGrid>
              <a:tr h="370840">
                <a:tc>
                  <a:txBody>
                    <a:bodyPr/>
                    <a:lstStyle/>
                    <a:p>
                      <a:pPr algn="ctr"/>
                      <a:r>
                        <a:rPr lang="en-AU" sz="2800" dirty="0"/>
                        <a:t>China</a:t>
                      </a:r>
                    </a:p>
                  </a:txBody>
                  <a:tcPr/>
                </a:tc>
                <a:tc>
                  <a:txBody>
                    <a:bodyPr/>
                    <a:lstStyle/>
                    <a:p>
                      <a:pPr algn="ctr"/>
                      <a:r>
                        <a:rPr lang="en-AU" sz="2800" dirty="0"/>
                        <a:t>Japan</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t>Communist state</a:t>
                      </a:r>
                    </a:p>
                    <a:p>
                      <a:endParaRPr lang="en-AU"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t>Japan - constitutional monarchy, governed by a Prime Minister</a:t>
                      </a:r>
                    </a:p>
                    <a:p>
                      <a:endParaRPr lang="en-AU" sz="20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t>One party, socialist republic</a:t>
                      </a:r>
                    </a:p>
                    <a:p>
                      <a:endParaRPr lang="en-AU"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t>The Emperor has very little political power</a:t>
                      </a:r>
                    </a:p>
                    <a:p>
                      <a:endParaRPr lang="en-AU" sz="2000"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000" dirty="0"/>
                        <a:t>Power exercised through the communist party of China </a:t>
                      </a:r>
                    </a:p>
                    <a:p>
                      <a:endParaRPr lang="en-AU" sz="2000" dirty="0"/>
                    </a:p>
                  </a:txBody>
                  <a:tcPr/>
                </a:tc>
                <a:tc>
                  <a:txBody>
                    <a:bodyPr/>
                    <a:lstStyle/>
                    <a:p>
                      <a:endParaRPr lang="en-AU" sz="2000" dirty="0"/>
                    </a:p>
                  </a:txBody>
                  <a:tcPr/>
                </a:tc>
                <a:extLst>
                  <a:ext uri="{0D108BD9-81ED-4DB2-BD59-A6C34878D82A}">
                    <a16:rowId xmlns:a16="http://schemas.microsoft.com/office/drawing/2014/main" val="10003"/>
                  </a:ext>
                </a:extLst>
              </a:tr>
            </a:tbl>
          </a:graphicData>
        </a:graphic>
      </p:graphicFrame>
      <p:sp>
        <p:nvSpPr>
          <p:cNvPr id="5" name="TextBox 4">
            <a:extLst>
              <a:ext uri="{FF2B5EF4-FFF2-40B4-BE49-F238E27FC236}">
                <a16:creationId xmlns:a16="http://schemas.microsoft.com/office/drawing/2014/main" id="{64E99B4D-64A0-4E08-905E-D7377990A038}"/>
              </a:ext>
            </a:extLst>
          </p:cNvPr>
          <p:cNvSpPr txBox="1"/>
          <p:nvPr/>
        </p:nvSpPr>
        <p:spPr>
          <a:xfrm>
            <a:off x="986790" y="5103467"/>
            <a:ext cx="10552853" cy="400110"/>
          </a:xfrm>
          <a:prstGeom prst="rect">
            <a:avLst/>
          </a:prstGeom>
          <a:noFill/>
        </p:spPr>
        <p:txBody>
          <a:bodyPr wrap="square">
            <a:spAutoFit/>
          </a:bodyPr>
          <a:lstStyle/>
          <a:p>
            <a:pPr algn="ctr">
              <a:defRPr/>
            </a:pPr>
            <a:r>
              <a:rPr lang="en-AU" sz="2000" dirty="0">
                <a:solidFill>
                  <a:srgbClr val="C00000"/>
                </a:solidFill>
                <a:latin typeface="+mn-lt"/>
              </a:rPr>
              <a:t>* Note: This is only an example. Remember to provide a regional perspective.</a:t>
            </a:r>
          </a:p>
        </p:txBody>
      </p:sp>
    </p:spTree>
    <p:extLst>
      <p:ext uri="{BB962C8B-B14F-4D97-AF65-F5344CB8AC3E}">
        <p14:creationId xmlns:p14="http://schemas.microsoft.com/office/powerpoint/2010/main" val="258576140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78EF52-218F-4094-8505-1FDB869AAC53}"/>
              </a:ext>
            </a:extLst>
          </p:cNvPr>
          <p:cNvSpPr>
            <a:spLocks noGrp="1"/>
          </p:cNvSpPr>
          <p:nvPr>
            <p:ph type="body" sz="quarter" idx="10"/>
          </p:nvPr>
        </p:nvSpPr>
        <p:spPr/>
        <p:txBody>
          <a:bodyPr/>
          <a:lstStyle/>
          <a:p>
            <a:r>
              <a:rPr lang="en-AU" dirty="0"/>
              <a:t>Example: Body</a:t>
            </a:r>
            <a:endParaRPr lang="en-US" dirty="0"/>
          </a:p>
        </p:txBody>
      </p:sp>
      <p:sp>
        <p:nvSpPr>
          <p:cNvPr id="3" name="Text Placeholder 2">
            <a:extLst>
              <a:ext uri="{FF2B5EF4-FFF2-40B4-BE49-F238E27FC236}">
                <a16:creationId xmlns:a16="http://schemas.microsoft.com/office/drawing/2014/main" id="{51140CFB-9E29-43FC-9709-FC2BDE92F1A4}"/>
              </a:ext>
            </a:extLst>
          </p:cNvPr>
          <p:cNvSpPr>
            <a:spLocks noGrp="1"/>
          </p:cNvSpPr>
          <p:nvPr>
            <p:ph type="body" sz="quarter" idx="11"/>
          </p:nvPr>
        </p:nvSpPr>
        <p:spPr>
          <a:xfrm>
            <a:off x="546101" y="1171605"/>
            <a:ext cx="11010900" cy="647700"/>
          </a:xfrm>
        </p:spPr>
        <p:txBody>
          <a:bodyPr/>
          <a:lstStyle/>
          <a:p>
            <a:pPr algn="ctr"/>
            <a:r>
              <a:rPr lang="en-AU" dirty="0"/>
              <a:t>Economic Development</a:t>
            </a:r>
            <a:endParaRPr lang="en-US" dirty="0"/>
          </a:p>
        </p:txBody>
      </p:sp>
      <p:sp>
        <p:nvSpPr>
          <p:cNvPr id="5" name="TextBox 4">
            <a:extLst>
              <a:ext uri="{FF2B5EF4-FFF2-40B4-BE49-F238E27FC236}">
                <a16:creationId xmlns:a16="http://schemas.microsoft.com/office/drawing/2014/main" id="{64E99B4D-64A0-4E08-905E-D7377990A038}"/>
              </a:ext>
            </a:extLst>
          </p:cNvPr>
          <p:cNvSpPr txBox="1"/>
          <p:nvPr/>
        </p:nvSpPr>
        <p:spPr>
          <a:xfrm>
            <a:off x="986790" y="5103467"/>
            <a:ext cx="10552853" cy="400110"/>
          </a:xfrm>
          <a:prstGeom prst="rect">
            <a:avLst/>
          </a:prstGeom>
          <a:noFill/>
        </p:spPr>
        <p:txBody>
          <a:bodyPr wrap="square">
            <a:spAutoFit/>
          </a:bodyPr>
          <a:lstStyle/>
          <a:p>
            <a:pPr algn="ctr">
              <a:defRPr/>
            </a:pPr>
            <a:r>
              <a:rPr lang="en-AU" sz="2000" dirty="0">
                <a:solidFill>
                  <a:srgbClr val="C00000"/>
                </a:solidFill>
                <a:latin typeface="+mn-lt"/>
              </a:rPr>
              <a:t>* Note: This is only an example. Remember to provide a regional perspective.</a:t>
            </a:r>
          </a:p>
        </p:txBody>
      </p:sp>
      <p:graphicFrame>
        <p:nvGraphicFramePr>
          <p:cNvPr id="6" name="Table 5">
            <a:extLst>
              <a:ext uri="{FF2B5EF4-FFF2-40B4-BE49-F238E27FC236}">
                <a16:creationId xmlns:a16="http://schemas.microsoft.com/office/drawing/2014/main" id="{4B0D1581-18E3-476C-8633-FFE44DCBCB3F}"/>
              </a:ext>
            </a:extLst>
          </p:cNvPr>
          <p:cNvGraphicFramePr>
            <a:graphicFrameLocks noGrp="1"/>
          </p:cNvGraphicFramePr>
          <p:nvPr>
            <p:extLst>
              <p:ext uri="{D42A27DB-BD31-4B8C-83A1-F6EECF244321}">
                <p14:modId xmlns:p14="http://schemas.microsoft.com/office/powerpoint/2010/main" val="2036683929"/>
              </p:ext>
            </p:extLst>
          </p:nvPr>
        </p:nvGraphicFramePr>
        <p:xfrm>
          <a:off x="838199" y="1825625"/>
          <a:ext cx="10701444" cy="2911385"/>
        </p:xfrm>
        <a:graphic>
          <a:graphicData uri="http://schemas.openxmlformats.org/drawingml/2006/table">
            <a:tbl>
              <a:tblPr firstRow="1" bandRow="1">
                <a:tableStyleId>{21E4AEA4-8DFA-4A89-87EB-49C32662AFE0}</a:tableStyleId>
              </a:tblPr>
              <a:tblGrid>
                <a:gridCol w="5350722">
                  <a:extLst>
                    <a:ext uri="{9D8B030D-6E8A-4147-A177-3AD203B41FA5}">
                      <a16:colId xmlns:a16="http://schemas.microsoft.com/office/drawing/2014/main" val="247731528"/>
                    </a:ext>
                  </a:extLst>
                </a:gridCol>
                <a:gridCol w="5350722">
                  <a:extLst>
                    <a:ext uri="{9D8B030D-6E8A-4147-A177-3AD203B41FA5}">
                      <a16:colId xmlns:a16="http://schemas.microsoft.com/office/drawing/2014/main" val="2473894885"/>
                    </a:ext>
                  </a:extLst>
                </a:gridCol>
              </a:tblGrid>
              <a:tr h="398871">
                <a:tc>
                  <a:txBody>
                    <a:bodyPr/>
                    <a:lstStyle/>
                    <a:p>
                      <a:pPr algn="ctr"/>
                      <a:r>
                        <a:rPr lang="en-AU" sz="2800" dirty="0"/>
                        <a:t>China</a:t>
                      </a:r>
                    </a:p>
                  </a:txBody>
                  <a:tcPr/>
                </a:tc>
                <a:tc>
                  <a:txBody>
                    <a:bodyPr/>
                    <a:lstStyle/>
                    <a:p>
                      <a:pPr algn="ctr"/>
                      <a:r>
                        <a:rPr lang="en-AU" sz="2800" dirty="0"/>
                        <a:t>Japan</a:t>
                      </a:r>
                    </a:p>
                  </a:txBody>
                  <a:tcPr/>
                </a:tc>
                <a:extLst>
                  <a:ext uri="{0D108BD9-81ED-4DB2-BD59-A6C34878D82A}">
                    <a16:rowId xmlns:a16="http://schemas.microsoft.com/office/drawing/2014/main" val="2596032939"/>
                  </a:ext>
                </a:extLst>
              </a:tr>
              <a:tr h="774278">
                <a:tc>
                  <a:txBody>
                    <a:bodyPr/>
                    <a:lstStyle/>
                    <a:p>
                      <a:r>
                        <a:rPr lang="en-US" altLang="zh-CN" sz="2000" dirty="0"/>
                        <a:t>2</a:t>
                      </a:r>
                      <a:r>
                        <a:rPr lang="en-US" altLang="zh-CN" sz="2000" baseline="30000" dirty="0"/>
                        <a:t>nd</a:t>
                      </a:r>
                      <a:r>
                        <a:rPr lang="en-US" altLang="zh-CN" sz="2000" dirty="0"/>
                        <a:t> rank(GDP- 6.1 trillion</a:t>
                      </a:r>
                    </a:p>
                    <a:p>
                      <a:pPr>
                        <a:buNone/>
                      </a:pPr>
                      <a:r>
                        <a:rPr lang="en-US" altLang="zh-CN" sz="2000" dirty="0"/>
                        <a:t>GDP/per capita 4382- 91</a:t>
                      </a:r>
                      <a:r>
                        <a:rPr lang="en-US" altLang="zh-CN" sz="2000" baseline="30000" dirty="0"/>
                        <a:t>th</a:t>
                      </a:r>
                      <a:r>
                        <a:rPr lang="en-US" altLang="zh-CN" sz="2000" dirty="0"/>
                        <a:t> )</a:t>
                      </a:r>
                      <a:endParaRPr lang="en-US" altLang="zh-CN" sz="2000" dirty="0">
                        <a:cs typeface="Times New Roman" pitchFamily="18" charset="0"/>
                      </a:endParaRPr>
                    </a:p>
                  </a:txBody>
                  <a:tcPr/>
                </a:tc>
                <a:tc>
                  <a:txBody>
                    <a:bodyPr/>
                    <a:lstStyle/>
                    <a:p>
                      <a:pPr marL="0" lvl="0" indent="0">
                        <a:defRPr/>
                      </a:pPr>
                      <a:r>
                        <a:rPr lang="en-US" altLang="zh-CN" sz="2000" dirty="0"/>
                        <a:t>3</a:t>
                      </a:r>
                      <a:r>
                        <a:rPr lang="en-US" altLang="zh-CN" sz="2000" baseline="30000" dirty="0"/>
                        <a:t>rd</a:t>
                      </a:r>
                      <a:r>
                        <a:rPr lang="en-US" altLang="zh-CN" sz="2000" dirty="0"/>
                        <a:t> rank(GDP- 5.46 trillion</a:t>
                      </a:r>
                    </a:p>
                    <a:p>
                      <a:pPr lvl="0">
                        <a:buNone/>
                      </a:pPr>
                      <a:r>
                        <a:rPr lang="en-US" altLang="zh-CN" sz="2000" dirty="0"/>
                        <a:t>    GDP/ per capita 42,820- 16</a:t>
                      </a:r>
                      <a:r>
                        <a:rPr lang="en-US" altLang="zh-CN" sz="2000" baseline="30000" dirty="0"/>
                        <a:t>th</a:t>
                      </a:r>
                      <a:r>
                        <a:rPr lang="en-US" altLang="zh-CN" sz="2000" dirty="0"/>
                        <a:t>)</a:t>
                      </a:r>
                      <a:endParaRPr lang="en-US" altLang="zh-CN" sz="2000" dirty="0">
                        <a:cs typeface="Times New Roman" pitchFamily="18" charset="0"/>
                      </a:endParaRPr>
                    </a:p>
                  </a:txBody>
                  <a:tcPr/>
                </a:tc>
                <a:extLst>
                  <a:ext uri="{0D108BD9-81ED-4DB2-BD59-A6C34878D82A}">
                    <a16:rowId xmlns:a16="http://schemas.microsoft.com/office/drawing/2014/main" val="4197004414"/>
                  </a:ext>
                </a:extLst>
              </a:tr>
              <a:tr h="5396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000" dirty="0"/>
                        <a:t>Only one party</a:t>
                      </a:r>
                      <a:endParaRPr lang="zh-CN" altLang="en-US" sz="2000" dirty="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000" dirty="0" err="1"/>
                        <a:t>Multipartism</a:t>
                      </a:r>
                      <a:r>
                        <a:rPr lang="en-US" altLang="zh-CN" sz="2000" dirty="0"/>
                        <a:t>- fight for their own members</a:t>
                      </a:r>
                      <a:endParaRPr lang="en-US" altLang="zh-CN" sz="2000" dirty="0">
                        <a:cs typeface="Times New Roman" pitchFamily="18" charset="0"/>
                      </a:endParaRPr>
                    </a:p>
                  </a:txBody>
                  <a:tcPr/>
                </a:tc>
                <a:extLst>
                  <a:ext uri="{0D108BD9-81ED-4DB2-BD59-A6C34878D82A}">
                    <a16:rowId xmlns:a16="http://schemas.microsoft.com/office/drawing/2014/main" val="1326917021"/>
                  </a:ext>
                </a:extLst>
              </a:tr>
              <a:tr h="5396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000" dirty="0"/>
                        <a:t>Huge gap between rich and poor areas</a:t>
                      </a:r>
                      <a:endParaRPr lang="en-US" altLang="zh-CN" sz="2000" dirty="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000" dirty="0"/>
                        <a:t>Average</a:t>
                      </a:r>
                      <a:endParaRPr lang="en-US" altLang="zh-CN" sz="2000" dirty="0">
                        <a:cs typeface="Times New Roman" pitchFamily="18" charset="0"/>
                      </a:endParaRPr>
                    </a:p>
                  </a:txBody>
                  <a:tcPr/>
                </a:tc>
                <a:extLst>
                  <a:ext uri="{0D108BD9-81ED-4DB2-BD59-A6C34878D82A}">
                    <a16:rowId xmlns:a16="http://schemas.microsoft.com/office/drawing/2014/main" val="3020620274"/>
                  </a:ext>
                </a:extLst>
              </a:tr>
              <a:tr h="5396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000" dirty="0"/>
                        <a:t>Business, Tourist, Mining industry</a:t>
                      </a:r>
                      <a:endParaRPr lang="en-AU"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000" dirty="0"/>
                        <a:t>Cars, Electronic Staff, Agriculture</a:t>
                      </a:r>
                      <a:endParaRPr lang="en-US" altLang="zh-CN" sz="2000" dirty="0">
                        <a:cs typeface="Times New Roman" pitchFamily="18" charset="0"/>
                      </a:endParaRPr>
                    </a:p>
                  </a:txBody>
                  <a:tcPr/>
                </a:tc>
                <a:extLst>
                  <a:ext uri="{0D108BD9-81ED-4DB2-BD59-A6C34878D82A}">
                    <a16:rowId xmlns:a16="http://schemas.microsoft.com/office/drawing/2014/main" val="1626247585"/>
                  </a:ext>
                </a:extLst>
              </a:tr>
            </a:tbl>
          </a:graphicData>
        </a:graphic>
      </p:graphicFrame>
    </p:spTree>
    <p:extLst>
      <p:ext uri="{BB962C8B-B14F-4D97-AF65-F5344CB8AC3E}">
        <p14:creationId xmlns:p14="http://schemas.microsoft.com/office/powerpoint/2010/main" val="218539649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3579CB-F6C0-4F7E-A752-30FDD3AB2872}"/>
              </a:ext>
            </a:extLst>
          </p:cNvPr>
          <p:cNvSpPr>
            <a:spLocks noGrp="1"/>
          </p:cNvSpPr>
          <p:nvPr>
            <p:ph type="body" sz="quarter" idx="10"/>
          </p:nvPr>
        </p:nvSpPr>
        <p:spPr/>
        <p:txBody>
          <a:bodyPr/>
          <a:lstStyle/>
          <a:p>
            <a:r>
              <a:rPr lang="en-AU" dirty="0"/>
              <a:t>Conclusion</a:t>
            </a:r>
            <a:endParaRPr lang="en-US" dirty="0"/>
          </a:p>
        </p:txBody>
      </p:sp>
      <p:sp>
        <p:nvSpPr>
          <p:cNvPr id="3" name="Text Placeholder 2">
            <a:extLst>
              <a:ext uri="{FF2B5EF4-FFF2-40B4-BE49-F238E27FC236}">
                <a16:creationId xmlns:a16="http://schemas.microsoft.com/office/drawing/2014/main" id="{3E95E0EB-A6D1-4F2C-8908-372D1564C64D}"/>
              </a:ext>
            </a:extLst>
          </p:cNvPr>
          <p:cNvSpPr>
            <a:spLocks noGrp="1"/>
          </p:cNvSpPr>
          <p:nvPr>
            <p:ph type="body" sz="quarter" idx="11"/>
          </p:nvPr>
        </p:nvSpPr>
        <p:spPr/>
        <p:txBody>
          <a:bodyPr/>
          <a:lstStyle/>
          <a:p>
            <a:pPr>
              <a:spcBef>
                <a:spcPts val="0"/>
              </a:spcBef>
              <a:spcAft>
                <a:spcPts val="1200"/>
              </a:spcAft>
              <a:defRPr/>
            </a:pPr>
            <a:r>
              <a:rPr lang="en-AU" sz="2400" dirty="0"/>
              <a:t>Restate thesis statement;</a:t>
            </a:r>
          </a:p>
          <a:p>
            <a:pPr>
              <a:spcBef>
                <a:spcPts val="0"/>
              </a:spcBef>
              <a:spcAft>
                <a:spcPts val="1200"/>
              </a:spcAft>
              <a:defRPr/>
            </a:pPr>
            <a:r>
              <a:rPr lang="en-AU" sz="2400" dirty="0"/>
              <a:t>Recap main ideas;</a:t>
            </a:r>
          </a:p>
          <a:p>
            <a:pPr>
              <a:spcBef>
                <a:spcPts val="0"/>
              </a:spcBef>
              <a:spcAft>
                <a:spcPts val="1200"/>
              </a:spcAft>
              <a:defRPr/>
            </a:pPr>
            <a:r>
              <a:rPr lang="en-AU" sz="2400" dirty="0"/>
              <a:t>Conclude with a statement summarising the interpretation of your findings; and </a:t>
            </a:r>
          </a:p>
          <a:p>
            <a:pPr>
              <a:spcBef>
                <a:spcPts val="0"/>
              </a:spcBef>
              <a:spcAft>
                <a:spcPts val="1200"/>
              </a:spcAft>
              <a:defRPr/>
            </a:pPr>
            <a:r>
              <a:rPr lang="en-AU" sz="2400" dirty="0"/>
              <a:t>Avoid ending with:</a:t>
            </a:r>
          </a:p>
          <a:p>
            <a:pPr>
              <a:spcBef>
                <a:spcPts val="0"/>
              </a:spcBef>
              <a:spcAft>
                <a:spcPts val="1200"/>
              </a:spcAft>
              <a:defRPr/>
            </a:pPr>
            <a:r>
              <a:rPr lang="en-AU" sz="2400" dirty="0"/>
              <a:t>	</a:t>
            </a:r>
            <a:r>
              <a:rPr lang="en-AU" sz="2400" b="0" dirty="0"/>
              <a:t>“That’s all”;</a:t>
            </a:r>
          </a:p>
          <a:p>
            <a:pPr>
              <a:spcBef>
                <a:spcPts val="0"/>
              </a:spcBef>
              <a:spcAft>
                <a:spcPts val="1200"/>
              </a:spcAft>
              <a:defRPr/>
            </a:pPr>
            <a:r>
              <a:rPr lang="en-AU" sz="2400" b="0" dirty="0"/>
              <a:t>	“The end”; and</a:t>
            </a:r>
          </a:p>
          <a:p>
            <a:pPr>
              <a:spcBef>
                <a:spcPts val="0"/>
              </a:spcBef>
              <a:spcAft>
                <a:spcPts val="1200"/>
              </a:spcAft>
              <a:defRPr/>
            </a:pPr>
            <a:r>
              <a:rPr lang="en-AU" sz="2400" b="0" dirty="0"/>
              <a:t>	“Finished”.</a:t>
            </a:r>
          </a:p>
        </p:txBody>
      </p:sp>
    </p:spTree>
    <p:extLst>
      <p:ext uri="{BB962C8B-B14F-4D97-AF65-F5344CB8AC3E}">
        <p14:creationId xmlns:p14="http://schemas.microsoft.com/office/powerpoint/2010/main" val="261226869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744FEF-1554-4FCB-90E0-1ABD36D64DC4}"/>
              </a:ext>
            </a:extLst>
          </p:cNvPr>
          <p:cNvSpPr>
            <a:spLocks noGrp="1"/>
          </p:cNvSpPr>
          <p:nvPr>
            <p:ph type="body" sz="quarter" idx="10"/>
          </p:nvPr>
        </p:nvSpPr>
        <p:spPr/>
        <p:txBody>
          <a:bodyPr/>
          <a:lstStyle/>
          <a:p>
            <a:r>
              <a:rPr lang="en-AU" dirty="0"/>
              <a:t>Presenting Your Content</a:t>
            </a:r>
            <a:endParaRPr lang="en-US" dirty="0"/>
          </a:p>
        </p:txBody>
      </p:sp>
      <p:sp>
        <p:nvSpPr>
          <p:cNvPr id="3" name="Text Placeholder 2">
            <a:extLst>
              <a:ext uri="{FF2B5EF4-FFF2-40B4-BE49-F238E27FC236}">
                <a16:creationId xmlns:a16="http://schemas.microsoft.com/office/drawing/2014/main" id="{29778B89-CD82-4D6C-9FA2-EF20C2A48D6E}"/>
              </a:ext>
            </a:extLst>
          </p:cNvPr>
          <p:cNvSpPr>
            <a:spLocks noGrp="1"/>
          </p:cNvSpPr>
          <p:nvPr>
            <p:ph type="body" sz="quarter" idx="11"/>
          </p:nvPr>
        </p:nvSpPr>
        <p:spPr/>
        <p:txBody>
          <a:bodyPr/>
          <a:lstStyle/>
          <a:p>
            <a:r>
              <a:rPr lang="en-AU" sz="2400" dirty="0"/>
              <a:t>Consider your audience:</a:t>
            </a:r>
          </a:p>
          <a:p>
            <a:pPr marL="1085850" lvl="1" indent="-342900">
              <a:buFont typeface="Arial" panose="020B0604020202020204" pitchFamily="34" charset="0"/>
              <a:buChar char="•"/>
            </a:pPr>
            <a:r>
              <a:rPr lang="en-AU" sz="2400" b="0" dirty="0"/>
              <a:t> what do they know about the topic?</a:t>
            </a:r>
          </a:p>
          <a:p>
            <a:pPr marL="1085850" lvl="1" indent="-342900">
              <a:buFont typeface="Arial" panose="020B0604020202020204" pitchFamily="34" charset="0"/>
              <a:buChar char="•"/>
            </a:pPr>
            <a:r>
              <a:rPr lang="en-AU" sz="2400" b="0" dirty="0"/>
              <a:t> what do they not know?</a:t>
            </a:r>
          </a:p>
          <a:p>
            <a:endParaRPr lang="en-AU" sz="2400" dirty="0"/>
          </a:p>
          <a:p>
            <a:endParaRPr lang="en-AU" sz="2400" dirty="0"/>
          </a:p>
          <a:p>
            <a:r>
              <a:rPr lang="en-AU" sz="2400" dirty="0"/>
              <a:t>Tailor your presentation to be:</a:t>
            </a:r>
          </a:p>
          <a:p>
            <a:pPr marL="1085850" lvl="1" indent="-342900">
              <a:buFont typeface="Arial" panose="020B0604020202020204" pitchFamily="34" charset="0"/>
              <a:buChar char="•"/>
            </a:pPr>
            <a:r>
              <a:rPr lang="en-AU" sz="2400" b="0" dirty="0"/>
              <a:t> interesting;</a:t>
            </a:r>
          </a:p>
          <a:p>
            <a:pPr marL="1085850" lvl="1" indent="-342900">
              <a:buFont typeface="Arial" panose="020B0604020202020204" pitchFamily="34" charset="0"/>
              <a:buChar char="•"/>
            </a:pPr>
            <a:r>
              <a:rPr lang="en-AU" sz="2400" b="0" dirty="0"/>
              <a:t> informative; and</a:t>
            </a:r>
          </a:p>
          <a:p>
            <a:pPr marL="1085850" lvl="1" indent="-342900">
              <a:buFont typeface="Arial" panose="020B0604020202020204" pitchFamily="34" charset="0"/>
              <a:buChar char="•"/>
            </a:pPr>
            <a:r>
              <a:rPr lang="en-AU" sz="2400" b="0" dirty="0"/>
              <a:t> appropriate.</a:t>
            </a:r>
          </a:p>
          <a:p>
            <a:endParaRPr lang="en-US" sz="2400" dirty="0"/>
          </a:p>
        </p:txBody>
      </p:sp>
    </p:spTree>
    <p:extLst>
      <p:ext uri="{BB962C8B-B14F-4D97-AF65-F5344CB8AC3E}">
        <p14:creationId xmlns:p14="http://schemas.microsoft.com/office/powerpoint/2010/main" val="110532095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3ABC99-1A7C-4673-90BF-E8AC5865B108}"/>
              </a:ext>
            </a:extLst>
          </p:cNvPr>
          <p:cNvSpPr>
            <a:spLocks noGrp="1"/>
          </p:cNvSpPr>
          <p:nvPr>
            <p:ph type="body" sz="quarter" idx="10"/>
          </p:nvPr>
        </p:nvSpPr>
        <p:spPr/>
        <p:txBody>
          <a:bodyPr/>
          <a:lstStyle/>
          <a:p>
            <a:r>
              <a:rPr lang="en-AU" dirty="0"/>
              <a:t>Presenting as a Group</a:t>
            </a:r>
            <a:endParaRPr lang="en-US" dirty="0"/>
          </a:p>
        </p:txBody>
      </p:sp>
      <p:sp>
        <p:nvSpPr>
          <p:cNvPr id="3" name="Text Placeholder 2">
            <a:extLst>
              <a:ext uri="{FF2B5EF4-FFF2-40B4-BE49-F238E27FC236}">
                <a16:creationId xmlns:a16="http://schemas.microsoft.com/office/drawing/2014/main" id="{344782DA-640F-454D-A891-F4EC4A40BCB2}"/>
              </a:ext>
            </a:extLst>
          </p:cNvPr>
          <p:cNvSpPr>
            <a:spLocks noGrp="1"/>
          </p:cNvSpPr>
          <p:nvPr>
            <p:ph type="body" sz="quarter" idx="11"/>
          </p:nvPr>
        </p:nvSpPr>
        <p:spPr>
          <a:xfrm>
            <a:off x="552450" y="1295400"/>
            <a:ext cx="11010900" cy="647700"/>
          </a:xfrm>
        </p:spPr>
        <p:txBody>
          <a:bodyPr/>
          <a:lstStyle/>
          <a:p>
            <a:pPr>
              <a:defRPr/>
            </a:pPr>
            <a:r>
              <a:rPr lang="en-AU" sz="2400" dirty="0"/>
              <a:t>Ensure that:</a:t>
            </a:r>
          </a:p>
          <a:p>
            <a:pPr lvl="1">
              <a:buFont typeface="Arial" pitchFamily="34" charset="0"/>
              <a:buChar char="•"/>
              <a:defRPr/>
            </a:pPr>
            <a:r>
              <a:rPr lang="en-AU" sz="2400" dirty="0"/>
              <a:t> you look like a group;</a:t>
            </a:r>
          </a:p>
          <a:p>
            <a:pPr lvl="1">
              <a:buFont typeface="Arial" pitchFamily="34" charset="0"/>
              <a:buChar char="•"/>
              <a:defRPr/>
            </a:pPr>
            <a:r>
              <a:rPr lang="en-AU" sz="2400" dirty="0"/>
              <a:t> there is cohesion and coherence between the different sections;</a:t>
            </a:r>
          </a:p>
          <a:p>
            <a:pPr lvl="1">
              <a:buFont typeface="Arial" pitchFamily="34" charset="0"/>
              <a:buChar char="•"/>
              <a:defRPr/>
            </a:pPr>
            <a:r>
              <a:rPr lang="en-AU" sz="2400" dirty="0"/>
              <a:t> the transition flows between the different speakers. </a:t>
            </a:r>
          </a:p>
          <a:p>
            <a:pPr lvl="1">
              <a:defRPr/>
            </a:pPr>
            <a:endParaRPr lang="en-AU" sz="2400" dirty="0"/>
          </a:p>
          <a:p>
            <a:pPr>
              <a:defRPr/>
            </a:pPr>
            <a:r>
              <a:rPr lang="en-AU" sz="2400" dirty="0"/>
              <a:t>Consider:</a:t>
            </a:r>
          </a:p>
          <a:p>
            <a:pPr lvl="1">
              <a:buFont typeface="Arial" pitchFamily="34" charset="0"/>
              <a:buChar char="•"/>
              <a:defRPr/>
            </a:pPr>
            <a:r>
              <a:rPr lang="en-AU" sz="2400" dirty="0"/>
              <a:t> where group members are going to stand;</a:t>
            </a:r>
          </a:p>
          <a:p>
            <a:pPr lvl="1">
              <a:buFont typeface="Arial" pitchFamily="34" charset="0"/>
              <a:buChar char="•"/>
              <a:defRPr/>
            </a:pPr>
            <a:r>
              <a:rPr lang="en-AU" sz="2400" dirty="0"/>
              <a:t> how they are going to step in to do their part; and</a:t>
            </a:r>
          </a:p>
          <a:p>
            <a:pPr lvl="1">
              <a:buFont typeface="Arial" pitchFamily="34" charset="0"/>
              <a:buChar char="•"/>
              <a:defRPr/>
            </a:pPr>
            <a:r>
              <a:rPr lang="en-AU" sz="2400" dirty="0"/>
              <a:t> the organisation of presentation.</a:t>
            </a:r>
            <a:endParaRPr lang="en-US" sz="2400" dirty="0"/>
          </a:p>
        </p:txBody>
      </p:sp>
    </p:spTree>
    <p:extLst>
      <p:ext uri="{BB962C8B-B14F-4D97-AF65-F5344CB8AC3E}">
        <p14:creationId xmlns:p14="http://schemas.microsoft.com/office/powerpoint/2010/main" val="239137937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C94EADE-3122-4BD4-8F47-62303231CA1C}"/>
              </a:ext>
            </a:extLst>
          </p:cNvPr>
          <p:cNvSpPr>
            <a:spLocks noGrp="1"/>
          </p:cNvSpPr>
          <p:nvPr>
            <p:ph type="body" sz="quarter" idx="10"/>
          </p:nvPr>
        </p:nvSpPr>
        <p:spPr/>
        <p:txBody>
          <a:bodyPr/>
          <a:lstStyle/>
          <a:p>
            <a:r>
              <a:rPr lang="en-AU" dirty="0"/>
              <a:t>Planning as a Group</a:t>
            </a:r>
            <a:endParaRPr lang="en-US" dirty="0"/>
          </a:p>
        </p:txBody>
      </p:sp>
      <p:sp>
        <p:nvSpPr>
          <p:cNvPr id="3" name="Text Placeholder 2">
            <a:extLst>
              <a:ext uri="{FF2B5EF4-FFF2-40B4-BE49-F238E27FC236}">
                <a16:creationId xmlns:a16="http://schemas.microsoft.com/office/drawing/2014/main" id="{33171652-E97D-4DEE-B3A4-EE090A9C1151}"/>
              </a:ext>
            </a:extLst>
          </p:cNvPr>
          <p:cNvSpPr>
            <a:spLocks noGrp="1"/>
          </p:cNvSpPr>
          <p:nvPr>
            <p:ph type="body" sz="quarter" idx="11"/>
          </p:nvPr>
        </p:nvSpPr>
        <p:spPr/>
        <p:txBody>
          <a:bodyPr/>
          <a:lstStyle/>
          <a:p>
            <a:pPr>
              <a:defRPr/>
            </a:pPr>
            <a:r>
              <a:rPr lang="en-AU" sz="2400" dirty="0"/>
              <a:t>Research, write and prepare for the presentation together:</a:t>
            </a:r>
          </a:p>
          <a:p>
            <a:pPr lvl="1">
              <a:buFont typeface="Arial" pitchFamily="34" charset="0"/>
              <a:buChar char="•"/>
              <a:defRPr/>
            </a:pPr>
            <a:r>
              <a:rPr lang="en-AU" sz="2400" dirty="0"/>
              <a:t> Decide on who is going to say what;</a:t>
            </a:r>
          </a:p>
          <a:p>
            <a:pPr lvl="1">
              <a:buFont typeface="Arial" pitchFamily="34" charset="0"/>
              <a:buChar char="•"/>
              <a:defRPr/>
            </a:pPr>
            <a:r>
              <a:rPr lang="en-AU" sz="2400" dirty="0"/>
              <a:t> Prepare the slides together (consistency in format); and</a:t>
            </a:r>
          </a:p>
          <a:p>
            <a:pPr lvl="1">
              <a:buFont typeface="Arial" pitchFamily="34" charset="0"/>
              <a:buChar char="•"/>
              <a:defRPr/>
            </a:pPr>
            <a:r>
              <a:rPr lang="en-AU" sz="2400" dirty="0"/>
              <a:t> Save the presentation as a whole document.</a:t>
            </a:r>
          </a:p>
          <a:p>
            <a:pPr lvl="1">
              <a:buFont typeface="Arial" pitchFamily="34" charset="0"/>
              <a:buChar char="•"/>
              <a:defRPr/>
            </a:pPr>
            <a:endParaRPr lang="en-AU" sz="2400" dirty="0"/>
          </a:p>
          <a:p>
            <a:pPr>
              <a:defRPr/>
            </a:pPr>
            <a:r>
              <a:rPr lang="en-AU" sz="2400" dirty="0"/>
              <a:t>Practise as a whole group:</a:t>
            </a:r>
          </a:p>
          <a:p>
            <a:pPr lvl="1">
              <a:buFont typeface="Arial" pitchFamily="34" charset="0"/>
              <a:buChar char="•"/>
              <a:defRPr/>
            </a:pPr>
            <a:r>
              <a:rPr lang="en-AU" sz="2400" dirty="0"/>
              <a:t> Time each presentation; and</a:t>
            </a:r>
          </a:p>
          <a:p>
            <a:pPr lvl="1">
              <a:buFont typeface="Arial" pitchFamily="34" charset="0"/>
              <a:buChar char="•"/>
              <a:defRPr/>
            </a:pPr>
            <a:r>
              <a:rPr lang="en-AU" sz="2400" dirty="0"/>
              <a:t> Provide feedback to each other.</a:t>
            </a:r>
            <a:endParaRPr lang="en-US" sz="2400" dirty="0"/>
          </a:p>
        </p:txBody>
      </p:sp>
    </p:spTree>
    <p:extLst>
      <p:ext uri="{BB962C8B-B14F-4D97-AF65-F5344CB8AC3E}">
        <p14:creationId xmlns:p14="http://schemas.microsoft.com/office/powerpoint/2010/main" val="406017074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16F0F9-3AE5-4842-BFAB-5D3145B35825}"/>
              </a:ext>
            </a:extLst>
          </p:cNvPr>
          <p:cNvSpPr>
            <a:spLocks noGrp="1"/>
          </p:cNvSpPr>
          <p:nvPr>
            <p:ph type="body" sz="quarter" idx="10"/>
          </p:nvPr>
        </p:nvSpPr>
        <p:spPr/>
        <p:txBody>
          <a:bodyPr/>
          <a:lstStyle/>
          <a:p>
            <a:r>
              <a:rPr lang="en-AU" dirty="0"/>
              <a:t>Mechanics of Presentation: Slides</a:t>
            </a:r>
            <a:endParaRPr lang="en-US" dirty="0"/>
          </a:p>
        </p:txBody>
      </p:sp>
      <p:sp>
        <p:nvSpPr>
          <p:cNvPr id="3" name="Text Placeholder 2">
            <a:extLst>
              <a:ext uri="{FF2B5EF4-FFF2-40B4-BE49-F238E27FC236}">
                <a16:creationId xmlns:a16="http://schemas.microsoft.com/office/drawing/2014/main" id="{D7A4FEC4-9C91-48A7-BB2D-59C601AB6654}"/>
              </a:ext>
            </a:extLst>
          </p:cNvPr>
          <p:cNvSpPr>
            <a:spLocks noGrp="1"/>
          </p:cNvSpPr>
          <p:nvPr>
            <p:ph type="body" sz="quarter" idx="11"/>
          </p:nvPr>
        </p:nvSpPr>
        <p:spPr/>
        <p:txBody>
          <a:bodyPr/>
          <a:lstStyle/>
          <a:p>
            <a:pPr>
              <a:defRPr/>
            </a:pPr>
            <a:r>
              <a:rPr lang="en-AU" sz="2400" dirty="0"/>
              <a:t>Include one main point per slide:</a:t>
            </a:r>
          </a:p>
          <a:p>
            <a:pPr lvl="1">
              <a:lnSpc>
                <a:spcPct val="150000"/>
              </a:lnSpc>
              <a:buFont typeface="Arial" pitchFamily="34" charset="0"/>
              <a:buChar char="•"/>
              <a:defRPr/>
            </a:pPr>
            <a:r>
              <a:rPr lang="en-AU" sz="2400" dirty="0"/>
              <a:t> use key words;</a:t>
            </a:r>
          </a:p>
          <a:p>
            <a:pPr lvl="1">
              <a:lnSpc>
                <a:spcPct val="150000"/>
              </a:lnSpc>
              <a:buFont typeface="Arial" pitchFamily="34" charset="0"/>
              <a:buChar char="•"/>
              <a:defRPr/>
            </a:pPr>
            <a:r>
              <a:rPr lang="en-AU" sz="2400" dirty="0"/>
              <a:t> add details verbally;</a:t>
            </a:r>
          </a:p>
          <a:p>
            <a:pPr lvl="1">
              <a:lnSpc>
                <a:spcPct val="150000"/>
              </a:lnSpc>
              <a:buFont typeface="Arial" pitchFamily="34" charset="0"/>
              <a:buChar char="•"/>
              <a:defRPr/>
            </a:pPr>
            <a:r>
              <a:rPr lang="en-AU" sz="2400" dirty="0"/>
              <a:t> audience should listen more and read less; and</a:t>
            </a:r>
          </a:p>
          <a:p>
            <a:pPr lvl="1">
              <a:lnSpc>
                <a:spcPct val="150000"/>
              </a:lnSpc>
              <a:buFont typeface="Arial" pitchFamily="34" charset="0"/>
              <a:buChar char="•"/>
              <a:defRPr/>
            </a:pPr>
            <a:r>
              <a:rPr lang="en-AU" sz="2400" dirty="0"/>
              <a:t> proofread your slides.</a:t>
            </a:r>
          </a:p>
          <a:p>
            <a:endParaRPr lang="en-US" sz="2400" dirty="0"/>
          </a:p>
          <a:p>
            <a:r>
              <a:rPr lang="en-AU" sz="2400" dirty="0">
                <a:solidFill>
                  <a:srgbClr val="C00000"/>
                </a:solidFill>
              </a:rPr>
              <a:t>* Note: Do not make your slides text-heavy.</a:t>
            </a:r>
          </a:p>
          <a:p>
            <a:endParaRPr lang="en-US" sz="2400" dirty="0"/>
          </a:p>
        </p:txBody>
      </p:sp>
    </p:spTree>
    <p:extLst>
      <p:ext uri="{BB962C8B-B14F-4D97-AF65-F5344CB8AC3E}">
        <p14:creationId xmlns:p14="http://schemas.microsoft.com/office/powerpoint/2010/main" val="28193861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983059-EF37-4783-BA44-4309F0866A84}"/>
              </a:ext>
            </a:extLst>
          </p:cNvPr>
          <p:cNvSpPr>
            <a:spLocks noGrp="1"/>
          </p:cNvSpPr>
          <p:nvPr>
            <p:ph type="body" sz="quarter" idx="10"/>
          </p:nvPr>
        </p:nvSpPr>
        <p:spPr/>
        <p:txBody>
          <a:bodyPr/>
          <a:lstStyle/>
          <a:p>
            <a:r>
              <a:rPr lang="en-AU" dirty="0"/>
              <a:t>Slide: Good or Bad?</a:t>
            </a:r>
            <a:endParaRPr lang="en-US" dirty="0"/>
          </a:p>
        </p:txBody>
      </p:sp>
      <p:sp>
        <p:nvSpPr>
          <p:cNvPr id="5" name="Content Placeholder 8">
            <a:extLst>
              <a:ext uri="{FF2B5EF4-FFF2-40B4-BE49-F238E27FC236}">
                <a16:creationId xmlns:a16="http://schemas.microsoft.com/office/drawing/2014/main" id="{5329C7B8-38A4-42D1-A8DB-C62E5605E624}"/>
              </a:ext>
            </a:extLst>
          </p:cNvPr>
          <p:cNvSpPr txBox="1">
            <a:spLocks/>
          </p:cNvSpPr>
          <p:nvPr/>
        </p:nvSpPr>
        <p:spPr bwMode="auto">
          <a:xfrm>
            <a:off x="1283812" y="1245553"/>
            <a:ext cx="9535477" cy="4137977"/>
          </a:xfrm>
          <a:prstGeom prst="rect">
            <a:avLst/>
          </a:prstGeom>
          <a:noFill/>
          <a:ln w="28575">
            <a:solidFill>
              <a:schemeClr val="tx1"/>
            </a:solidFill>
            <a:miter lim="800000"/>
            <a:headEnd/>
            <a:tailEnd/>
          </a:ln>
        </p:spPr>
        <p:txBody>
          <a:bodyPr>
            <a:normAutofit fontScale="92500" lnSpcReduction="20000"/>
          </a:bodyPr>
          <a:lstStyle/>
          <a:p>
            <a:pPr algn="ctr" eaLnBrk="0" hangingPunct="0">
              <a:spcBef>
                <a:spcPct val="20000"/>
              </a:spcBef>
              <a:buFont typeface="Arial" charset="0"/>
              <a:buNone/>
              <a:defRPr/>
            </a:pPr>
            <a:r>
              <a:rPr lang="en-AU" sz="3000" dirty="0" err="1">
                <a:latin typeface="+mn-lt"/>
              </a:rPr>
              <a:t>Chines</a:t>
            </a:r>
            <a:r>
              <a:rPr lang="en-AU" sz="3000" dirty="0">
                <a:latin typeface="+mn-lt"/>
              </a:rPr>
              <a:t>e Culture</a:t>
            </a:r>
          </a:p>
          <a:p>
            <a:pPr eaLnBrk="0" hangingPunct="0">
              <a:spcBef>
                <a:spcPct val="20000"/>
              </a:spcBef>
              <a:buFont typeface="Arial" charset="0"/>
              <a:buNone/>
              <a:defRPr/>
            </a:pPr>
            <a:r>
              <a:rPr lang="en-AU" sz="3000" dirty="0">
                <a:latin typeface="+mn-lt"/>
              </a:rPr>
              <a:t>The rituals of China are mainly based on the Zodiac Calender.</a:t>
            </a:r>
          </a:p>
          <a:p>
            <a:pPr eaLnBrk="0" hangingPunct="0">
              <a:spcBef>
                <a:spcPct val="20000"/>
              </a:spcBef>
              <a:buFont typeface="Arial" charset="0"/>
              <a:buNone/>
              <a:defRPr/>
            </a:pPr>
            <a:r>
              <a:rPr lang="en-AU" sz="3000" dirty="0">
                <a:latin typeface="+mn-lt"/>
              </a:rPr>
              <a:t>Main Religions: Buddhism, Taoism, Islam, Catholicism and Protestantism. </a:t>
            </a:r>
          </a:p>
          <a:p>
            <a:pPr eaLnBrk="0" hangingPunct="0">
              <a:spcBef>
                <a:spcPct val="20000"/>
              </a:spcBef>
              <a:buFont typeface="Arial" charset="0"/>
              <a:buNone/>
              <a:defRPr/>
            </a:pPr>
            <a:r>
              <a:rPr lang="en-AU" sz="3000" dirty="0">
                <a:latin typeface="+mn-lt"/>
              </a:rPr>
              <a:t>Saving face.</a:t>
            </a:r>
          </a:p>
          <a:p>
            <a:pPr eaLnBrk="0" hangingPunct="0">
              <a:spcBef>
                <a:spcPct val="20000"/>
              </a:spcBef>
              <a:buFont typeface="Arial" charset="0"/>
              <a:buNone/>
              <a:defRPr/>
            </a:pPr>
            <a:r>
              <a:rPr lang="en-AU" sz="3000" dirty="0">
                <a:latin typeface="+mn-lt"/>
              </a:rPr>
              <a:t>There is a clear line between business and socialising.</a:t>
            </a:r>
          </a:p>
          <a:p>
            <a:pPr eaLnBrk="0" hangingPunct="0">
              <a:spcBef>
                <a:spcPct val="20000"/>
              </a:spcBef>
              <a:buFont typeface="Arial" charset="0"/>
              <a:buNone/>
              <a:defRPr/>
            </a:pPr>
            <a:r>
              <a:rPr lang="en-AU" sz="3000" dirty="0">
                <a:latin typeface="+mn-lt"/>
              </a:rPr>
              <a:t>Large emphasis on non-verbal communication.</a:t>
            </a:r>
          </a:p>
          <a:p>
            <a:pPr eaLnBrk="0" hangingPunct="0">
              <a:spcBef>
                <a:spcPct val="20000"/>
              </a:spcBef>
              <a:buFont typeface="Arial" charset="0"/>
              <a:buNone/>
              <a:defRPr/>
            </a:pPr>
            <a:endParaRPr lang="en-AU" sz="3000" dirty="0">
              <a:latin typeface="+mn-lt"/>
            </a:endParaRPr>
          </a:p>
          <a:p>
            <a:pPr eaLnBrk="0" hangingPunct="0">
              <a:spcBef>
                <a:spcPct val="20000"/>
              </a:spcBef>
              <a:buFont typeface="Arial" charset="0"/>
              <a:buNone/>
              <a:defRPr/>
            </a:pPr>
            <a:r>
              <a:rPr lang="en-AU" sz="3000" dirty="0">
                <a:latin typeface="+mn-lt"/>
              </a:rPr>
              <a:t>(</a:t>
            </a:r>
            <a:r>
              <a:rPr lang="en-AU" sz="3000" dirty="0" err="1">
                <a:latin typeface="+mn-lt"/>
              </a:rPr>
              <a:t>Kwinessential</a:t>
            </a:r>
            <a:r>
              <a:rPr lang="en-AU" sz="3000" dirty="0">
                <a:latin typeface="+mn-lt"/>
              </a:rPr>
              <a:t>, 2004, </a:t>
            </a:r>
            <a:r>
              <a:rPr lang="en-AU" sz="3000" dirty="0" err="1">
                <a:latin typeface="+mn-lt"/>
              </a:rPr>
              <a:t>Sriramesh</a:t>
            </a:r>
            <a:r>
              <a:rPr lang="en-AU" sz="3000" dirty="0">
                <a:latin typeface="+mn-lt"/>
              </a:rPr>
              <a:t> and </a:t>
            </a:r>
            <a:r>
              <a:rPr lang="en-AU" sz="3000" dirty="0" err="1">
                <a:latin typeface="+mn-lt"/>
              </a:rPr>
              <a:t>Vercic</a:t>
            </a:r>
            <a:r>
              <a:rPr lang="en-AU" sz="3000" dirty="0">
                <a:latin typeface="+mn-lt"/>
              </a:rPr>
              <a:t>, 2009)</a:t>
            </a:r>
          </a:p>
          <a:p>
            <a:pPr algn="ctr" eaLnBrk="0" hangingPunct="0">
              <a:spcBef>
                <a:spcPct val="20000"/>
              </a:spcBef>
              <a:buFont typeface="Arial" charset="0"/>
              <a:buNone/>
              <a:defRPr/>
            </a:pPr>
            <a:endParaRPr lang="en-AU" sz="3200" dirty="0">
              <a:solidFill>
                <a:schemeClr val="tx1">
                  <a:tint val="75000"/>
                </a:schemeClr>
              </a:solidFill>
              <a:latin typeface="+mn-lt"/>
            </a:endParaRPr>
          </a:p>
          <a:p>
            <a:pPr algn="ctr" eaLnBrk="0" hangingPunct="0">
              <a:spcBef>
                <a:spcPct val="20000"/>
              </a:spcBef>
              <a:buFont typeface="Arial" charset="0"/>
              <a:buNone/>
              <a:defRPr/>
            </a:pPr>
            <a:endParaRPr lang="en-AU" sz="3200" dirty="0">
              <a:solidFill>
                <a:schemeClr val="tx1">
                  <a:tint val="75000"/>
                </a:schemeClr>
              </a:solidFill>
              <a:latin typeface="+mn-lt"/>
            </a:endParaRPr>
          </a:p>
        </p:txBody>
      </p:sp>
    </p:spTree>
    <p:extLst>
      <p:ext uri="{BB962C8B-B14F-4D97-AF65-F5344CB8AC3E}">
        <p14:creationId xmlns:p14="http://schemas.microsoft.com/office/powerpoint/2010/main" val="196877722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AED1DC-A488-47EC-81F2-FCBD0BCC29BB}"/>
              </a:ext>
            </a:extLst>
          </p:cNvPr>
          <p:cNvSpPr>
            <a:spLocks noGrp="1"/>
          </p:cNvSpPr>
          <p:nvPr>
            <p:ph type="body" sz="quarter" idx="10"/>
          </p:nvPr>
        </p:nvSpPr>
        <p:spPr/>
        <p:txBody>
          <a:bodyPr/>
          <a:lstStyle/>
          <a:p>
            <a:r>
              <a:rPr lang="en-AU" dirty="0"/>
              <a:t>Slide Content</a:t>
            </a:r>
            <a:endParaRPr lang="en-US" dirty="0"/>
          </a:p>
        </p:txBody>
      </p:sp>
      <p:sp>
        <p:nvSpPr>
          <p:cNvPr id="3" name="Text Placeholder 2">
            <a:extLst>
              <a:ext uri="{FF2B5EF4-FFF2-40B4-BE49-F238E27FC236}">
                <a16:creationId xmlns:a16="http://schemas.microsoft.com/office/drawing/2014/main" id="{8A68558B-E838-4C42-AF2D-84A7D4DFDA6A}"/>
              </a:ext>
            </a:extLst>
          </p:cNvPr>
          <p:cNvSpPr>
            <a:spLocks noGrp="1"/>
          </p:cNvSpPr>
          <p:nvPr>
            <p:ph type="body" sz="quarter" idx="11"/>
          </p:nvPr>
        </p:nvSpPr>
        <p:spPr/>
        <p:txBody>
          <a:bodyPr/>
          <a:lstStyle/>
          <a:p>
            <a:pPr>
              <a:defRPr/>
            </a:pPr>
            <a:r>
              <a:rPr lang="en-AU" sz="2400" dirty="0"/>
              <a:t>Visuals should be:</a:t>
            </a:r>
          </a:p>
          <a:p>
            <a:pPr lvl="1">
              <a:lnSpc>
                <a:spcPct val="150000"/>
              </a:lnSpc>
              <a:buFont typeface="Arial" pitchFamily="34" charset="0"/>
              <a:buChar char="•"/>
              <a:defRPr/>
            </a:pPr>
            <a:r>
              <a:rPr lang="en-AU" sz="2400" dirty="0"/>
              <a:t> varied (graphs, charts, images, etc.);</a:t>
            </a:r>
          </a:p>
          <a:p>
            <a:pPr lvl="1">
              <a:lnSpc>
                <a:spcPct val="150000"/>
              </a:lnSpc>
              <a:buFont typeface="Arial" pitchFamily="34" charset="0"/>
              <a:buChar char="•"/>
              <a:defRPr/>
            </a:pPr>
            <a:r>
              <a:rPr lang="en-AU" sz="2400" dirty="0"/>
              <a:t> relevant to the topic;</a:t>
            </a:r>
          </a:p>
          <a:p>
            <a:pPr lvl="1">
              <a:lnSpc>
                <a:spcPct val="150000"/>
              </a:lnSpc>
              <a:buFont typeface="Arial" pitchFamily="34" charset="0"/>
              <a:buChar char="•"/>
              <a:defRPr/>
            </a:pPr>
            <a:r>
              <a:rPr lang="en-AU" sz="2400" dirty="0"/>
              <a:t> engaging;</a:t>
            </a:r>
          </a:p>
          <a:p>
            <a:pPr lvl="1">
              <a:lnSpc>
                <a:spcPct val="150000"/>
              </a:lnSpc>
              <a:buFont typeface="Arial" pitchFamily="34" charset="0"/>
              <a:buChar char="•"/>
              <a:defRPr/>
            </a:pPr>
            <a:r>
              <a:rPr lang="en-AU" sz="2400" dirty="0"/>
              <a:t> easy to see; and</a:t>
            </a:r>
          </a:p>
          <a:p>
            <a:pPr lvl="1">
              <a:lnSpc>
                <a:spcPct val="150000"/>
              </a:lnSpc>
              <a:buFont typeface="Arial" pitchFamily="34" charset="0"/>
              <a:buChar char="•"/>
              <a:defRPr/>
            </a:pPr>
            <a:r>
              <a:rPr lang="en-AU" sz="2400" dirty="0"/>
              <a:t> balanced with text.</a:t>
            </a:r>
          </a:p>
          <a:p>
            <a:endParaRPr lang="en-US" sz="2400" dirty="0"/>
          </a:p>
        </p:txBody>
      </p:sp>
    </p:spTree>
    <p:extLst>
      <p:ext uri="{BB962C8B-B14F-4D97-AF65-F5344CB8AC3E}">
        <p14:creationId xmlns:p14="http://schemas.microsoft.com/office/powerpoint/2010/main" val="85900423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C32617-AB03-4237-A41C-69B38B5EDDAA}"/>
              </a:ext>
            </a:extLst>
          </p:cNvPr>
          <p:cNvSpPr>
            <a:spLocks noGrp="1"/>
          </p:cNvSpPr>
          <p:nvPr>
            <p:ph type="body" sz="quarter" idx="10"/>
          </p:nvPr>
        </p:nvSpPr>
        <p:spPr/>
        <p:txBody>
          <a:bodyPr/>
          <a:lstStyle/>
          <a:p>
            <a:r>
              <a:rPr lang="en-AU" dirty="0"/>
              <a:t>Overview</a:t>
            </a:r>
            <a:endParaRPr lang="en-US" dirty="0"/>
          </a:p>
        </p:txBody>
      </p:sp>
      <p:sp>
        <p:nvSpPr>
          <p:cNvPr id="3" name="Text Placeholder 2">
            <a:extLst>
              <a:ext uri="{FF2B5EF4-FFF2-40B4-BE49-F238E27FC236}">
                <a16:creationId xmlns:a16="http://schemas.microsoft.com/office/drawing/2014/main" id="{9926A62C-5856-4224-A6EF-625BC2AF44F3}"/>
              </a:ext>
            </a:extLst>
          </p:cNvPr>
          <p:cNvSpPr>
            <a:spLocks noGrp="1"/>
          </p:cNvSpPr>
          <p:nvPr>
            <p:ph type="body" sz="quarter" idx="11"/>
          </p:nvPr>
        </p:nvSpPr>
        <p:spPr/>
        <p:txBody>
          <a:bodyPr/>
          <a:lstStyle/>
          <a:p>
            <a:r>
              <a:rPr lang="en-AU" dirty="0"/>
              <a:t>This presentation will address the following:</a:t>
            </a:r>
          </a:p>
          <a:p>
            <a:endParaRPr lang="en-AU" dirty="0"/>
          </a:p>
          <a:p>
            <a:r>
              <a:rPr lang="en-AU" dirty="0"/>
              <a:t>Content:</a:t>
            </a:r>
          </a:p>
          <a:p>
            <a:r>
              <a:rPr lang="en-AU" dirty="0"/>
              <a:t>	</a:t>
            </a:r>
            <a:r>
              <a:rPr lang="en-AU" b="0" dirty="0"/>
              <a:t>How best to communicate your message</a:t>
            </a:r>
            <a:r>
              <a:rPr lang="en-AU" dirty="0"/>
              <a:t>.</a:t>
            </a:r>
          </a:p>
          <a:p>
            <a:endParaRPr lang="en-AU" dirty="0"/>
          </a:p>
          <a:p>
            <a:r>
              <a:rPr lang="en-AU" dirty="0"/>
              <a:t>Mechanics:</a:t>
            </a:r>
          </a:p>
          <a:p>
            <a:r>
              <a:rPr lang="en-AU" dirty="0"/>
              <a:t>	</a:t>
            </a:r>
            <a:r>
              <a:rPr lang="en-AU" b="0" dirty="0"/>
              <a:t>Slide preparation;</a:t>
            </a:r>
          </a:p>
          <a:p>
            <a:r>
              <a:rPr lang="en-AU" b="0" dirty="0"/>
              <a:t>	Speaking style; and</a:t>
            </a:r>
          </a:p>
          <a:p>
            <a:r>
              <a:rPr lang="en-AU" b="0" dirty="0"/>
              <a:t>	Presentation style.</a:t>
            </a:r>
          </a:p>
          <a:p>
            <a:endParaRPr lang="en-US" dirty="0"/>
          </a:p>
        </p:txBody>
      </p:sp>
    </p:spTree>
    <p:extLst>
      <p:ext uri="{BB962C8B-B14F-4D97-AF65-F5344CB8AC3E}">
        <p14:creationId xmlns:p14="http://schemas.microsoft.com/office/powerpoint/2010/main" val="426158519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BF77E8-0B92-4208-9661-A591DC12250A}"/>
              </a:ext>
            </a:extLst>
          </p:cNvPr>
          <p:cNvSpPr>
            <a:spLocks noGrp="1"/>
          </p:cNvSpPr>
          <p:nvPr>
            <p:ph type="body" sz="quarter" idx="10"/>
          </p:nvPr>
        </p:nvSpPr>
        <p:spPr/>
        <p:txBody>
          <a:bodyPr/>
          <a:lstStyle/>
          <a:p>
            <a:r>
              <a:rPr lang="en-AU" dirty="0"/>
              <a:t>Slide Content (cont’d)</a:t>
            </a:r>
            <a:endParaRPr lang="en-US" dirty="0"/>
          </a:p>
        </p:txBody>
      </p:sp>
      <p:sp>
        <p:nvSpPr>
          <p:cNvPr id="3" name="Text Placeholder 2">
            <a:extLst>
              <a:ext uri="{FF2B5EF4-FFF2-40B4-BE49-F238E27FC236}">
                <a16:creationId xmlns:a16="http://schemas.microsoft.com/office/drawing/2014/main" id="{C88AAC32-F272-4640-B3B8-57803AD875D0}"/>
              </a:ext>
            </a:extLst>
          </p:cNvPr>
          <p:cNvSpPr>
            <a:spLocks noGrp="1"/>
          </p:cNvSpPr>
          <p:nvPr>
            <p:ph type="body" sz="quarter" idx="11"/>
          </p:nvPr>
        </p:nvSpPr>
        <p:spPr>
          <a:xfrm>
            <a:off x="546101" y="1185068"/>
            <a:ext cx="11010900" cy="647700"/>
          </a:xfrm>
        </p:spPr>
        <p:txBody>
          <a:bodyPr/>
          <a:lstStyle/>
          <a:p>
            <a:pPr>
              <a:defRPr/>
            </a:pPr>
            <a:r>
              <a:rPr lang="en-AU" sz="2400" dirty="0"/>
              <a:t>Background:</a:t>
            </a:r>
          </a:p>
          <a:p>
            <a:pPr lvl="1">
              <a:buFont typeface="Arial" pitchFamily="34" charset="0"/>
              <a:buChar char="•"/>
              <a:defRPr/>
            </a:pPr>
            <a:r>
              <a:rPr lang="en-AU" sz="2400" dirty="0"/>
              <a:t> Contrasts;</a:t>
            </a:r>
          </a:p>
          <a:p>
            <a:pPr lvl="1">
              <a:buFont typeface="Arial" pitchFamily="34" charset="0"/>
              <a:buChar char="•"/>
              <a:defRPr/>
            </a:pPr>
            <a:r>
              <a:rPr lang="en-AU" sz="2400" dirty="0"/>
              <a:t> Colours; and</a:t>
            </a:r>
          </a:p>
          <a:p>
            <a:pPr lvl="1">
              <a:buFont typeface="Arial" pitchFamily="34" charset="0"/>
              <a:buChar char="•"/>
              <a:defRPr/>
            </a:pPr>
            <a:r>
              <a:rPr lang="en-AU" sz="2400" dirty="0"/>
              <a:t> Patterns.</a:t>
            </a:r>
          </a:p>
          <a:p>
            <a:pPr>
              <a:defRPr/>
            </a:pPr>
            <a:r>
              <a:rPr lang="en-AU" sz="2400" dirty="0"/>
              <a:t>Headings and Subheadings:</a:t>
            </a:r>
          </a:p>
          <a:p>
            <a:pPr lvl="1">
              <a:buFont typeface="Arial" pitchFamily="34" charset="0"/>
              <a:buChar char="•"/>
              <a:defRPr/>
            </a:pPr>
            <a:r>
              <a:rPr lang="en-AU" sz="2400" dirty="0"/>
              <a:t> Be consistent with fonts:</a:t>
            </a:r>
          </a:p>
          <a:p>
            <a:pPr lvl="2">
              <a:buFont typeface="Arial" pitchFamily="34" charset="0"/>
              <a:buChar char="•"/>
              <a:defRPr/>
            </a:pPr>
            <a:r>
              <a:rPr lang="en-AU" dirty="0"/>
              <a:t> size preferably </a:t>
            </a:r>
            <a:r>
              <a:rPr lang="en-AU" u="sng" dirty="0"/>
              <a:t>&gt;</a:t>
            </a:r>
            <a:r>
              <a:rPr lang="en-AU" dirty="0"/>
              <a:t>24 </a:t>
            </a:r>
            <a:r>
              <a:rPr lang="en-AU" dirty="0" err="1"/>
              <a:t>pt</a:t>
            </a:r>
            <a:endParaRPr lang="en-AU" dirty="0"/>
          </a:p>
          <a:p>
            <a:pPr>
              <a:defRPr/>
            </a:pPr>
            <a:r>
              <a:rPr lang="en-AU" sz="2400" dirty="0"/>
              <a:t>Effects: </a:t>
            </a:r>
          </a:p>
          <a:p>
            <a:pPr lvl="1">
              <a:buFont typeface="Arial" pitchFamily="34" charset="0"/>
              <a:buChar char="•"/>
              <a:defRPr/>
            </a:pPr>
            <a:r>
              <a:rPr lang="en-AU" sz="2400" dirty="0"/>
              <a:t> Keep it to a minimum; and</a:t>
            </a:r>
          </a:p>
          <a:p>
            <a:pPr lvl="1">
              <a:buFont typeface="Arial" pitchFamily="34" charset="0"/>
              <a:buChar char="•"/>
              <a:defRPr/>
            </a:pPr>
            <a:r>
              <a:rPr lang="en-AU" sz="2400" dirty="0"/>
              <a:t> Keep it academic and relevant.</a:t>
            </a:r>
          </a:p>
          <a:p>
            <a:endParaRPr lang="en-US" sz="2400" dirty="0"/>
          </a:p>
        </p:txBody>
      </p:sp>
      <p:pic>
        <p:nvPicPr>
          <p:cNvPr id="4" name="Picture 6" descr="C:\Documents and Settings\sasikas\Local Settings\Temporary Internet Files\Content.IE5\UT4LLW5U\MC900439384[1].jpg">
            <a:extLst>
              <a:ext uri="{FF2B5EF4-FFF2-40B4-BE49-F238E27FC236}">
                <a16:creationId xmlns:a16="http://schemas.microsoft.com/office/drawing/2014/main" id="{36D4138E-DCAE-4C07-B744-599BA985965C}"/>
              </a:ext>
            </a:extLst>
          </p:cNvPr>
          <p:cNvPicPr>
            <a:picLocks noChangeAspect="1" noChangeArrowheads="1"/>
          </p:cNvPicPr>
          <p:nvPr/>
        </p:nvPicPr>
        <p:blipFill>
          <a:blip r:embed="rId2" cstate="print"/>
          <a:srcRect/>
          <a:stretch>
            <a:fillRect/>
          </a:stretch>
        </p:blipFill>
        <p:spPr bwMode="auto">
          <a:xfrm>
            <a:off x="9074204" y="1076325"/>
            <a:ext cx="1861131" cy="1512887"/>
          </a:xfrm>
          <a:prstGeom prst="rect">
            <a:avLst/>
          </a:prstGeom>
          <a:noFill/>
          <a:ln w="9525">
            <a:noFill/>
            <a:miter lim="800000"/>
            <a:headEnd/>
            <a:tailEnd/>
          </a:ln>
        </p:spPr>
      </p:pic>
      <p:sp>
        <p:nvSpPr>
          <p:cNvPr id="5" name="TextBox 4">
            <a:extLst>
              <a:ext uri="{FF2B5EF4-FFF2-40B4-BE49-F238E27FC236}">
                <a16:creationId xmlns:a16="http://schemas.microsoft.com/office/drawing/2014/main" id="{A26968B8-E827-4DCF-8028-D05C47548998}"/>
              </a:ext>
            </a:extLst>
          </p:cNvPr>
          <p:cNvSpPr txBox="1"/>
          <p:nvPr/>
        </p:nvSpPr>
        <p:spPr>
          <a:xfrm>
            <a:off x="6926581" y="2805112"/>
            <a:ext cx="4171950" cy="1191816"/>
          </a:xfrm>
          <a:prstGeom prst="round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defRPr/>
            </a:pPr>
            <a:r>
              <a:rPr lang="en-AU" sz="3200" dirty="0">
                <a:latin typeface="+mn-lt"/>
              </a:rPr>
              <a:t>32pt</a:t>
            </a:r>
            <a:r>
              <a:rPr lang="en-AU" dirty="0">
                <a:latin typeface="+mn-lt"/>
              </a:rPr>
              <a:t>   </a:t>
            </a:r>
            <a:r>
              <a:rPr lang="en-AU" sz="2800" dirty="0">
                <a:latin typeface="+mn-lt"/>
              </a:rPr>
              <a:t>28pt  </a:t>
            </a:r>
            <a:r>
              <a:rPr lang="en-AU" sz="2400" dirty="0">
                <a:latin typeface="+mn-lt"/>
              </a:rPr>
              <a:t>24pt  </a:t>
            </a:r>
            <a:r>
              <a:rPr lang="en-AU" sz="2000" dirty="0">
                <a:latin typeface="+mn-lt"/>
              </a:rPr>
              <a:t>20pt</a:t>
            </a:r>
            <a:r>
              <a:rPr lang="en-AU" dirty="0">
                <a:latin typeface="+mn-lt"/>
              </a:rPr>
              <a:t> </a:t>
            </a:r>
            <a:r>
              <a:rPr lang="en-AU" sz="1800" dirty="0">
                <a:latin typeface="+mn-lt"/>
              </a:rPr>
              <a:t>18pt</a:t>
            </a:r>
          </a:p>
          <a:p>
            <a:pPr>
              <a:defRPr/>
            </a:pPr>
            <a:r>
              <a:rPr lang="en-AU" sz="3200" b="1" dirty="0"/>
              <a:t>32pt</a:t>
            </a:r>
            <a:r>
              <a:rPr lang="en-AU" b="1" dirty="0"/>
              <a:t>   </a:t>
            </a:r>
            <a:r>
              <a:rPr lang="en-AU" sz="2800" b="1" dirty="0"/>
              <a:t>28pt </a:t>
            </a:r>
            <a:r>
              <a:rPr lang="en-AU" sz="2400" b="1" dirty="0"/>
              <a:t>24pt </a:t>
            </a:r>
            <a:r>
              <a:rPr lang="en-AU" sz="2000" b="1" dirty="0"/>
              <a:t>20pt</a:t>
            </a:r>
            <a:r>
              <a:rPr lang="en-AU" b="1" dirty="0"/>
              <a:t> </a:t>
            </a:r>
            <a:r>
              <a:rPr lang="en-AU" sz="1800" b="1" dirty="0"/>
              <a:t>18pt</a:t>
            </a:r>
            <a:endParaRPr lang="en-AU" sz="1800" b="1" dirty="0">
              <a:latin typeface="+mn-lt"/>
            </a:endParaRPr>
          </a:p>
        </p:txBody>
      </p:sp>
    </p:spTree>
    <p:extLst>
      <p:ext uri="{BB962C8B-B14F-4D97-AF65-F5344CB8AC3E}">
        <p14:creationId xmlns:p14="http://schemas.microsoft.com/office/powerpoint/2010/main" val="80355789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241E36C-8BF1-4234-AFED-6C112EBCF266}"/>
              </a:ext>
            </a:extLst>
          </p:cNvPr>
          <p:cNvSpPr>
            <a:spLocks noGrp="1"/>
          </p:cNvSpPr>
          <p:nvPr>
            <p:ph type="body" sz="quarter" idx="10"/>
          </p:nvPr>
        </p:nvSpPr>
        <p:spPr/>
        <p:txBody>
          <a:bodyPr/>
          <a:lstStyle/>
          <a:p>
            <a:r>
              <a:rPr lang="en-AU" dirty="0"/>
              <a:t>Mechanics of Presentation: Speaking Style</a:t>
            </a:r>
            <a:endParaRPr lang="en-US" dirty="0"/>
          </a:p>
        </p:txBody>
      </p:sp>
      <p:sp>
        <p:nvSpPr>
          <p:cNvPr id="3" name="Text Placeholder 2">
            <a:extLst>
              <a:ext uri="{FF2B5EF4-FFF2-40B4-BE49-F238E27FC236}">
                <a16:creationId xmlns:a16="http://schemas.microsoft.com/office/drawing/2014/main" id="{61327C5E-7C94-4216-8098-20BB2B99DA9A}"/>
              </a:ext>
            </a:extLst>
          </p:cNvPr>
          <p:cNvSpPr>
            <a:spLocks noGrp="1"/>
          </p:cNvSpPr>
          <p:nvPr>
            <p:ph type="body" sz="quarter" idx="11"/>
          </p:nvPr>
        </p:nvSpPr>
        <p:spPr/>
        <p:txBody>
          <a:bodyPr/>
          <a:lstStyle/>
          <a:p>
            <a:pPr>
              <a:defRPr/>
            </a:pPr>
            <a:r>
              <a:rPr lang="en-AU" sz="2400" dirty="0"/>
              <a:t>Speak rather than read:</a:t>
            </a:r>
          </a:p>
          <a:p>
            <a:pPr lvl="1">
              <a:lnSpc>
                <a:spcPct val="150000"/>
              </a:lnSpc>
              <a:buFont typeface="Arial" pitchFamily="34" charset="0"/>
              <a:buChar char="•"/>
              <a:defRPr/>
            </a:pPr>
            <a:r>
              <a:rPr lang="en-AU" sz="2400" dirty="0"/>
              <a:t> Use slides for support;</a:t>
            </a:r>
          </a:p>
          <a:p>
            <a:pPr lvl="1">
              <a:lnSpc>
                <a:spcPct val="150000"/>
              </a:lnSpc>
              <a:buFont typeface="Arial" pitchFamily="34" charset="0"/>
              <a:buChar char="•"/>
              <a:defRPr/>
            </a:pPr>
            <a:r>
              <a:rPr lang="en-AU" sz="2400" dirty="0"/>
              <a:t> Do not read from a prepared script;</a:t>
            </a:r>
          </a:p>
          <a:p>
            <a:pPr lvl="1">
              <a:lnSpc>
                <a:spcPct val="150000"/>
              </a:lnSpc>
              <a:buFont typeface="Arial" pitchFamily="34" charset="0"/>
              <a:buChar char="•"/>
              <a:defRPr/>
            </a:pPr>
            <a:r>
              <a:rPr lang="en-AU" sz="2400" dirty="0"/>
              <a:t> Use cue cards to jog your memory; and</a:t>
            </a:r>
          </a:p>
          <a:p>
            <a:pPr lvl="1">
              <a:lnSpc>
                <a:spcPct val="150000"/>
              </a:lnSpc>
              <a:buFont typeface="Arial" pitchFamily="34" charset="0"/>
              <a:buChar char="•"/>
              <a:defRPr/>
            </a:pPr>
            <a:r>
              <a:rPr lang="en-AU" sz="2400" dirty="0"/>
              <a:t> Engage your audience with a dialogue.</a:t>
            </a:r>
            <a:endParaRPr lang="en-US" sz="2400" dirty="0"/>
          </a:p>
        </p:txBody>
      </p:sp>
      <p:grpSp>
        <p:nvGrpSpPr>
          <p:cNvPr id="8" name="Group 7">
            <a:extLst>
              <a:ext uri="{FF2B5EF4-FFF2-40B4-BE49-F238E27FC236}">
                <a16:creationId xmlns:a16="http://schemas.microsoft.com/office/drawing/2014/main" id="{F904BCF8-EBCD-4446-82A3-F9E355BCFA6F}"/>
              </a:ext>
            </a:extLst>
          </p:cNvPr>
          <p:cNvGrpSpPr/>
          <p:nvPr/>
        </p:nvGrpSpPr>
        <p:grpSpPr>
          <a:xfrm>
            <a:off x="7283984" y="1233874"/>
            <a:ext cx="1757146" cy="2480875"/>
            <a:chOff x="9102824" y="1295400"/>
            <a:chExt cx="1662742" cy="2395190"/>
          </a:xfrm>
        </p:grpSpPr>
        <p:pic>
          <p:nvPicPr>
            <p:cNvPr id="4" name="Picture 2" descr="C:\Documents and Settings\sasikas\Local Settings\Temporary Internet Files\Content.IE5\YV0X70TI\MP900409605[1].jpg">
              <a:extLst>
                <a:ext uri="{FF2B5EF4-FFF2-40B4-BE49-F238E27FC236}">
                  <a16:creationId xmlns:a16="http://schemas.microsoft.com/office/drawing/2014/main" id="{36CC5C84-BABB-4D7D-B60C-8C2FAAF71FE4}"/>
                </a:ext>
              </a:extLst>
            </p:cNvPr>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9102824" y="1295400"/>
              <a:ext cx="1662742" cy="2232248"/>
            </a:xfrm>
            <a:prstGeom prst="rect">
              <a:avLst/>
            </a:prstGeom>
            <a:noFill/>
          </p:spPr>
        </p:pic>
        <p:pic>
          <p:nvPicPr>
            <p:cNvPr id="5" name="Picture 5" descr="C:\Documents and Settings\sasikas\Local Settings\Temporary Internet Files\Content.IE5\UT4LLW5U\MC900434663[1].wmf">
              <a:extLst>
                <a:ext uri="{FF2B5EF4-FFF2-40B4-BE49-F238E27FC236}">
                  <a16:creationId xmlns:a16="http://schemas.microsoft.com/office/drawing/2014/main" id="{0F7A2538-2443-4A5E-B159-15A690CE675D}"/>
                </a:ext>
              </a:extLst>
            </p:cNvPr>
            <p:cNvPicPr>
              <a:picLocks noChangeAspect="1" noChangeArrowheads="1"/>
            </p:cNvPicPr>
            <p:nvPr/>
          </p:nvPicPr>
          <p:blipFill>
            <a:blip r:embed="rId3" cstate="print"/>
            <a:srcRect/>
            <a:stretch>
              <a:fillRect/>
            </a:stretch>
          </p:blipFill>
          <p:spPr bwMode="auto">
            <a:xfrm>
              <a:off x="9607550" y="2447578"/>
              <a:ext cx="922338" cy="1243012"/>
            </a:xfrm>
            <a:prstGeom prst="rect">
              <a:avLst/>
            </a:prstGeom>
            <a:noFill/>
            <a:ln w="9525">
              <a:noFill/>
              <a:miter lim="800000"/>
              <a:headEnd/>
              <a:tailEnd/>
            </a:ln>
          </p:spPr>
        </p:pic>
      </p:grpSp>
      <p:grpSp>
        <p:nvGrpSpPr>
          <p:cNvPr id="9" name="Group 8">
            <a:extLst>
              <a:ext uri="{FF2B5EF4-FFF2-40B4-BE49-F238E27FC236}">
                <a16:creationId xmlns:a16="http://schemas.microsoft.com/office/drawing/2014/main" id="{85E03B84-7B7C-4193-A605-DD03DA72B846}"/>
              </a:ext>
            </a:extLst>
          </p:cNvPr>
          <p:cNvGrpSpPr/>
          <p:nvPr/>
        </p:nvGrpSpPr>
        <p:grpSpPr>
          <a:xfrm>
            <a:off x="9525734" y="1233875"/>
            <a:ext cx="1927126" cy="2592140"/>
            <a:chOff x="9102824" y="3887688"/>
            <a:chExt cx="1656184" cy="2592140"/>
          </a:xfrm>
        </p:grpSpPr>
        <p:pic>
          <p:nvPicPr>
            <p:cNvPr id="6" name="Picture 4" descr="C:\Documents and Settings\sasikas\Local Settings\Temporary Internet Files\Content.IE5\CMB01KNU\MP900427762[1].jpg">
              <a:extLst>
                <a:ext uri="{FF2B5EF4-FFF2-40B4-BE49-F238E27FC236}">
                  <a16:creationId xmlns:a16="http://schemas.microsoft.com/office/drawing/2014/main" id="{2508D1EB-8C22-4C01-B2D0-BAC700E73DC1}"/>
                </a:ext>
              </a:extLst>
            </p:cNvPr>
            <p:cNvPicPr>
              <a:picLocks noChangeAspect="1" noChangeArrowheads="1"/>
            </p:cNvPicPr>
            <p:nvPr/>
          </p:nvPicPr>
          <p:blipFill>
            <a:blip r:embed="rId4" cstate="print">
              <a:duotone>
                <a:schemeClr val="accent6">
                  <a:shade val="45000"/>
                  <a:satMod val="135000"/>
                </a:schemeClr>
                <a:prstClr val="white"/>
              </a:duotone>
            </a:blip>
            <a:srcRect/>
            <a:stretch>
              <a:fillRect/>
            </a:stretch>
          </p:blipFill>
          <p:spPr bwMode="auto">
            <a:xfrm>
              <a:off x="9102824" y="3887688"/>
              <a:ext cx="1656184" cy="2304256"/>
            </a:xfrm>
            <a:prstGeom prst="rect">
              <a:avLst/>
            </a:prstGeom>
            <a:noFill/>
          </p:spPr>
        </p:pic>
        <p:sp>
          <p:nvSpPr>
            <p:cNvPr id="7" name="Multiply 14">
              <a:extLst>
                <a:ext uri="{FF2B5EF4-FFF2-40B4-BE49-F238E27FC236}">
                  <a16:creationId xmlns:a16="http://schemas.microsoft.com/office/drawing/2014/main" id="{E4488943-983C-425A-846A-F216A3EAE237}"/>
                </a:ext>
              </a:extLst>
            </p:cNvPr>
            <p:cNvSpPr/>
            <p:nvPr/>
          </p:nvSpPr>
          <p:spPr>
            <a:xfrm>
              <a:off x="9607550" y="5184428"/>
              <a:ext cx="792163" cy="1295400"/>
            </a:xfrm>
            <a:prstGeom prst="mathMultiply">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grpSp>
    </p:spTree>
    <p:extLst>
      <p:ext uri="{BB962C8B-B14F-4D97-AF65-F5344CB8AC3E}">
        <p14:creationId xmlns:p14="http://schemas.microsoft.com/office/powerpoint/2010/main" val="281540292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E53AE8-93B9-4D2E-8C6D-A3A7609E3A7A}"/>
              </a:ext>
            </a:extLst>
          </p:cNvPr>
          <p:cNvSpPr>
            <a:spLocks noGrp="1"/>
          </p:cNvSpPr>
          <p:nvPr>
            <p:ph type="body" sz="quarter" idx="10"/>
          </p:nvPr>
        </p:nvSpPr>
        <p:spPr/>
        <p:txBody>
          <a:bodyPr/>
          <a:lstStyle/>
          <a:p>
            <a:r>
              <a:rPr lang="en-AU" dirty="0"/>
              <a:t>Pronunciation and Voice</a:t>
            </a:r>
            <a:endParaRPr lang="en-US" dirty="0"/>
          </a:p>
        </p:txBody>
      </p:sp>
      <p:sp>
        <p:nvSpPr>
          <p:cNvPr id="3" name="Text Placeholder 2">
            <a:extLst>
              <a:ext uri="{FF2B5EF4-FFF2-40B4-BE49-F238E27FC236}">
                <a16:creationId xmlns:a16="http://schemas.microsoft.com/office/drawing/2014/main" id="{D8551047-C8CD-46EC-AF40-AD35375EBE89}"/>
              </a:ext>
            </a:extLst>
          </p:cNvPr>
          <p:cNvSpPr>
            <a:spLocks noGrp="1"/>
          </p:cNvSpPr>
          <p:nvPr>
            <p:ph type="body" sz="quarter" idx="11"/>
          </p:nvPr>
        </p:nvSpPr>
        <p:spPr/>
        <p:txBody>
          <a:bodyPr/>
          <a:lstStyle/>
          <a:p>
            <a:pPr>
              <a:defRPr/>
            </a:pPr>
            <a:r>
              <a:rPr lang="en-AU" sz="2400" dirty="0"/>
              <a:t>Speak at an even pace:</a:t>
            </a:r>
          </a:p>
          <a:p>
            <a:pPr lvl="1">
              <a:lnSpc>
                <a:spcPct val="150000"/>
              </a:lnSpc>
              <a:buFont typeface="Arial" pitchFamily="34" charset="0"/>
              <a:buChar char="•"/>
              <a:defRPr/>
            </a:pPr>
            <a:r>
              <a:rPr lang="en-AU" sz="2400" dirty="0"/>
              <a:t> Enunciate key words;</a:t>
            </a:r>
          </a:p>
          <a:p>
            <a:pPr lvl="1">
              <a:lnSpc>
                <a:spcPct val="150000"/>
              </a:lnSpc>
              <a:buFont typeface="Arial" pitchFamily="34" charset="0"/>
              <a:buChar char="•"/>
              <a:defRPr/>
            </a:pPr>
            <a:r>
              <a:rPr lang="en-AU" sz="2400" dirty="0"/>
              <a:t> Vary your intonation and word stress;</a:t>
            </a:r>
          </a:p>
          <a:p>
            <a:pPr lvl="1">
              <a:lnSpc>
                <a:spcPct val="150000"/>
              </a:lnSpc>
              <a:buFont typeface="Arial" pitchFamily="34" charset="0"/>
              <a:buChar char="•"/>
              <a:defRPr/>
            </a:pPr>
            <a:r>
              <a:rPr lang="en-AU" sz="2400" dirty="0"/>
              <a:t> Pause and stress on important terminology;</a:t>
            </a:r>
          </a:p>
          <a:p>
            <a:pPr lvl="1">
              <a:lnSpc>
                <a:spcPct val="150000"/>
              </a:lnSpc>
              <a:buFont typeface="Arial" pitchFamily="34" charset="0"/>
              <a:buChar char="•"/>
              <a:defRPr/>
            </a:pPr>
            <a:r>
              <a:rPr lang="en-AU" sz="2400" dirty="0"/>
              <a:t> Speak at an appropriate volume; and</a:t>
            </a:r>
          </a:p>
          <a:p>
            <a:pPr lvl="1">
              <a:lnSpc>
                <a:spcPct val="150000"/>
              </a:lnSpc>
              <a:buFont typeface="Arial" pitchFamily="34" charset="0"/>
              <a:buChar char="•"/>
              <a:defRPr/>
            </a:pPr>
            <a:r>
              <a:rPr lang="en-AU" sz="2400" dirty="0"/>
              <a:t> Project your voice but do not shout.</a:t>
            </a:r>
          </a:p>
          <a:p>
            <a:endParaRPr lang="en-US" dirty="0"/>
          </a:p>
        </p:txBody>
      </p:sp>
    </p:spTree>
    <p:extLst>
      <p:ext uri="{BB962C8B-B14F-4D97-AF65-F5344CB8AC3E}">
        <p14:creationId xmlns:p14="http://schemas.microsoft.com/office/powerpoint/2010/main" val="367144535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D74A808-5379-4103-95CF-0233B2CAE157}"/>
              </a:ext>
            </a:extLst>
          </p:cNvPr>
          <p:cNvSpPr>
            <a:spLocks noGrp="1"/>
          </p:cNvSpPr>
          <p:nvPr>
            <p:ph type="body" sz="quarter" idx="10"/>
          </p:nvPr>
        </p:nvSpPr>
        <p:spPr/>
        <p:txBody>
          <a:bodyPr/>
          <a:lstStyle/>
          <a:p>
            <a:r>
              <a:rPr lang="en-AU" dirty="0"/>
              <a:t>Mechanics: Presentation Style</a:t>
            </a:r>
            <a:endParaRPr lang="en-US" dirty="0"/>
          </a:p>
        </p:txBody>
      </p:sp>
      <p:sp>
        <p:nvSpPr>
          <p:cNvPr id="3" name="Text Placeholder 2">
            <a:extLst>
              <a:ext uri="{FF2B5EF4-FFF2-40B4-BE49-F238E27FC236}">
                <a16:creationId xmlns:a16="http://schemas.microsoft.com/office/drawing/2014/main" id="{570DEAF0-9A4B-4419-96CA-054F23892C64}"/>
              </a:ext>
            </a:extLst>
          </p:cNvPr>
          <p:cNvSpPr>
            <a:spLocks noGrp="1"/>
          </p:cNvSpPr>
          <p:nvPr>
            <p:ph type="body" sz="quarter" idx="11"/>
          </p:nvPr>
        </p:nvSpPr>
        <p:spPr/>
        <p:txBody>
          <a:bodyPr/>
          <a:lstStyle/>
          <a:p>
            <a:pPr>
              <a:defRPr/>
            </a:pPr>
            <a:r>
              <a:rPr lang="en-AU" sz="2400" dirty="0"/>
              <a:t>Body language:</a:t>
            </a:r>
          </a:p>
          <a:p>
            <a:pPr lvl="1">
              <a:lnSpc>
                <a:spcPct val="150000"/>
              </a:lnSpc>
              <a:buFont typeface="Arial" pitchFamily="34" charset="0"/>
              <a:buChar char="•"/>
              <a:defRPr/>
            </a:pPr>
            <a:r>
              <a:rPr lang="en-AU" sz="2400" dirty="0"/>
              <a:t> Gestures;</a:t>
            </a:r>
          </a:p>
          <a:p>
            <a:pPr lvl="1">
              <a:lnSpc>
                <a:spcPct val="150000"/>
              </a:lnSpc>
              <a:buFont typeface="Arial" pitchFamily="34" charset="0"/>
              <a:buChar char="•"/>
              <a:defRPr/>
            </a:pPr>
            <a:r>
              <a:rPr lang="en-AU" sz="2400" dirty="0"/>
              <a:t> Movement;</a:t>
            </a:r>
          </a:p>
          <a:p>
            <a:pPr lvl="1">
              <a:lnSpc>
                <a:spcPct val="150000"/>
              </a:lnSpc>
              <a:buFont typeface="Arial" pitchFamily="34" charset="0"/>
              <a:buChar char="•"/>
              <a:defRPr/>
            </a:pPr>
            <a:r>
              <a:rPr lang="en-AU" sz="2400" dirty="0"/>
              <a:t> Position; and </a:t>
            </a:r>
          </a:p>
          <a:p>
            <a:pPr lvl="1">
              <a:lnSpc>
                <a:spcPct val="150000"/>
              </a:lnSpc>
              <a:buFont typeface="Arial" pitchFamily="34" charset="0"/>
              <a:buChar char="•"/>
              <a:defRPr/>
            </a:pPr>
            <a:r>
              <a:rPr lang="en-AU" sz="2400" dirty="0"/>
              <a:t> Posture.</a:t>
            </a:r>
          </a:p>
          <a:p>
            <a:endParaRPr lang="en-US" dirty="0"/>
          </a:p>
        </p:txBody>
      </p:sp>
      <p:pic>
        <p:nvPicPr>
          <p:cNvPr id="4" name="Picture 4" descr="D:\Documents and Settings\simicz\Local Settings\Temporary Internet Files\Content.IE5\C67IZC09\MP910221035[1].jpg">
            <a:extLst>
              <a:ext uri="{FF2B5EF4-FFF2-40B4-BE49-F238E27FC236}">
                <a16:creationId xmlns:a16="http://schemas.microsoft.com/office/drawing/2014/main" id="{A0F8193C-114D-4544-8E45-684DA018CEF1}"/>
              </a:ext>
            </a:extLst>
          </p:cNvPr>
          <p:cNvPicPr>
            <a:picLocks noChangeAspect="1" noChangeArrowheads="1"/>
          </p:cNvPicPr>
          <p:nvPr/>
        </p:nvPicPr>
        <p:blipFill>
          <a:blip r:embed="rId2" cstate="print"/>
          <a:srcRect/>
          <a:stretch>
            <a:fillRect/>
          </a:stretch>
        </p:blipFill>
        <p:spPr bwMode="auto">
          <a:xfrm>
            <a:off x="7223125" y="1790065"/>
            <a:ext cx="1460500" cy="2447925"/>
          </a:xfrm>
          <a:prstGeom prst="rect">
            <a:avLst/>
          </a:prstGeom>
          <a:noFill/>
          <a:ln w="9525">
            <a:noFill/>
            <a:miter lim="800000"/>
            <a:headEnd/>
            <a:tailEnd/>
          </a:ln>
        </p:spPr>
      </p:pic>
      <p:sp>
        <p:nvSpPr>
          <p:cNvPr id="5" name="TextBox 4">
            <a:extLst>
              <a:ext uri="{FF2B5EF4-FFF2-40B4-BE49-F238E27FC236}">
                <a16:creationId xmlns:a16="http://schemas.microsoft.com/office/drawing/2014/main" id="{AC34796C-AD07-44C4-B6F3-5022F9B13A04}"/>
              </a:ext>
            </a:extLst>
          </p:cNvPr>
          <p:cNvSpPr txBox="1">
            <a:spLocks noChangeArrowheads="1"/>
          </p:cNvSpPr>
          <p:nvPr/>
        </p:nvSpPr>
        <p:spPr bwMode="auto">
          <a:xfrm>
            <a:off x="8158163" y="2582228"/>
            <a:ext cx="2089150" cy="369887"/>
          </a:xfrm>
          <a:prstGeom prst="rect">
            <a:avLst/>
          </a:prstGeom>
          <a:noFill/>
          <a:ln w="9525">
            <a:noFill/>
            <a:miter lim="800000"/>
            <a:headEnd/>
            <a:tailEnd/>
          </a:ln>
        </p:spPr>
        <p:txBody>
          <a:bodyPr>
            <a:spAutoFit/>
          </a:bodyPr>
          <a:lstStyle/>
          <a:p>
            <a:pPr algn="ctr"/>
            <a:r>
              <a:rPr lang="en-AU" b="1"/>
              <a:t>Good or Bad?</a:t>
            </a:r>
          </a:p>
        </p:txBody>
      </p:sp>
    </p:spTree>
    <p:extLst>
      <p:ext uri="{BB962C8B-B14F-4D97-AF65-F5344CB8AC3E}">
        <p14:creationId xmlns:p14="http://schemas.microsoft.com/office/powerpoint/2010/main" val="14299000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D404EDD-09C9-4518-9E95-59192CDB165A}"/>
              </a:ext>
            </a:extLst>
          </p:cNvPr>
          <p:cNvSpPr>
            <a:spLocks noGrp="1"/>
          </p:cNvSpPr>
          <p:nvPr>
            <p:ph type="body" sz="quarter" idx="10"/>
          </p:nvPr>
        </p:nvSpPr>
        <p:spPr/>
        <p:txBody>
          <a:bodyPr/>
          <a:lstStyle/>
          <a:p>
            <a:r>
              <a:rPr lang="en-AU" dirty="0"/>
              <a:t>Eye Contact</a:t>
            </a:r>
            <a:endParaRPr lang="en-US" dirty="0"/>
          </a:p>
        </p:txBody>
      </p:sp>
      <p:sp>
        <p:nvSpPr>
          <p:cNvPr id="3" name="Text Placeholder 2">
            <a:extLst>
              <a:ext uri="{FF2B5EF4-FFF2-40B4-BE49-F238E27FC236}">
                <a16:creationId xmlns:a16="http://schemas.microsoft.com/office/drawing/2014/main" id="{62A9EED0-AB9B-4157-99AD-6EEA46947293}"/>
              </a:ext>
            </a:extLst>
          </p:cNvPr>
          <p:cNvSpPr>
            <a:spLocks noGrp="1"/>
          </p:cNvSpPr>
          <p:nvPr>
            <p:ph type="body" sz="quarter" idx="11"/>
          </p:nvPr>
        </p:nvSpPr>
        <p:spPr/>
        <p:txBody>
          <a:bodyPr/>
          <a:lstStyle/>
          <a:p>
            <a:pPr marL="273050" indent="-273050">
              <a:spcBef>
                <a:spcPts val="600"/>
              </a:spcBef>
              <a:buSzPct val="70000"/>
              <a:defRPr/>
            </a:pPr>
            <a:r>
              <a:rPr lang="en-AU" sz="2400" dirty="0"/>
              <a:t>Eye contact: </a:t>
            </a:r>
          </a:p>
          <a:p>
            <a:pPr marL="1096963" lvl="2" indent="-273050">
              <a:buSzPct val="80000"/>
              <a:buFont typeface="Arial" pitchFamily="34" charset="0"/>
              <a:buChar char="•"/>
              <a:defRPr/>
            </a:pPr>
            <a:r>
              <a:rPr lang="en-AU" dirty="0"/>
              <a:t>Involve your audience by looking at them; and</a:t>
            </a:r>
          </a:p>
          <a:p>
            <a:pPr marL="1096963" lvl="2" indent="-273050">
              <a:buSzPct val="80000"/>
              <a:buFont typeface="Arial" pitchFamily="34" charset="0"/>
              <a:buChar char="•"/>
              <a:defRPr/>
            </a:pPr>
            <a:r>
              <a:rPr lang="en-AU" dirty="0"/>
              <a:t>Look at each member of the audience at least once.</a:t>
            </a:r>
          </a:p>
          <a:p>
            <a:pPr marL="1096963" lvl="2" indent="-273050">
              <a:buSzPct val="80000"/>
              <a:defRPr/>
            </a:pPr>
            <a:endParaRPr lang="en-AU" dirty="0"/>
          </a:p>
          <a:p>
            <a:pPr marL="182563" indent="-273050">
              <a:buSzPct val="80000"/>
              <a:defRPr/>
            </a:pPr>
            <a:r>
              <a:rPr lang="en-AU" sz="2400" dirty="0"/>
              <a:t>Do not spend too much time:</a:t>
            </a:r>
          </a:p>
          <a:p>
            <a:pPr marL="1096963" lvl="2" indent="-273050">
              <a:buSzPct val="80000"/>
              <a:buFont typeface="Arial" pitchFamily="34" charset="0"/>
              <a:buChar char="•"/>
              <a:defRPr/>
            </a:pPr>
            <a:r>
              <a:rPr lang="en-AU" dirty="0"/>
              <a:t>reading from your slides; and</a:t>
            </a:r>
          </a:p>
          <a:p>
            <a:pPr marL="1096963" lvl="2" indent="-273050">
              <a:buSzPct val="80000"/>
              <a:buFont typeface="Arial" pitchFamily="34" charset="0"/>
              <a:buChar char="•"/>
              <a:defRPr/>
            </a:pPr>
            <a:r>
              <a:rPr lang="en-AU" dirty="0"/>
              <a:t>focusing on one spot in the room.</a:t>
            </a:r>
          </a:p>
          <a:p>
            <a:endParaRPr lang="en-US" dirty="0"/>
          </a:p>
        </p:txBody>
      </p:sp>
    </p:spTree>
    <p:extLst>
      <p:ext uri="{BB962C8B-B14F-4D97-AF65-F5344CB8AC3E}">
        <p14:creationId xmlns:p14="http://schemas.microsoft.com/office/powerpoint/2010/main" val="398466011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6ECE94-AE73-484A-A440-51F690629330}"/>
              </a:ext>
            </a:extLst>
          </p:cNvPr>
          <p:cNvSpPr>
            <a:spLocks noGrp="1"/>
          </p:cNvSpPr>
          <p:nvPr>
            <p:ph type="body" sz="quarter" idx="10"/>
          </p:nvPr>
        </p:nvSpPr>
        <p:spPr/>
        <p:txBody>
          <a:bodyPr/>
          <a:lstStyle/>
          <a:p>
            <a:r>
              <a:rPr lang="en-AU" dirty="0"/>
              <a:t>Time Management</a:t>
            </a:r>
            <a:endParaRPr lang="en-US" dirty="0"/>
          </a:p>
        </p:txBody>
      </p:sp>
      <p:sp>
        <p:nvSpPr>
          <p:cNvPr id="3" name="Text Placeholder 2">
            <a:extLst>
              <a:ext uri="{FF2B5EF4-FFF2-40B4-BE49-F238E27FC236}">
                <a16:creationId xmlns:a16="http://schemas.microsoft.com/office/drawing/2014/main" id="{F1C81237-1F6B-45E9-9F8E-2D0C4E879079}"/>
              </a:ext>
            </a:extLst>
          </p:cNvPr>
          <p:cNvSpPr>
            <a:spLocks noGrp="1"/>
          </p:cNvSpPr>
          <p:nvPr>
            <p:ph type="body" sz="quarter" idx="11"/>
          </p:nvPr>
        </p:nvSpPr>
        <p:spPr/>
        <p:txBody>
          <a:bodyPr/>
          <a:lstStyle/>
          <a:p>
            <a:pPr marL="273050" indent="-273050">
              <a:spcBef>
                <a:spcPts val="600"/>
              </a:spcBef>
              <a:buSzPct val="70000"/>
              <a:defRPr/>
            </a:pPr>
            <a:r>
              <a:rPr lang="en-AU" sz="2400" dirty="0"/>
              <a:t>Time management:</a:t>
            </a:r>
          </a:p>
          <a:p>
            <a:pPr marL="730250" lvl="1" indent="-273050">
              <a:lnSpc>
                <a:spcPct val="150000"/>
              </a:lnSpc>
              <a:spcBef>
                <a:spcPts val="600"/>
              </a:spcBef>
              <a:buSzPct val="70000"/>
              <a:buFont typeface="Arial" charset="0"/>
              <a:buChar char="•"/>
              <a:defRPr/>
            </a:pPr>
            <a:r>
              <a:rPr lang="en-AU" sz="2400" dirty="0"/>
              <a:t>Be aware of the time;</a:t>
            </a:r>
          </a:p>
          <a:p>
            <a:pPr marL="730250" lvl="1" indent="-273050">
              <a:lnSpc>
                <a:spcPct val="150000"/>
              </a:lnSpc>
              <a:spcBef>
                <a:spcPts val="600"/>
              </a:spcBef>
              <a:buSzPct val="70000"/>
              <a:buFont typeface="Arial" charset="0"/>
              <a:buChar char="•"/>
              <a:defRPr/>
            </a:pPr>
            <a:r>
              <a:rPr lang="en-AU" sz="2400" dirty="0"/>
              <a:t>Keep the clock or your watch in view;</a:t>
            </a:r>
          </a:p>
          <a:p>
            <a:pPr marL="730250" lvl="1" indent="-273050">
              <a:lnSpc>
                <a:spcPct val="150000"/>
              </a:lnSpc>
              <a:spcBef>
                <a:spcPts val="600"/>
              </a:spcBef>
              <a:buSzPct val="70000"/>
              <a:buFont typeface="Arial" charset="0"/>
              <a:buChar char="•"/>
              <a:defRPr/>
            </a:pPr>
            <a:r>
              <a:rPr lang="en-AU" sz="2400" dirty="0"/>
              <a:t>Tailor your presentation for the allocated time; and</a:t>
            </a:r>
          </a:p>
          <a:p>
            <a:pPr marL="730250" lvl="1" indent="-273050">
              <a:lnSpc>
                <a:spcPct val="150000"/>
              </a:lnSpc>
              <a:spcBef>
                <a:spcPts val="600"/>
              </a:spcBef>
              <a:buSzPct val="70000"/>
              <a:buFont typeface="Arial" charset="0"/>
              <a:buChar char="•"/>
              <a:defRPr/>
            </a:pPr>
            <a:r>
              <a:rPr lang="en-AU" sz="2400" dirty="0"/>
              <a:t>Presentation should be well-paced.</a:t>
            </a:r>
          </a:p>
          <a:p>
            <a:endParaRPr lang="en-US" dirty="0"/>
          </a:p>
        </p:txBody>
      </p:sp>
    </p:spTree>
    <p:extLst>
      <p:ext uri="{BB962C8B-B14F-4D97-AF65-F5344CB8AC3E}">
        <p14:creationId xmlns:p14="http://schemas.microsoft.com/office/powerpoint/2010/main" val="347422979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67F4AD-4EE2-479D-9694-A4F2221757A7}"/>
              </a:ext>
            </a:extLst>
          </p:cNvPr>
          <p:cNvSpPr>
            <a:spLocks noGrp="1"/>
          </p:cNvSpPr>
          <p:nvPr>
            <p:ph type="body" sz="quarter" idx="10"/>
          </p:nvPr>
        </p:nvSpPr>
        <p:spPr/>
        <p:txBody>
          <a:bodyPr/>
          <a:lstStyle/>
          <a:p>
            <a:r>
              <a:rPr lang="en-AU" dirty="0"/>
              <a:t>Additional Points of Consideration</a:t>
            </a:r>
            <a:endParaRPr lang="en-US" dirty="0"/>
          </a:p>
        </p:txBody>
      </p:sp>
      <p:sp>
        <p:nvSpPr>
          <p:cNvPr id="3" name="Text Placeholder 2">
            <a:extLst>
              <a:ext uri="{FF2B5EF4-FFF2-40B4-BE49-F238E27FC236}">
                <a16:creationId xmlns:a16="http://schemas.microsoft.com/office/drawing/2014/main" id="{467F5171-700D-48DC-BD47-CA786E1A04EB}"/>
              </a:ext>
            </a:extLst>
          </p:cNvPr>
          <p:cNvSpPr>
            <a:spLocks noGrp="1"/>
          </p:cNvSpPr>
          <p:nvPr>
            <p:ph type="body" sz="quarter" idx="11"/>
          </p:nvPr>
        </p:nvSpPr>
        <p:spPr/>
        <p:txBody>
          <a:bodyPr/>
          <a:lstStyle/>
          <a:p>
            <a:pPr>
              <a:defRPr/>
            </a:pPr>
            <a:r>
              <a:rPr lang="en-AU" sz="2400" dirty="0"/>
              <a:t>Referencing:</a:t>
            </a:r>
          </a:p>
          <a:p>
            <a:pPr lvl="1">
              <a:lnSpc>
                <a:spcPct val="150000"/>
              </a:lnSpc>
              <a:buFont typeface="Arial" pitchFamily="34" charset="0"/>
              <a:buChar char="•"/>
              <a:defRPr/>
            </a:pPr>
            <a:r>
              <a:rPr lang="en-AU" sz="2400" dirty="0"/>
              <a:t>Academic tasks require wide reading;</a:t>
            </a:r>
          </a:p>
          <a:p>
            <a:pPr lvl="1">
              <a:lnSpc>
                <a:spcPct val="150000"/>
              </a:lnSpc>
              <a:buFont typeface="Arial" pitchFamily="34" charset="0"/>
              <a:buChar char="•"/>
              <a:defRPr/>
            </a:pPr>
            <a:r>
              <a:rPr lang="en-AU" sz="2400" dirty="0"/>
              <a:t>Audience need to know that you have sought expert, reliable sources;</a:t>
            </a:r>
          </a:p>
          <a:p>
            <a:pPr lvl="1">
              <a:lnSpc>
                <a:spcPct val="150000"/>
              </a:lnSpc>
              <a:buFont typeface="Arial" pitchFamily="34" charset="0"/>
              <a:buChar char="•"/>
              <a:defRPr/>
            </a:pPr>
            <a:r>
              <a:rPr lang="en-AU" sz="2400" dirty="0"/>
              <a:t>Use appropriate referencing style to acknowledge the sources in your slides; and</a:t>
            </a:r>
          </a:p>
          <a:p>
            <a:pPr lvl="1">
              <a:lnSpc>
                <a:spcPct val="150000"/>
              </a:lnSpc>
              <a:buFont typeface="Arial" pitchFamily="34" charset="0"/>
              <a:buChar char="•"/>
              <a:defRPr/>
            </a:pPr>
            <a:r>
              <a:rPr lang="en-AU" sz="2400" dirty="0"/>
              <a:t>Have a reference list as the last slide.</a:t>
            </a:r>
          </a:p>
          <a:p>
            <a:endParaRPr lang="en-US" dirty="0"/>
          </a:p>
        </p:txBody>
      </p:sp>
    </p:spTree>
    <p:extLst>
      <p:ext uri="{BB962C8B-B14F-4D97-AF65-F5344CB8AC3E}">
        <p14:creationId xmlns:p14="http://schemas.microsoft.com/office/powerpoint/2010/main" val="144812732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984963-0351-439C-B427-49FCC3CF83C7}"/>
              </a:ext>
            </a:extLst>
          </p:cNvPr>
          <p:cNvSpPr>
            <a:spLocks noGrp="1"/>
          </p:cNvSpPr>
          <p:nvPr>
            <p:ph type="body" sz="quarter" idx="10"/>
          </p:nvPr>
        </p:nvSpPr>
        <p:spPr/>
        <p:txBody>
          <a:bodyPr/>
          <a:lstStyle/>
          <a:p>
            <a:r>
              <a:rPr lang="en-AU" dirty="0"/>
              <a:t>Additional Points of Consideration</a:t>
            </a:r>
            <a:endParaRPr lang="en-US" dirty="0"/>
          </a:p>
        </p:txBody>
      </p:sp>
      <p:sp>
        <p:nvSpPr>
          <p:cNvPr id="3" name="Text Placeholder 2">
            <a:extLst>
              <a:ext uri="{FF2B5EF4-FFF2-40B4-BE49-F238E27FC236}">
                <a16:creationId xmlns:a16="http://schemas.microsoft.com/office/drawing/2014/main" id="{BC7C0DCF-2742-4F4B-BAEF-9454996B5121}"/>
              </a:ext>
            </a:extLst>
          </p:cNvPr>
          <p:cNvSpPr>
            <a:spLocks noGrp="1"/>
          </p:cNvSpPr>
          <p:nvPr>
            <p:ph type="body" sz="quarter" idx="11"/>
          </p:nvPr>
        </p:nvSpPr>
        <p:spPr/>
        <p:txBody>
          <a:bodyPr/>
          <a:lstStyle/>
          <a:p>
            <a:pPr marL="273050" indent="-273050">
              <a:spcBef>
                <a:spcPts val="600"/>
              </a:spcBef>
              <a:buSzPct val="70000"/>
              <a:defRPr/>
            </a:pPr>
            <a:r>
              <a:rPr lang="en-AU" sz="2400" dirty="0"/>
              <a:t>Preparation:</a:t>
            </a:r>
          </a:p>
          <a:p>
            <a:pPr marL="730250" lvl="1" indent="-273050">
              <a:lnSpc>
                <a:spcPct val="150000"/>
              </a:lnSpc>
              <a:spcBef>
                <a:spcPts val="600"/>
              </a:spcBef>
              <a:buSzPct val="70000"/>
              <a:buFont typeface="Arial" pitchFamily="34" charset="0"/>
              <a:buChar char="•"/>
              <a:defRPr/>
            </a:pPr>
            <a:r>
              <a:rPr lang="en-AU" sz="2000" dirty="0"/>
              <a:t>First, practise by yourself;</a:t>
            </a:r>
          </a:p>
          <a:p>
            <a:pPr marL="1187450" lvl="2" indent="-273050">
              <a:lnSpc>
                <a:spcPct val="150000"/>
              </a:lnSpc>
              <a:spcBef>
                <a:spcPts val="600"/>
              </a:spcBef>
              <a:buSzPct val="70000"/>
              <a:buFont typeface="Arial" pitchFamily="34" charset="0"/>
              <a:buChar char="•"/>
              <a:defRPr/>
            </a:pPr>
            <a:r>
              <a:rPr lang="en-AU" sz="2000" dirty="0"/>
              <a:t>Do not exceed allocated time</a:t>
            </a:r>
          </a:p>
          <a:p>
            <a:pPr marL="730250" lvl="1" indent="-273050">
              <a:spcBef>
                <a:spcPts val="600"/>
              </a:spcBef>
              <a:buSzPct val="70000"/>
              <a:buFont typeface="Arial" pitchFamily="34" charset="0"/>
              <a:buChar char="•"/>
              <a:defRPr/>
            </a:pPr>
            <a:r>
              <a:rPr lang="en-AU" sz="2000" dirty="0"/>
              <a:t>Next, practise as a group in front of a friendly yet critical audience; and</a:t>
            </a:r>
          </a:p>
          <a:p>
            <a:pPr marL="730250" lvl="1" indent="-273050">
              <a:lnSpc>
                <a:spcPct val="150000"/>
              </a:lnSpc>
              <a:spcBef>
                <a:spcPts val="600"/>
              </a:spcBef>
              <a:buSzPct val="70000"/>
              <a:buFont typeface="Arial" pitchFamily="34" charset="0"/>
              <a:buChar char="•"/>
              <a:defRPr/>
            </a:pPr>
            <a:r>
              <a:rPr lang="en-AU" sz="2000" dirty="0"/>
              <a:t>Then, practise again by yourself.</a:t>
            </a:r>
          </a:p>
          <a:p>
            <a:pPr marL="273050" indent="-273050">
              <a:lnSpc>
                <a:spcPct val="150000"/>
              </a:lnSpc>
              <a:spcBef>
                <a:spcPts val="600"/>
              </a:spcBef>
              <a:buSzPct val="70000"/>
              <a:defRPr/>
            </a:pPr>
            <a:r>
              <a:rPr lang="en-AU" sz="2400" dirty="0"/>
              <a:t>Look in the mirror:</a:t>
            </a:r>
          </a:p>
          <a:p>
            <a:pPr marL="730250" lvl="1" indent="-273050">
              <a:lnSpc>
                <a:spcPct val="150000"/>
              </a:lnSpc>
              <a:spcBef>
                <a:spcPts val="600"/>
              </a:spcBef>
              <a:buSzPct val="70000"/>
              <a:buFont typeface="Arial" pitchFamily="34" charset="0"/>
              <a:buChar char="•"/>
              <a:defRPr/>
            </a:pPr>
            <a:r>
              <a:rPr lang="en-AU" sz="2000" dirty="0"/>
              <a:t>especially if you have just had a meal; and</a:t>
            </a:r>
          </a:p>
          <a:p>
            <a:pPr marL="730250" lvl="1" indent="-273050">
              <a:lnSpc>
                <a:spcPct val="150000"/>
              </a:lnSpc>
              <a:spcBef>
                <a:spcPts val="600"/>
              </a:spcBef>
              <a:buSzPct val="70000"/>
              <a:buFont typeface="Arial" pitchFamily="34" charset="0"/>
              <a:buChar char="•"/>
              <a:defRPr/>
            </a:pPr>
            <a:r>
              <a:rPr lang="en-AU" sz="2000" dirty="0"/>
              <a:t>to adjust your clothes etc. to avoid any embarrassment.</a:t>
            </a:r>
          </a:p>
          <a:p>
            <a:endParaRPr lang="en-US" dirty="0"/>
          </a:p>
        </p:txBody>
      </p:sp>
    </p:spTree>
    <p:extLst>
      <p:ext uri="{BB962C8B-B14F-4D97-AF65-F5344CB8AC3E}">
        <p14:creationId xmlns:p14="http://schemas.microsoft.com/office/powerpoint/2010/main" val="327570152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AC92B6-7AC4-4E74-A8FB-99576C3E9C96}"/>
              </a:ext>
            </a:extLst>
          </p:cNvPr>
          <p:cNvSpPr>
            <a:spLocks noGrp="1"/>
          </p:cNvSpPr>
          <p:nvPr>
            <p:ph type="body" sz="quarter" idx="10"/>
          </p:nvPr>
        </p:nvSpPr>
        <p:spPr/>
        <p:txBody>
          <a:bodyPr/>
          <a:lstStyle/>
          <a:p>
            <a:r>
              <a:rPr lang="en-AU" dirty="0"/>
              <a:t>Additional Points of Consideration</a:t>
            </a:r>
            <a:endParaRPr lang="en-US" dirty="0"/>
          </a:p>
        </p:txBody>
      </p:sp>
      <p:sp>
        <p:nvSpPr>
          <p:cNvPr id="3" name="Text Placeholder 2">
            <a:extLst>
              <a:ext uri="{FF2B5EF4-FFF2-40B4-BE49-F238E27FC236}">
                <a16:creationId xmlns:a16="http://schemas.microsoft.com/office/drawing/2014/main" id="{4362D512-9BEE-4813-BCDB-2BECA00A76B5}"/>
              </a:ext>
            </a:extLst>
          </p:cNvPr>
          <p:cNvSpPr>
            <a:spLocks noGrp="1"/>
          </p:cNvSpPr>
          <p:nvPr>
            <p:ph type="body" sz="quarter" idx="11"/>
          </p:nvPr>
        </p:nvSpPr>
        <p:spPr/>
        <p:txBody>
          <a:bodyPr/>
          <a:lstStyle/>
          <a:p>
            <a:pPr marL="273050" indent="-273050">
              <a:spcBef>
                <a:spcPts val="600"/>
              </a:spcBef>
              <a:buSzPct val="70000"/>
              <a:defRPr/>
            </a:pPr>
            <a:r>
              <a:rPr lang="en-AU" sz="2400" dirty="0"/>
              <a:t>Dealing with questions:</a:t>
            </a:r>
          </a:p>
          <a:p>
            <a:pPr marL="730250" lvl="1" indent="-273050">
              <a:spcBef>
                <a:spcPts val="600"/>
              </a:spcBef>
              <a:buSzPct val="70000"/>
              <a:buFont typeface="Arial" pitchFamily="34" charset="0"/>
              <a:buChar char="•"/>
              <a:defRPr/>
            </a:pPr>
            <a:r>
              <a:rPr lang="en-AU" sz="2400" dirty="0"/>
              <a:t>Anticipate questions from the audience:</a:t>
            </a:r>
          </a:p>
          <a:p>
            <a:pPr marL="1187450" lvl="2" indent="-273050">
              <a:spcBef>
                <a:spcPts val="600"/>
              </a:spcBef>
              <a:buSzPct val="70000"/>
              <a:buFont typeface="Arial" pitchFamily="34" charset="0"/>
              <a:buChar char="•"/>
              <a:defRPr/>
            </a:pPr>
            <a:r>
              <a:rPr lang="en-AU" dirty="0"/>
              <a:t>Prepare answers</a:t>
            </a:r>
          </a:p>
          <a:p>
            <a:pPr marL="730250" lvl="1" indent="-273050">
              <a:spcBef>
                <a:spcPts val="600"/>
              </a:spcBef>
              <a:buSzPct val="70000"/>
              <a:buFont typeface="Arial" pitchFamily="34" charset="0"/>
              <a:buChar char="•"/>
              <a:defRPr/>
            </a:pPr>
            <a:r>
              <a:rPr lang="en-AU" sz="2400" dirty="0"/>
              <a:t>If you cannot answer a question:</a:t>
            </a:r>
          </a:p>
          <a:p>
            <a:pPr marL="1187450" lvl="2" indent="-273050">
              <a:spcBef>
                <a:spcPts val="600"/>
              </a:spcBef>
              <a:buSzPct val="70000"/>
              <a:buFont typeface="Arial" pitchFamily="34" charset="0"/>
              <a:buChar char="•"/>
              <a:defRPr/>
            </a:pPr>
            <a:r>
              <a:rPr lang="en-AU" sz="2000" dirty="0"/>
              <a:t> </a:t>
            </a:r>
            <a:r>
              <a:rPr lang="en-AU" dirty="0"/>
              <a:t>Tell audience you will get back to them;</a:t>
            </a:r>
            <a:endParaRPr lang="en-AU" sz="2000" dirty="0"/>
          </a:p>
          <a:p>
            <a:pPr marL="730250" lvl="1" indent="-273050">
              <a:spcBef>
                <a:spcPts val="600"/>
              </a:spcBef>
              <a:buSzPct val="70000"/>
              <a:buFont typeface="Arial" pitchFamily="34" charset="0"/>
              <a:buChar char="•"/>
              <a:defRPr/>
            </a:pPr>
            <a:r>
              <a:rPr lang="en-AU" sz="2400" dirty="0"/>
              <a:t>Know your content:</a:t>
            </a:r>
          </a:p>
          <a:p>
            <a:pPr marL="1187450" lvl="2" indent="-273050">
              <a:spcBef>
                <a:spcPts val="600"/>
              </a:spcBef>
              <a:buSzPct val="70000"/>
              <a:buFont typeface="Arial" pitchFamily="34" charset="0"/>
              <a:buChar char="•"/>
              <a:defRPr/>
            </a:pPr>
            <a:r>
              <a:rPr lang="en-AU" dirty="0"/>
              <a:t>Do not appear surprised.</a:t>
            </a:r>
          </a:p>
          <a:p>
            <a:endParaRPr lang="en-US" dirty="0"/>
          </a:p>
        </p:txBody>
      </p:sp>
    </p:spTree>
    <p:extLst>
      <p:ext uri="{BB962C8B-B14F-4D97-AF65-F5344CB8AC3E}">
        <p14:creationId xmlns:p14="http://schemas.microsoft.com/office/powerpoint/2010/main" val="108068364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DF0796-DBA0-4B7B-80FE-4387910E55BF}"/>
              </a:ext>
            </a:extLst>
          </p:cNvPr>
          <p:cNvSpPr>
            <a:spLocks noGrp="1"/>
          </p:cNvSpPr>
          <p:nvPr>
            <p:ph type="body" sz="quarter" idx="10"/>
          </p:nvPr>
        </p:nvSpPr>
        <p:spPr/>
        <p:txBody>
          <a:bodyPr/>
          <a:lstStyle/>
          <a:p>
            <a:r>
              <a:rPr lang="en-AU" dirty="0"/>
              <a:t>Summary</a:t>
            </a:r>
            <a:endParaRPr lang="en-US" dirty="0"/>
          </a:p>
        </p:txBody>
      </p:sp>
      <p:sp>
        <p:nvSpPr>
          <p:cNvPr id="3" name="Text Placeholder 2">
            <a:extLst>
              <a:ext uri="{FF2B5EF4-FFF2-40B4-BE49-F238E27FC236}">
                <a16:creationId xmlns:a16="http://schemas.microsoft.com/office/drawing/2014/main" id="{E7D3E860-9C10-4A19-8711-868AC0C1C49B}"/>
              </a:ext>
            </a:extLst>
          </p:cNvPr>
          <p:cNvSpPr>
            <a:spLocks noGrp="1"/>
          </p:cNvSpPr>
          <p:nvPr>
            <p:ph type="body" sz="quarter" idx="11"/>
          </p:nvPr>
        </p:nvSpPr>
        <p:spPr/>
        <p:txBody>
          <a:bodyPr/>
          <a:lstStyle/>
          <a:p>
            <a:pPr marL="273050" indent="-273050">
              <a:spcBef>
                <a:spcPts val="600"/>
              </a:spcBef>
              <a:buSzPct val="70000"/>
              <a:defRPr/>
            </a:pPr>
            <a:r>
              <a:rPr lang="en-AU" sz="2400" dirty="0"/>
              <a:t>An effective presenter:</a:t>
            </a:r>
          </a:p>
          <a:p>
            <a:pPr marL="730250" lvl="1" indent="-273050">
              <a:spcBef>
                <a:spcPts val="600"/>
              </a:spcBef>
              <a:buSzPct val="70000"/>
              <a:buFont typeface="Arial" pitchFamily="34" charset="0"/>
              <a:buChar char="•"/>
              <a:defRPr/>
            </a:pPr>
            <a:r>
              <a:rPr lang="en-AU" sz="2000" dirty="0"/>
              <a:t>considers both the content and mechanics;</a:t>
            </a:r>
          </a:p>
          <a:p>
            <a:pPr marL="730250" lvl="1" indent="-273050">
              <a:spcBef>
                <a:spcPts val="600"/>
              </a:spcBef>
              <a:buSzPct val="70000"/>
              <a:buFont typeface="Arial" pitchFamily="34" charset="0"/>
              <a:buChar char="•"/>
              <a:defRPr/>
            </a:pPr>
            <a:r>
              <a:rPr lang="en-AU" sz="2000" dirty="0"/>
              <a:t>organises the talk into clear components;</a:t>
            </a:r>
          </a:p>
          <a:p>
            <a:pPr marL="730250" lvl="1" indent="-273050">
              <a:spcBef>
                <a:spcPts val="600"/>
              </a:spcBef>
              <a:buSzPct val="70000"/>
              <a:buFont typeface="Arial" pitchFamily="34" charset="0"/>
              <a:buChar char="•"/>
              <a:defRPr/>
            </a:pPr>
            <a:r>
              <a:rPr lang="en-AU" sz="2000" dirty="0"/>
              <a:t> communicates ideas logically, coherently and clearly;</a:t>
            </a:r>
          </a:p>
          <a:p>
            <a:pPr marL="730250" lvl="1" indent="-273050">
              <a:spcBef>
                <a:spcPts val="600"/>
              </a:spcBef>
              <a:buSzPct val="70000"/>
              <a:buFont typeface="Arial" pitchFamily="34" charset="0"/>
              <a:buChar char="•"/>
              <a:defRPr/>
            </a:pPr>
            <a:r>
              <a:rPr lang="en-AU" sz="2000" dirty="0"/>
              <a:t>plans for the task as a group; </a:t>
            </a:r>
          </a:p>
          <a:p>
            <a:pPr marL="730250" lvl="1" indent="-273050">
              <a:spcBef>
                <a:spcPts val="600"/>
              </a:spcBef>
              <a:buSzPct val="70000"/>
              <a:buFont typeface="Arial" pitchFamily="34" charset="0"/>
              <a:buChar char="•"/>
              <a:defRPr/>
            </a:pPr>
            <a:r>
              <a:rPr lang="en-AU" sz="2000" dirty="0"/>
              <a:t>prepares the slides so that message is:</a:t>
            </a:r>
          </a:p>
          <a:p>
            <a:pPr marL="1187450" lvl="2" indent="-273050">
              <a:spcBef>
                <a:spcPts val="600"/>
              </a:spcBef>
              <a:buSzPct val="70000"/>
              <a:buFont typeface="Arial" pitchFamily="34" charset="0"/>
              <a:buChar char="•"/>
              <a:defRPr/>
            </a:pPr>
            <a:r>
              <a:rPr lang="en-AU" sz="2000" dirty="0"/>
              <a:t>clear, interesting and error free;</a:t>
            </a:r>
          </a:p>
          <a:p>
            <a:pPr marL="730250" lvl="1" indent="-273050">
              <a:spcBef>
                <a:spcPts val="600"/>
              </a:spcBef>
              <a:buSzPct val="70000"/>
              <a:buFont typeface="Arial" pitchFamily="34" charset="0"/>
              <a:buChar char="•"/>
              <a:defRPr/>
            </a:pPr>
            <a:r>
              <a:rPr lang="en-AU" sz="2000" dirty="0"/>
              <a:t>speaks well and engages with the audience;</a:t>
            </a:r>
          </a:p>
          <a:p>
            <a:pPr marL="730250" lvl="1" indent="-273050">
              <a:spcBef>
                <a:spcPts val="600"/>
              </a:spcBef>
              <a:buSzPct val="70000"/>
              <a:buFont typeface="Arial" pitchFamily="34" charset="0"/>
              <a:buChar char="•"/>
              <a:defRPr/>
            </a:pPr>
            <a:r>
              <a:rPr lang="en-AU" sz="2000" dirty="0"/>
              <a:t>keeps within the allocated time; and</a:t>
            </a:r>
          </a:p>
          <a:p>
            <a:pPr marL="730250" lvl="1" indent="-273050">
              <a:spcBef>
                <a:spcPts val="600"/>
              </a:spcBef>
              <a:buSzPct val="70000"/>
              <a:buFont typeface="Arial" pitchFamily="34" charset="0"/>
              <a:buChar char="•"/>
              <a:defRPr/>
            </a:pPr>
            <a:r>
              <a:rPr lang="en-AU" sz="2000" dirty="0"/>
              <a:t>uses evidence to support discussion.</a:t>
            </a:r>
          </a:p>
        </p:txBody>
      </p:sp>
    </p:spTree>
    <p:extLst>
      <p:ext uri="{BB962C8B-B14F-4D97-AF65-F5344CB8AC3E}">
        <p14:creationId xmlns:p14="http://schemas.microsoft.com/office/powerpoint/2010/main" val="136370544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6166226-E6E1-4072-8DA6-DED0477750F6}"/>
              </a:ext>
            </a:extLst>
          </p:cNvPr>
          <p:cNvSpPr>
            <a:spLocks noGrp="1"/>
          </p:cNvSpPr>
          <p:nvPr>
            <p:ph type="body" sz="quarter" idx="10"/>
          </p:nvPr>
        </p:nvSpPr>
        <p:spPr/>
        <p:txBody>
          <a:bodyPr/>
          <a:lstStyle/>
          <a:p>
            <a:r>
              <a:rPr lang="en-AU" dirty="0"/>
              <a:t>Content</a:t>
            </a:r>
            <a:endParaRPr lang="en-US" dirty="0"/>
          </a:p>
        </p:txBody>
      </p:sp>
      <p:sp>
        <p:nvSpPr>
          <p:cNvPr id="3" name="Text Placeholder 2">
            <a:extLst>
              <a:ext uri="{FF2B5EF4-FFF2-40B4-BE49-F238E27FC236}">
                <a16:creationId xmlns:a16="http://schemas.microsoft.com/office/drawing/2014/main" id="{0D908A01-BB7F-4A83-BCC6-493F97344F77}"/>
              </a:ext>
            </a:extLst>
          </p:cNvPr>
          <p:cNvSpPr>
            <a:spLocks noGrp="1"/>
          </p:cNvSpPr>
          <p:nvPr>
            <p:ph type="body" sz="quarter" idx="11"/>
          </p:nvPr>
        </p:nvSpPr>
        <p:spPr/>
        <p:txBody>
          <a:bodyPr/>
          <a:lstStyle/>
          <a:p>
            <a:r>
              <a:rPr lang="en-AU" dirty="0"/>
              <a:t>Design your presentation for your target audience:</a:t>
            </a:r>
          </a:p>
          <a:p>
            <a:pPr marL="342900" indent="-342900">
              <a:buFont typeface="Arial" panose="020B0604020202020204" pitchFamily="34" charset="0"/>
              <a:buChar char="•"/>
            </a:pPr>
            <a:r>
              <a:rPr lang="en-AU" b="0" dirty="0"/>
              <a:t> Your peers and instructor.	</a:t>
            </a:r>
          </a:p>
          <a:p>
            <a:endParaRPr lang="en-AU" dirty="0"/>
          </a:p>
          <a:p>
            <a:r>
              <a:rPr lang="en-AU" dirty="0"/>
              <a:t>Do not keep your audience guessing:</a:t>
            </a:r>
          </a:p>
          <a:p>
            <a:pPr marL="342900" indent="-342900">
              <a:buFont typeface="Arial" panose="020B0604020202020204" pitchFamily="34" charset="0"/>
              <a:buChar char="•"/>
            </a:pPr>
            <a:r>
              <a:rPr lang="en-AU" b="0" dirty="0"/>
              <a:t> Organise your talk into the following components:</a:t>
            </a:r>
          </a:p>
          <a:p>
            <a:pPr marL="342900" indent="-342900">
              <a:buFont typeface="Arial" panose="020B0604020202020204" pitchFamily="34" charset="0"/>
              <a:buChar char="•"/>
            </a:pPr>
            <a:r>
              <a:rPr lang="en-AU" b="0" dirty="0"/>
              <a:t> introduction;</a:t>
            </a:r>
          </a:p>
          <a:p>
            <a:pPr marL="342900" indent="-342900">
              <a:buFont typeface="Arial" panose="020B0604020202020204" pitchFamily="34" charset="0"/>
              <a:buChar char="•"/>
            </a:pPr>
            <a:r>
              <a:rPr lang="en-AU" b="0" dirty="0"/>
              <a:t> body; and</a:t>
            </a:r>
          </a:p>
          <a:p>
            <a:pPr marL="342900" indent="-342900">
              <a:buFont typeface="Arial" panose="020B0604020202020204" pitchFamily="34" charset="0"/>
              <a:buChar char="•"/>
            </a:pPr>
            <a:r>
              <a:rPr lang="en-AU" b="0" dirty="0"/>
              <a:t> conclusion.</a:t>
            </a:r>
          </a:p>
          <a:p>
            <a:endParaRPr lang="en-AU" dirty="0"/>
          </a:p>
          <a:p>
            <a:r>
              <a:rPr lang="en-AU" dirty="0"/>
              <a:t>Begin by providing an overview of your presentation:</a:t>
            </a:r>
          </a:p>
          <a:p>
            <a:pPr marL="342900" indent="-342900">
              <a:buFont typeface="Arial" panose="020B0604020202020204" pitchFamily="34" charset="0"/>
              <a:buChar char="•"/>
            </a:pPr>
            <a:r>
              <a:rPr lang="en-AU" dirty="0"/>
              <a:t> </a:t>
            </a:r>
            <a:r>
              <a:rPr lang="en-AU" b="0" dirty="0"/>
              <a:t>How your talk is organised.	</a:t>
            </a:r>
          </a:p>
          <a:p>
            <a:endParaRPr lang="en-US" dirty="0"/>
          </a:p>
        </p:txBody>
      </p:sp>
    </p:spTree>
    <p:extLst>
      <p:ext uri="{BB962C8B-B14F-4D97-AF65-F5344CB8AC3E}">
        <p14:creationId xmlns:p14="http://schemas.microsoft.com/office/powerpoint/2010/main" val="406121720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056212B-4CF2-4961-9B26-C5C0F3D0E15A}"/>
              </a:ext>
            </a:extLst>
          </p:cNvPr>
          <p:cNvSpPr>
            <a:spLocks noGrp="1"/>
          </p:cNvSpPr>
          <p:nvPr>
            <p:ph type="body" sz="quarter" idx="10"/>
          </p:nvPr>
        </p:nvSpPr>
        <p:spPr/>
        <p:txBody>
          <a:bodyPr/>
          <a:lstStyle/>
          <a:p>
            <a:r>
              <a:rPr lang="en-AU" dirty="0"/>
              <a:t>References</a:t>
            </a:r>
            <a:endParaRPr lang="en-US" dirty="0"/>
          </a:p>
        </p:txBody>
      </p:sp>
      <p:sp>
        <p:nvSpPr>
          <p:cNvPr id="3" name="Text Placeholder 2">
            <a:extLst>
              <a:ext uri="{FF2B5EF4-FFF2-40B4-BE49-F238E27FC236}">
                <a16:creationId xmlns:a16="http://schemas.microsoft.com/office/drawing/2014/main" id="{53CC1A67-F0F4-4A9D-B80D-0433E93063E8}"/>
              </a:ext>
            </a:extLst>
          </p:cNvPr>
          <p:cNvSpPr>
            <a:spLocks noGrp="1"/>
          </p:cNvSpPr>
          <p:nvPr>
            <p:ph type="body" sz="quarter" idx="11"/>
          </p:nvPr>
        </p:nvSpPr>
        <p:spPr/>
        <p:txBody>
          <a:bodyPr/>
          <a:lstStyle/>
          <a:p>
            <a:pPr>
              <a:defRPr/>
            </a:pPr>
            <a:endParaRPr lang="en-AU" dirty="0"/>
          </a:p>
          <a:p>
            <a:pPr>
              <a:defRPr/>
            </a:pPr>
            <a:endParaRPr lang="en-AU" dirty="0"/>
          </a:p>
          <a:p>
            <a:pPr>
              <a:defRPr/>
            </a:pPr>
            <a:r>
              <a:rPr lang="en-AU" dirty="0"/>
              <a:t>Huff, WAK 2008, </a:t>
            </a:r>
            <a:r>
              <a:rPr lang="en-AU" i="1" dirty="0"/>
              <a:t>Public speaking: a concise overview for the twenty-first century</a:t>
            </a:r>
            <a:r>
              <a:rPr lang="en-AU" dirty="0"/>
              <a:t>, Peter Lang, New York.</a:t>
            </a:r>
          </a:p>
          <a:p>
            <a:pPr>
              <a:defRPr/>
            </a:pPr>
            <a:endParaRPr lang="en-AU" dirty="0"/>
          </a:p>
          <a:p>
            <a:pPr>
              <a:defRPr/>
            </a:pPr>
            <a:r>
              <a:rPr lang="en-AU" dirty="0"/>
              <a:t>Van Emden, J 2010, </a:t>
            </a:r>
            <a:r>
              <a:rPr lang="en-AU" i="1" dirty="0"/>
              <a:t>Presentation skills for students</a:t>
            </a:r>
            <a:r>
              <a:rPr lang="en-AU" dirty="0"/>
              <a:t>, Palgrave Macmillan, Hampshire, New York.</a:t>
            </a:r>
          </a:p>
          <a:p>
            <a:endParaRPr lang="en-US" dirty="0"/>
          </a:p>
        </p:txBody>
      </p:sp>
    </p:spTree>
    <p:extLst>
      <p:ext uri="{BB962C8B-B14F-4D97-AF65-F5344CB8AC3E}">
        <p14:creationId xmlns:p14="http://schemas.microsoft.com/office/powerpoint/2010/main" val="50774327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044F67-FB44-4BC2-9665-FC4C81483E6B}"/>
              </a:ext>
            </a:extLst>
          </p:cNvPr>
          <p:cNvSpPr>
            <a:spLocks noGrp="1"/>
          </p:cNvSpPr>
          <p:nvPr>
            <p:ph type="body" sz="quarter" idx="10"/>
          </p:nvPr>
        </p:nvSpPr>
        <p:spPr/>
        <p:txBody>
          <a:bodyPr/>
          <a:lstStyle/>
          <a:p>
            <a:r>
              <a:rPr lang="en-AU" dirty="0"/>
              <a:t>Introduction</a:t>
            </a:r>
            <a:endParaRPr lang="en-US" dirty="0"/>
          </a:p>
        </p:txBody>
      </p:sp>
      <p:sp>
        <p:nvSpPr>
          <p:cNvPr id="3" name="Text Placeholder 2">
            <a:extLst>
              <a:ext uri="{FF2B5EF4-FFF2-40B4-BE49-F238E27FC236}">
                <a16:creationId xmlns:a16="http://schemas.microsoft.com/office/drawing/2014/main" id="{C719090C-60F0-4CDC-9C1B-988A7D708E5A}"/>
              </a:ext>
            </a:extLst>
          </p:cNvPr>
          <p:cNvSpPr>
            <a:spLocks noGrp="1"/>
          </p:cNvSpPr>
          <p:nvPr>
            <p:ph type="body" sz="quarter" idx="11"/>
          </p:nvPr>
        </p:nvSpPr>
        <p:spPr/>
        <p:txBody>
          <a:bodyPr/>
          <a:lstStyle/>
          <a:p>
            <a:r>
              <a:rPr lang="en-AU" dirty="0"/>
              <a:t>Provide a clear introduction:</a:t>
            </a:r>
          </a:p>
          <a:p>
            <a:r>
              <a:rPr lang="en-AU" dirty="0"/>
              <a:t>introduce:</a:t>
            </a:r>
          </a:p>
          <a:p>
            <a:pPr marL="342900" indent="-342900">
              <a:buFont typeface="Arial" panose="020B0604020202020204" pitchFamily="34" charset="0"/>
              <a:buChar char="•"/>
            </a:pPr>
            <a:r>
              <a:rPr lang="en-AU" b="0" dirty="0"/>
              <a:t>yourself;</a:t>
            </a:r>
          </a:p>
          <a:p>
            <a:pPr marL="342900" indent="-342900">
              <a:buFont typeface="Arial" panose="020B0604020202020204" pitchFamily="34" charset="0"/>
              <a:buChar char="•"/>
            </a:pPr>
            <a:r>
              <a:rPr lang="en-AU" b="0" dirty="0"/>
              <a:t>your topic;</a:t>
            </a:r>
          </a:p>
          <a:p>
            <a:pPr marL="342900" indent="-342900">
              <a:buFont typeface="Arial" panose="020B0604020202020204" pitchFamily="34" charset="0"/>
              <a:buChar char="•"/>
            </a:pPr>
            <a:r>
              <a:rPr lang="en-AU" b="0" dirty="0"/>
              <a:t>the focus; and </a:t>
            </a:r>
          </a:p>
          <a:p>
            <a:pPr marL="342900" indent="-342900">
              <a:buFont typeface="Arial" panose="020B0604020202020204" pitchFamily="34" charset="0"/>
              <a:buChar char="•"/>
            </a:pPr>
            <a:r>
              <a:rPr lang="en-AU" b="0" dirty="0"/>
              <a:t>structure of your presentation </a:t>
            </a:r>
            <a:br>
              <a:rPr lang="en-AU" b="0" dirty="0"/>
            </a:br>
            <a:r>
              <a:rPr lang="en-AU" b="0" dirty="0"/>
              <a:t>(You can choose to have an overview slide)</a:t>
            </a:r>
          </a:p>
          <a:p>
            <a:endParaRPr lang="en-AU" dirty="0"/>
          </a:p>
          <a:p>
            <a:r>
              <a:rPr lang="en-AU" dirty="0"/>
              <a:t>Inform audience when questions will be answered:</a:t>
            </a:r>
          </a:p>
          <a:p>
            <a:pPr marL="342900" indent="-342900">
              <a:buFont typeface="Arial" panose="020B0604020202020204" pitchFamily="34" charset="0"/>
              <a:buChar char="•"/>
            </a:pPr>
            <a:r>
              <a:rPr lang="en-AU" b="0" dirty="0"/>
              <a:t> interactive vs. question time at the end.</a:t>
            </a:r>
          </a:p>
          <a:p>
            <a:endParaRPr lang="en-US" dirty="0"/>
          </a:p>
        </p:txBody>
      </p:sp>
    </p:spTree>
    <p:extLst>
      <p:ext uri="{BB962C8B-B14F-4D97-AF65-F5344CB8AC3E}">
        <p14:creationId xmlns:p14="http://schemas.microsoft.com/office/powerpoint/2010/main" val="11960697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8A19D1D-7F1D-4599-9862-8D64A9497896}"/>
              </a:ext>
            </a:extLst>
          </p:cNvPr>
          <p:cNvSpPr>
            <a:spLocks noGrp="1"/>
          </p:cNvSpPr>
          <p:nvPr>
            <p:ph type="body" sz="quarter" idx="10"/>
          </p:nvPr>
        </p:nvSpPr>
        <p:spPr/>
        <p:txBody>
          <a:bodyPr/>
          <a:lstStyle/>
          <a:p>
            <a:r>
              <a:rPr lang="en-AU" dirty="0"/>
              <a:t>Example: Overview Slide</a:t>
            </a:r>
            <a:endParaRPr lang="en-US" dirty="0"/>
          </a:p>
        </p:txBody>
      </p:sp>
      <p:sp>
        <p:nvSpPr>
          <p:cNvPr id="3" name="Text Placeholder 2">
            <a:extLst>
              <a:ext uri="{FF2B5EF4-FFF2-40B4-BE49-F238E27FC236}">
                <a16:creationId xmlns:a16="http://schemas.microsoft.com/office/drawing/2014/main" id="{30E2705A-3D8C-4AE3-8278-E3F8011D58D4}"/>
              </a:ext>
            </a:extLst>
          </p:cNvPr>
          <p:cNvSpPr>
            <a:spLocks noGrp="1"/>
          </p:cNvSpPr>
          <p:nvPr>
            <p:ph type="body" sz="quarter" idx="11"/>
          </p:nvPr>
        </p:nvSpPr>
        <p:spPr>
          <a:xfrm>
            <a:off x="1938338" y="1295400"/>
            <a:ext cx="8258175" cy="4168140"/>
          </a:xfrm>
        </p:spPr>
        <p:txBody>
          <a:bodyPr/>
          <a:lstStyle/>
          <a:p>
            <a:r>
              <a:rPr lang="en-AU" b="0" dirty="0"/>
              <a:t>Public Relations in China and Japan</a:t>
            </a:r>
          </a:p>
          <a:p>
            <a:endParaRPr lang="en-AU" b="0" dirty="0"/>
          </a:p>
          <a:p>
            <a:r>
              <a:rPr lang="en-AU" b="0" dirty="0"/>
              <a:t>Infrastructural ingredients that are key to international public relations:</a:t>
            </a:r>
          </a:p>
          <a:p>
            <a:pPr marL="342900" indent="-342900">
              <a:buFont typeface="Arial" panose="020B0604020202020204" pitchFamily="34" charset="0"/>
              <a:buChar char="•"/>
            </a:pPr>
            <a:r>
              <a:rPr lang="en-AU" b="0" dirty="0"/>
              <a:t>Political system</a:t>
            </a:r>
          </a:p>
          <a:p>
            <a:pPr marL="342900" indent="-342900">
              <a:buFont typeface="Arial" panose="020B0604020202020204" pitchFamily="34" charset="0"/>
              <a:buChar char="•"/>
            </a:pPr>
            <a:r>
              <a:rPr lang="en-AU" b="0" dirty="0"/>
              <a:t>Level of economic development</a:t>
            </a:r>
          </a:p>
          <a:p>
            <a:pPr marL="342900" indent="-342900">
              <a:buFont typeface="Arial" panose="020B0604020202020204" pitchFamily="34" charset="0"/>
              <a:buChar char="•"/>
            </a:pPr>
            <a:r>
              <a:rPr lang="en-AU" b="0" dirty="0"/>
              <a:t>Level of activism</a:t>
            </a:r>
          </a:p>
          <a:p>
            <a:endParaRPr lang="en-AU" b="0" dirty="0"/>
          </a:p>
          <a:p>
            <a:r>
              <a:rPr lang="en-AU" b="0" dirty="0"/>
              <a:t>These factors influence and are influenced by a country’s culture and media.</a:t>
            </a:r>
          </a:p>
          <a:p>
            <a:endParaRPr lang="en-AU" b="0" dirty="0"/>
          </a:p>
          <a:p>
            <a:r>
              <a:rPr lang="en-AU" b="0" dirty="0"/>
              <a:t>Both China and Japan have experienced a large amount of growth </a:t>
            </a:r>
            <a:br>
              <a:rPr lang="en-AU" b="0" dirty="0"/>
            </a:br>
            <a:r>
              <a:rPr lang="en-AU" b="0" dirty="0"/>
              <a:t>over the past 30 years.</a:t>
            </a:r>
          </a:p>
          <a:p>
            <a:endParaRPr lang="en-US" b="0" dirty="0"/>
          </a:p>
        </p:txBody>
      </p:sp>
    </p:spTree>
    <p:extLst>
      <p:ext uri="{BB962C8B-B14F-4D97-AF65-F5344CB8AC3E}">
        <p14:creationId xmlns:p14="http://schemas.microsoft.com/office/powerpoint/2010/main" val="29096769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29EECBD-8B61-4B50-B0DD-BB82C4DE9AB6}"/>
              </a:ext>
            </a:extLst>
          </p:cNvPr>
          <p:cNvSpPr>
            <a:spLocks noGrp="1"/>
          </p:cNvSpPr>
          <p:nvPr>
            <p:ph type="body" sz="quarter" idx="10"/>
          </p:nvPr>
        </p:nvSpPr>
        <p:spPr/>
        <p:txBody>
          <a:bodyPr/>
          <a:lstStyle/>
          <a:p>
            <a:r>
              <a:rPr lang="en-AU" dirty="0"/>
              <a:t>Example: Introduction</a:t>
            </a:r>
            <a:endParaRPr lang="en-US" dirty="0"/>
          </a:p>
        </p:txBody>
      </p:sp>
      <p:sp>
        <p:nvSpPr>
          <p:cNvPr id="4" name="TextBox 4">
            <a:extLst>
              <a:ext uri="{FF2B5EF4-FFF2-40B4-BE49-F238E27FC236}">
                <a16:creationId xmlns:a16="http://schemas.microsoft.com/office/drawing/2014/main" id="{45E50144-90A2-42BB-A68D-70BD8A9E28F0}"/>
              </a:ext>
            </a:extLst>
          </p:cNvPr>
          <p:cNvSpPr txBox="1">
            <a:spLocks noChangeArrowheads="1"/>
          </p:cNvSpPr>
          <p:nvPr/>
        </p:nvSpPr>
        <p:spPr bwMode="auto">
          <a:xfrm>
            <a:off x="8120064" y="1636714"/>
            <a:ext cx="936625" cy="461665"/>
          </a:xfrm>
          <a:prstGeom prst="rect">
            <a:avLst/>
          </a:prstGeom>
          <a:noFill/>
          <a:ln w="9525">
            <a:noFill/>
            <a:miter lim="800000"/>
            <a:headEnd/>
            <a:tailEnd/>
          </a:ln>
        </p:spPr>
        <p:txBody>
          <a:bodyPr>
            <a:spAutoFit/>
          </a:bodyPr>
          <a:lstStyle/>
          <a:p>
            <a:endParaRPr lang="en-AU">
              <a:latin typeface="Calibri" pitchFamily="34" charset="0"/>
            </a:endParaRPr>
          </a:p>
        </p:txBody>
      </p:sp>
      <p:sp>
        <p:nvSpPr>
          <p:cNvPr id="5" name="TextBox 4">
            <a:extLst>
              <a:ext uri="{FF2B5EF4-FFF2-40B4-BE49-F238E27FC236}">
                <a16:creationId xmlns:a16="http://schemas.microsoft.com/office/drawing/2014/main" id="{054D107E-B04D-4598-A211-8B3F79F15D9A}"/>
              </a:ext>
            </a:extLst>
          </p:cNvPr>
          <p:cNvSpPr txBox="1"/>
          <p:nvPr/>
        </p:nvSpPr>
        <p:spPr>
          <a:xfrm>
            <a:off x="1814478" y="1076325"/>
            <a:ext cx="8880193" cy="830997"/>
          </a:xfrm>
          <a:prstGeom prst="rect">
            <a:avLst/>
          </a:prstGeom>
          <a:solidFill>
            <a:schemeClr val="accent2">
              <a:lumMod val="60000"/>
              <a:lumOff val="40000"/>
            </a:schemeClr>
          </a:solidFill>
        </p:spPr>
        <p:txBody>
          <a:bodyPr wrap="square">
            <a:spAutoFit/>
          </a:bodyPr>
          <a:lstStyle/>
          <a:p>
            <a:pPr algn="ctr">
              <a:defRPr/>
            </a:pPr>
            <a:r>
              <a:rPr lang="en-AU" b="1" dirty="0">
                <a:latin typeface="+mn-lt"/>
              </a:rPr>
              <a:t>Begin with an appropriate greeting:</a:t>
            </a:r>
          </a:p>
          <a:p>
            <a:pPr algn="ctr">
              <a:defRPr/>
            </a:pPr>
            <a:r>
              <a:rPr lang="en-AU" i="1" dirty="0">
                <a:latin typeface="+mn-lt"/>
              </a:rPr>
              <a:t>Good morning, etc.</a:t>
            </a:r>
          </a:p>
        </p:txBody>
      </p:sp>
      <p:sp>
        <p:nvSpPr>
          <p:cNvPr id="6" name="TextBox 5">
            <a:extLst>
              <a:ext uri="{FF2B5EF4-FFF2-40B4-BE49-F238E27FC236}">
                <a16:creationId xmlns:a16="http://schemas.microsoft.com/office/drawing/2014/main" id="{077CC965-10D7-4EEC-8421-A7DD46613438}"/>
              </a:ext>
            </a:extLst>
          </p:cNvPr>
          <p:cNvSpPr txBox="1"/>
          <p:nvPr/>
        </p:nvSpPr>
        <p:spPr>
          <a:xfrm>
            <a:off x="1814478" y="2095499"/>
            <a:ext cx="8880193" cy="830997"/>
          </a:xfrm>
          <a:prstGeom prst="rect">
            <a:avLst/>
          </a:prstGeom>
          <a:solidFill>
            <a:schemeClr val="accent2">
              <a:lumMod val="40000"/>
              <a:lumOff val="60000"/>
            </a:schemeClr>
          </a:solidFill>
        </p:spPr>
        <p:txBody>
          <a:bodyPr wrap="square">
            <a:spAutoFit/>
          </a:bodyPr>
          <a:lstStyle/>
          <a:p>
            <a:pPr algn="ctr">
              <a:defRPr/>
            </a:pPr>
            <a:r>
              <a:rPr lang="en-AU" b="1" dirty="0">
                <a:latin typeface="+mn-lt"/>
              </a:rPr>
              <a:t>Introduction of self:</a:t>
            </a:r>
          </a:p>
          <a:p>
            <a:pPr algn="ctr">
              <a:defRPr/>
            </a:pPr>
            <a:r>
              <a:rPr lang="en-AU" i="1" dirty="0">
                <a:latin typeface="+mn-lt"/>
              </a:rPr>
              <a:t>My name is ...</a:t>
            </a:r>
          </a:p>
        </p:txBody>
      </p:sp>
      <p:sp>
        <p:nvSpPr>
          <p:cNvPr id="7" name="TextBox 6">
            <a:extLst>
              <a:ext uri="{FF2B5EF4-FFF2-40B4-BE49-F238E27FC236}">
                <a16:creationId xmlns:a16="http://schemas.microsoft.com/office/drawing/2014/main" id="{FEC72433-0178-423F-9BE2-303E80CA1716}"/>
              </a:ext>
            </a:extLst>
          </p:cNvPr>
          <p:cNvSpPr txBox="1"/>
          <p:nvPr/>
        </p:nvSpPr>
        <p:spPr>
          <a:xfrm>
            <a:off x="1814477" y="3114673"/>
            <a:ext cx="8880192" cy="1200329"/>
          </a:xfrm>
          <a:prstGeom prst="rect">
            <a:avLst/>
          </a:prstGeom>
          <a:solidFill>
            <a:schemeClr val="accent2">
              <a:lumMod val="20000"/>
              <a:lumOff val="80000"/>
            </a:schemeClr>
          </a:solidFill>
        </p:spPr>
        <p:txBody>
          <a:bodyPr wrap="square">
            <a:spAutoFit/>
          </a:bodyPr>
          <a:lstStyle/>
          <a:p>
            <a:pPr algn="ctr">
              <a:defRPr/>
            </a:pPr>
            <a:r>
              <a:rPr lang="en-AU" b="1" dirty="0">
                <a:latin typeface="+mn-lt"/>
              </a:rPr>
              <a:t>Introduction of topic:</a:t>
            </a:r>
          </a:p>
          <a:p>
            <a:pPr algn="ctr">
              <a:defRPr/>
            </a:pPr>
            <a:r>
              <a:rPr lang="en-AU" i="1" dirty="0">
                <a:latin typeface="+mn-lt"/>
              </a:rPr>
              <a:t>Today we are going to talk about ‘Public Relations within South-East Asia, focusing specifically on China and Japan. </a:t>
            </a:r>
          </a:p>
        </p:txBody>
      </p:sp>
      <p:sp>
        <p:nvSpPr>
          <p:cNvPr id="8" name="TextBox 7">
            <a:extLst>
              <a:ext uri="{FF2B5EF4-FFF2-40B4-BE49-F238E27FC236}">
                <a16:creationId xmlns:a16="http://schemas.microsoft.com/office/drawing/2014/main" id="{BA65CE43-C8D4-41A2-A6F6-8ECF40D543A1}"/>
              </a:ext>
            </a:extLst>
          </p:cNvPr>
          <p:cNvSpPr txBox="1"/>
          <p:nvPr/>
        </p:nvSpPr>
        <p:spPr>
          <a:xfrm>
            <a:off x="1814478" y="4503178"/>
            <a:ext cx="8880192" cy="584200"/>
          </a:xfrm>
          <a:prstGeom prst="rect">
            <a:avLst/>
          </a:prstGeom>
          <a:noFill/>
        </p:spPr>
        <p:txBody>
          <a:bodyPr wrap="square">
            <a:spAutoFit/>
          </a:bodyPr>
          <a:lstStyle/>
          <a:p>
            <a:pPr algn="ctr">
              <a:defRPr/>
            </a:pPr>
            <a:r>
              <a:rPr lang="en-AU" sz="1600" dirty="0">
                <a:solidFill>
                  <a:srgbClr val="C00000"/>
                </a:solidFill>
                <a:latin typeface="+mn-lt"/>
              </a:rPr>
              <a:t>* Note: The purpose of this slide is only to provide you with an example. Do not prepare a slide with this information. </a:t>
            </a:r>
          </a:p>
        </p:txBody>
      </p:sp>
    </p:spTree>
    <p:extLst>
      <p:ext uri="{BB962C8B-B14F-4D97-AF65-F5344CB8AC3E}">
        <p14:creationId xmlns:p14="http://schemas.microsoft.com/office/powerpoint/2010/main" val="20735236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B6C015-E852-4E7B-AFFD-185372AEB099}"/>
              </a:ext>
            </a:extLst>
          </p:cNvPr>
          <p:cNvSpPr>
            <a:spLocks noGrp="1"/>
          </p:cNvSpPr>
          <p:nvPr>
            <p:ph type="body" sz="quarter" idx="10"/>
          </p:nvPr>
        </p:nvSpPr>
        <p:spPr/>
        <p:txBody>
          <a:bodyPr/>
          <a:lstStyle/>
          <a:p>
            <a:r>
              <a:rPr lang="en-AU" dirty="0"/>
              <a:t>Example: Introduction (cont’d)</a:t>
            </a:r>
            <a:endParaRPr lang="en-US" dirty="0"/>
          </a:p>
        </p:txBody>
      </p:sp>
      <p:sp>
        <p:nvSpPr>
          <p:cNvPr id="4" name="TextBox 3">
            <a:extLst>
              <a:ext uri="{FF2B5EF4-FFF2-40B4-BE49-F238E27FC236}">
                <a16:creationId xmlns:a16="http://schemas.microsoft.com/office/drawing/2014/main" id="{D529A962-C7F3-4618-9233-A02EFD15FC7A}"/>
              </a:ext>
            </a:extLst>
          </p:cNvPr>
          <p:cNvSpPr txBox="1"/>
          <p:nvPr/>
        </p:nvSpPr>
        <p:spPr>
          <a:xfrm>
            <a:off x="546101" y="1339939"/>
            <a:ext cx="11010900" cy="707886"/>
          </a:xfrm>
          <a:prstGeom prst="rect">
            <a:avLst/>
          </a:prstGeom>
          <a:solidFill>
            <a:schemeClr val="accent2">
              <a:lumMod val="60000"/>
              <a:lumOff val="40000"/>
            </a:schemeClr>
          </a:solidFill>
        </p:spPr>
        <p:txBody>
          <a:bodyPr wrap="square">
            <a:spAutoFit/>
          </a:bodyPr>
          <a:lstStyle/>
          <a:p>
            <a:pPr algn="ctr">
              <a:defRPr/>
            </a:pPr>
            <a:r>
              <a:rPr lang="en-AU" sz="2000" b="1" dirty="0">
                <a:latin typeface="+mn-lt"/>
              </a:rPr>
              <a:t>Provide a brief background about the topic:</a:t>
            </a:r>
          </a:p>
          <a:p>
            <a:pPr algn="ctr">
              <a:defRPr/>
            </a:pPr>
            <a:r>
              <a:rPr lang="en-AU" sz="2000" i="1" dirty="0">
                <a:latin typeface="+mn-lt"/>
              </a:rPr>
              <a:t>International public relations is heavily influenced by three key factors... </a:t>
            </a:r>
          </a:p>
        </p:txBody>
      </p:sp>
      <p:sp>
        <p:nvSpPr>
          <p:cNvPr id="5" name="TextBox 4">
            <a:extLst>
              <a:ext uri="{FF2B5EF4-FFF2-40B4-BE49-F238E27FC236}">
                <a16:creationId xmlns:a16="http://schemas.microsoft.com/office/drawing/2014/main" id="{915CDB55-EE31-4ECA-8D67-A7A3EB9B4154}"/>
              </a:ext>
            </a:extLst>
          </p:cNvPr>
          <p:cNvSpPr txBox="1"/>
          <p:nvPr/>
        </p:nvSpPr>
        <p:spPr>
          <a:xfrm>
            <a:off x="546101" y="2291500"/>
            <a:ext cx="11010900" cy="1015663"/>
          </a:xfrm>
          <a:prstGeom prst="rect">
            <a:avLst/>
          </a:prstGeom>
          <a:solidFill>
            <a:schemeClr val="accent2">
              <a:lumMod val="40000"/>
              <a:lumOff val="60000"/>
            </a:schemeClr>
          </a:solidFill>
        </p:spPr>
        <p:txBody>
          <a:bodyPr wrap="square">
            <a:spAutoFit/>
          </a:bodyPr>
          <a:lstStyle/>
          <a:p>
            <a:pPr algn="ctr">
              <a:defRPr/>
            </a:pPr>
            <a:r>
              <a:rPr lang="en-AU" sz="2000" b="1" dirty="0">
                <a:latin typeface="+mn-lt"/>
              </a:rPr>
              <a:t>Topic Focus:</a:t>
            </a:r>
          </a:p>
          <a:p>
            <a:pPr algn="ctr">
              <a:defRPr/>
            </a:pPr>
            <a:r>
              <a:rPr lang="en-AU" sz="2000" i="1" dirty="0">
                <a:latin typeface="+mn-lt"/>
              </a:rPr>
              <a:t>While we believe that it is important to discuss all the factors associated with Chinese and Japanese public relations, for the purpose of this presentation we have chosen to focus on...</a:t>
            </a:r>
          </a:p>
        </p:txBody>
      </p:sp>
      <p:sp>
        <p:nvSpPr>
          <p:cNvPr id="6" name="TextBox 5">
            <a:extLst>
              <a:ext uri="{FF2B5EF4-FFF2-40B4-BE49-F238E27FC236}">
                <a16:creationId xmlns:a16="http://schemas.microsoft.com/office/drawing/2014/main" id="{4665E10F-B390-41C6-B53E-E832C7768323}"/>
              </a:ext>
            </a:extLst>
          </p:cNvPr>
          <p:cNvSpPr txBox="1"/>
          <p:nvPr/>
        </p:nvSpPr>
        <p:spPr>
          <a:xfrm>
            <a:off x="546101" y="3550838"/>
            <a:ext cx="11010900" cy="1323439"/>
          </a:xfrm>
          <a:prstGeom prst="rect">
            <a:avLst/>
          </a:prstGeom>
          <a:solidFill>
            <a:schemeClr val="accent2">
              <a:lumMod val="20000"/>
              <a:lumOff val="80000"/>
            </a:schemeClr>
          </a:solidFill>
        </p:spPr>
        <p:txBody>
          <a:bodyPr wrap="square">
            <a:spAutoFit/>
          </a:bodyPr>
          <a:lstStyle/>
          <a:p>
            <a:pPr algn="ctr">
              <a:defRPr/>
            </a:pPr>
            <a:r>
              <a:rPr lang="en-AU" sz="2000" b="1" dirty="0">
                <a:latin typeface="+mn-lt"/>
              </a:rPr>
              <a:t>Structure of Presentation:</a:t>
            </a:r>
          </a:p>
          <a:p>
            <a:pPr algn="ctr">
              <a:defRPr/>
            </a:pPr>
            <a:r>
              <a:rPr lang="en-AU" sz="2000" i="1" dirty="0">
                <a:latin typeface="+mn-lt"/>
              </a:rPr>
              <a:t>We will first begin by providing a brief background about public relations in China and Japan. Next, we will describe the political structure of both these countries... This will be followed by a description about...</a:t>
            </a:r>
          </a:p>
        </p:txBody>
      </p:sp>
      <p:sp>
        <p:nvSpPr>
          <p:cNvPr id="7" name="TextBox 6">
            <a:extLst>
              <a:ext uri="{FF2B5EF4-FFF2-40B4-BE49-F238E27FC236}">
                <a16:creationId xmlns:a16="http://schemas.microsoft.com/office/drawing/2014/main" id="{C6E8A666-7783-4638-AFF0-E73E2FB331BA}"/>
              </a:ext>
            </a:extLst>
          </p:cNvPr>
          <p:cNvSpPr txBox="1"/>
          <p:nvPr/>
        </p:nvSpPr>
        <p:spPr>
          <a:xfrm>
            <a:off x="546101" y="5116024"/>
            <a:ext cx="11010899" cy="338554"/>
          </a:xfrm>
          <a:prstGeom prst="rect">
            <a:avLst/>
          </a:prstGeom>
          <a:noFill/>
        </p:spPr>
        <p:txBody>
          <a:bodyPr wrap="square">
            <a:spAutoFit/>
          </a:bodyPr>
          <a:lstStyle/>
          <a:p>
            <a:pPr algn="ctr">
              <a:defRPr/>
            </a:pPr>
            <a:r>
              <a:rPr lang="en-AU" sz="1600" dirty="0">
                <a:solidFill>
                  <a:srgbClr val="C00000"/>
                </a:solidFill>
                <a:latin typeface="+mn-lt"/>
              </a:rPr>
              <a:t>* Note: The purpose of this slide is only to provide you with an example. Do not prepare a slide with this information. </a:t>
            </a:r>
          </a:p>
        </p:txBody>
      </p:sp>
    </p:spTree>
    <p:extLst>
      <p:ext uri="{BB962C8B-B14F-4D97-AF65-F5344CB8AC3E}">
        <p14:creationId xmlns:p14="http://schemas.microsoft.com/office/powerpoint/2010/main" val="63868320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3579CB-F6C0-4F7E-A752-30FDD3AB2872}"/>
              </a:ext>
            </a:extLst>
          </p:cNvPr>
          <p:cNvSpPr>
            <a:spLocks noGrp="1"/>
          </p:cNvSpPr>
          <p:nvPr>
            <p:ph type="body" sz="quarter" idx="10"/>
          </p:nvPr>
        </p:nvSpPr>
        <p:spPr/>
        <p:txBody>
          <a:bodyPr/>
          <a:lstStyle/>
          <a:p>
            <a:r>
              <a:rPr lang="en-AU" dirty="0"/>
              <a:t>Body</a:t>
            </a:r>
            <a:endParaRPr lang="en-US" dirty="0"/>
          </a:p>
        </p:txBody>
      </p:sp>
      <p:sp>
        <p:nvSpPr>
          <p:cNvPr id="3" name="Text Placeholder 2">
            <a:extLst>
              <a:ext uri="{FF2B5EF4-FFF2-40B4-BE49-F238E27FC236}">
                <a16:creationId xmlns:a16="http://schemas.microsoft.com/office/drawing/2014/main" id="{3E95E0EB-A6D1-4F2C-8908-372D1564C64D}"/>
              </a:ext>
            </a:extLst>
          </p:cNvPr>
          <p:cNvSpPr>
            <a:spLocks noGrp="1"/>
          </p:cNvSpPr>
          <p:nvPr>
            <p:ph type="body" sz="quarter" idx="11"/>
          </p:nvPr>
        </p:nvSpPr>
        <p:spPr/>
        <p:txBody>
          <a:bodyPr/>
          <a:lstStyle/>
          <a:p>
            <a:r>
              <a:rPr lang="en-AU" dirty="0"/>
              <a:t>Keep it relevant;</a:t>
            </a:r>
          </a:p>
          <a:p>
            <a:endParaRPr lang="en-AU" dirty="0"/>
          </a:p>
          <a:p>
            <a:r>
              <a:rPr lang="en-AU" dirty="0"/>
              <a:t>Keep it logical;</a:t>
            </a:r>
          </a:p>
          <a:p>
            <a:endParaRPr lang="en-AU" dirty="0"/>
          </a:p>
          <a:p>
            <a:r>
              <a:rPr lang="en-AU" dirty="0"/>
              <a:t>Explain main points in detail;</a:t>
            </a:r>
          </a:p>
          <a:p>
            <a:endParaRPr lang="en-AU" dirty="0"/>
          </a:p>
          <a:p>
            <a:r>
              <a:rPr lang="en-AU" dirty="0"/>
              <a:t>Refer to evidence; and</a:t>
            </a:r>
          </a:p>
          <a:p>
            <a:endParaRPr lang="en-AU" dirty="0"/>
          </a:p>
          <a:p>
            <a:r>
              <a:rPr lang="en-AU" dirty="0"/>
              <a:t>Use language appropriate to your target audience.</a:t>
            </a:r>
            <a:endParaRPr lang="en-US" dirty="0"/>
          </a:p>
        </p:txBody>
      </p:sp>
    </p:spTree>
    <p:extLst>
      <p:ext uri="{BB962C8B-B14F-4D97-AF65-F5344CB8AC3E}">
        <p14:creationId xmlns:p14="http://schemas.microsoft.com/office/powerpoint/2010/main" val="103469470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E5198B-3B36-43CF-9F9B-525E1DB2EC3F}"/>
              </a:ext>
            </a:extLst>
          </p:cNvPr>
          <p:cNvSpPr>
            <a:spLocks noGrp="1"/>
          </p:cNvSpPr>
          <p:nvPr>
            <p:ph type="body" sz="quarter" idx="10"/>
          </p:nvPr>
        </p:nvSpPr>
        <p:spPr/>
        <p:txBody>
          <a:bodyPr/>
          <a:lstStyle/>
          <a:p>
            <a:r>
              <a:rPr lang="en-AU" dirty="0"/>
              <a:t>Body: Components</a:t>
            </a:r>
            <a:endParaRPr lang="en-US" dirty="0"/>
          </a:p>
        </p:txBody>
      </p:sp>
      <p:graphicFrame>
        <p:nvGraphicFramePr>
          <p:cNvPr id="4" name="Diagram 3">
            <a:extLst>
              <a:ext uri="{FF2B5EF4-FFF2-40B4-BE49-F238E27FC236}">
                <a16:creationId xmlns:a16="http://schemas.microsoft.com/office/drawing/2014/main" id="{7C894320-444E-4935-8F10-BD24F0774985}"/>
              </a:ext>
            </a:extLst>
          </p:cNvPr>
          <p:cNvGraphicFramePr/>
          <p:nvPr>
            <p:extLst>
              <p:ext uri="{D42A27DB-BD31-4B8C-83A1-F6EECF244321}">
                <p14:modId xmlns:p14="http://schemas.microsoft.com/office/powerpoint/2010/main" val="864573786"/>
              </p:ext>
            </p:extLst>
          </p:nvPr>
        </p:nvGraphicFramePr>
        <p:xfrm>
          <a:off x="628650" y="1223010"/>
          <a:ext cx="11178540" cy="42176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88B0C8EA-C941-40EA-A387-CF561DDC1767}"/>
              </a:ext>
            </a:extLst>
          </p:cNvPr>
          <p:cNvSpPr txBox="1"/>
          <p:nvPr/>
        </p:nvSpPr>
        <p:spPr>
          <a:xfrm>
            <a:off x="8999538" y="2041843"/>
            <a:ext cx="720725" cy="307975"/>
          </a:xfrm>
          <a:prstGeom prst="rect">
            <a:avLst/>
          </a:prstGeom>
          <a:noFill/>
        </p:spPr>
        <p:txBody>
          <a:bodyPr>
            <a:spAutoFit/>
          </a:bodyPr>
          <a:lstStyle/>
          <a:p>
            <a:pPr>
              <a:defRPr/>
            </a:pPr>
            <a:r>
              <a:rPr lang="en-AU" sz="1400" b="1" dirty="0">
                <a:latin typeface="+mn-lt"/>
              </a:rPr>
              <a:t>Link</a:t>
            </a:r>
          </a:p>
        </p:txBody>
      </p:sp>
      <p:sp>
        <p:nvSpPr>
          <p:cNvPr id="7" name="TextBox 6">
            <a:extLst>
              <a:ext uri="{FF2B5EF4-FFF2-40B4-BE49-F238E27FC236}">
                <a16:creationId xmlns:a16="http://schemas.microsoft.com/office/drawing/2014/main" id="{F5DCB070-C688-4C2F-9035-5EC59FA521BD}"/>
              </a:ext>
            </a:extLst>
          </p:cNvPr>
          <p:cNvSpPr txBox="1"/>
          <p:nvPr/>
        </p:nvSpPr>
        <p:spPr>
          <a:xfrm>
            <a:off x="9743123" y="3133090"/>
            <a:ext cx="720725" cy="307975"/>
          </a:xfrm>
          <a:prstGeom prst="rect">
            <a:avLst/>
          </a:prstGeom>
          <a:noFill/>
        </p:spPr>
        <p:txBody>
          <a:bodyPr wrap="square">
            <a:spAutoFit/>
          </a:bodyPr>
          <a:lstStyle/>
          <a:p>
            <a:pPr>
              <a:defRPr/>
            </a:pPr>
            <a:r>
              <a:rPr lang="en-AU" sz="1400" b="1" dirty="0">
                <a:latin typeface="+mn-lt"/>
              </a:rPr>
              <a:t>Link</a:t>
            </a:r>
          </a:p>
        </p:txBody>
      </p:sp>
      <p:sp>
        <p:nvSpPr>
          <p:cNvPr id="8" name="TextBox 7">
            <a:extLst>
              <a:ext uri="{FF2B5EF4-FFF2-40B4-BE49-F238E27FC236}">
                <a16:creationId xmlns:a16="http://schemas.microsoft.com/office/drawing/2014/main" id="{0691E36A-96CC-409E-B872-3EDC8268B52D}"/>
              </a:ext>
            </a:extLst>
          </p:cNvPr>
          <p:cNvSpPr txBox="1"/>
          <p:nvPr/>
        </p:nvSpPr>
        <p:spPr>
          <a:xfrm>
            <a:off x="10486708" y="4235767"/>
            <a:ext cx="720725" cy="307975"/>
          </a:xfrm>
          <a:prstGeom prst="rect">
            <a:avLst/>
          </a:prstGeom>
          <a:noFill/>
        </p:spPr>
        <p:txBody>
          <a:bodyPr>
            <a:spAutoFit/>
          </a:bodyPr>
          <a:lstStyle/>
          <a:p>
            <a:pPr>
              <a:defRPr/>
            </a:pPr>
            <a:r>
              <a:rPr lang="en-AU" sz="1400" b="1" dirty="0">
                <a:latin typeface="+mn-lt"/>
              </a:rPr>
              <a:t>Link</a:t>
            </a:r>
          </a:p>
        </p:txBody>
      </p:sp>
    </p:spTree>
    <p:extLst>
      <p:ext uri="{BB962C8B-B14F-4D97-AF65-F5344CB8AC3E}">
        <p14:creationId xmlns:p14="http://schemas.microsoft.com/office/powerpoint/2010/main" val="109219434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393c30e8adec86dd992a70397a6f80ab2962"/>
  <p:tag name="ISPRING_RESOURCE_PATHS_HASH_PRESENTER" val="94b75fb1a58df050dc15ef8af68df4aec82bd5d"/>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2021F77172F448ADA522BF911DC7DF" ma:contentTypeVersion="7" ma:contentTypeDescription="Create a new document." ma:contentTypeScope="" ma:versionID="207d202b4f484b69abb29567b45fddc6">
  <xsd:schema xmlns:xsd="http://www.w3.org/2001/XMLSchema" xmlns:xs="http://www.w3.org/2001/XMLSchema" xmlns:p="http://schemas.microsoft.com/office/2006/metadata/properties" xmlns:ns3="d08acce5-b0fd-4065-84cc-48ab02a3acd9" targetNamespace="http://schemas.microsoft.com/office/2006/metadata/properties" ma:root="true" ma:fieldsID="747d7d1c78c5c55a85602c9aa5347075" ns3:_="">
    <xsd:import namespace="d08acce5-b0fd-4065-84cc-48ab02a3acd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8acce5-b0fd-4065-84cc-48ab02a3ac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75C01C-E36B-4297-A3C7-0FB9B2D5EE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8acce5-b0fd-4065-84cc-48ab02a3ac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525D92-8CF2-429B-8D2E-FADF95CA740D}">
  <ds:schemaRefs>
    <ds:schemaRef ds:uri="http://schemas.microsoft.com/office/2006/documentManagement/types"/>
    <ds:schemaRef ds:uri="http://purl.org/dc/terms/"/>
    <ds:schemaRef ds:uri="http://purl.org/dc/elements/1.1/"/>
    <ds:schemaRef ds:uri="http://purl.org/dc/dcmitype/"/>
    <ds:schemaRef ds:uri="http://schemas.microsoft.com/office/infopath/2007/PartnerControls"/>
    <ds:schemaRef ds:uri="http://schemas.microsoft.com/office/2006/metadata/properties"/>
    <ds:schemaRef ds:uri="http://schemas.openxmlformats.org/package/2006/metadata/core-properties"/>
    <ds:schemaRef ds:uri="d08acce5-b0fd-4065-84cc-48ab02a3acd9"/>
    <ds:schemaRef ds:uri="http://www.w3.org/XML/1998/namespace"/>
  </ds:schemaRefs>
</ds:datastoreItem>
</file>

<file path=customXml/itemProps3.xml><?xml version="1.0" encoding="utf-8"?>
<ds:datastoreItem xmlns:ds="http://schemas.openxmlformats.org/officeDocument/2006/customXml" ds:itemID="{44385C67-7111-43BC-91A7-1959D4EA49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8697</TotalTime>
  <Words>1572</Words>
  <Application>Microsoft Office PowerPoint</Application>
  <PresentationFormat>Widescreen</PresentationFormat>
  <Paragraphs>268</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Blank Presentation</vt:lpstr>
      <vt:lpstr>Oral Presentations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Amy Martin</cp:lastModifiedBy>
  <cp:revision>542</cp:revision>
  <cp:lastPrinted>2011-11-18T03:36:14Z</cp:lastPrinted>
  <dcterms:created xsi:type="dcterms:W3CDTF">2012-06-21T06:49:01Z</dcterms:created>
  <dcterms:modified xsi:type="dcterms:W3CDTF">2019-10-30T00:29:10Z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0x010100CC2021F77172F448ADA522BF911DC7DF</vt:lpwstr>
  </property>
</Properties>
</file>