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61" r:id="rId2"/>
    <p:sldId id="318" r:id="rId3"/>
    <p:sldId id="319" r:id="rId4"/>
    <p:sldId id="314" r:id="rId5"/>
    <p:sldId id="315" r:id="rId6"/>
    <p:sldId id="316" r:id="rId7"/>
    <p:sldId id="320" r:id="rId8"/>
    <p:sldId id="321" r:id="rId9"/>
    <p:sldId id="322" r:id="rId10"/>
    <p:sldId id="323" r:id="rId11"/>
    <p:sldId id="324" r:id="rId12"/>
  </p:sldIdLst>
  <p:sldSz cx="9144000" cy="6858000" type="screen4x3"/>
  <p:notesSz cx="6807200" cy="9939338"/>
  <p:custDataLst>
    <p:tags r:id="rId15"/>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96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C99"/>
    <a:srgbClr val="0000C8"/>
    <a:srgbClr val="00349C"/>
    <a:srgbClr val="133399"/>
    <a:srgbClr val="17509F"/>
    <a:srgbClr val="0251A1"/>
    <a:srgbClr val="172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9759" autoAdjust="0"/>
  </p:normalViewPr>
  <p:slideViewPr>
    <p:cSldViewPr snapToGrid="0">
      <p:cViewPr varScale="1">
        <p:scale>
          <a:sx n="102" d="100"/>
          <a:sy n="102" d="100"/>
        </p:scale>
        <p:origin x="2824" y="84"/>
      </p:cViewPr>
      <p:guideLst>
        <p:guide orient="horz" pos="39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28"/>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66D26C5-F0A9-400F-9FD0-E330148CE9D3}" type="slidenum">
              <a:rPr lang="en-US" smtClean="0"/>
              <a:pPr/>
              <a:t>1</a:t>
            </a:fld>
            <a:endParaRPr lang="en-US"/>
          </a:p>
        </p:txBody>
      </p:sp>
      <p:sp>
        <p:nvSpPr>
          <p:cNvPr id="46083" name="Rectangle 2"/>
          <p:cNvSpPr>
            <a:spLocks noGrp="1" noRot="1" noChangeAspect="1" noChangeArrowheads="1" noTextEdit="1"/>
          </p:cNvSpPr>
          <p:nvPr>
            <p:ph type="sldImg"/>
          </p:nvPr>
        </p:nvSpPr>
        <p:spPr>
          <a:xfrm>
            <a:off x="920750" y="746125"/>
            <a:ext cx="4965700" cy="3725863"/>
          </a:xfrm>
          <a:ln/>
        </p:spPr>
      </p:sp>
      <p:sp>
        <p:nvSpPr>
          <p:cNvPr id="460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8" y="2590"/>
            <a:ext cx="9140546" cy="6855410"/>
          </a:xfrm>
          <a:prstGeom prst="rect">
            <a:avLst/>
          </a:prstGeom>
        </p:spPr>
      </p:pic>
      <p:sp>
        <p:nvSpPr>
          <p:cNvPr id="8200" name="Rectangle 8"/>
          <p:cNvSpPr>
            <a:spLocks noGrp="1" noChangeArrowheads="1"/>
          </p:cNvSpPr>
          <p:nvPr>
            <p:ph type="ctrTitle" sz="quarter"/>
          </p:nvPr>
        </p:nvSpPr>
        <p:spPr bwMode="auto">
          <a:xfrm>
            <a:off x="1440000" y="3384550"/>
            <a:ext cx="5791200" cy="38735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2400">
                <a:solidFill>
                  <a:schemeClr val="bg1"/>
                </a:solidFill>
              </a:defRPr>
            </a:lvl1pPr>
          </a:lstStyle>
          <a:p>
            <a:r>
              <a:rPr lang="en-US" dirty="0"/>
              <a:t>Click to edit Master title style</a:t>
            </a:r>
          </a:p>
        </p:txBody>
      </p:sp>
      <p:sp>
        <p:nvSpPr>
          <p:cNvPr id="8203" name="Rectangle 11"/>
          <p:cNvSpPr>
            <a:spLocks noGrp="1" noChangeArrowheads="1"/>
          </p:cNvSpPr>
          <p:nvPr>
            <p:ph type="subTitle" sz="quarter" idx="1"/>
          </p:nvPr>
        </p:nvSpPr>
        <p:spPr bwMode="auto">
          <a:xfrm>
            <a:off x="1440000" y="3868737"/>
            <a:ext cx="6019800" cy="3857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a:buFontTx/>
              <a:buNone/>
              <a:defRPr sz="1400">
                <a:solidFill>
                  <a:schemeClr val="bg1"/>
                </a:solidFill>
              </a:defRPr>
            </a:lvl1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9575" y="428625"/>
            <a:ext cx="8258175" cy="647700"/>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7" y="1295400"/>
            <a:ext cx="8258175" cy="647700"/>
          </a:xfrm>
          <a:prstGeom prst="rect">
            <a:avLst/>
          </a:prstGeom>
        </p:spPr>
        <p:txBody>
          <a:bodyPr/>
          <a:lstStyle>
            <a:lvl1pPr marL="0" indent="0">
              <a:buNone/>
              <a:defRPr sz="2000" b="1">
                <a:solidFill>
                  <a:schemeClr val="tx1"/>
                </a:solidFill>
              </a:defRPr>
            </a:lvl1pPr>
          </a:lstStyle>
          <a:p>
            <a:pPr lvl="0"/>
            <a:r>
              <a:rPr lang="en-US" dirty="0"/>
              <a:t>Text</a:t>
            </a:r>
          </a:p>
          <a:p>
            <a:pPr lvl="0"/>
            <a:endParaRPr lang="en-AU"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14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4916073"/>
            <a:ext cx="9138480" cy="194192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a:xfrm>
            <a:off x="409575" y="428625"/>
            <a:ext cx="8258175" cy="647700"/>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7" y="1295400"/>
            <a:ext cx="8258175" cy="647700"/>
          </a:xfrm>
          <a:prstGeom prst="rect">
            <a:avLst/>
          </a:prstGeom>
        </p:spPr>
        <p:txBody>
          <a:bodyPr/>
          <a:lstStyle>
            <a:lvl1pPr marL="0" indent="0">
              <a:buNone/>
              <a:defRPr sz="2000" b="1">
                <a:solidFill>
                  <a:schemeClr val="tx1"/>
                </a:solidFill>
              </a:defRPr>
            </a:lvl1pPr>
          </a:lstStyle>
          <a:p>
            <a:pPr lvl="0"/>
            <a:r>
              <a:rPr lang="en-US" dirty="0"/>
              <a:t>Text</a:t>
            </a:r>
          </a:p>
          <a:p>
            <a:pPr lvl="0"/>
            <a:endParaRPr lang="en-AU"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extLst>
      <p:ext uri="{BB962C8B-B14F-4D97-AF65-F5344CB8AC3E}">
        <p14:creationId xmlns:p14="http://schemas.microsoft.com/office/powerpoint/2010/main" val="24114215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476750" cy="5562556"/>
          </a:xfrm>
          <a:prstGeom prst="rect">
            <a:avLst/>
          </a:prstGeom>
        </p:spPr>
        <p:txBody>
          <a:bodyPr/>
          <a:lstStyle/>
          <a:p>
            <a:endParaRPr lang="en-AU"/>
          </a:p>
        </p:txBody>
      </p:sp>
      <p:sp>
        <p:nvSpPr>
          <p:cNvPr id="7" name="Text Placeholder 6"/>
          <p:cNvSpPr>
            <a:spLocks noGrp="1"/>
          </p:cNvSpPr>
          <p:nvPr>
            <p:ph type="body" sz="quarter" idx="11" hasCustomPrompt="1"/>
          </p:nvPr>
        </p:nvSpPr>
        <p:spPr>
          <a:xfrm>
            <a:off x="4819650" y="266700"/>
            <a:ext cx="4114800" cy="666750"/>
          </a:xfrm>
          <a:prstGeom prst="rect">
            <a:avLst/>
          </a:prstGeom>
        </p:spPr>
        <p:txBody>
          <a:bodyPr/>
          <a:lstStyle>
            <a:lvl1pPr marL="0" indent="0">
              <a:buNone/>
              <a:defRPr sz="2800" b="1">
                <a:solidFill>
                  <a:srgbClr val="0000C8"/>
                </a:solidFill>
              </a:defRPr>
            </a:lvl1pPr>
          </a:lstStyle>
          <a:p>
            <a:pPr lvl="0"/>
            <a:r>
              <a:rPr lang="en-US" dirty="0"/>
              <a:t>Title</a:t>
            </a:r>
          </a:p>
          <a:p>
            <a:pPr lvl="0"/>
            <a:endParaRPr lang="en-US" dirty="0"/>
          </a:p>
          <a:p>
            <a:pPr lvl="0"/>
            <a:endParaRPr lang="en-US" dirty="0"/>
          </a:p>
          <a:p>
            <a:pPr lvl="0"/>
            <a:endParaRPr lang="en-AU" dirty="0"/>
          </a:p>
        </p:txBody>
      </p:sp>
      <p:sp>
        <p:nvSpPr>
          <p:cNvPr id="9" name="Text Placeholder 8"/>
          <p:cNvSpPr>
            <a:spLocks noGrp="1"/>
          </p:cNvSpPr>
          <p:nvPr>
            <p:ph type="body" sz="quarter" idx="12" hasCustomPrompt="1"/>
          </p:nvPr>
        </p:nvSpPr>
        <p:spPr>
          <a:xfrm>
            <a:off x="4819650" y="981075"/>
            <a:ext cx="4114800" cy="3952875"/>
          </a:xfrm>
          <a:prstGeom prst="rect">
            <a:avLst/>
          </a:prstGeom>
        </p:spPr>
        <p:txBody>
          <a:bodyPr/>
          <a:lstStyle>
            <a:lvl1pPr marL="0" indent="0">
              <a:buNone/>
              <a:defRPr sz="2000" b="1"/>
            </a:lvl1pPr>
          </a:lstStyle>
          <a:p>
            <a:pPr lvl="0"/>
            <a:r>
              <a:rPr lang="en-US" dirty="0"/>
              <a:t>Text</a:t>
            </a:r>
            <a:endParaRPr lang="en-AU"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4916073"/>
            <a:ext cx="9138480" cy="194192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4"/>
          <p:cNvSpPr>
            <a:spLocks noGrp="1"/>
          </p:cNvSpPr>
          <p:nvPr>
            <p:ph type="pic" sz="quarter" idx="10"/>
          </p:nvPr>
        </p:nvSpPr>
        <p:spPr>
          <a:xfrm>
            <a:off x="0" y="0"/>
            <a:ext cx="4476750" cy="541020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 name="connsiteX4" fmla="*/ 0 w 4476750"/>
              <a:gd name="connsiteY4" fmla="*/ 0 h 6858000"/>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4914900 h 6858000"/>
              <a:gd name="connsiteX4" fmla="*/ 0 w 4476750"/>
              <a:gd name="connsiteY4" fmla="*/ 0 h 685800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14900 h 5429250"/>
              <a:gd name="connsiteX4" fmla="*/ 0 w 4476750"/>
              <a:gd name="connsiteY4" fmla="*/ 0 h 542925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24425 h 5429250"/>
              <a:gd name="connsiteX4" fmla="*/ 0 w 4476750"/>
              <a:gd name="connsiteY4" fmla="*/ 0 h 54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5429250">
                <a:moveTo>
                  <a:pt x="0" y="0"/>
                </a:moveTo>
                <a:lnTo>
                  <a:pt x="4476750" y="0"/>
                </a:lnTo>
                <a:lnTo>
                  <a:pt x="4476750" y="5429250"/>
                </a:lnTo>
                <a:lnTo>
                  <a:pt x="0" y="4924425"/>
                </a:lnTo>
                <a:lnTo>
                  <a:pt x="0" y="0"/>
                </a:lnTo>
                <a:close/>
              </a:path>
            </a:pathLst>
          </a:custGeom>
        </p:spPr>
        <p:txBody>
          <a:bodyPr/>
          <a:lstStyle/>
          <a:p>
            <a:endParaRPr lang="en-AU"/>
          </a:p>
        </p:txBody>
      </p:sp>
      <p:sp>
        <p:nvSpPr>
          <p:cNvPr id="7" name="Text Placeholder 6"/>
          <p:cNvSpPr>
            <a:spLocks noGrp="1"/>
          </p:cNvSpPr>
          <p:nvPr>
            <p:ph type="body" sz="quarter" idx="11" hasCustomPrompt="1"/>
          </p:nvPr>
        </p:nvSpPr>
        <p:spPr>
          <a:xfrm>
            <a:off x="4819650" y="266700"/>
            <a:ext cx="4114800" cy="666750"/>
          </a:xfrm>
          <a:prstGeom prst="rect">
            <a:avLst/>
          </a:prstGeom>
        </p:spPr>
        <p:txBody>
          <a:bodyPr/>
          <a:lstStyle>
            <a:lvl1pPr marL="0" indent="0">
              <a:buNone/>
              <a:defRPr sz="2800" b="1">
                <a:solidFill>
                  <a:srgbClr val="0000C8"/>
                </a:solidFill>
              </a:defRPr>
            </a:lvl1pPr>
          </a:lstStyle>
          <a:p>
            <a:pPr lvl="0"/>
            <a:r>
              <a:rPr lang="en-US" dirty="0"/>
              <a:t>Title</a:t>
            </a:r>
          </a:p>
          <a:p>
            <a:pPr lvl="0"/>
            <a:endParaRPr lang="en-US" dirty="0"/>
          </a:p>
          <a:p>
            <a:pPr lvl="0"/>
            <a:endParaRPr lang="en-US" dirty="0"/>
          </a:p>
          <a:p>
            <a:pPr lvl="0"/>
            <a:endParaRPr lang="en-AU" dirty="0"/>
          </a:p>
        </p:txBody>
      </p:sp>
      <p:sp>
        <p:nvSpPr>
          <p:cNvPr id="9" name="Text Placeholder 8"/>
          <p:cNvSpPr>
            <a:spLocks noGrp="1"/>
          </p:cNvSpPr>
          <p:nvPr>
            <p:ph type="body" sz="quarter" idx="12" hasCustomPrompt="1"/>
          </p:nvPr>
        </p:nvSpPr>
        <p:spPr>
          <a:xfrm>
            <a:off x="4819650" y="981075"/>
            <a:ext cx="4114800" cy="3952875"/>
          </a:xfrm>
          <a:prstGeom prst="rect">
            <a:avLst/>
          </a:prstGeom>
        </p:spPr>
        <p:txBody>
          <a:bodyPr/>
          <a:lstStyle>
            <a:lvl1pPr marL="0" indent="0">
              <a:buNone/>
              <a:defRPr sz="2000" b="1"/>
            </a:lvl1pPr>
          </a:lstStyle>
          <a:p>
            <a:pPr lvl="0"/>
            <a:r>
              <a:rPr lang="en-US" dirty="0"/>
              <a:t>Text</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extLst>
      <p:ext uri="{BB962C8B-B14F-4D97-AF65-F5344CB8AC3E}">
        <p14:creationId xmlns:p14="http://schemas.microsoft.com/office/powerpoint/2010/main" val="9481517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4810125" y="0"/>
            <a:ext cx="4333875" cy="5562556"/>
          </a:xfrm>
          <a:prstGeom prst="rect">
            <a:avLst/>
          </a:prstGeom>
        </p:spPr>
        <p:txBody>
          <a:bodyPr/>
          <a:lstStyle/>
          <a:p>
            <a:endParaRPr lang="en-AU"/>
          </a:p>
        </p:txBody>
      </p:sp>
      <p:sp>
        <p:nvSpPr>
          <p:cNvPr id="3" name="Text Placeholder 6"/>
          <p:cNvSpPr>
            <a:spLocks noGrp="1"/>
          </p:cNvSpPr>
          <p:nvPr>
            <p:ph type="body" sz="quarter" idx="11" hasCustomPrompt="1"/>
          </p:nvPr>
        </p:nvSpPr>
        <p:spPr>
          <a:xfrm>
            <a:off x="333375" y="266700"/>
            <a:ext cx="4114800" cy="666750"/>
          </a:xfrm>
          <a:prstGeom prst="rect">
            <a:avLst/>
          </a:prstGeom>
        </p:spPr>
        <p:txBody>
          <a:bodyPr/>
          <a:lstStyle>
            <a:lvl1pPr marL="0" indent="0">
              <a:buNone/>
              <a:defRPr sz="2800" b="1">
                <a:solidFill>
                  <a:srgbClr val="0000C8"/>
                </a:solidFill>
              </a:defRPr>
            </a:lvl1pPr>
          </a:lstStyle>
          <a:p>
            <a:pPr lvl="0"/>
            <a:r>
              <a:rPr lang="en-US" dirty="0"/>
              <a:t>Title</a:t>
            </a:r>
          </a:p>
          <a:p>
            <a:pPr lvl="0"/>
            <a:endParaRPr lang="en-US" dirty="0"/>
          </a:p>
          <a:p>
            <a:pPr lvl="0"/>
            <a:endParaRPr lang="en-US" dirty="0"/>
          </a:p>
          <a:p>
            <a:pPr lvl="0"/>
            <a:endParaRPr lang="en-AU" dirty="0"/>
          </a:p>
        </p:txBody>
      </p:sp>
      <p:sp>
        <p:nvSpPr>
          <p:cNvPr id="4" name="Text Placeholder 8"/>
          <p:cNvSpPr>
            <a:spLocks noGrp="1"/>
          </p:cNvSpPr>
          <p:nvPr>
            <p:ph type="body" sz="quarter" idx="12" hasCustomPrompt="1"/>
          </p:nvPr>
        </p:nvSpPr>
        <p:spPr>
          <a:xfrm>
            <a:off x="323850" y="1028700"/>
            <a:ext cx="4114800" cy="3952875"/>
          </a:xfrm>
          <a:prstGeom prst="rect">
            <a:avLst/>
          </a:prstGeom>
        </p:spPr>
        <p:txBody>
          <a:bodyPr/>
          <a:lstStyle>
            <a:lvl1pPr marL="0" indent="0">
              <a:buNone/>
              <a:defRPr sz="2000" b="1"/>
            </a:lvl1pPr>
          </a:lstStyle>
          <a:p>
            <a:pPr lvl="0"/>
            <a:r>
              <a:rPr lang="en-US" dirty="0"/>
              <a:t>Text</a:t>
            </a:r>
            <a:endParaRPr lang="en-AU"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4916073"/>
            <a:ext cx="9138480" cy="19419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
        <p:nvSpPr>
          <p:cNvPr id="2" name="Picture Placeholder 4"/>
          <p:cNvSpPr>
            <a:spLocks noGrp="1"/>
          </p:cNvSpPr>
          <p:nvPr>
            <p:ph type="pic" sz="quarter" idx="10"/>
          </p:nvPr>
        </p:nvSpPr>
        <p:spPr>
          <a:xfrm>
            <a:off x="4810125" y="-9526"/>
            <a:ext cx="4333875" cy="5953125"/>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5953125">
                <a:moveTo>
                  <a:pt x="0" y="0"/>
                </a:moveTo>
                <a:lnTo>
                  <a:pt x="4333875" y="0"/>
                </a:lnTo>
                <a:lnTo>
                  <a:pt x="4333875" y="5953125"/>
                </a:lnTo>
                <a:lnTo>
                  <a:pt x="0" y="5467350"/>
                </a:lnTo>
                <a:lnTo>
                  <a:pt x="0" y="0"/>
                </a:lnTo>
                <a:close/>
              </a:path>
            </a:pathLst>
          </a:custGeom>
        </p:spPr>
        <p:txBody>
          <a:bodyPr/>
          <a:lstStyle/>
          <a:p>
            <a:endParaRPr lang="en-AU"/>
          </a:p>
        </p:txBody>
      </p:sp>
      <p:sp>
        <p:nvSpPr>
          <p:cNvPr id="3" name="Text Placeholder 6"/>
          <p:cNvSpPr>
            <a:spLocks noGrp="1"/>
          </p:cNvSpPr>
          <p:nvPr>
            <p:ph type="body" sz="quarter" idx="11" hasCustomPrompt="1"/>
          </p:nvPr>
        </p:nvSpPr>
        <p:spPr>
          <a:xfrm>
            <a:off x="333375" y="266700"/>
            <a:ext cx="4114800" cy="666750"/>
          </a:xfrm>
          <a:prstGeom prst="rect">
            <a:avLst/>
          </a:prstGeom>
        </p:spPr>
        <p:txBody>
          <a:bodyPr/>
          <a:lstStyle>
            <a:lvl1pPr marL="0" indent="0">
              <a:buNone/>
              <a:defRPr sz="2800" b="1">
                <a:solidFill>
                  <a:srgbClr val="0000C8"/>
                </a:solidFill>
              </a:defRPr>
            </a:lvl1pPr>
          </a:lstStyle>
          <a:p>
            <a:pPr lvl="0"/>
            <a:r>
              <a:rPr lang="en-US" dirty="0"/>
              <a:t>Title</a:t>
            </a:r>
          </a:p>
          <a:p>
            <a:pPr lvl="0"/>
            <a:endParaRPr lang="en-US" dirty="0"/>
          </a:p>
          <a:p>
            <a:pPr lvl="0"/>
            <a:endParaRPr lang="en-US" dirty="0"/>
          </a:p>
          <a:p>
            <a:pPr lvl="0"/>
            <a:endParaRPr lang="en-AU" dirty="0"/>
          </a:p>
        </p:txBody>
      </p:sp>
      <p:sp>
        <p:nvSpPr>
          <p:cNvPr id="4" name="Text Placeholder 8"/>
          <p:cNvSpPr>
            <a:spLocks noGrp="1"/>
          </p:cNvSpPr>
          <p:nvPr>
            <p:ph type="body" sz="quarter" idx="12" hasCustomPrompt="1"/>
          </p:nvPr>
        </p:nvSpPr>
        <p:spPr>
          <a:xfrm>
            <a:off x="323850" y="1028700"/>
            <a:ext cx="4114800" cy="3952875"/>
          </a:xfrm>
          <a:prstGeom prst="rect">
            <a:avLst/>
          </a:prstGeom>
        </p:spPr>
        <p:txBody>
          <a:bodyPr/>
          <a:lstStyle>
            <a:lvl1pPr marL="0" indent="0">
              <a:buNone/>
              <a:defRPr sz="2000" b="1"/>
            </a:lvl1pPr>
          </a:lstStyle>
          <a:p>
            <a:pPr lvl="0"/>
            <a:r>
              <a:rPr lang="en-US" dirty="0"/>
              <a:t>Text</a:t>
            </a:r>
            <a:endParaRPr lang="en-AU" dirty="0"/>
          </a:p>
        </p:txBody>
      </p:sp>
    </p:spTree>
    <p:extLst>
      <p:ext uri="{BB962C8B-B14F-4D97-AF65-F5344CB8AC3E}">
        <p14:creationId xmlns:p14="http://schemas.microsoft.com/office/powerpoint/2010/main" val="22555250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6858000"/>
          </a:xfrm>
          <a:prstGeom prst="rect">
            <a:avLst/>
          </a:prstGeom>
        </p:spPr>
        <p:txBody>
          <a:bodyPr/>
          <a:lstStyle>
            <a:lvl1pPr marL="0" indent="0">
              <a:buNone/>
              <a:defRPr/>
            </a:lvl1pPr>
          </a:lstStyle>
          <a:p>
            <a:r>
              <a:rPr lang="en-AU" dirty="0"/>
              <a:t>INSERT PICTURE</a:t>
            </a:r>
          </a:p>
        </p:txBody>
      </p:sp>
    </p:spTree>
    <p:extLst>
      <p:ext uri="{BB962C8B-B14F-4D97-AF65-F5344CB8AC3E}">
        <p14:creationId xmlns:p14="http://schemas.microsoft.com/office/powerpoint/2010/main" val="18486364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387352"/>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4" r:id="rId5"/>
    <p:sldLayoutId id="2147483652" r:id="rId6"/>
    <p:sldLayoutId id="2147483655" r:id="rId7"/>
    <p:sldLayoutId id="2147483653" r:id="rId8"/>
  </p:sldLayoutIdLst>
  <p:transition/>
  <p:txStyles>
    <p:titleStyle>
      <a:lvl1pPr algn="ctr" rtl="0" eaLnBrk="0" fontAlgn="base" hangingPunct="0">
        <a:spcBef>
          <a:spcPct val="0"/>
        </a:spcBef>
        <a:spcAft>
          <a:spcPct val="0"/>
        </a:spcAft>
        <a:defRPr sz="4400">
          <a:solidFill>
            <a:schemeClr val="tx2"/>
          </a:solidFill>
          <a:latin typeface="+mj-lt"/>
          <a:ea typeface="Arial" pitchFamily="-65" charset="0"/>
          <a:cs typeface="+mj-cs"/>
        </a:defRPr>
      </a:lvl1pPr>
      <a:lvl2pPr algn="ctr" rtl="0" eaLnBrk="0" fontAlgn="base" hangingPunct="0">
        <a:spcBef>
          <a:spcPct val="0"/>
        </a:spcBef>
        <a:spcAft>
          <a:spcPct val="0"/>
        </a:spcAft>
        <a:defRPr sz="4400">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65"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65"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65"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65"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sz="quarter"/>
          </p:nvPr>
        </p:nvSpPr>
        <p:spPr>
          <a:xfrm>
            <a:off x="1440000" y="2847976"/>
            <a:ext cx="6903900" cy="923926"/>
          </a:xfrm>
          <a:prstGeom prst="rect">
            <a:avLst/>
          </a:prstGeom>
          <a:noFill/>
        </p:spPr>
        <p:txBody>
          <a:bodyPr/>
          <a:lstStyle/>
          <a:p>
            <a:pPr eaLnBrk="1" hangingPunct="1"/>
            <a:r>
              <a:rPr lang="en-US" sz="3600" dirty="0">
                <a:latin typeface="Calibri" panose="020F0502020204030204" pitchFamily="34" charset="0"/>
                <a:cs typeface="Calibri" panose="020F0502020204030204" pitchFamily="34" charset="0"/>
              </a:rPr>
              <a:t>Verb Tenses</a:t>
            </a:r>
            <a:endParaRPr lang="en-US" dirty="0"/>
          </a:p>
        </p:txBody>
      </p:sp>
      <p:sp>
        <p:nvSpPr>
          <p:cNvPr id="13315" name="Rectangle 3"/>
          <p:cNvSpPr>
            <a:spLocks noGrp="1" noChangeArrowheads="1"/>
          </p:cNvSpPr>
          <p:nvPr>
            <p:ph type="subTitle" sz="quarter" idx="1"/>
          </p:nvPr>
        </p:nvSpPr>
        <p:spPr>
          <a:prstGeom prst="rect">
            <a:avLst/>
          </a:prstGeom>
          <a:noFill/>
        </p:spPr>
        <p:txBody>
          <a:bodyPr/>
          <a:lstStyle/>
          <a:p>
            <a:pPr eaLnBrk="1" hangingPunct="1"/>
            <a:endParaRPr lang="en-US" sz="2400" dirty="0">
              <a:latin typeface="Calibri" panose="020F0502020204030204" pitchFamily="34" charset="0"/>
              <a:cs typeface="Calibri" panose="020F050202020403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3374" y="266700"/>
            <a:ext cx="8334375" cy="666750"/>
          </a:xfrm>
        </p:spPr>
        <p:txBody>
          <a:bodyPr/>
          <a:lstStyle/>
          <a:p>
            <a:pPr eaLnBrk="1" hangingPunct="1">
              <a:spcBef>
                <a:spcPct val="0"/>
              </a:spcBef>
            </a:pPr>
            <a:r>
              <a:rPr lang="en-AU" altLang="en-US" dirty="0"/>
              <a:t>Verb tense examples : Future</a:t>
            </a:r>
          </a:p>
        </p:txBody>
      </p:sp>
      <p:sp>
        <p:nvSpPr>
          <p:cNvPr id="7" name="Subtitle 2"/>
          <p:cNvSpPr txBox="1">
            <a:spLocks/>
          </p:cNvSpPr>
          <p:nvPr/>
        </p:nvSpPr>
        <p:spPr bwMode="auto">
          <a:xfrm>
            <a:off x="519112" y="1073149"/>
            <a:ext cx="8339137" cy="3851275"/>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AU" altLang="en-US" sz="2000" b="0" i="0" u="none" strike="noStrike" kern="1200" cap="none" spc="0" normalizeH="0" baseline="0" noProof="0" dirty="0">
              <a:ln>
                <a:noFill/>
              </a:ln>
              <a:solidFill>
                <a:sysClr val="windowText" lastClr="000000"/>
              </a:solidFill>
              <a:effectLst/>
              <a:uLnTx/>
              <a:uFillTx/>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2179410064"/>
              </p:ext>
            </p:extLst>
          </p:nvPr>
        </p:nvGraphicFramePr>
        <p:xfrm>
          <a:off x="652460" y="1301749"/>
          <a:ext cx="8072439" cy="3418840"/>
        </p:xfrm>
        <a:graphic>
          <a:graphicData uri="http://schemas.openxmlformats.org/drawingml/2006/table">
            <a:tbl>
              <a:tblPr firstRow="1" bandRow="1">
                <a:tableStyleId>{5C22544A-7EE6-4342-B048-85BDC9FD1C3A}</a:tableStyleId>
              </a:tblPr>
              <a:tblGrid>
                <a:gridCol w="2690813">
                  <a:extLst>
                    <a:ext uri="{9D8B030D-6E8A-4147-A177-3AD203B41FA5}">
                      <a16:colId xmlns:a16="http://schemas.microsoft.com/office/drawing/2014/main" val="20000"/>
                    </a:ext>
                  </a:extLst>
                </a:gridCol>
                <a:gridCol w="2690813">
                  <a:extLst>
                    <a:ext uri="{9D8B030D-6E8A-4147-A177-3AD203B41FA5}">
                      <a16:colId xmlns:a16="http://schemas.microsoft.com/office/drawing/2014/main" val="20001"/>
                    </a:ext>
                  </a:extLst>
                </a:gridCol>
                <a:gridCol w="2690813">
                  <a:extLst>
                    <a:ext uri="{9D8B030D-6E8A-4147-A177-3AD203B41FA5}">
                      <a16:colId xmlns:a16="http://schemas.microsoft.com/office/drawing/2014/main" val="20002"/>
                    </a:ext>
                  </a:extLst>
                </a:gridCol>
              </a:tblGrid>
              <a:tr h="370840">
                <a:tc>
                  <a:txBody>
                    <a:bodyPr/>
                    <a:lstStyle/>
                    <a:p>
                      <a:r>
                        <a:rPr lang="en-AU" sz="1600" b="1" dirty="0">
                          <a:solidFill>
                            <a:schemeClr val="tx1"/>
                          </a:solidFill>
                          <a:latin typeface="Calibri" panose="020F0502020204030204" pitchFamily="34" charset="0"/>
                          <a:cs typeface="Calibri" panose="020F0502020204030204" pitchFamily="34" charset="0"/>
                        </a:rPr>
                        <a:t>Example</a:t>
                      </a:r>
                    </a:p>
                  </a:txBody>
                  <a:tcPr/>
                </a:tc>
                <a:tc>
                  <a:txBody>
                    <a:bodyPr/>
                    <a:lstStyle/>
                    <a:p>
                      <a:pPr algn="ctr"/>
                      <a:r>
                        <a:rPr lang="en-AU" sz="1600" b="1" dirty="0">
                          <a:solidFill>
                            <a:schemeClr val="tx1"/>
                          </a:solidFill>
                          <a:latin typeface="Calibri" panose="020F0502020204030204" pitchFamily="34" charset="0"/>
                          <a:cs typeface="Calibri" panose="020F0502020204030204" pitchFamily="34" charset="0"/>
                        </a:rPr>
                        <a:t>Tense</a:t>
                      </a:r>
                    </a:p>
                  </a:txBody>
                  <a:tcPr/>
                </a:tc>
                <a:tc>
                  <a:txBody>
                    <a:bodyPr/>
                    <a:lstStyle/>
                    <a:p>
                      <a:pPr algn="ctr"/>
                      <a:r>
                        <a:rPr lang="en-AU" sz="1600" dirty="0">
                          <a:solidFill>
                            <a:schemeClr val="tx1"/>
                          </a:solidFill>
                          <a:latin typeface="Calibri" panose="020F0502020204030204" pitchFamily="34" charset="0"/>
                          <a:cs typeface="Calibri" panose="020F0502020204030204" pitchFamily="34" charset="0"/>
                        </a:rPr>
                        <a:t>Usage</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Calibri" panose="020F0502020204030204" pitchFamily="34" charset="0"/>
                          <a:cs typeface="Calibri" panose="020F0502020204030204" pitchFamily="34" charset="0"/>
                        </a:rPr>
                        <a:t>The student </a:t>
                      </a:r>
                      <a:r>
                        <a:rPr lang="en-AU" sz="1600" dirty="0">
                          <a:solidFill>
                            <a:srgbClr val="C00000"/>
                          </a:solidFill>
                          <a:latin typeface="Calibri" panose="020F0502020204030204" pitchFamily="34" charset="0"/>
                          <a:cs typeface="Calibri" panose="020F0502020204030204" pitchFamily="34" charset="0"/>
                        </a:rPr>
                        <a:t>will write </a:t>
                      </a:r>
                      <a:r>
                        <a:rPr lang="en-AU" sz="1600" dirty="0">
                          <a:latin typeface="Calibri" panose="020F0502020204030204" pitchFamily="34" charset="0"/>
                          <a:cs typeface="Calibri" panose="020F0502020204030204" pitchFamily="34" charset="0"/>
                        </a:rPr>
                        <a:t>an essay.</a:t>
                      </a:r>
                    </a:p>
                  </a:txBody>
                  <a:tcPr/>
                </a:tc>
                <a:tc>
                  <a:txBody>
                    <a:bodyPr/>
                    <a:lstStyle/>
                    <a:p>
                      <a:r>
                        <a:rPr lang="en-AU" sz="1600" dirty="0">
                          <a:latin typeface="Calibri" panose="020F0502020204030204" pitchFamily="34" charset="0"/>
                          <a:cs typeface="Calibri" panose="020F0502020204030204" pitchFamily="34" charset="0"/>
                        </a:rPr>
                        <a:t>Simple future</a:t>
                      </a:r>
                    </a:p>
                  </a:txBody>
                  <a:tcPr/>
                </a:tc>
                <a:tc>
                  <a:txBody>
                    <a:bodyPr/>
                    <a:lstStyle/>
                    <a:p>
                      <a:r>
                        <a:rPr lang="en-AU" sz="1600" dirty="0">
                          <a:latin typeface="Calibri" panose="020F0502020204030204" pitchFamily="34" charset="0"/>
                          <a:cs typeface="Calibri" panose="020F0502020204030204" pitchFamily="34" charset="0"/>
                        </a:rPr>
                        <a:t>It has not happened yet, but will happen in the future.</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Calibri" panose="020F0502020204030204" pitchFamily="34" charset="0"/>
                          <a:cs typeface="Calibri" panose="020F0502020204030204" pitchFamily="34" charset="0"/>
                        </a:rPr>
                        <a:t>The student </a:t>
                      </a:r>
                      <a:r>
                        <a:rPr lang="en-AU" sz="1600" dirty="0">
                          <a:solidFill>
                            <a:srgbClr val="C00000"/>
                          </a:solidFill>
                          <a:latin typeface="Calibri" panose="020F0502020204030204" pitchFamily="34" charset="0"/>
                          <a:cs typeface="Calibri" panose="020F0502020204030204" pitchFamily="34" charset="0"/>
                        </a:rPr>
                        <a:t>will be writing </a:t>
                      </a:r>
                      <a:r>
                        <a:rPr lang="en-AU" sz="1600" dirty="0">
                          <a:latin typeface="Calibri" panose="020F0502020204030204" pitchFamily="34" charset="0"/>
                          <a:cs typeface="Calibri" panose="020F0502020204030204" pitchFamily="34" charset="0"/>
                        </a:rPr>
                        <a:t>an essay about literacy.</a:t>
                      </a:r>
                    </a:p>
                  </a:txBody>
                  <a:tcPr/>
                </a:tc>
                <a:tc>
                  <a:txBody>
                    <a:bodyPr/>
                    <a:lstStyle/>
                    <a:p>
                      <a:r>
                        <a:rPr lang="en-AU" sz="1600">
                          <a:latin typeface="Calibri" panose="020F0502020204030204" pitchFamily="34" charset="0"/>
                          <a:cs typeface="Calibri" panose="020F0502020204030204" pitchFamily="34" charset="0"/>
                        </a:rPr>
                        <a:t>Future continuous</a:t>
                      </a:r>
                      <a:endParaRPr lang="en-AU" sz="1600" dirty="0">
                        <a:latin typeface="Calibri" panose="020F0502020204030204" pitchFamily="34" charset="0"/>
                        <a:cs typeface="Calibri" panose="020F0502020204030204" pitchFamily="34" charset="0"/>
                      </a:endParaRPr>
                    </a:p>
                  </a:txBody>
                  <a:tcPr/>
                </a:tc>
                <a:tc>
                  <a:txBody>
                    <a:bodyPr/>
                    <a:lstStyle/>
                    <a:p>
                      <a:r>
                        <a:rPr lang="en-AU" sz="1600" dirty="0">
                          <a:latin typeface="Calibri" panose="020F0502020204030204" pitchFamily="34" charset="0"/>
                          <a:cs typeface="Calibri" panose="020F0502020204030204" pitchFamily="34" charset="0"/>
                        </a:rPr>
                        <a:t>This</a:t>
                      </a:r>
                      <a:r>
                        <a:rPr lang="en-AU" sz="1600" baseline="0" dirty="0">
                          <a:latin typeface="Calibri" panose="020F0502020204030204" pitchFamily="34" charset="0"/>
                          <a:cs typeface="Calibri" panose="020F0502020204030204" pitchFamily="34" charset="0"/>
                        </a:rPr>
                        <a:t> is continuous action, implying a particular period of time in the future.</a:t>
                      </a:r>
                      <a:endParaRPr lang="en-AU"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Calibri" panose="020F0502020204030204" pitchFamily="34" charset="0"/>
                          <a:cs typeface="Calibri" panose="020F0502020204030204" pitchFamily="34" charset="0"/>
                        </a:rPr>
                        <a:t>The student </a:t>
                      </a:r>
                      <a:r>
                        <a:rPr lang="en-AU" sz="1600" dirty="0">
                          <a:solidFill>
                            <a:srgbClr val="C00000"/>
                          </a:solidFill>
                          <a:latin typeface="Calibri" panose="020F0502020204030204" pitchFamily="34" charset="0"/>
                          <a:cs typeface="Calibri" panose="020F0502020204030204" pitchFamily="34" charset="0"/>
                        </a:rPr>
                        <a:t>will have written </a:t>
                      </a:r>
                      <a:r>
                        <a:rPr lang="en-AU" sz="1600" dirty="0">
                          <a:latin typeface="Calibri" panose="020F0502020204030204" pitchFamily="34" charset="0"/>
                          <a:cs typeface="Calibri" panose="020F0502020204030204" pitchFamily="34" charset="0"/>
                        </a:rPr>
                        <a:t>the essay before the tutorial.</a:t>
                      </a:r>
                    </a:p>
                  </a:txBody>
                  <a:tcPr/>
                </a:tc>
                <a:tc>
                  <a:txBody>
                    <a:bodyPr/>
                    <a:lstStyle/>
                    <a:p>
                      <a:r>
                        <a:rPr lang="en-AU" sz="1600" dirty="0">
                          <a:latin typeface="Calibri" panose="020F0502020204030204" pitchFamily="34" charset="0"/>
                          <a:cs typeface="Calibri" panose="020F0502020204030204" pitchFamily="34" charset="0"/>
                        </a:rPr>
                        <a:t>Future perfect</a:t>
                      </a:r>
                    </a:p>
                  </a:txBody>
                  <a:tcPr/>
                </a:tc>
                <a:tc>
                  <a:txBody>
                    <a:bodyPr/>
                    <a:lstStyle/>
                    <a:p>
                      <a:r>
                        <a:rPr lang="en-AU" sz="1600" dirty="0">
                          <a:latin typeface="Calibri" panose="020F0502020204030204" pitchFamily="34" charset="0"/>
                          <a:cs typeface="Calibri" panose="020F0502020204030204" pitchFamily="34" charset="0"/>
                        </a:rPr>
                        <a:t>It will happen and be completed before some other future event.</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Calibri" panose="020F0502020204030204" pitchFamily="34" charset="0"/>
                          <a:cs typeface="Calibri" panose="020F0502020204030204" pitchFamily="34" charset="0"/>
                        </a:rPr>
                        <a:t>The student </a:t>
                      </a:r>
                      <a:r>
                        <a:rPr lang="en-AU" sz="1600" dirty="0">
                          <a:solidFill>
                            <a:srgbClr val="C00000"/>
                          </a:solidFill>
                          <a:latin typeface="Calibri" panose="020F0502020204030204" pitchFamily="34" charset="0"/>
                          <a:cs typeface="Calibri" panose="020F0502020204030204" pitchFamily="34" charset="0"/>
                        </a:rPr>
                        <a:t>will have been writing</a:t>
                      </a:r>
                      <a:r>
                        <a:rPr lang="en-AU" sz="1600" dirty="0">
                          <a:latin typeface="Calibri" panose="020F0502020204030204" pitchFamily="34" charset="0"/>
                          <a:cs typeface="Calibri" panose="020F0502020204030204" pitchFamily="34" charset="0"/>
                        </a:rPr>
                        <a:t> the essay for three months by then.</a:t>
                      </a:r>
                    </a:p>
                  </a:txBody>
                  <a:tcPr/>
                </a:tc>
                <a:tc>
                  <a:txBody>
                    <a:bodyPr/>
                    <a:lstStyle/>
                    <a:p>
                      <a:r>
                        <a:rPr lang="en-AU" sz="1600" dirty="0">
                          <a:latin typeface="Calibri" panose="020F0502020204030204" pitchFamily="34" charset="0"/>
                          <a:cs typeface="Calibri" panose="020F0502020204030204" pitchFamily="34" charset="0"/>
                        </a:rPr>
                        <a:t>Future perfect continuous</a:t>
                      </a:r>
                    </a:p>
                  </a:txBody>
                  <a:tcPr/>
                </a:tc>
                <a:tc>
                  <a:txBody>
                    <a:bodyPr/>
                    <a:lstStyle/>
                    <a:p>
                      <a:r>
                        <a:rPr lang="en-AU" sz="1600" dirty="0">
                          <a:latin typeface="Calibri" panose="020F0502020204030204" pitchFamily="34" charset="0"/>
                          <a:cs typeface="Calibri" panose="020F0502020204030204" pitchFamily="34" charset="0"/>
                        </a:rPr>
                        <a:t>It will happen, it will be ongoing, it will still be happening</a:t>
                      </a:r>
                      <a:r>
                        <a:rPr lang="en-AU" sz="1600" baseline="0" dirty="0">
                          <a:latin typeface="Calibri" panose="020F0502020204030204" pitchFamily="34" charset="0"/>
                          <a:cs typeface="Calibri" panose="020F0502020204030204" pitchFamily="34" charset="0"/>
                        </a:rPr>
                        <a:t> at a specified time.</a:t>
                      </a:r>
                      <a:endParaRPr lang="en-AU"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4279105" y="4785923"/>
            <a:ext cx="4429125" cy="276999"/>
          </a:xfrm>
          <a:prstGeom prst="rect">
            <a:avLst/>
          </a:prstGeom>
          <a:noFill/>
        </p:spPr>
        <p:txBody>
          <a:bodyPr wrap="square" rtlCol="0">
            <a:spAutoFit/>
          </a:bodyPr>
          <a:lstStyle/>
          <a:p>
            <a:pPr algn="r"/>
            <a:r>
              <a:rPr lang="en-AU" sz="1200" dirty="0">
                <a:latin typeface="Calibri" panose="020F0502020204030204" pitchFamily="34" charset="0"/>
                <a:cs typeface="Calibri" panose="020F0502020204030204" pitchFamily="34" charset="0"/>
              </a:rPr>
              <a:t>Source: Sinclair (2010, p. 46)</a:t>
            </a:r>
          </a:p>
        </p:txBody>
      </p:sp>
    </p:spTree>
    <p:extLst>
      <p:ext uri="{BB962C8B-B14F-4D97-AF65-F5344CB8AC3E}">
        <p14:creationId xmlns:p14="http://schemas.microsoft.com/office/powerpoint/2010/main" val="27428333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3374" y="266700"/>
            <a:ext cx="8334375" cy="666750"/>
          </a:xfrm>
        </p:spPr>
        <p:txBody>
          <a:bodyPr/>
          <a:lstStyle/>
          <a:p>
            <a:pPr eaLnBrk="1" hangingPunct="1">
              <a:spcBef>
                <a:spcPct val="0"/>
              </a:spcBef>
            </a:pPr>
            <a:r>
              <a:rPr lang="en-AU" altLang="en-US" dirty="0"/>
              <a:t>Reference</a:t>
            </a:r>
          </a:p>
        </p:txBody>
      </p:sp>
      <p:sp>
        <p:nvSpPr>
          <p:cNvPr id="7" name="Subtitle 2"/>
          <p:cNvSpPr txBox="1">
            <a:spLocks/>
          </p:cNvSpPr>
          <p:nvPr/>
        </p:nvSpPr>
        <p:spPr bwMode="auto">
          <a:xfrm>
            <a:off x="519112" y="1600200"/>
            <a:ext cx="8339137" cy="3324224"/>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AU" altLang="en-US" sz="2000" b="0" i="0" u="none" strike="noStrike" kern="1200" cap="none" spc="0" normalizeH="0" baseline="0" noProof="0" dirty="0">
                <a:ln>
                  <a:noFill/>
                </a:ln>
                <a:solidFill>
                  <a:sysClr val="windowText" lastClr="000000"/>
                </a:solidFill>
                <a:effectLst/>
                <a:uLnTx/>
                <a:uFillTx/>
                <a:latin typeface="Calibri"/>
              </a:rPr>
              <a:t>Sinclair, C 2010, </a:t>
            </a:r>
            <a:r>
              <a:rPr kumimoji="0" lang="en-AU" altLang="en-US" sz="2000" b="0" i="1" u="none" strike="noStrike" kern="1200" cap="none" spc="0" normalizeH="0" baseline="0" noProof="0" dirty="0">
                <a:ln>
                  <a:noFill/>
                </a:ln>
                <a:solidFill>
                  <a:sysClr val="windowText" lastClr="000000"/>
                </a:solidFill>
                <a:effectLst/>
                <a:uLnTx/>
                <a:uFillTx/>
                <a:latin typeface="Calibri"/>
              </a:rPr>
              <a:t>Grammar a friendly approach</a:t>
            </a:r>
            <a:r>
              <a:rPr kumimoji="0" lang="en-AU" altLang="en-US" sz="2000" b="0" u="none" strike="noStrike" kern="1200" cap="none" spc="0" normalizeH="0" baseline="0" noProof="0" dirty="0">
                <a:ln>
                  <a:noFill/>
                </a:ln>
                <a:solidFill>
                  <a:sysClr val="windowText" lastClr="000000"/>
                </a:solidFill>
                <a:effectLst/>
                <a:uLnTx/>
                <a:uFillTx/>
                <a:latin typeface="Calibri"/>
              </a:rPr>
              <a:t>, 2</a:t>
            </a:r>
            <a:r>
              <a:rPr kumimoji="0" lang="en-AU" altLang="en-US" sz="2000" b="0" u="none" strike="noStrike" kern="1200" cap="none" spc="0" normalizeH="0" baseline="30000" noProof="0" dirty="0">
                <a:ln>
                  <a:noFill/>
                </a:ln>
                <a:solidFill>
                  <a:sysClr val="windowText" lastClr="000000"/>
                </a:solidFill>
                <a:effectLst/>
                <a:uLnTx/>
                <a:uFillTx/>
                <a:latin typeface="Calibri"/>
              </a:rPr>
              <a:t>nd</a:t>
            </a:r>
            <a:r>
              <a:rPr kumimoji="0" lang="en-AU" altLang="en-US" sz="2000" b="0" u="none" strike="noStrike" kern="1200" cap="none" spc="0" normalizeH="0" baseline="0" noProof="0" dirty="0">
                <a:ln>
                  <a:noFill/>
                </a:ln>
                <a:solidFill>
                  <a:sysClr val="windowText" lastClr="000000"/>
                </a:solidFill>
                <a:effectLst/>
                <a:uLnTx/>
                <a:uFillTx/>
                <a:latin typeface="Calibri"/>
              </a:rPr>
              <a:t> </a:t>
            </a:r>
            <a:r>
              <a:rPr kumimoji="0" lang="en-AU" altLang="en-US" sz="2000" b="0" u="none" strike="noStrike" kern="1200" cap="none" spc="0" normalizeH="0" baseline="0" noProof="0" dirty="0" err="1">
                <a:ln>
                  <a:noFill/>
                </a:ln>
                <a:solidFill>
                  <a:sysClr val="windowText" lastClr="000000"/>
                </a:solidFill>
                <a:effectLst/>
                <a:uLnTx/>
                <a:uFillTx/>
                <a:latin typeface="Calibri"/>
              </a:rPr>
              <a:t>edn</a:t>
            </a:r>
            <a:r>
              <a:rPr kumimoji="0" lang="en-AU" altLang="en-US" sz="2000" b="0" u="none" strike="noStrike" kern="1200" cap="none" spc="0" normalizeH="0" baseline="0" noProof="0" dirty="0">
                <a:ln>
                  <a:noFill/>
                </a:ln>
                <a:solidFill>
                  <a:sysClr val="windowText" lastClr="000000"/>
                </a:solidFill>
                <a:effectLst/>
                <a:uLnTx/>
                <a:uFillTx/>
                <a:latin typeface="Calibri"/>
              </a:rPr>
              <a:t>, McGraw-Hill Education, England.</a:t>
            </a:r>
            <a:endParaRPr kumimoji="0" lang="en-AU" altLang="en-US" sz="2000" b="0" i="0" u="none"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27223375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85775" y="266700"/>
            <a:ext cx="8448675" cy="666750"/>
          </a:xfrm>
        </p:spPr>
        <p:txBody>
          <a:bodyPr/>
          <a:lstStyle/>
          <a:p>
            <a:r>
              <a:rPr lang="en-AU" dirty="0">
                <a:latin typeface="Calibri" panose="020F0502020204030204" pitchFamily="34" charset="0"/>
                <a:cs typeface="Calibri" panose="020F0502020204030204" pitchFamily="34" charset="0"/>
              </a:rPr>
              <a:t>Copyright</a:t>
            </a:r>
          </a:p>
        </p:txBody>
      </p:sp>
      <p:sp>
        <p:nvSpPr>
          <p:cNvPr id="5" name="Text Box 6"/>
          <p:cNvSpPr txBox="1">
            <a:spLocks noGrp="1" noChangeArrowheads="1"/>
          </p:cNvSpPr>
          <p:nvPr>
            <p:ph type="body" sz="quarter" idx="12"/>
          </p:nvPr>
        </p:nvSpPr>
        <p:spPr bwMode="auto">
          <a:xfrm>
            <a:off x="923926" y="1238250"/>
            <a:ext cx="75247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10000"/>
              </a:lnSpc>
              <a:spcBef>
                <a:spcPct val="50000"/>
              </a:spcBef>
              <a:buFontTx/>
              <a:buNone/>
            </a:pPr>
            <a:r>
              <a:rPr lang="en-US" altLang="en-US" sz="1600" b="1" dirty="0">
                <a:latin typeface="Arial" charset="0"/>
              </a:rPr>
              <a:t>COMMONWEALTH OF AUSTRALIA</a:t>
            </a:r>
          </a:p>
          <a:p>
            <a:pPr algn="ctr" eaLnBrk="1" hangingPunct="1">
              <a:lnSpc>
                <a:spcPct val="110000"/>
              </a:lnSpc>
              <a:spcBef>
                <a:spcPct val="50000"/>
              </a:spcBef>
              <a:buFontTx/>
              <a:buNone/>
            </a:pPr>
            <a:r>
              <a:rPr lang="en-US" altLang="en-US" sz="1400" dirty="0">
                <a:latin typeface="Arial" charset="0"/>
              </a:rPr>
              <a:t>Copyright Regulations 1969</a:t>
            </a:r>
          </a:p>
          <a:p>
            <a:pPr algn="ctr" eaLnBrk="1" hangingPunct="1">
              <a:spcBef>
                <a:spcPct val="0"/>
              </a:spcBef>
              <a:buFontTx/>
              <a:buNone/>
            </a:pPr>
            <a:endParaRPr lang="en-US" altLang="en-US" sz="1400" b="1" dirty="0">
              <a:latin typeface="Arial" charset="0"/>
            </a:endParaRPr>
          </a:p>
          <a:p>
            <a:pPr algn="ctr" eaLnBrk="1" hangingPunct="1">
              <a:spcBef>
                <a:spcPct val="0"/>
              </a:spcBef>
              <a:buFontTx/>
              <a:buNone/>
            </a:pPr>
            <a:r>
              <a:rPr lang="en-US" altLang="en-US" sz="1800" b="1" dirty="0">
                <a:latin typeface="Arial" charset="0"/>
              </a:rPr>
              <a:t>WARNING</a:t>
            </a:r>
          </a:p>
          <a:p>
            <a:pPr algn="ctr" eaLnBrk="1" hangingPunct="1">
              <a:spcBef>
                <a:spcPct val="0"/>
              </a:spcBef>
              <a:buFontTx/>
              <a:buNone/>
            </a:pPr>
            <a:endParaRPr lang="en-US" altLang="en-US" sz="1400" dirty="0">
              <a:latin typeface="Arial" charset="0"/>
            </a:endParaRPr>
          </a:p>
          <a:p>
            <a:pPr algn="ctr" eaLnBrk="1" hangingPunct="1">
              <a:spcBef>
                <a:spcPct val="0"/>
              </a:spcBef>
              <a:buFontTx/>
              <a:buNone/>
            </a:pPr>
            <a:r>
              <a:rPr lang="en-US" altLang="en-US" sz="1400" dirty="0">
                <a:latin typeface="Arial" charset="0"/>
              </a:rPr>
              <a:t>This material has been produced and communicated to you by or on behalf of the University of South Australia pursuant to Part VB of the </a:t>
            </a:r>
            <a:r>
              <a:rPr lang="en-US" altLang="en-US" sz="1400" i="1" dirty="0">
                <a:latin typeface="Arial" charset="0"/>
              </a:rPr>
              <a:t>Copyright Act 1968</a:t>
            </a:r>
            <a:r>
              <a:rPr lang="en-US" altLang="en-US" sz="1400" dirty="0">
                <a:latin typeface="Arial" charset="0"/>
              </a:rPr>
              <a:t> (</a:t>
            </a:r>
            <a:r>
              <a:rPr lang="en-US" altLang="en-US" sz="1400" b="1" dirty="0">
                <a:latin typeface="Arial" charset="0"/>
              </a:rPr>
              <a:t>the Act</a:t>
            </a:r>
            <a:r>
              <a:rPr lang="en-US" altLang="en-US" sz="1400" dirty="0">
                <a:latin typeface="Arial" charset="0"/>
              </a:rPr>
              <a:t>).</a:t>
            </a:r>
          </a:p>
          <a:p>
            <a:pPr algn="ctr" eaLnBrk="1" hangingPunct="1">
              <a:spcBef>
                <a:spcPct val="0"/>
              </a:spcBef>
              <a:buFontTx/>
              <a:buNone/>
            </a:pPr>
            <a:endParaRPr lang="en-US" altLang="en-US" sz="1400" dirty="0">
              <a:latin typeface="Arial" charset="0"/>
            </a:endParaRPr>
          </a:p>
          <a:p>
            <a:pPr algn="ctr" eaLnBrk="1" hangingPunct="1">
              <a:spcBef>
                <a:spcPct val="0"/>
              </a:spcBef>
              <a:buFontTx/>
              <a:buNone/>
            </a:pPr>
            <a:r>
              <a:rPr lang="en-US" altLang="en-US" sz="1400" dirty="0">
                <a:latin typeface="Arial" charset="0"/>
              </a:rPr>
              <a:t>The material in this communication may be subject to copyright under the Act.  Any further reproduction or communication of this material by you may be the subject of copyright protection under the Act.</a:t>
            </a:r>
          </a:p>
          <a:p>
            <a:pPr algn="ctr" eaLnBrk="1" hangingPunct="1">
              <a:spcBef>
                <a:spcPct val="0"/>
              </a:spcBef>
              <a:buFontTx/>
              <a:buNone/>
            </a:pPr>
            <a:endParaRPr lang="en-US" altLang="en-US" sz="1400" dirty="0">
              <a:latin typeface="Arial" charset="0"/>
            </a:endParaRPr>
          </a:p>
          <a:p>
            <a:pPr algn="ctr" eaLnBrk="1" hangingPunct="1">
              <a:spcBef>
                <a:spcPct val="0"/>
              </a:spcBef>
              <a:buFontTx/>
              <a:buNone/>
            </a:pPr>
            <a:r>
              <a:rPr lang="en-US" altLang="en-US" sz="1400" b="1" dirty="0">
                <a:latin typeface="Arial" charset="0"/>
              </a:rPr>
              <a:t>Do not remove this notice.</a:t>
            </a:r>
          </a:p>
          <a:p>
            <a:pPr algn="ctr" eaLnBrk="1" hangingPunct="1">
              <a:lnSpc>
                <a:spcPct val="110000"/>
              </a:lnSpc>
              <a:spcBef>
                <a:spcPct val="50000"/>
              </a:spcBef>
              <a:buFontTx/>
              <a:buNone/>
            </a:pPr>
            <a:endParaRPr lang="en-US" altLang="en-US" sz="1200" dirty="0">
              <a:latin typeface="Arial" charset="0"/>
            </a:endParaRPr>
          </a:p>
        </p:txBody>
      </p:sp>
    </p:spTree>
    <p:extLst>
      <p:ext uri="{BB962C8B-B14F-4D97-AF65-F5344CB8AC3E}">
        <p14:creationId xmlns:p14="http://schemas.microsoft.com/office/powerpoint/2010/main" val="25230924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66725" y="266700"/>
            <a:ext cx="8105774" cy="666750"/>
          </a:xfrm>
        </p:spPr>
        <p:txBody>
          <a:bodyPr/>
          <a:lstStyle/>
          <a:p>
            <a:r>
              <a:rPr lang="en-AU" dirty="0">
                <a:latin typeface="Calibri" panose="020F0502020204030204" pitchFamily="34" charset="0"/>
                <a:cs typeface="Calibri" panose="020F0502020204030204" pitchFamily="34" charset="0"/>
              </a:rPr>
              <a:t>Verb tenses</a:t>
            </a:r>
          </a:p>
        </p:txBody>
      </p:sp>
      <p:sp>
        <p:nvSpPr>
          <p:cNvPr id="5" name="Subtitle 2"/>
          <p:cNvSpPr>
            <a:spLocks noGrp="1"/>
          </p:cNvSpPr>
          <p:nvPr>
            <p:ph type="body" sz="quarter" idx="12"/>
          </p:nvPr>
        </p:nvSpPr>
        <p:spPr>
          <a:xfrm>
            <a:off x="495300" y="981075"/>
            <a:ext cx="7886700" cy="3952875"/>
          </a:xfrm>
          <a:solidFill>
            <a:schemeClr val="bg1"/>
          </a:solidFill>
        </p:spPr>
        <p:txBody>
          <a:bodyPr rtlCol="0">
            <a:normAutofit/>
          </a:bodyPr>
          <a:lstStyle/>
          <a:p>
            <a:pPr eaLnBrk="1" fontAlgn="auto" hangingPunct="1">
              <a:spcAft>
                <a:spcPts val="0"/>
              </a:spcAft>
              <a:buFont typeface="Arial" pitchFamily="34" charset="0"/>
              <a:buNone/>
              <a:defRPr/>
            </a:pP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6" y="957263"/>
            <a:ext cx="7448549" cy="345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9126" y="4410075"/>
            <a:ext cx="6238874" cy="276999"/>
          </a:xfrm>
          <a:prstGeom prst="rect">
            <a:avLst/>
          </a:prstGeom>
          <a:noFill/>
        </p:spPr>
        <p:txBody>
          <a:bodyPr wrap="square" rtlCol="0">
            <a:spAutoFit/>
          </a:bodyPr>
          <a:lstStyle/>
          <a:p>
            <a:r>
              <a:rPr lang="en-AU" sz="1200" dirty="0">
                <a:latin typeface="Calibri" panose="020F0502020204030204" pitchFamily="34" charset="0"/>
                <a:cs typeface="Calibri" panose="020F0502020204030204" pitchFamily="34" charset="0"/>
              </a:rPr>
              <a:t>Source: Sinclair (2010, p. 42)</a:t>
            </a:r>
          </a:p>
        </p:txBody>
      </p:sp>
    </p:spTree>
    <p:extLst>
      <p:ext uri="{BB962C8B-B14F-4D97-AF65-F5344CB8AC3E}">
        <p14:creationId xmlns:p14="http://schemas.microsoft.com/office/powerpoint/2010/main" val="998903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5" y="428625"/>
            <a:ext cx="8382000" cy="647700"/>
          </a:xfrm>
        </p:spPr>
        <p:txBody>
          <a:bodyPr/>
          <a:lstStyle/>
          <a:p>
            <a:r>
              <a:rPr lang="en-AU" dirty="0"/>
              <a:t>Confusion created by inappropriate tense use</a:t>
            </a:r>
          </a:p>
        </p:txBody>
      </p:sp>
      <p:sp>
        <p:nvSpPr>
          <p:cNvPr id="3" name="Slide Number Placeholder 9"/>
          <p:cNvSpPr txBox="1">
            <a:spLocks/>
          </p:cNvSpPr>
          <p:nvPr/>
        </p:nvSpPr>
        <p:spPr bwMode="auto">
          <a:xfrm>
            <a:off x="7010400" y="55022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79D5CF6-1821-4FB7-849E-54A439F8F4B0}" type="slidenum">
              <a:rPr lang="en-AU" altLang="en-US" sz="1200">
                <a:solidFill>
                  <a:srgbClr val="898989"/>
                </a:solidFill>
              </a:rPr>
              <a:pPr algn="r" eaLnBrk="1" hangingPunct="1">
                <a:spcBef>
                  <a:spcPct val="0"/>
                </a:spcBef>
                <a:buFontTx/>
                <a:buNone/>
              </a:pPr>
              <a:t>4</a:t>
            </a:fld>
            <a:endParaRPr lang="en-AU" altLang="en-US" sz="1200">
              <a:solidFill>
                <a:srgbClr val="898989"/>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619250"/>
            <a:ext cx="67818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ular Callout 3"/>
          <p:cNvSpPr/>
          <p:nvPr/>
        </p:nvSpPr>
        <p:spPr bwMode="auto">
          <a:xfrm>
            <a:off x="7448550" y="1552575"/>
            <a:ext cx="1543050" cy="3238500"/>
          </a:xfrm>
          <a:prstGeom prst="wedgeRectCallout">
            <a:avLst>
              <a:gd name="adj1" fmla="val -67746"/>
              <a:gd name="adj2" fmla="val -1103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a:latin typeface="Calibri" panose="020F0502020204030204" pitchFamily="34" charset="0"/>
                <a:cs typeface="Calibri" panose="020F0502020204030204" pitchFamily="34" charset="0"/>
              </a:rPr>
              <a:t>will explore (future)</a:t>
            </a:r>
          </a:p>
          <a:p>
            <a:pPr marL="0" marR="0" indent="0" algn="l" defTabSz="914400" rtl="0" eaLnBrk="0" fontAlgn="base" latinLnBrk="0" hangingPunct="0">
              <a:lnSpc>
                <a:spcPct val="100000"/>
              </a:lnSpc>
              <a:spcBef>
                <a:spcPct val="0"/>
              </a:spcBef>
              <a:spcAft>
                <a:spcPct val="0"/>
              </a:spcAft>
              <a:buClrTx/>
              <a:buSzTx/>
              <a:buFontTx/>
              <a:buNone/>
              <a:tabLst/>
            </a:pPr>
            <a:r>
              <a:rPr lang="en-AU" sz="1600" dirty="0">
                <a:latin typeface="Calibri" panose="020F0502020204030204" pitchFamily="34" charset="0"/>
                <a:cs typeface="Calibri" panose="020F0502020204030204" pitchFamily="34" charset="0"/>
              </a:rPr>
              <a:t>is (present)</a:t>
            </a:r>
          </a:p>
          <a:p>
            <a:pPr marL="0" marR="0" indent="0" algn="l" defTabSz="914400" rtl="0" eaLnBrk="0" fontAlgn="base" latinLnBrk="0" hangingPunct="0">
              <a:lnSpc>
                <a:spcPct val="100000"/>
              </a:lnSpc>
              <a:spcBef>
                <a:spcPct val="0"/>
              </a:spcBef>
              <a:spcAft>
                <a:spcPct val="0"/>
              </a:spcAft>
              <a:buClrTx/>
              <a:buSzTx/>
              <a:buFontTx/>
              <a:buNone/>
              <a:tabLst/>
            </a:pPr>
            <a:r>
              <a:rPr lang="en-AU" sz="1600" dirty="0">
                <a:latin typeface="Calibri" panose="020F0502020204030204" pitchFamily="34" charset="0"/>
                <a:cs typeface="Calibri" panose="020F0502020204030204" pitchFamily="34" charset="0"/>
              </a:rPr>
              <a:t>w</a:t>
            </a:r>
            <a:r>
              <a:rPr kumimoji="0" lang="en-AU"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ere</a:t>
            </a:r>
            <a:r>
              <a:rPr kumimoji="0" lang="en-AU" sz="1600" b="0" i="0" u="none" strike="noStrike" cap="none" normalizeH="0" dirty="0">
                <a:ln>
                  <a:noFill/>
                </a:ln>
                <a:solidFill>
                  <a:schemeClr val="tx1"/>
                </a:solidFill>
                <a:effectLst/>
                <a:latin typeface="Calibri" panose="020F0502020204030204" pitchFamily="34" charset="0"/>
                <a:cs typeface="Calibri" panose="020F0502020204030204" pitchFamily="34" charset="0"/>
              </a:rPr>
              <a:t> (past)</a:t>
            </a:r>
          </a:p>
          <a:p>
            <a:pPr marL="0" marR="0" indent="0" algn="l" defTabSz="914400" rtl="0" eaLnBrk="0" fontAlgn="base" latinLnBrk="0" hangingPunct="0">
              <a:lnSpc>
                <a:spcPct val="100000"/>
              </a:lnSpc>
              <a:spcBef>
                <a:spcPct val="0"/>
              </a:spcBef>
              <a:spcAft>
                <a:spcPct val="0"/>
              </a:spcAft>
              <a:buClrTx/>
              <a:buSzTx/>
              <a:buFontTx/>
              <a:buNone/>
              <a:tabLst/>
            </a:pPr>
            <a:r>
              <a:rPr lang="en-AU" sz="1600" dirty="0">
                <a:latin typeface="Calibri" panose="020F0502020204030204" pitchFamily="34" charset="0"/>
                <a:cs typeface="Calibri" panose="020F0502020204030204" pitchFamily="34" charset="0"/>
              </a:rPr>
              <a:t>s</a:t>
            </a:r>
            <a:r>
              <a:rPr lang="en-AU" sz="1600" baseline="0" dirty="0">
                <a:latin typeface="Calibri" panose="020F0502020204030204" pitchFamily="34" charset="0"/>
                <a:cs typeface="Calibri" panose="020F0502020204030204" pitchFamily="34" charset="0"/>
              </a:rPr>
              <a:t>eek (present)</a:t>
            </a:r>
          </a:p>
          <a:p>
            <a:pPr marL="0" marR="0" indent="0" algn="l" defTabSz="914400" rtl="0" eaLnBrk="0" fontAlgn="base" latinLnBrk="0" hangingPunct="0">
              <a:lnSpc>
                <a:spcPct val="100000"/>
              </a:lnSpc>
              <a:spcBef>
                <a:spcPct val="0"/>
              </a:spcBef>
              <a:spcAft>
                <a:spcPct val="0"/>
              </a:spcAft>
              <a:buClrTx/>
              <a:buSzTx/>
              <a:buFontTx/>
              <a:buNone/>
              <a:tabLst/>
            </a:pPr>
            <a:r>
              <a:rPr lang="en-AU" sz="1600" dirty="0">
                <a:latin typeface="Calibri" panose="020F0502020204030204" pitchFamily="34" charset="0"/>
                <a:cs typeface="Calibri" panose="020F0502020204030204" pitchFamily="34" charset="0"/>
              </a:rPr>
              <a:t>c</a:t>
            </a:r>
            <a:r>
              <a:rPr kumimoji="0" lang="en-AU" sz="1600" b="0" i="0" u="none" strike="noStrike" cap="none" normalizeH="0" dirty="0">
                <a:ln>
                  <a:noFill/>
                </a:ln>
                <a:solidFill>
                  <a:schemeClr val="tx1"/>
                </a:solidFill>
                <a:effectLst/>
                <a:latin typeface="Calibri" panose="020F0502020204030204" pitchFamily="34" charset="0"/>
                <a:cs typeface="Calibri" panose="020F0502020204030204" pitchFamily="34" charset="0"/>
              </a:rPr>
              <a:t>ross-examined (past)</a:t>
            </a:r>
          </a:p>
          <a:p>
            <a:pPr marL="0" marR="0" indent="0" algn="l" defTabSz="914400" rtl="0" eaLnBrk="0" fontAlgn="base" latinLnBrk="0" hangingPunct="0">
              <a:lnSpc>
                <a:spcPct val="100000"/>
              </a:lnSpc>
              <a:spcBef>
                <a:spcPct val="0"/>
              </a:spcBef>
              <a:spcAft>
                <a:spcPct val="0"/>
              </a:spcAft>
              <a:buClrTx/>
              <a:buSzTx/>
              <a:buFontTx/>
              <a:buNone/>
              <a:tabLst/>
            </a:pPr>
            <a:r>
              <a:rPr lang="en-AU" sz="1600" dirty="0">
                <a:latin typeface="Calibri" panose="020F0502020204030204" pitchFamily="34" charset="0"/>
                <a:cs typeface="Calibri" panose="020F0502020204030204" pitchFamily="34" charset="0"/>
              </a:rPr>
              <a:t>u</a:t>
            </a:r>
            <a:r>
              <a:rPr lang="en-AU" sz="1600" baseline="0" dirty="0">
                <a:latin typeface="Calibri" panose="020F0502020204030204" pitchFamily="34" charset="0"/>
                <a:cs typeface="Calibri" panose="020F0502020204030204" pitchFamily="34" charset="0"/>
              </a:rPr>
              <a:t>sed to use (past)</a:t>
            </a:r>
          </a:p>
          <a:p>
            <a:pPr marL="0" marR="0" indent="0" algn="l" defTabSz="914400" rtl="0" eaLnBrk="0" fontAlgn="base" latinLnBrk="0" hangingPunct="0">
              <a:lnSpc>
                <a:spcPct val="100000"/>
              </a:lnSpc>
              <a:spcBef>
                <a:spcPct val="0"/>
              </a:spcBef>
              <a:spcAft>
                <a:spcPct val="0"/>
              </a:spcAft>
              <a:buClrTx/>
              <a:buSzTx/>
              <a:buFontTx/>
              <a:buNone/>
              <a:tabLst/>
            </a:pPr>
            <a:r>
              <a:rPr lang="en-AU" sz="1600" dirty="0">
                <a:latin typeface="Calibri" panose="020F0502020204030204" pitchFamily="34" charset="0"/>
                <a:cs typeface="Calibri" panose="020F0502020204030204" pitchFamily="34" charset="0"/>
              </a:rPr>
              <a:t>w</a:t>
            </a:r>
            <a:r>
              <a:rPr kumimoji="0" lang="en-AU" sz="1600" b="0" i="0" u="none" strike="noStrike" cap="none" normalizeH="0" dirty="0">
                <a:ln>
                  <a:noFill/>
                </a:ln>
                <a:solidFill>
                  <a:schemeClr val="tx1"/>
                </a:solidFill>
                <a:effectLst/>
                <a:latin typeface="Calibri" panose="020F0502020204030204" pitchFamily="34" charset="0"/>
                <a:cs typeface="Calibri" panose="020F0502020204030204" pitchFamily="34" charset="0"/>
              </a:rPr>
              <a:t>ill be considered (past)</a:t>
            </a:r>
            <a:endParaRPr kumimoji="0" lang="en-AU"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 name="TextBox 5"/>
          <p:cNvSpPr txBox="1"/>
          <p:nvPr/>
        </p:nvSpPr>
        <p:spPr>
          <a:xfrm>
            <a:off x="552451" y="4877574"/>
            <a:ext cx="6238874" cy="276999"/>
          </a:xfrm>
          <a:prstGeom prst="rect">
            <a:avLst/>
          </a:prstGeom>
          <a:noFill/>
        </p:spPr>
        <p:txBody>
          <a:bodyPr wrap="square" rtlCol="0">
            <a:spAutoFit/>
          </a:bodyPr>
          <a:lstStyle/>
          <a:p>
            <a:r>
              <a:rPr lang="en-AU" sz="1200" dirty="0">
                <a:latin typeface="Calibri" panose="020F0502020204030204" pitchFamily="34" charset="0"/>
                <a:cs typeface="Calibri" panose="020F0502020204030204" pitchFamily="34" charset="0"/>
              </a:rPr>
              <a:t>Source: Sinclair (2010, p. 43)</a:t>
            </a:r>
          </a:p>
        </p:txBody>
      </p:sp>
    </p:spTree>
    <p:extLst>
      <p:ext uri="{BB962C8B-B14F-4D97-AF65-F5344CB8AC3E}">
        <p14:creationId xmlns:p14="http://schemas.microsoft.com/office/powerpoint/2010/main" val="24814025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3375" y="266700"/>
            <a:ext cx="8601075" cy="666750"/>
          </a:xfrm>
        </p:spPr>
        <p:txBody>
          <a:bodyPr/>
          <a:lstStyle/>
          <a:p>
            <a:r>
              <a:rPr lang="en-AU" dirty="0"/>
              <a:t>Tenses and time reference</a:t>
            </a:r>
          </a:p>
        </p:txBody>
      </p:sp>
      <p:sp>
        <p:nvSpPr>
          <p:cNvPr id="4" name="Text Placeholder 3"/>
          <p:cNvSpPr>
            <a:spLocks noGrp="1"/>
          </p:cNvSpPr>
          <p:nvPr>
            <p:ph type="body" sz="quarter" idx="12"/>
          </p:nvPr>
        </p:nvSpPr>
        <p:spPr>
          <a:xfrm>
            <a:off x="495300" y="981075"/>
            <a:ext cx="8439150" cy="3952875"/>
          </a:xfrm>
        </p:spPr>
        <p:txBody>
          <a:bodyPr/>
          <a:lstStyle/>
          <a:p>
            <a:endParaRPr lang="en-AU" dirty="0"/>
          </a:p>
        </p:txBody>
      </p:sp>
      <p:sp>
        <p:nvSpPr>
          <p:cNvPr id="5" name="TextBox 4"/>
          <p:cNvSpPr txBox="1"/>
          <p:nvPr/>
        </p:nvSpPr>
        <p:spPr>
          <a:xfrm>
            <a:off x="1476375" y="841375"/>
            <a:ext cx="1079500" cy="368300"/>
          </a:xfrm>
          <a:prstGeom prst="rect">
            <a:avLst/>
          </a:prstGeom>
          <a:solidFill>
            <a:srgbClr val="F79646">
              <a:lumMod val="20000"/>
              <a:lumOff val="80000"/>
            </a:srgbClr>
          </a:solidFill>
          <a:ln w="2857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a:ln>
                  <a:noFill/>
                </a:ln>
                <a:solidFill>
                  <a:prstClr val="black"/>
                </a:solidFill>
                <a:effectLst/>
                <a:uLnTx/>
                <a:uFillTx/>
                <a:latin typeface="Calibri"/>
                <a:cs typeface="+mn-cs"/>
              </a:rPr>
              <a:t>Past</a:t>
            </a:r>
          </a:p>
        </p:txBody>
      </p:sp>
      <p:sp>
        <p:nvSpPr>
          <p:cNvPr id="6" name="TextBox 5"/>
          <p:cNvSpPr txBox="1"/>
          <p:nvPr/>
        </p:nvSpPr>
        <p:spPr>
          <a:xfrm>
            <a:off x="4103688" y="841375"/>
            <a:ext cx="1079500" cy="368300"/>
          </a:xfrm>
          <a:prstGeom prst="rect">
            <a:avLst/>
          </a:prstGeom>
          <a:solidFill>
            <a:srgbClr val="4BACC6">
              <a:lumMod val="20000"/>
              <a:lumOff val="80000"/>
            </a:srgbClr>
          </a:solidFill>
          <a:ln w="2857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a:ln>
                  <a:noFill/>
                </a:ln>
                <a:solidFill>
                  <a:prstClr val="black"/>
                </a:solidFill>
                <a:effectLst/>
                <a:uLnTx/>
                <a:uFillTx/>
                <a:latin typeface="Calibri"/>
                <a:cs typeface="+mn-cs"/>
              </a:rPr>
              <a:t>Present</a:t>
            </a:r>
          </a:p>
        </p:txBody>
      </p:sp>
      <p:sp>
        <p:nvSpPr>
          <p:cNvPr id="7" name="TextBox 6"/>
          <p:cNvSpPr txBox="1"/>
          <p:nvPr/>
        </p:nvSpPr>
        <p:spPr>
          <a:xfrm>
            <a:off x="6307138" y="841375"/>
            <a:ext cx="1079500" cy="368300"/>
          </a:xfrm>
          <a:prstGeom prst="rect">
            <a:avLst/>
          </a:prstGeom>
          <a:solidFill>
            <a:srgbClr val="9BBB59">
              <a:lumMod val="20000"/>
              <a:lumOff val="80000"/>
            </a:srgbClr>
          </a:solidFill>
          <a:ln w="28575">
            <a:solidFill>
              <a:sysClr val="windowText" lastClr="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a:ln>
                  <a:noFill/>
                </a:ln>
                <a:solidFill>
                  <a:prstClr val="black"/>
                </a:solidFill>
                <a:effectLst/>
                <a:uLnTx/>
                <a:uFillTx/>
                <a:latin typeface="Calibri"/>
                <a:cs typeface="+mn-cs"/>
              </a:rPr>
              <a:t>Future</a:t>
            </a:r>
          </a:p>
        </p:txBody>
      </p:sp>
      <p:cxnSp>
        <p:nvCxnSpPr>
          <p:cNvPr id="8" name="Straight Arrow Connector 7"/>
          <p:cNvCxnSpPr>
            <a:stCxn id="5" idx="2"/>
          </p:cNvCxnSpPr>
          <p:nvPr/>
        </p:nvCxnSpPr>
        <p:spPr>
          <a:xfrm>
            <a:off x="2016125" y="1209675"/>
            <a:ext cx="0" cy="609600"/>
          </a:xfrm>
          <a:prstGeom prst="straightConnector1">
            <a:avLst/>
          </a:prstGeom>
          <a:noFill/>
          <a:ln w="28575" cap="flat" cmpd="sng" algn="ctr">
            <a:solidFill>
              <a:srgbClr val="C00000"/>
            </a:solidFill>
            <a:prstDash val="solid"/>
            <a:tailEnd type="arrow"/>
          </a:ln>
          <a:effectLst/>
        </p:spPr>
      </p:cxnSp>
      <p:sp>
        <p:nvSpPr>
          <p:cNvPr id="9" name="TextBox 8"/>
          <p:cNvSpPr txBox="1"/>
          <p:nvPr/>
        </p:nvSpPr>
        <p:spPr>
          <a:xfrm>
            <a:off x="1331913" y="1846262"/>
            <a:ext cx="1655762" cy="1755775"/>
          </a:xfrm>
          <a:prstGeom prst="rect">
            <a:avLst/>
          </a:prstGeom>
          <a:solidFill>
            <a:srgbClr val="F79646">
              <a:lumMod val="20000"/>
              <a:lumOff val="80000"/>
            </a:srgbClr>
          </a:solidFill>
          <a:ln w="28575">
            <a:solidFill>
              <a:sysClr val="windowText" lastClr="000000"/>
            </a:solidFill>
          </a:ln>
        </p:spPr>
        <p:txBody>
          <a:bodyPr>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0" cap="none" spc="0" normalizeH="0" baseline="0" noProof="0" dirty="0">
                <a:ln>
                  <a:noFill/>
                </a:ln>
                <a:solidFill>
                  <a:prstClr val="black"/>
                </a:solidFill>
                <a:effectLst/>
                <a:uLnTx/>
                <a:uFillTx/>
                <a:latin typeface="Calibri"/>
                <a:cs typeface="+mn-cs"/>
              </a:rPr>
              <a:t>Simple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0" cap="none" spc="0" normalizeH="0" baseline="0" noProof="0" dirty="0">
                <a:ln>
                  <a:noFill/>
                </a:ln>
                <a:solidFill>
                  <a:prstClr val="black"/>
                </a:solidFill>
                <a:effectLst/>
                <a:uLnTx/>
                <a:uFillTx/>
                <a:latin typeface="Calibri"/>
                <a:cs typeface="+mn-cs"/>
              </a:rPr>
              <a:t>Continuous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0" cap="none" spc="0" normalizeH="0" baseline="0" noProof="0" dirty="0">
                <a:ln>
                  <a:noFill/>
                </a:ln>
                <a:solidFill>
                  <a:prstClr val="black"/>
                </a:solidFill>
                <a:effectLst/>
                <a:uLnTx/>
                <a:uFillTx/>
                <a:latin typeface="Calibri"/>
                <a:cs typeface="+mn-cs"/>
              </a:rPr>
              <a:t>Simple Perfect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0" cap="none" spc="0" normalizeH="0" baseline="0" noProof="0" dirty="0">
                <a:ln>
                  <a:noFill/>
                </a:ln>
                <a:solidFill>
                  <a:prstClr val="black"/>
                </a:solidFill>
                <a:effectLst/>
                <a:uLnTx/>
                <a:uFillTx/>
                <a:latin typeface="Calibri"/>
                <a:cs typeface="+mn-cs"/>
              </a:rPr>
              <a:t>Perfect continuous</a:t>
            </a:r>
          </a:p>
        </p:txBody>
      </p:sp>
      <p:cxnSp>
        <p:nvCxnSpPr>
          <p:cNvPr id="10" name="Straight Arrow Connector 9"/>
          <p:cNvCxnSpPr/>
          <p:nvPr/>
        </p:nvCxnSpPr>
        <p:spPr>
          <a:xfrm>
            <a:off x="4686300" y="1209675"/>
            <a:ext cx="0" cy="609600"/>
          </a:xfrm>
          <a:prstGeom prst="straightConnector1">
            <a:avLst/>
          </a:prstGeom>
          <a:noFill/>
          <a:ln w="28575" cap="flat" cmpd="sng" algn="ctr">
            <a:solidFill>
              <a:srgbClr val="C00000"/>
            </a:solidFill>
            <a:prstDash val="solid"/>
            <a:tailEnd type="arrow"/>
          </a:ln>
          <a:effectLst/>
        </p:spPr>
      </p:cxnSp>
      <p:cxnSp>
        <p:nvCxnSpPr>
          <p:cNvPr id="11" name="Straight Arrow Connector 10"/>
          <p:cNvCxnSpPr/>
          <p:nvPr/>
        </p:nvCxnSpPr>
        <p:spPr>
          <a:xfrm>
            <a:off x="6846888" y="1209675"/>
            <a:ext cx="0" cy="609600"/>
          </a:xfrm>
          <a:prstGeom prst="straightConnector1">
            <a:avLst/>
          </a:prstGeom>
          <a:noFill/>
          <a:ln w="28575" cap="flat" cmpd="sng" algn="ctr">
            <a:solidFill>
              <a:srgbClr val="C00000"/>
            </a:solidFill>
            <a:prstDash val="solid"/>
            <a:tailEnd type="arrow"/>
          </a:ln>
          <a:effectLst/>
        </p:spPr>
      </p:cxnSp>
      <p:sp>
        <p:nvSpPr>
          <p:cNvPr id="12" name="TextBox 11"/>
          <p:cNvSpPr txBox="1"/>
          <p:nvPr/>
        </p:nvSpPr>
        <p:spPr>
          <a:xfrm>
            <a:off x="3883025" y="1855787"/>
            <a:ext cx="1655763" cy="1754188"/>
          </a:xfrm>
          <a:prstGeom prst="rect">
            <a:avLst/>
          </a:prstGeom>
          <a:solidFill>
            <a:srgbClr val="4BACC6">
              <a:lumMod val="20000"/>
              <a:lumOff val="80000"/>
            </a:srgbClr>
          </a:solidFill>
          <a:ln w="28575">
            <a:solidFill>
              <a:sysClr val="windowText" lastClr="000000"/>
            </a:solidFill>
          </a:ln>
        </p:spPr>
        <p:txBody>
          <a:bodyPr>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0" cap="none" spc="0" normalizeH="0" baseline="0" noProof="0" dirty="0">
                <a:ln>
                  <a:noFill/>
                </a:ln>
                <a:solidFill>
                  <a:prstClr val="black"/>
                </a:solidFill>
                <a:effectLst/>
                <a:uLnTx/>
                <a:uFillTx/>
                <a:latin typeface="Calibri"/>
                <a:cs typeface="+mn-cs"/>
              </a:rPr>
              <a:t>Simple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0" cap="none" spc="0" normalizeH="0" baseline="0" noProof="0" dirty="0">
                <a:ln>
                  <a:noFill/>
                </a:ln>
                <a:solidFill>
                  <a:prstClr val="black"/>
                </a:solidFill>
                <a:effectLst/>
                <a:uLnTx/>
                <a:uFillTx/>
                <a:latin typeface="Calibri"/>
                <a:cs typeface="+mn-cs"/>
              </a:rPr>
              <a:t>Continuous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0" cap="none" spc="0" normalizeH="0" baseline="0" noProof="0" dirty="0">
                <a:ln>
                  <a:noFill/>
                </a:ln>
                <a:solidFill>
                  <a:prstClr val="black"/>
                </a:solidFill>
                <a:effectLst/>
                <a:uLnTx/>
                <a:uFillTx/>
                <a:latin typeface="Calibri"/>
                <a:cs typeface="+mn-cs"/>
              </a:rPr>
              <a:t>Simple Perfect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0" cap="none" spc="0" normalizeH="0" baseline="0" noProof="0" dirty="0">
                <a:ln>
                  <a:noFill/>
                </a:ln>
                <a:solidFill>
                  <a:prstClr val="black"/>
                </a:solidFill>
                <a:effectLst/>
                <a:uLnTx/>
                <a:uFillTx/>
                <a:latin typeface="Calibri"/>
                <a:cs typeface="+mn-cs"/>
              </a:rPr>
              <a:t>Perfect continuous</a:t>
            </a:r>
          </a:p>
        </p:txBody>
      </p:sp>
      <p:sp>
        <p:nvSpPr>
          <p:cNvPr id="13" name="TextBox 12"/>
          <p:cNvSpPr txBox="1"/>
          <p:nvPr/>
        </p:nvSpPr>
        <p:spPr>
          <a:xfrm>
            <a:off x="6018213" y="1846262"/>
            <a:ext cx="1655762" cy="1755775"/>
          </a:xfrm>
          <a:prstGeom prst="rect">
            <a:avLst/>
          </a:prstGeom>
          <a:solidFill>
            <a:srgbClr val="4BACC6">
              <a:lumMod val="20000"/>
              <a:lumOff val="80000"/>
            </a:srgbClr>
          </a:solidFill>
          <a:ln w="28575">
            <a:solidFill>
              <a:sysClr val="windowText" lastClr="000000"/>
            </a:solidFill>
          </a:ln>
        </p:spPr>
        <p:txBody>
          <a:bodyPr>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0" cap="none" spc="0" normalizeH="0" baseline="0" noProof="0" dirty="0">
                <a:ln>
                  <a:noFill/>
                </a:ln>
                <a:solidFill>
                  <a:prstClr val="black"/>
                </a:solidFill>
                <a:effectLst/>
                <a:uLnTx/>
                <a:uFillTx/>
                <a:latin typeface="Calibri"/>
                <a:cs typeface="+mn-cs"/>
              </a:rPr>
              <a:t>Simple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0" cap="none" spc="0" normalizeH="0" baseline="0" noProof="0" dirty="0">
                <a:ln>
                  <a:noFill/>
                </a:ln>
                <a:solidFill>
                  <a:prstClr val="black"/>
                </a:solidFill>
                <a:effectLst/>
                <a:uLnTx/>
                <a:uFillTx/>
                <a:latin typeface="Calibri"/>
                <a:cs typeface="+mn-cs"/>
              </a:rPr>
              <a:t>Continuous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0" cap="none" spc="0" normalizeH="0" baseline="0" noProof="0" dirty="0">
                <a:ln>
                  <a:noFill/>
                </a:ln>
                <a:solidFill>
                  <a:prstClr val="black"/>
                </a:solidFill>
                <a:effectLst/>
                <a:uLnTx/>
                <a:uFillTx/>
                <a:latin typeface="Calibri"/>
                <a:cs typeface="+mn-cs"/>
              </a:rPr>
              <a:t>Simple Perfect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0" cap="none" spc="0" normalizeH="0" baseline="0" noProof="0" dirty="0">
                <a:ln>
                  <a:noFill/>
                </a:ln>
                <a:solidFill>
                  <a:prstClr val="black"/>
                </a:solidFill>
                <a:effectLst/>
                <a:uLnTx/>
                <a:uFillTx/>
                <a:latin typeface="Calibri"/>
                <a:cs typeface="+mn-cs"/>
              </a:rPr>
              <a:t>Perfect continuous</a:t>
            </a:r>
          </a:p>
        </p:txBody>
      </p:sp>
      <p:cxnSp>
        <p:nvCxnSpPr>
          <p:cNvPr id="14" name="Straight Arrow Connector 13"/>
          <p:cNvCxnSpPr/>
          <p:nvPr/>
        </p:nvCxnSpPr>
        <p:spPr>
          <a:xfrm flipH="1">
            <a:off x="2484438" y="1344612"/>
            <a:ext cx="2016125" cy="0"/>
          </a:xfrm>
          <a:prstGeom prst="straightConnector1">
            <a:avLst/>
          </a:prstGeom>
          <a:noFill/>
          <a:ln w="28575" cap="flat" cmpd="sng" algn="ctr">
            <a:solidFill>
              <a:srgbClr val="C00000"/>
            </a:solidFill>
            <a:prstDash val="solid"/>
            <a:tailEnd type="arrow"/>
          </a:ln>
          <a:effectLst/>
        </p:spPr>
      </p:cxnSp>
      <p:cxnSp>
        <p:nvCxnSpPr>
          <p:cNvPr id="15" name="Straight Arrow Connector 14"/>
          <p:cNvCxnSpPr/>
          <p:nvPr/>
        </p:nvCxnSpPr>
        <p:spPr>
          <a:xfrm>
            <a:off x="4787900" y="1344612"/>
            <a:ext cx="1944688" cy="0"/>
          </a:xfrm>
          <a:prstGeom prst="straightConnector1">
            <a:avLst/>
          </a:prstGeom>
          <a:noFill/>
          <a:ln w="28575" cap="flat" cmpd="sng" algn="ctr">
            <a:solidFill>
              <a:srgbClr val="C00000"/>
            </a:solidFill>
            <a:prstDash val="solid"/>
            <a:tailEnd type="arrow"/>
          </a:ln>
          <a:effectLst/>
        </p:spPr>
      </p:cxnSp>
      <p:cxnSp>
        <p:nvCxnSpPr>
          <p:cNvPr id="16" name="Straight Connector 15"/>
          <p:cNvCxnSpPr/>
          <p:nvPr/>
        </p:nvCxnSpPr>
        <p:spPr>
          <a:xfrm>
            <a:off x="1476375" y="1514475"/>
            <a:ext cx="6624638" cy="0"/>
          </a:xfrm>
          <a:prstGeom prst="line">
            <a:avLst/>
          </a:prstGeom>
          <a:noFill/>
          <a:ln w="28575" cap="flat" cmpd="sng" algn="ctr">
            <a:solidFill>
              <a:srgbClr val="C00000"/>
            </a:solidFill>
            <a:prstDash val="solid"/>
          </a:ln>
          <a:effectLst/>
        </p:spPr>
      </p:cxnSp>
      <p:graphicFrame>
        <p:nvGraphicFramePr>
          <p:cNvPr id="17" name="Table 16"/>
          <p:cNvGraphicFramePr>
            <a:graphicFrameLocks noGrp="1"/>
          </p:cNvGraphicFramePr>
          <p:nvPr>
            <p:extLst>
              <p:ext uri="{D42A27DB-BD31-4B8C-83A1-F6EECF244321}">
                <p14:modId xmlns:p14="http://schemas.microsoft.com/office/powerpoint/2010/main" val="3006259117"/>
              </p:ext>
            </p:extLst>
          </p:nvPr>
        </p:nvGraphicFramePr>
        <p:xfrm>
          <a:off x="352425" y="3778250"/>
          <a:ext cx="8477250" cy="1483360"/>
        </p:xfrm>
        <a:graphic>
          <a:graphicData uri="http://schemas.openxmlformats.org/drawingml/2006/table">
            <a:tbl>
              <a:tblPr firstRow="1" bandRow="1">
                <a:tableStyleId>{5C22544A-7EE6-4342-B048-85BDC9FD1C3A}</a:tableStyleId>
              </a:tblPr>
              <a:tblGrid>
                <a:gridCol w="1162050">
                  <a:extLst>
                    <a:ext uri="{9D8B030D-6E8A-4147-A177-3AD203B41FA5}">
                      <a16:colId xmlns:a16="http://schemas.microsoft.com/office/drawing/2014/main" val="20000"/>
                    </a:ext>
                  </a:extLst>
                </a:gridCol>
                <a:gridCol w="1495425">
                  <a:extLst>
                    <a:ext uri="{9D8B030D-6E8A-4147-A177-3AD203B41FA5}">
                      <a16:colId xmlns:a16="http://schemas.microsoft.com/office/drawing/2014/main" val="20001"/>
                    </a:ext>
                  </a:extLst>
                </a:gridCol>
                <a:gridCol w="1762125">
                  <a:extLst>
                    <a:ext uri="{9D8B030D-6E8A-4147-A177-3AD203B41FA5}">
                      <a16:colId xmlns:a16="http://schemas.microsoft.com/office/drawing/2014/main" val="20002"/>
                    </a:ext>
                  </a:extLst>
                </a:gridCol>
                <a:gridCol w="1628775">
                  <a:extLst>
                    <a:ext uri="{9D8B030D-6E8A-4147-A177-3AD203B41FA5}">
                      <a16:colId xmlns:a16="http://schemas.microsoft.com/office/drawing/2014/main" val="20003"/>
                    </a:ext>
                  </a:extLst>
                </a:gridCol>
                <a:gridCol w="2428875">
                  <a:extLst>
                    <a:ext uri="{9D8B030D-6E8A-4147-A177-3AD203B41FA5}">
                      <a16:colId xmlns:a16="http://schemas.microsoft.com/office/drawing/2014/main" val="20004"/>
                    </a:ext>
                  </a:extLst>
                </a:gridCol>
              </a:tblGrid>
              <a:tr h="370840">
                <a:tc>
                  <a:txBody>
                    <a:bodyPr/>
                    <a:lstStyle/>
                    <a:p>
                      <a:endParaRPr lang="en-AU" dirty="0"/>
                    </a:p>
                  </a:txBody>
                  <a:tcPr/>
                </a:tc>
                <a:tc>
                  <a:txBody>
                    <a:bodyPr/>
                    <a:lstStyle/>
                    <a:p>
                      <a:pPr algn="ctr"/>
                      <a:r>
                        <a:rPr lang="en-AU" dirty="0">
                          <a:solidFill>
                            <a:schemeClr val="tx1"/>
                          </a:solidFill>
                          <a:latin typeface="Calibri" panose="020F0502020204030204" pitchFamily="34" charset="0"/>
                          <a:cs typeface="Calibri" panose="020F0502020204030204" pitchFamily="34" charset="0"/>
                        </a:rPr>
                        <a:t>Simple </a:t>
                      </a:r>
                    </a:p>
                  </a:txBody>
                  <a:tcPr/>
                </a:tc>
                <a:tc>
                  <a:txBody>
                    <a:bodyPr/>
                    <a:lstStyle/>
                    <a:p>
                      <a:pPr algn="ctr"/>
                      <a:r>
                        <a:rPr lang="en-AU" dirty="0">
                          <a:solidFill>
                            <a:schemeClr val="tx1"/>
                          </a:solidFill>
                          <a:latin typeface="Calibri" panose="020F0502020204030204" pitchFamily="34" charset="0"/>
                          <a:cs typeface="Calibri" panose="020F0502020204030204" pitchFamily="34" charset="0"/>
                        </a:rPr>
                        <a:t>Continuous</a:t>
                      </a:r>
                    </a:p>
                  </a:txBody>
                  <a:tcPr/>
                </a:tc>
                <a:tc>
                  <a:txBody>
                    <a:bodyPr/>
                    <a:lstStyle/>
                    <a:p>
                      <a:pPr algn="ctr"/>
                      <a:r>
                        <a:rPr lang="en-AU" dirty="0">
                          <a:solidFill>
                            <a:schemeClr val="tx1"/>
                          </a:solidFill>
                          <a:latin typeface="Calibri" panose="020F0502020204030204" pitchFamily="34" charset="0"/>
                          <a:cs typeface="Calibri" panose="020F0502020204030204" pitchFamily="34" charset="0"/>
                        </a:rPr>
                        <a:t>Perfect</a:t>
                      </a:r>
                    </a:p>
                  </a:txBody>
                  <a:tcPr/>
                </a:tc>
                <a:tc>
                  <a:txBody>
                    <a:bodyPr/>
                    <a:lstStyle/>
                    <a:p>
                      <a:pPr algn="ctr"/>
                      <a:r>
                        <a:rPr lang="en-AU" dirty="0">
                          <a:solidFill>
                            <a:schemeClr val="tx1"/>
                          </a:solidFill>
                          <a:latin typeface="Calibri" panose="020F0502020204030204" pitchFamily="34" charset="0"/>
                          <a:cs typeface="Calibri" panose="020F0502020204030204" pitchFamily="34" charset="0"/>
                        </a:rPr>
                        <a:t>Perfect Continuous</a:t>
                      </a:r>
                    </a:p>
                  </a:txBody>
                  <a:tcPr/>
                </a:tc>
                <a:extLst>
                  <a:ext uri="{0D108BD9-81ED-4DB2-BD59-A6C34878D82A}">
                    <a16:rowId xmlns:a16="http://schemas.microsoft.com/office/drawing/2014/main" val="10000"/>
                  </a:ext>
                </a:extLst>
              </a:tr>
              <a:tr h="370840">
                <a:tc>
                  <a:txBody>
                    <a:bodyPr/>
                    <a:lstStyle/>
                    <a:p>
                      <a:r>
                        <a:rPr lang="en-AU" dirty="0">
                          <a:latin typeface="Calibri" panose="020F0502020204030204" pitchFamily="34" charset="0"/>
                          <a:cs typeface="Calibri" panose="020F0502020204030204" pitchFamily="34" charset="0"/>
                        </a:rPr>
                        <a:t>Present</a:t>
                      </a:r>
                    </a:p>
                  </a:txBody>
                  <a:tcPr/>
                </a:tc>
                <a:tc>
                  <a:txBody>
                    <a:bodyPr/>
                    <a:lstStyle/>
                    <a:p>
                      <a:r>
                        <a:rPr lang="en-AU" dirty="0">
                          <a:latin typeface="Calibri" panose="020F0502020204030204" pitchFamily="34" charset="0"/>
                          <a:cs typeface="Calibri" panose="020F0502020204030204" pitchFamily="34" charset="0"/>
                        </a:rPr>
                        <a:t>take(s)</a:t>
                      </a:r>
                    </a:p>
                  </a:txBody>
                  <a:tcPr/>
                </a:tc>
                <a:tc>
                  <a:txBody>
                    <a:bodyPr/>
                    <a:lstStyle/>
                    <a:p>
                      <a:r>
                        <a:rPr lang="en-AU" dirty="0">
                          <a:latin typeface="Calibri" panose="020F0502020204030204" pitchFamily="34" charset="0"/>
                          <a:cs typeface="Calibri" panose="020F0502020204030204" pitchFamily="34" charset="0"/>
                        </a:rPr>
                        <a:t>am/is/are</a:t>
                      </a:r>
                      <a:r>
                        <a:rPr lang="en-AU" baseline="0" dirty="0">
                          <a:latin typeface="Calibri" panose="020F0502020204030204" pitchFamily="34" charset="0"/>
                          <a:cs typeface="Calibri" panose="020F0502020204030204" pitchFamily="34" charset="0"/>
                        </a:rPr>
                        <a:t> taking</a:t>
                      </a:r>
                      <a:endParaRPr lang="en-AU" dirty="0">
                        <a:latin typeface="Calibri" panose="020F0502020204030204" pitchFamily="34" charset="0"/>
                        <a:cs typeface="Calibri" panose="020F0502020204030204" pitchFamily="34" charset="0"/>
                      </a:endParaRPr>
                    </a:p>
                  </a:txBody>
                  <a:tcPr/>
                </a:tc>
                <a:tc>
                  <a:txBody>
                    <a:bodyPr/>
                    <a:lstStyle/>
                    <a:p>
                      <a:r>
                        <a:rPr lang="en-AU" dirty="0">
                          <a:latin typeface="Calibri" panose="020F0502020204030204" pitchFamily="34" charset="0"/>
                          <a:cs typeface="Calibri" panose="020F0502020204030204" pitchFamily="34" charset="0"/>
                        </a:rPr>
                        <a:t>has/have taken</a:t>
                      </a:r>
                    </a:p>
                  </a:txBody>
                  <a:tcPr/>
                </a:tc>
                <a:tc>
                  <a:txBody>
                    <a:bodyPr/>
                    <a:lstStyle/>
                    <a:p>
                      <a:r>
                        <a:rPr lang="en-AU" dirty="0">
                          <a:latin typeface="Calibri" panose="020F0502020204030204" pitchFamily="34" charset="0"/>
                          <a:cs typeface="Calibri" panose="020F0502020204030204" pitchFamily="34" charset="0"/>
                        </a:rPr>
                        <a:t>has/have been taking</a:t>
                      </a:r>
                    </a:p>
                  </a:txBody>
                  <a:tcPr/>
                </a:tc>
                <a:extLst>
                  <a:ext uri="{0D108BD9-81ED-4DB2-BD59-A6C34878D82A}">
                    <a16:rowId xmlns:a16="http://schemas.microsoft.com/office/drawing/2014/main" val="10001"/>
                  </a:ext>
                </a:extLst>
              </a:tr>
              <a:tr h="370840">
                <a:tc>
                  <a:txBody>
                    <a:bodyPr/>
                    <a:lstStyle/>
                    <a:p>
                      <a:r>
                        <a:rPr lang="en-AU" dirty="0">
                          <a:latin typeface="Calibri" panose="020F0502020204030204" pitchFamily="34" charset="0"/>
                          <a:cs typeface="Calibri" panose="020F0502020204030204" pitchFamily="34" charset="0"/>
                        </a:rPr>
                        <a:t>Past</a:t>
                      </a:r>
                    </a:p>
                  </a:txBody>
                  <a:tcPr/>
                </a:tc>
                <a:tc>
                  <a:txBody>
                    <a:bodyPr/>
                    <a:lstStyle/>
                    <a:p>
                      <a:r>
                        <a:rPr lang="en-AU" dirty="0">
                          <a:latin typeface="Calibri" panose="020F0502020204030204" pitchFamily="34" charset="0"/>
                          <a:cs typeface="Calibri" panose="020F0502020204030204" pitchFamily="34" charset="0"/>
                        </a:rPr>
                        <a:t>took</a:t>
                      </a:r>
                    </a:p>
                  </a:txBody>
                  <a:tcPr/>
                </a:tc>
                <a:tc>
                  <a:txBody>
                    <a:bodyPr/>
                    <a:lstStyle/>
                    <a:p>
                      <a:r>
                        <a:rPr lang="en-AU" dirty="0">
                          <a:latin typeface="Calibri" panose="020F0502020204030204" pitchFamily="34" charset="0"/>
                          <a:cs typeface="Calibri" panose="020F0502020204030204" pitchFamily="34" charset="0"/>
                        </a:rPr>
                        <a:t>was/were taking</a:t>
                      </a:r>
                    </a:p>
                  </a:txBody>
                  <a:tcPr/>
                </a:tc>
                <a:tc>
                  <a:txBody>
                    <a:bodyPr/>
                    <a:lstStyle/>
                    <a:p>
                      <a:r>
                        <a:rPr lang="en-AU" dirty="0">
                          <a:latin typeface="Calibri" panose="020F0502020204030204" pitchFamily="34" charset="0"/>
                          <a:cs typeface="Calibri" panose="020F0502020204030204" pitchFamily="34" charset="0"/>
                        </a:rPr>
                        <a:t>had taken</a:t>
                      </a:r>
                    </a:p>
                  </a:txBody>
                  <a:tcPr/>
                </a:tc>
                <a:tc>
                  <a:txBody>
                    <a:bodyPr/>
                    <a:lstStyle/>
                    <a:p>
                      <a:r>
                        <a:rPr lang="en-AU" dirty="0">
                          <a:latin typeface="Calibri" panose="020F0502020204030204" pitchFamily="34" charset="0"/>
                          <a:cs typeface="Calibri" panose="020F0502020204030204" pitchFamily="34" charset="0"/>
                        </a:rPr>
                        <a:t>had been taking</a:t>
                      </a:r>
                    </a:p>
                  </a:txBody>
                  <a:tcPr/>
                </a:tc>
                <a:extLst>
                  <a:ext uri="{0D108BD9-81ED-4DB2-BD59-A6C34878D82A}">
                    <a16:rowId xmlns:a16="http://schemas.microsoft.com/office/drawing/2014/main" val="10002"/>
                  </a:ext>
                </a:extLst>
              </a:tr>
              <a:tr h="370840">
                <a:tc>
                  <a:txBody>
                    <a:bodyPr/>
                    <a:lstStyle/>
                    <a:p>
                      <a:r>
                        <a:rPr lang="en-AU" dirty="0">
                          <a:latin typeface="Calibri" panose="020F0502020204030204" pitchFamily="34" charset="0"/>
                          <a:cs typeface="Calibri" panose="020F0502020204030204" pitchFamily="34" charset="0"/>
                        </a:rPr>
                        <a:t>Future</a:t>
                      </a:r>
                    </a:p>
                  </a:txBody>
                  <a:tcPr/>
                </a:tc>
                <a:tc>
                  <a:txBody>
                    <a:bodyPr/>
                    <a:lstStyle/>
                    <a:p>
                      <a:r>
                        <a:rPr lang="en-AU" dirty="0">
                          <a:latin typeface="Calibri" panose="020F0502020204030204" pitchFamily="34" charset="0"/>
                          <a:cs typeface="Calibri" panose="020F0502020204030204" pitchFamily="34" charset="0"/>
                        </a:rPr>
                        <a:t>will/shall take</a:t>
                      </a:r>
                    </a:p>
                  </a:txBody>
                  <a:tcPr/>
                </a:tc>
                <a:tc>
                  <a:txBody>
                    <a:bodyPr/>
                    <a:lstStyle/>
                    <a:p>
                      <a:r>
                        <a:rPr lang="en-AU" dirty="0">
                          <a:latin typeface="Calibri" panose="020F0502020204030204" pitchFamily="34" charset="0"/>
                          <a:cs typeface="Calibri" panose="020F0502020204030204" pitchFamily="34" charset="0"/>
                        </a:rPr>
                        <a:t>will be taking</a:t>
                      </a:r>
                    </a:p>
                  </a:txBody>
                  <a:tcPr/>
                </a:tc>
                <a:tc>
                  <a:txBody>
                    <a:bodyPr/>
                    <a:lstStyle/>
                    <a:p>
                      <a:r>
                        <a:rPr lang="en-AU" dirty="0">
                          <a:latin typeface="Calibri" panose="020F0502020204030204" pitchFamily="34" charset="0"/>
                          <a:cs typeface="Calibri" panose="020F0502020204030204" pitchFamily="34" charset="0"/>
                        </a:rPr>
                        <a:t>will have taken</a:t>
                      </a:r>
                    </a:p>
                  </a:txBody>
                  <a:tcPr/>
                </a:tc>
                <a:tc>
                  <a:txBody>
                    <a:bodyPr/>
                    <a:lstStyle/>
                    <a:p>
                      <a:r>
                        <a:rPr lang="en-AU" dirty="0">
                          <a:latin typeface="Calibri" panose="020F0502020204030204" pitchFamily="34" charset="0"/>
                          <a:cs typeface="Calibri" panose="020F0502020204030204" pitchFamily="34" charset="0"/>
                        </a:rPr>
                        <a:t>will have been</a:t>
                      </a:r>
                      <a:r>
                        <a:rPr lang="en-AU" baseline="0" dirty="0">
                          <a:latin typeface="Calibri" panose="020F0502020204030204" pitchFamily="34" charset="0"/>
                          <a:cs typeface="Calibri" panose="020F0502020204030204" pitchFamily="34" charset="0"/>
                        </a:rPr>
                        <a:t> taking</a:t>
                      </a:r>
                      <a:endParaRPr lang="en-AU"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97715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3374" y="266700"/>
            <a:ext cx="8334375" cy="666750"/>
          </a:xfrm>
        </p:spPr>
        <p:txBody>
          <a:bodyPr/>
          <a:lstStyle/>
          <a:p>
            <a:pPr eaLnBrk="1" hangingPunct="1">
              <a:spcBef>
                <a:spcPct val="0"/>
              </a:spcBef>
            </a:pPr>
            <a:r>
              <a:rPr lang="en-AU" altLang="en-US" dirty="0"/>
              <a:t>How to figure out the appropriate tense</a:t>
            </a:r>
          </a:p>
        </p:txBody>
      </p:sp>
      <p:sp>
        <p:nvSpPr>
          <p:cNvPr id="7" name="Subtitle 2"/>
          <p:cNvSpPr txBox="1">
            <a:spLocks/>
          </p:cNvSpPr>
          <p:nvPr/>
        </p:nvSpPr>
        <p:spPr bwMode="auto">
          <a:xfrm>
            <a:off x="519112" y="1073149"/>
            <a:ext cx="8339137" cy="3851275"/>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en-AU" altLang="en-US" sz="2000" dirty="0">
                <a:solidFill>
                  <a:sysClr val="windowText" lastClr="000000"/>
                </a:solidFill>
                <a:latin typeface="Calibri"/>
              </a:rPr>
              <a:t>The student who received their paper with the ‘Tenses!’ comment from the tutor rationalised in the following manner:</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AU" altLang="en-US" sz="2000" b="0" i="0" u="none" strike="noStrike" kern="1200" cap="none" spc="0" normalizeH="0" baseline="0" noProof="0" dirty="0">
              <a:ln>
                <a:noFill/>
              </a:ln>
              <a:solidFill>
                <a:sysClr val="windowText" lastClr="000000"/>
              </a:solidFill>
              <a:effectLst/>
              <a:uLnTx/>
              <a:uFillTx/>
              <a:latin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2836100172"/>
              </p:ext>
            </p:extLst>
          </p:nvPr>
        </p:nvGraphicFramePr>
        <p:xfrm>
          <a:off x="657224" y="1806575"/>
          <a:ext cx="7991475" cy="3474720"/>
        </p:xfrm>
        <a:graphic>
          <a:graphicData uri="http://schemas.openxmlformats.org/drawingml/2006/table">
            <a:tbl>
              <a:tblPr firstRow="1" bandRow="1">
                <a:tableStyleId>{5C22544A-7EE6-4342-B048-85BDC9FD1C3A}</a:tableStyleId>
              </a:tblPr>
              <a:tblGrid>
                <a:gridCol w="7991475">
                  <a:extLst>
                    <a:ext uri="{9D8B030D-6E8A-4147-A177-3AD203B41FA5}">
                      <a16:colId xmlns:a16="http://schemas.microsoft.com/office/drawing/2014/main" val="20000"/>
                    </a:ext>
                  </a:extLst>
                </a:gridCol>
              </a:tblGrid>
              <a:tr h="370840">
                <a:tc>
                  <a:txBody>
                    <a:bodyPr/>
                    <a:lstStyle/>
                    <a:p>
                      <a:r>
                        <a:rPr lang="en-AU" b="0" dirty="0">
                          <a:solidFill>
                            <a:schemeClr val="tx1"/>
                          </a:solidFill>
                          <a:latin typeface="Calibri" panose="020F0502020204030204" pitchFamily="34" charset="0"/>
                          <a:cs typeface="Calibri" panose="020F0502020204030204" pitchFamily="34" charset="0"/>
                        </a:rPr>
                        <a:t>The essay exists for the reader so I’ll write about it in the present tense. I will say, ‘This essay </a:t>
                      </a:r>
                      <a:r>
                        <a:rPr lang="en-AU" b="0" dirty="0">
                          <a:solidFill>
                            <a:srgbClr val="C00000"/>
                          </a:solidFill>
                          <a:latin typeface="Calibri" panose="020F0502020204030204" pitchFamily="34" charset="0"/>
                          <a:cs typeface="Calibri" panose="020F0502020204030204" pitchFamily="34" charset="0"/>
                        </a:rPr>
                        <a:t>explores</a:t>
                      </a:r>
                      <a:r>
                        <a:rPr lang="en-AU" b="0" dirty="0">
                          <a:solidFill>
                            <a:schemeClr val="tx1"/>
                          </a:solidFill>
                          <a:latin typeface="Calibri" panose="020F0502020204030204" pitchFamily="34" charset="0"/>
                          <a:cs typeface="Calibri" panose="020F0502020204030204" pitchFamily="34" charset="0"/>
                        </a:rPr>
                        <a:t> features of Socratic dialogue…’</a:t>
                      </a:r>
                    </a:p>
                  </a:txBody>
                  <a:tcPr/>
                </a:tc>
                <a:extLst>
                  <a:ext uri="{0D108BD9-81ED-4DB2-BD59-A6C34878D82A}">
                    <a16:rowId xmlns:a16="http://schemas.microsoft.com/office/drawing/2014/main" val="10000"/>
                  </a:ext>
                </a:extLst>
              </a:tr>
              <a:tr h="370840">
                <a:tc>
                  <a:txBody>
                    <a:bodyPr/>
                    <a:lstStyle/>
                    <a:p>
                      <a:r>
                        <a:rPr lang="en-AU" dirty="0">
                          <a:latin typeface="Calibri" panose="020F0502020204030204" pitchFamily="34" charset="0"/>
                          <a:cs typeface="Calibri" panose="020F0502020204030204" pitchFamily="34" charset="0"/>
                        </a:rPr>
                        <a:t>Socratic dialogue</a:t>
                      </a:r>
                      <a:r>
                        <a:rPr lang="en-AU" baseline="0" dirty="0">
                          <a:latin typeface="Calibri" panose="020F0502020204030204" pitchFamily="34" charset="0"/>
                          <a:cs typeface="Calibri" panose="020F0502020204030204" pitchFamily="34" charset="0"/>
                        </a:rPr>
                        <a:t> also exists for the reader, so I’ll write about that in the present too, ‘Some of the features of Socratic dialogue </a:t>
                      </a:r>
                      <a:r>
                        <a:rPr lang="en-AU" baseline="0" dirty="0">
                          <a:solidFill>
                            <a:srgbClr val="C00000"/>
                          </a:solidFill>
                          <a:latin typeface="Calibri" panose="020F0502020204030204" pitchFamily="34" charset="0"/>
                          <a:cs typeface="Calibri" panose="020F0502020204030204" pitchFamily="34" charset="0"/>
                        </a:rPr>
                        <a:t>are</a:t>
                      </a:r>
                      <a:r>
                        <a:rPr lang="en-AU" baseline="0" dirty="0">
                          <a:latin typeface="Calibri" panose="020F0502020204030204" pitchFamily="34" charset="0"/>
                          <a:cs typeface="Calibri" panose="020F0502020204030204" pitchFamily="34" charset="0"/>
                        </a:rPr>
                        <a:t>…’</a:t>
                      </a:r>
                      <a:endParaRPr lang="en-AU"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en-AU" dirty="0">
                          <a:latin typeface="Calibri" panose="020F0502020204030204" pitchFamily="34" charset="0"/>
                          <a:cs typeface="Calibri" panose="020F0502020204030204" pitchFamily="34" charset="0"/>
                        </a:rPr>
                        <a:t>If I want to write about something</a:t>
                      </a:r>
                      <a:r>
                        <a:rPr lang="en-AU" baseline="0" dirty="0">
                          <a:latin typeface="Calibri" panose="020F0502020204030204" pitchFamily="34" charset="0"/>
                          <a:cs typeface="Calibri" panose="020F0502020204030204" pitchFamily="34" charset="0"/>
                        </a:rPr>
                        <a:t> that happened at a specific time, I’d better put that in the past, ‘Socrates </a:t>
                      </a:r>
                      <a:r>
                        <a:rPr lang="en-AU" baseline="0" dirty="0">
                          <a:solidFill>
                            <a:srgbClr val="C00000"/>
                          </a:solidFill>
                          <a:latin typeface="Calibri" panose="020F0502020204030204" pitchFamily="34" charset="0"/>
                          <a:cs typeface="Calibri" panose="020F0502020204030204" pitchFamily="34" charset="0"/>
                        </a:rPr>
                        <a:t>died </a:t>
                      </a:r>
                      <a:r>
                        <a:rPr lang="en-AU" baseline="0" dirty="0">
                          <a:latin typeface="Calibri" panose="020F0502020204030204" pitchFamily="34" charset="0"/>
                          <a:cs typeface="Calibri" panose="020F0502020204030204" pitchFamily="34" charset="0"/>
                        </a:rPr>
                        <a:t>in 399 BC’</a:t>
                      </a:r>
                      <a:endParaRPr lang="en-AU"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r>
                        <a:rPr lang="en-AU" dirty="0">
                          <a:latin typeface="Calibri" panose="020F0502020204030204" pitchFamily="34" charset="0"/>
                          <a:cs typeface="Calibri" panose="020F0502020204030204" pitchFamily="34" charset="0"/>
                        </a:rPr>
                        <a:t>If I am talking about Socratic dialogue before Socrates died,</a:t>
                      </a:r>
                      <a:r>
                        <a:rPr lang="en-AU" baseline="0" dirty="0">
                          <a:latin typeface="Calibri" panose="020F0502020204030204" pitchFamily="34" charset="0"/>
                          <a:cs typeface="Calibri" panose="020F0502020204030204" pitchFamily="34" charset="0"/>
                        </a:rPr>
                        <a:t> I have to decide whether I’m writing about an event that is over and in the past or about the ideas that are still there for the reader to see.</a:t>
                      </a:r>
                      <a:endParaRPr lang="en-AU"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r>
                        <a:rPr lang="en-AU" dirty="0">
                          <a:latin typeface="Calibri" panose="020F0502020204030204" pitchFamily="34" charset="0"/>
                          <a:cs typeface="Calibri" panose="020F0502020204030204" pitchFamily="34" charset="0"/>
                        </a:rPr>
                        <a:t>A mixture of tenses will be okay if</a:t>
                      </a:r>
                      <a:r>
                        <a:rPr lang="en-AU" baseline="0" dirty="0">
                          <a:latin typeface="Calibri" panose="020F0502020204030204" pitchFamily="34" charset="0"/>
                          <a:cs typeface="Calibri" panose="020F0502020204030204" pitchFamily="34" charset="0"/>
                        </a:rPr>
                        <a:t> I’m clear about whether it’s an event that’s in the past or a theory that can be currently read.</a:t>
                      </a:r>
                      <a:endParaRPr lang="en-AU"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628651" y="5258574"/>
            <a:ext cx="6238874" cy="276999"/>
          </a:xfrm>
          <a:prstGeom prst="rect">
            <a:avLst/>
          </a:prstGeom>
          <a:noFill/>
        </p:spPr>
        <p:txBody>
          <a:bodyPr wrap="square" rtlCol="0">
            <a:spAutoFit/>
          </a:bodyPr>
          <a:lstStyle/>
          <a:p>
            <a:r>
              <a:rPr lang="en-AU" sz="1200" dirty="0">
                <a:latin typeface="Calibri" panose="020F0502020204030204" pitchFamily="34" charset="0"/>
                <a:cs typeface="Calibri" panose="020F0502020204030204" pitchFamily="34" charset="0"/>
              </a:rPr>
              <a:t>Source: Sinclair (2010, p. 45)</a:t>
            </a:r>
          </a:p>
        </p:txBody>
      </p:sp>
    </p:spTree>
    <p:extLst>
      <p:ext uri="{BB962C8B-B14F-4D97-AF65-F5344CB8AC3E}">
        <p14:creationId xmlns:p14="http://schemas.microsoft.com/office/powerpoint/2010/main" val="109798880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3374" y="266700"/>
            <a:ext cx="8334375" cy="666750"/>
          </a:xfrm>
        </p:spPr>
        <p:txBody>
          <a:bodyPr/>
          <a:lstStyle/>
          <a:p>
            <a:pPr eaLnBrk="1" hangingPunct="1">
              <a:spcBef>
                <a:spcPct val="0"/>
              </a:spcBef>
            </a:pPr>
            <a:r>
              <a:rPr lang="en-AU" altLang="en-US" dirty="0"/>
              <a:t>The revised versions</a:t>
            </a:r>
          </a:p>
        </p:txBody>
      </p:sp>
      <p:sp>
        <p:nvSpPr>
          <p:cNvPr id="7" name="Subtitle 2"/>
          <p:cNvSpPr txBox="1">
            <a:spLocks/>
          </p:cNvSpPr>
          <p:nvPr/>
        </p:nvSpPr>
        <p:spPr bwMode="auto">
          <a:xfrm>
            <a:off x="519112" y="1073149"/>
            <a:ext cx="8339137" cy="3851275"/>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AU" altLang="en-US" sz="2000" b="0" i="0" u="none" strike="noStrike" kern="1200" cap="none" spc="0" normalizeH="0" baseline="0" noProof="0" dirty="0">
              <a:ln>
                <a:noFill/>
              </a:ln>
              <a:solidFill>
                <a:sysClr val="windowText" lastClr="000000"/>
              </a:solidFill>
              <a:effectLst/>
              <a:uLnTx/>
              <a:uFillTx/>
              <a:latin typeface="Calibri"/>
            </a:endParaRPr>
          </a:p>
        </p:txBody>
      </p:sp>
      <p:sp>
        <p:nvSpPr>
          <p:cNvPr id="5" name="TextBox 4"/>
          <p:cNvSpPr txBox="1"/>
          <p:nvPr/>
        </p:nvSpPr>
        <p:spPr>
          <a:xfrm>
            <a:off x="259555" y="4924424"/>
            <a:ext cx="4429125" cy="276999"/>
          </a:xfrm>
          <a:prstGeom prst="rect">
            <a:avLst/>
          </a:prstGeom>
          <a:noFill/>
        </p:spPr>
        <p:txBody>
          <a:bodyPr wrap="square" rtlCol="0">
            <a:spAutoFit/>
          </a:bodyPr>
          <a:lstStyle/>
          <a:p>
            <a:r>
              <a:rPr lang="en-AU" sz="1200" dirty="0">
                <a:latin typeface="Calibri" panose="020F0502020204030204" pitchFamily="34" charset="0"/>
                <a:cs typeface="Calibri" panose="020F0502020204030204" pitchFamily="34" charset="0"/>
              </a:rPr>
              <a:t>Source: Sinclair (2010, pp. 50-51)</a:t>
            </a:r>
          </a:p>
        </p:txBody>
      </p:sp>
      <p:sp>
        <p:nvSpPr>
          <p:cNvPr id="6" name="Rectangle 5"/>
          <p:cNvSpPr/>
          <p:nvPr/>
        </p:nvSpPr>
        <p:spPr bwMode="auto">
          <a:xfrm>
            <a:off x="230981" y="933450"/>
            <a:ext cx="4267199" cy="3810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cs typeface="Arial" charset="0"/>
            </a:endParaRP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59555" y="990599"/>
            <a:ext cx="4238625" cy="2438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59556" y="3219451"/>
            <a:ext cx="4238624" cy="647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4781549" y="933450"/>
            <a:ext cx="4076700" cy="378142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cs typeface="Arial" charset="0"/>
            </a:endParaRPr>
          </a:p>
        </p:txBody>
      </p:sp>
      <p:pic>
        <p:nvPicPr>
          <p:cNvPr id="3076" name="Picture 4"/>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814887" y="1008060"/>
            <a:ext cx="4010024"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814887" y="4924424"/>
            <a:ext cx="4112418" cy="276999"/>
          </a:xfrm>
          <a:prstGeom prst="rect">
            <a:avLst/>
          </a:prstGeom>
          <a:noFill/>
        </p:spPr>
        <p:txBody>
          <a:bodyPr wrap="square" rtlCol="0">
            <a:spAutoFit/>
          </a:bodyPr>
          <a:lstStyle/>
          <a:p>
            <a:r>
              <a:rPr lang="en-AU" sz="1200" dirty="0">
                <a:latin typeface="Calibri" panose="020F0502020204030204" pitchFamily="34" charset="0"/>
                <a:cs typeface="Calibri" panose="020F0502020204030204" pitchFamily="34" charset="0"/>
              </a:rPr>
              <a:t>Source: Sinclair (2010, pp. 51)</a:t>
            </a:r>
          </a:p>
        </p:txBody>
      </p:sp>
    </p:spTree>
    <p:extLst>
      <p:ext uri="{BB962C8B-B14F-4D97-AF65-F5344CB8AC3E}">
        <p14:creationId xmlns:p14="http://schemas.microsoft.com/office/powerpoint/2010/main" val="1603390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3374" y="266700"/>
            <a:ext cx="8334375" cy="666750"/>
          </a:xfrm>
        </p:spPr>
        <p:txBody>
          <a:bodyPr/>
          <a:lstStyle/>
          <a:p>
            <a:pPr eaLnBrk="1" hangingPunct="1">
              <a:spcBef>
                <a:spcPct val="0"/>
              </a:spcBef>
            </a:pPr>
            <a:r>
              <a:rPr lang="en-AU" altLang="en-US" dirty="0"/>
              <a:t>Verb tense examples : Present</a:t>
            </a:r>
          </a:p>
        </p:txBody>
      </p:sp>
      <p:sp>
        <p:nvSpPr>
          <p:cNvPr id="7" name="Subtitle 2"/>
          <p:cNvSpPr txBox="1">
            <a:spLocks/>
          </p:cNvSpPr>
          <p:nvPr/>
        </p:nvSpPr>
        <p:spPr bwMode="auto">
          <a:xfrm>
            <a:off x="519112" y="1073149"/>
            <a:ext cx="8339137" cy="3851275"/>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AU" altLang="en-US" sz="2000" b="0" i="0" u="none" strike="noStrike" kern="1200" cap="none" spc="0" normalizeH="0" baseline="0" noProof="0" dirty="0">
              <a:ln>
                <a:noFill/>
              </a:ln>
              <a:solidFill>
                <a:sysClr val="windowText" lastClr="000000"/>
              </a:solidFill>
              <a:effectLst/>
              <a:uLnTx/>
              <a:uFillTx/>
              <a:latin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3576014388"/>
              </p:ext>
            </p:extLst>
          </p:nvPr>
        </p:nvGraphicFramePr>
        <p:xfrm>
          <a:off x="385761" y="873124"/>
          <a:ext cx="8558214" cy="4638040"/>
        </p:xfrm>
        <a:graphic>
          <a:graphicData uri="http://schemas.openxmlformats.org/drawingml/2006/table">
            <a:tbl>
              <a:tblPr firstRow="1" bandRow="1">
                <a:tableStyleId>{5C22544A-7EE6-4342-B048-85BDC9FD1C3A}</a:tableStyleId>
              </a:tblPr>
              <a:tblGrid>
                <a:gridCol w="2852738">
                  <a:extLst>
                    <a:ext uri="{9D8B030D-6E8A-4147-A177-3AD203B41FA5}">
                      <a16:colId xmlns:a16="http://schemas.microsoft.com/office/drawing/2014/main" val="20000"/>
                    </a:ext>
                  </a:extLst>
                </a:gridCol>
                <a:gridCol w="2852738">
                  <a:extLst>
                    <a:ext uri="{9D8B030D-6E8A-4147-A177-3AD203B41FA5}">
                      <a16:colId xmlns:a16="http://schemas.microsoft.com/office/drawing/2014/main" val="20001"/>
                    </a:ext>
                  </a:extLst>
                </a:gridCol>
                <a:gridCol w="2852738">
                  <a:extLst>
                    <a:ext uri="{9D8B030D-6E8A-4147-A177-3AD203B41FA5}">
                      <a16:colId xmlns:a16="http://schemas.microsoft.com/office/drawing/2014/main" val="20002"/>
                    </a:ext>
                  </a:extLst>
                </a:gridCol>
              </a:tblGrid>
              <a:tr h="370840">
                <a:tc>
                  <a:txBody>
                    <a:bodyPr/>
                    <a:lstStyle/>
                    <a:p>
                      <a:r>
                        <a:rPr lang="en-AU" sz="1600" b="1" dirty="0">
                          <a:solidFill>
                            <a:schemeClr val="tx1"/>
                          </a:solidFill>
                          <a:latin typeface="Calibri" panose="020F0502020204030204" pitchFamily="34" charset="0"/>
                          <a:cs typeface="Calibri" panose="020F0502020204030204" pitchFamily="34" charset="0"/>
                        </a:rPr>
                        <a:t>Example</a:t>
                      </a:r>
                    </a:p>
                  </a:txBody>
                  <a:tcPr/>
                </a:tc>
                <a:tc>
                  <a:txBody>
                    <a:bodyPr/>
                    <a:lstStyle/>
                    <a:p>
                      <a:pPr algn="ctr"/>
                      <a:r>
                        <a:rPr lang="en-AU" sz="1600" b="1" dirty="0">
                          <a:solidFill>
                            <a:schemeClr val="tx1"/>
                          </a:solidFill>
                          <a:latin typeface="Calibri" panose="020F0502020204030204" pitchFamily="34" charset="0"/>
                          <a:cs typeface="Calibri" panose="020F0502020204030204" pitchFamily="34" charset="0"/>
                        </a:rPr>
                        <a:t>Tense</a:t>
                      </a:r>
                    </a:p>
                  </a:txBody>
                  <a:tcPr/>
                </a:tc>
                <a:tc>
                  <a:txBody>
                    <a:bodyPr/>
                    <a:lstStyle/>
                    <a:p>
                      <a:pPr algn="ctr"/>
                      <a:r>
                        <a:rPr lang="en-AU" sz="1600" dirty="0">
                          <a:solidFill>
                            <a:schemeClr val="tx1"/>
                          </a:solidFill>
                          <a:latin typeface="Calibri" panose="020F0502020204030204" pitchFamily="34" charset="0"/>
                          <a:cs typeface="Calibri" panose="020F0502020204030204" pitchFamily="34" charset="0"/>
                        </a:rPr>
                        <a:t>Usage</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Calibri" panose="020F0502020204030204" pitchFamily="34" charset="0"/>
                          <a:cs typeface="Calibri" panose="020F0502020204030204" pitchFamily="34" charset="0"/>
                        </a:rPr>
                        <a:t>The student </a:t>
                      </a:r>
                      <a:r>
                        <a:rPr lang="en-AU" sz="1600" b="0" dirty="0">
                          <a:solidFill>
                            <a:srgbClr val="C00000"/>
                          </a:solidFill>
                          <a:latin typeface="Calibri" panose="020F0502020204030204" pitchFamily="34" charset="0"/>
                          <a:cs typeface="Calibri" panose="020F0502020204030204" pitchFamily="34" charset="0"/>
                        </a:rPr>
                        <a:t>writes</a:t>
                      </a:r>
                      <a:r>
                        <a:rPr lang="en-AU" sz="1600" b="0" dirty="0">
                          <a:solidFill>
                            <a:schemeClr val="tx1"/>
                          </a:solidFill>
                          <a:latin typeface="Calibri" panose="020F0502020204030204" pitchFamily="34" charset="0"/>
                          <a:cs typeface="Calibri" panose="020F0502020204030204" pitchFamily="34" charset="0"/>
                        </a:rPr>
                        <a:t> essays well.</a:t>
                      </a:r>
                      <a:endParaRPr lang="en-AU" sz="1600" dirty="0"/>
                    </a:p>
                  </a:txBody>
                  <a:tcPr/>
                </a:tc>
                <a:tc>
                  <a:txBody>
                    <a:bodyPr/>
                    <a:lstStyle/>
                    <a:p>
                      <a:r>
                        <a:rPr lang="en-AU" sz="1600" dirty="0">
                          <a:latin typeface="Calibri" panose="020F0502020204030204" pitchFamily="34" charset="0"/>
                          <a:cs typeface="Calibri" panose="020F0502020204030204" pitchFamily="34" charset="0"/>
                        </a:rPr>
                        <a:t>Simple present</a:t>
                      </a:r>
                    </a:p>
                  </a:txBody>
                  <a:tcPr/>
                </a:tc>
                <a:tc>
                  <a:txBody>
                    <a:bodyPr/>
                    <a:lstStyle/>
                    <a:p>
                      <a:r>
                        <a:rPr lang="en-AU" sz="1600" dirty="0">
                          <a:latin typeface="Calibri" panose="020F0502020204030204" pitchFamily="34" charset="0"/>
                          <a:cs typeface="Calibri" panose="020F0502020204030204" pitchFamily="34" charset="0"/>
                        </a:rPr>
                        <a:t>This is used </a:t>
                      </a:r>
                      <a:r>
                        <a:rPr lang="en-AU" sz="1600">
                          <a:latin typeface="Calibri" panose="020F0502020204030204" pitchFamily="34" charset="0"/>
                          <a:cs typeface="Calibri" panose="020F0502020204030204" pitchFamily="34" charset="0"/>
                        </a:rPr>
                        <a:t>for actions that happen </a:t>
                      </a:r>
                      <a:r>
                        <a:rPr lang="en-AU" sz="1600" dirty="0">
                          <a:latin typeface="Calibri" panose="020F0502020204030204" pitchFamily="34" charset="0"/>
                          <a:cs typeface="Calibri" panose="020F0502020204030204" pitchFamily="34" charset="0"/>
                        </a:rPr>
                        <a:t>all the time or regularly. It</a:t>
                      </a:r>
                      <a:r>
                        <a:rPr lang="en-AU" sz="1600" baseline="0" dirty="0">
                          <a:latin typeface="Calibri" panose="020F0502020204030204" pitchFamily="34" charset="0"/>
                          <a:cs typeface="Calibri" panose="020F0502020204030204" pitchFamily="34" charset="0"/>
                        </a:rPr>
                        <a:t> is also used for habitual actions.</a:t>
                      </a:r>
                      <a:endParaRPr lang="en-AU"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Calibri" panose="020F0502020204030204" pitchFamily="34" charset="0"/>
                          <a:cs typeface="Calibri" panose="020F0502020204030204" pitchFamily="34" charset="0"/>
                        </a:rPr>
                        <a:t>The student </a:t>
                      </a:r>
                      <a:r>
                        <a:rPr lang="en-AU" sz="1600" dirty="0">
                          <a:solidFill>
                            <a:srgbClr val="C00000"/>
                          </a:solidFill>
                          <a:latin typeface="Calibri" panose="020F0502020204030204" pitchFamily="34" charset="0"/>
                          <a:cs typeface="Calibri" panose="020F0502020204030204" pitchFamily="34" charset="0"/>
                        </a:rPr>
                        <a:t>is writing </a:t>
                      </a:r>
                      <a:r>
                        <a:rPr lang="en-AU" sz="1600" dirty="0">
                          <a:latin typeface="Calibri" panose="020F0502020204030204" pitchFamily="34" charset="0"/>
                          <a:cs typeface="Calibri" panose="020F0502020204030204" pitchFamily="34" charset="0"/>
                        </a:rPr>
                        <a:t>the essay.</a:t>
                      </a:r>
                    </a:p>
                  </a:txBody>
                  <a:tcPr/>
                </a:tc>
                <a:tc>
                  <a:txBody>
                    <a:bodyPr/>
                    <a:lstStyle/>
                    <a:p>
                      <a:r>
                        <a:rPr lang="en-AU" sz="1600" dirty="0">
                          <a:latin typeface="Calibri" panose="020F0502020204030204" pitchFamily="34" charset="0"/>
                          <a:cs typeface="Calibri" panose="020F0502020204030204" pitchFamily="34" charset="0"/>
                        </a:rPr>
                        <a:t>Continuous present (or can be future)</a:t>
                      </a:r>
                    </a:p>
                  </a:txBody>
                  <a:tcPr/>
                </a:tc>
                <a:tc>
                  <a:txBody>
                    <a:bodyPr/>
                    <a:lstStyle/>
                    <a:p>
                      <a:r>
                        <a:rPr lang="en-AU" sz="1600" dirty="0">
                          <a:latin typeface="Calibri" panose="020F0502020204030204" pitchFamily="34" charset="0"/>
                          <a:cs typeface="Calibri" panose="020F0502020204030204" pitchFamily="34" charset="0"/>
                        </a:rPr>
                        <a:t>It may be an action</a:t>
                      </a:r>
                      <a:r>
                        <a:rPr lang="en-AU" sz="1600" baseline="0" dirty="0">
                          <a:latin typeface="Calibri" panose="020F0502020204030204" pitchFamily="34" charset="0"/>
                          <a:cs typeface="Calibri" panose="020F0502020204030204" pitchFamily="34" charset="0"/>
                        </a:rPr>
                        <a:t> that is currently happening, or it may express intention for the immediate future.</a:t>
                      </a:r>
                      <a:endParaRPr lang="en-AU"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Calibri" panose="020F0502020204030204" pitchFamily="34" charset="0"/>
                          <a:cs typeface="Calibri" panose="020F0502020204030204" pitchFamily="34" charset="0"/>
                        </a:rPr>
                        <a:t>The student </a:t>
                      </a:r>
                      <a:r>
                        <a:rPr lang="en-AU" sz="1600" dirty="0">
                          <a:solidFill>
                            <a:srgbClr val="C00000"/>
                          </a:solidFill>
                          <a:latin typeface="Calibri" panose="020F0502020204030204" pitchFamily="34" charset="0"/>
                          <a:cs typeface="Calibri" panose="020F0502020204030204" pitchFamily="34" charset="0"/>
                        </a:rPr>
                        <a:t>has written </a:t>
                      </a:r>
                      <a:r>
                        <a:rPr lang="en-AU" sz="1600" dirty="0">
                          <a:latin typeface="Calibri" panose="020F0502020204030204" pitchFamily="34" charset="0"/>
                          <a:cs typeface="Calibri" panose="020F0502020204030204" pitchFamily="34" charset="0"/>
                        </a:rPr>
                        <a:t>an excellent essay.</a:t>
                      </a:r>
                    </a:p>
                  </a:txBody>
                  <a:tcPr/>
                </a:tc>
                <a:tc>
                  <a:txBody>
                    <a:bodyPr/>
                    <a:lstStyle/>
                    <a:p>
                      <a:r>
                        <a:rPr lang="en-AU" sz="1600" dirty="0">
                          <a:latin typeface="Calibri" panose="020F0502020204030204" pitchFamily="34" charset="0"/>
                          <a:cs typeface="Calibri" panose="020F0502020204030204" pitchFamily="34" charset="0"/>
                        </a:rPr>
                        <a:t>Present perfect</a:t>
                      </a:r>
                    </a:p>
                  </a:txBody>
                  <a:tcPr/>
                </a:tc>
                <a:tc>
                  <a:txBody>
                    <a:bodyPr/>
                    <a:lstStyle/>
                    <a:p>
                      <a:r>
                        <a:rPr lang="en-AU" sz="1600" dirty="0">
                          <a:latin typeface="Calibri" panose="020F0502020204030204" pitchFamily="34" charset="0"/>
                          <a:cs typeface="Calibri" panose="020F0502020204030204" pitchFamily="34" charset="0"/>
                        </a:rPr>
                        <a:t>This describes</a:t>
                      </a:r>
                      <a:r>
                        <a:rPr lang="en-AU" sz="1600" baseline="0" dirty="0">
                          <a:latin typeface="Calibri" panose="020F0502020204030204" pitchFamily="34" charset="0"/>
                          <a:cs typeface="Calibri" panose="020F0502020204030204" pitchFamily="34" charset="0"/>
                        </a:rPr>
                        <a:t> something completed at an unspecific time. Though the action is in the past, the effect is in the present.</a:t>
                      </a:r>
                      <a:endParaRPr lang="en-AU"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Calibri" panose="020F0502020204030204" pitchFamily="34" charset="0"/>
                          <a:cs typeface="Calibri" panose="020F0502020204030204" pitchFamily="34" charset="0"/>
                        </a:rPr>
                        <a:t>The student </a:t>
                      </a:r>
                      <a:r>
                        <a:rPr lang="en-AU" sz="1600" dirty="0">
                          <a:solidFill>
                            <a:srgbClr val="C00000"/>
                          </a:solidFill>
                          <a:latin typeface="Calibri" panose="020F0502020204030204" pitchFamily="34" charset="0"/>
                          <a:cs typeface="Calibri" panose="020F0502020204030204" pitchFamily="34" charset="0"/>
                        </a:rPr>
                        <a:t>has been writing </a:t>
                      </a:r>
                      <a:r>
                        <a:rPr lang="en-AU" sz="1600" dirty="0">
                          <a:latin typeface="Calibri" panose="020F0502020204030204" pitchFamily="34" charset="0"/>
                          <a:cs typeface="Calibri" panose="020F0502020204030204" pitchFamily="34" charset="0"/>
                        </a:rPr>
                        <a:t>an essay.</a:t>
                      </a:r>
                    </a:p>
                  </a:txBody>
                  <a:tcPr/>
                </a:tc>
                <a:tc>
                  <a:txBody>
                    <a:bodyPr/>
                    <a:lstStyle/>
                    <a:p>
                      <a:r>
                        <a:rPr lang="en-AU" sz="1600" dirty="0">
                          <a:latin typeface="Calibri" panose="020F0502020204030204" pitchFamily="34" charset="0"/>
                          <a:cs typeface="Calibri" panose="020F0502020204030204" pitchFamily="34" charset="0"/>
                        </a:rPr>
                        <a:t>Continuous perfect</a:t>
                      </a:r>
                    </a:p>
                  </a:txBody>
                  <a:tcPr/>
                </a:tc>
                <a:tc>
                  <a:txBody>
                    <a:bodyPr/>
                    <a:lstStyle/>
                    <a:p>
                      <a:r>
                        <a:rPr lang="en-AU" sz="1600" dirty="0">
                          <a:latin typeface="Calibri" panose="020F0502020204030204" pitchFamily="34" charset="0"/>
                          <a:cs typeface="Calibri" panose="020F0502020204030204" pitchFamily="34" charset="0"/>
                        </a:rPr>
                        <a:t>This describes something that began in the past, is still happening</a:t>
                      </a:r>
                      <a:r>
                        <a:rPr lang="en-AU" sz="1600" baseline="0" dirty="0">
                          <a:latin typeface="Calibri" panose="020F0502020204030204" pitchFamily="34" charset="0"/>
                          <a:cs typeface="Calibri" panose="020F0502020204030204" pitchFamily="34" charset="0"/>
                        </a:rPr>
                        <a:t> and may continue in the future</a:t>
                      </a:r>
                      <a:endParaRPr lang="en-AU"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bl>
          </a:graphicData>
        </a:graphic>
      </p:graphicFrame>
      <p:sp>
        <p:nvSpPr>
          <p:cNvPr id="12" name="TextBox 11"/>
          <p:cNvSpPr txBox="1"/>
          <p:nvPr/>
        </p:nvSpPr>
        <p:spPr>
          <a:xfrm>
            <a:off x="4069555" y="5856347"/>
            <a:ext cx="4429125" cy="276999"/>
          </a:xfrm>
          <a:prstGeom prst="rect">
            <a:avLst/>
          </a:prstGeom>
          <a:noFill/>
        </p:spPr>
        <p:txBody>
          <a:bodyPr wrap="square" rtlCol="0">
            <a:spAutoFit/>
          </a:bodyPr>
          <a:lstStyle/>
          <a:p>
            <a:pPr algn="r"/>
            <a:r>
              <a:rPr lang="en-AU" sz="1200" dirty="0">
                <a:solidFill>
                  <a:schemeClr val="bg1"/>
                </a:solidFill>
                <a:latin typeface="Calibri" panose="020F0502020204030204" pitchFamily="34" charset="0"/>
                <a:cs typeface="Calibri" panose="020F0502020204030204" pitchFamily="34" charset="0"/>
              </a:rPr>
              <a:t>Source: Sinclair (2010, p. 46)</a:t>
            </a:r>
          </a:p>
        </p:txBody>
      </p:sp>
    </p:spTree>
    <p:extLst>
      <p:ext uri="{BB962C8B-B14F-4D97-AF65-F5344CB8AC3E}">
        <p14:creationId xmlns:p14="http://schemas.microsoft.com/office/powerpoint/2010/main" val="41658104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3374" y="266700"/>
            <a:ext cx="8334375" cy="666750"/>
          </a:xfrm>
        </p:spPr>
        <p:txBody>
          <a:bodyPr/>
          <a:lstStyle/>
          <a:p>
            <a:pPr eaLnBrk="1" hangingPunct="1">
              <a:spcBef>
                <a:spcPct val="0"/>
              </a:spcBef>
            </a:pPr>
            <a:r>
              <a:rPr lang="en-AU" altLang="en-US" dirty="0"/>
              <a:t>Verb tense examples : Past</a:t>
            </a:r>
          </a:p>
        </p:txBody>
      </p:sp>
      <p:sp>
        <p:nvSpPr>
          <p:cNvPr id="7" name="Subtitle 2"/>
          <p:cNvSpPr txBox="1">
            <a:spLocks/>
          </p:cNvSpPr>
          <p:nvPr/>
        </p:nvSpPr>
        <p:spPr bwMode="auto">
          <a:xfrm>
            <a:off x="519112" y="1073149"/>
            <a:ext cx="8339137" cy="3851275"/>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AU" altLang="en-US" sz="2000" b="0" i="0" u="none" strike="noStrike" kern="1200" cap="none" spc="0" normalizeH="0" baseline="0" noProof="0" dirty="0">
              <a:ln>
                <a:noFill/>
              </a:ln>
              <a:solidFill>
                <a:sysClr val="windowText" lastClr="000000"/>
              </a:solidFill>
              <a:effectLst/>
              <a:uLnTx/>
              <a:uFillTx/>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3333004553"/>
              </p:ext>
            </p:extLst>
          </p:nvPr>
        </p:nvGraphicFramePr>
        <p:xfrm>
          <a:off x="652460" y="1139824"/>
          <a:ext cx="8072439" cy="3175000"/>
        </p:xfrm>
        <a:graphic>
          <a:graphicData uri="http://schemas.openxmlformats.org/drawingml/2006/table">
            <a:tbl>
              <a:tblPr firstRow="1" bandRow="1">
                <a:tableStyleId>{5C22544A-7EE6-4342-B048-85BDC9FD1C3A}</a:tableStyleId>
              </a:tblPr>
              <a:tblGrid>
                <a:gridCol w="2690813">
                  <a:extLst>
                    <a:ext uri="{9D8B030D-6E8A-4147-A177-3AD203B41FA5}">
                      <a16:colId xmlns:a16="http://schemas.microsoft.com/office/drawing/2014/main" val="20000"/>
                    </a:ext>
                  </a:extLst>
                </a:gridCol>
                <a:gridCol w="2690813">
                  <a:extLst>
                    <a:ext uri="{9D8B030D-6E8A-4147-A177-3AD203B41FA5}">
                      <a16:colId xmlns:a16="http://schemas.microsoft.com/office/drawing/2014/main" val="20001"/>
                    </a:ext>
                  </a:extLst>
                </a:gridCol>
                <a:gridCol w="2690813">
                  <a:extLst>
                    <a:ext uri="{9D8B030D-6E8A-4147-A177-3AD203B41FA5}">
                      <a16:colId xmlns:a16="http://schemas.microsoft.com/office/drawing/2014/main" val="20002"/>
                    </a:ext>
                  </a:extLst>
                </a:gridCol>
              </a:tblGrid>
              <a:tr h="370840">
                <a:tc>
                  <a:txBody>
                    <a:bodyPr/>
                    <a:lstStyle/>
                    <a:p>
                      <a:r>
                        <a:rPr lang="en-AU" sz="1600" b="1" dirty="0">
                          <a:solidFill>
                            <a:schemeClr val="tx1"/>
                          </a:solidFill>
                          <a:latin typeface="Calibri" panose="020F0502020204030204" pitchFamily="34" charset="0"/>
                          <a:cs typeface="Calibri" panose="020F0502020204030204" pitchFamily="34" charset="0"/>
                        </a:rPr>
                        <a:t>Example</a:t>
                      </a:r>
                    </a:p>
                  </a:txBody>
                  <a:tcPr/>
                </a:tc>
                <a:tc>
                  <a:txBody>
                    <a:bodyPr/>
                    <a:lstStyle/>
                    <a:p>
                      <a:pPr algn="ctr"/>
                      <a:r>
                        <a:rPr lang="en-AU" sz="1600" b="1" dirty="0">
                          <a:solidFill>
                            <a:schemeClr val="tx1"/>
                          </a:solidFill>
                          <a:latin typeface="Calibri" panose="020F0502020204030204" pitchFamily="34" charset="0"/>
                          <a:cs typeface="Calibri" panose="020F0502020204030204" pitchFamily="34" charset="0"/>
                        </a:rPr>
                        <a:t>Tense</a:t>
                      </a:r>
                    </a:p>
                  </a:txBody>
                  <a:tcPr/>
                </a:tc>
                <a:tc>
                  <a:txBody>
                    <a:bodyPr/>
                    <a:lstStyle/>
                    <a:p>
                      <a:pPr algn="ctr"/>
                      <a:r>
                        <a:rPr lang="en-AU" sz="1600" dirty="0">
                          <a:solidFill>
                            <a:schemeClr val="tx1"/>
                          </a:solidFill>
                          <a:latin typeface="Calibri" panose="020F0502020204030204" pitchFamily="34" charset="0"/>
                          <a:cs typeface="Calibri" panose="020F0502020204030204" pitchFamily="34" charset="0"/>
                        </a:rPr>
                        <a:t>Usage</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Calibri" panose="020F0502020204030204" pitchFamily="34" charset="0"/>
                          <a:cs typeface="Calibri" panose="020F0502020204030204" pitchFamily="34" charset="0"/>
                        </a:rPr>
                        <a:t>The student </a:t>
                      </a:r>
                      <a:r>
                        <a:rPr lang="en-AU" sz="1600" dirty="0">
                          <a:solidFill>
                            <a:srgbClr val="C00000"/>
                          </a:solidFill>
                          <a:latin typeface="Calibri" panose="020F0502020204030204" pitchFamily="34" charset="0"/>
                          <a:cs typeface="Calibri" panose="020F0502020204030204" pitchFamily="34" charset="0"/>
                        </a:rPr>
                        <a:t>wrote</a:t>
                      </a:r>
                      <a:r>
                        <a:rPr lang="en-AU" sz="1600" dirty="0">
                          <a:latin typeface="Calibri" panose="020F0502020204030204" pitchFamily="34" charset="0"/>
                          <a:cs typeface="Calibri" panose="020F0502020204030204" pitchFamily="34" charset="0"/>
                        </a:rPr>
                        <a:t> an</a:t>
                      </a:r>
                      <a:r>
                        <a:rPr lang="en-AU" sz="1600" baseline="0" dirty="0">
                          <a:latin typeface="Calibri" panose="020F0502020204030204" pitchFamily="34" charset="0"/>
                          <a:cs typeface="Calibri" panose="020F0502020204030204" pitchFamily="34" charset="0"/>
                        </a:rPr>
                        <a:t> essay last week.</a:t>
                      </a:r>
                      <a:endParaRPr lang="en-AU" sz="1600" dirty="0">
                        <a:latin typeface="Calibri" panose="020F0502020204030204" pitchFamily="34" charset="0"/>
                        <a:cs typeface="Calibri" panose="020F0502020204030204" pitchFamily="34" charset="0"/>
                      </a:endParaRPr>
                    </a:p>
                  </a:txBody>
                  <a:tcPr/>
                </a:tc>
                <a:tc>
                  <a:txBody>
                    <a:bodyPr/>
                    <a:lstStyle/>
                    <a:p>
                      <a:r>
                        <a:rPr lang="en-AU" sz="1600" dirty="0">
                          <a:latin typeface="Calibri" panose="020F0502020204030204" pitchFamily="34" charset="0"/>
                          <a:cs typeface="Calibri" panose="020F0502020204030204" pitchFamily="34" charset="0"/>
                        </a:rPr>
                        <a:t>Simple past</a:t>
                      </a:r>
                    </a:p>
                  </a:txBody>
                  <a:tcPr/>
                </a:tc>
                <a:tc>
                  <a:txBody>
                    <a:bodyPr/>
                    <a:lstStyle/>
                    <a:p>
                      <a:r>
                        <a:rPr lang="en-AU" sz="1600" dirty="0">
                          <a:latin typeface="Calibri" panose="020F0502020204030204" pitchFamily="34" charset="0"/>
                          <a:cs typeface="Calibri" panose="020F0502020204030204" pitchFamily="34" charset="0"/>
                        </a:rPr>
                        <a:t>It happened in the past.</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Calibri" panose="020F0502020204030204" pitchFamily="34" charset="0"/>
                          <a:cs typeface="Calibri" panose="020F0502020204030204" pitchFamily="34" charset="0"/>
                        </a:rPr>
                        <a:t>The student </a:t>
                      </a:r>
                      <a:r>
                        <a:rPr lang="en-AU" sz="1600" dirty="0">
                          <a:solidFill>
                            <a:srgbClr val="C00000"/>
                          </a:solidFill>
                          <a:latin typeface="Calibri" panose="020F0502020204030204" pitchFamily="34" charset="0"/>
                          <a:cs typeface="Calibri" panose="020F0502020204030204" pitchFamily="34" charset="0"/>
                        </a:rPr>
                        <a:t>was writing </a:t>
                      </a:r>
                      <a:r>
                        <a:rPr lang="en-AU" sz="1600" dirty="0">
                          <a:latin typeface="Calibri" panose="020F0502020204030204" pitchFamily="34" charset="0"/>
                          <a:cs typeface="Calibri" panose="020F0502020204030204" pitchFamily="34" charset="0"/>
                        </a:rPr>
                        <a:t>an essay when the fire started.</a:t>
                      </a:r>
                    </a:p>
                  </a:txBody>
                  <a:tcPr/>
                </a:tc>
                <a:tc>
                  <a:txBody>
                    <a:bodyPr/>
                    <a:lstStyle/>
                    <a:p>
                      <a:r>
                        <a:rPr lang="en-AU" sz="1600" dirty="0">
                          <a:latin typeface="Calibri" panose="020F0502020204030204" pitchFamily="34" charset="0"/>
                          <a:cs typeface="Calibri" panose="020F0502020204030204" pitchFamily="34" charset="0"/>
                        </a:rPr>
                        <a:t>Continuous past</a:t>
                      </a:r>
                    </a:p>
                  </a:txBody>
                  <a:tcPr/>
                </a:tc>
                <a:tc>
                  <a:txBody>
                    <a:bodyPr/>
                    <a:lstStyle/>
                    <a:p>
                      <a:r>
                        <a:rPr lang="en-AU" sz="1600" dirty="0">
                          <a:latin typeface="Calibri" panose="020F0502020204030204" pitchFamily="34" charset="0"/>
                          <a:cs typeface="Calibri" panose="020F0502020204030204" pitchFamily="34" charset="0"/>
                        </a:rPr>
                        <a:t>It happened in the past at the same time as something else.</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Calibri" panose="020F0502020204030204" pitchFamily="34" charset="0"/>
                          <a:cs typeface="Calibri" panose="020F0502020204030204" pitchFamily="34" charset="0"/>
                        </a:rPr>
                        <a:t>The student </a:t>
                      </a:r>
                      <a:r>
                        <a:rPr lang="en-AU" sz="1600" dirty="0">
                          <a:solidFill>
                            <a:srgbClr val="C00000"/>
                          </a:solidFill>
                          <a:latin typeface="Calibri" panose="020F0502020204030204" pitchFamily="34" charset="0"/>
                          <a:cs typeface="Calibri" panose="020F0502020204030204" pitchFamily="34" charset="0"/>
                        </a:rPr>
                        <a:t>had written </a:t>
                      </a:r>
                      <a:r>
                        <a:rPr lang="en-AU" sz="1600" dirty="0">
                          <a:latin typeface="Calibri" panose="020F0502020204030204" pitchFamily="34" charset="0"/>
                          <a:cs typeface="Calibri" panose="020F0502020204030204" pitchFamily="34" charset="0"/>
                        </a:rPr>
                        <a:t>the essay when the fire started.</a:t>
                      </a:r>
                    </a:p>
                  </a:txBody>
                  <a:tcPr/>
                </a:tc>
                <a:tc>
                  <a:txBody>
                    <a:bodyPr/>
                    <a:lstStyle/>
                    <a:p>
                      <a:r>
                        <a:rPr lang="en-AU" sz="1600" dirty="0">
                          <a:latin typeface="Calibri" panose="020F0502020204030204" pitchFamily="34" charset="0"/>
                          <a:cs typeface="Calibri" panose="020F0502020204030204" pitchFamily="34" charset="0"/>
                        </a:rPr>
                        <a:t>Past perfect</a:t>
                      </a:r>
                    </a:p>
                  </a:txBody>
                  <a:tcPr/>
                </a:tc>
                <a:tc>
                  <a:txBody>
                    <a:bodyPr/>
                    <a:lstStyle/>
                    <a:p>
                      <a:r>
                        <a:rPr lang="en-AU" sz="1600" dirty="0">
                          <a:latin typeface="Calibri" panose="020F0502020204030204" pitchFamily="34" charset="0"/>
                          <a:cs typeface="Calibri" panose="020F0502020204030204" pitchFamily="34" charset="0"/>
                        </a:rPr>
                        <a:t>It happened in the past and was completed before something else</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Calibri" panose="020F0502020204030204" pitchFamily="34" charset="0"/>
                          <a:cs typeface="Calibri" panose="020F0502020204030204" pitchFamily="34" charset="0"/>
                        </a:rPr>
                        <a:t>The student </a:t>
                      </a:r>
                      <a:r>
                        <a:rPr lang="en-AU" sz="1600" dirty="0">
                          <a:solidFill>
                            <a:srgbClr val="C00000"/>
                          </a:solidFill>
                          <a:latin typeface="Calibri" panose="020F0502020204030204" pitchFamily="34" charset="0"/>
                          <a:cs typeface="Calibri" panose="020F0502020204030204" pitchFamily="34" charset="0"/>
                        </a:rPr>
                        <a:t>had been writing </a:t>
                      </a:r>
                      <a:r>
                        <a:rPr lang="en-AU" sz="1600" dirty="0">
                          <a:latin typeface="Calibri" panose="020F0502020204030204" pitchFamily="34" charset="0"/>
                          <a:cs typeface="Calibri" panose="020F0502020204030204" pitchFamily="34" charset="0"/>
                        </a:rPr>
                        <a:t>the essay before the fire started.</a:t>
                      </a:r>
                    </a:p>
                  </a:txBody>
                  <a:tcPr/>
                </a:tc>
                <a:tc>
                  <a:txBody>
                    <a:bodyPr/>
                    <a:lstStyle/>
                    <a:p>
                      <a:r>
                        <a:rPr lang="en-AU" sz="1600" dirty="0">
                          <a:latin typeface="Calibri" panose="020F0502020204030204" pitchFamily="34" charset="0"/>
                          <a:cs typeface="Calibri" panose="020F0502020204030204" pitchFamily="34" charset="0"/>
                        </a:rPr>
                        <a:t>Continuous past perfect</a:t>
                      </a:r>
                    </a:p>
                  </a:txBody>
                  <a:tcPr/>
                </a:tc>
                <a:tc>
                  <a:txBody>
                    <a:bodyPr/>
                    <a:lstStyle/>
                    <a:p>
                      <a:r>
                        <a:rPr lang="en-AU" sz="1600" dirty="0">
                          <a:latin typeface="Calibri" panose="020F0502020204030204" pitchFamily="34" charset="0"/>
                          <a:cs typeface="Calibri" panose="020F0502020204030204" pitchFamily="34" charset="0"/>
                        </a:rPr>
                        <a:t>It began in the past and was ongoing, but was completed before something else.</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4498180" y="4511511"/>
            <a:ext cx="4429125" cy="276999"/>
          </a:xfrm>
          <a:prstGeom prst="rect">
            <a:avLst/>
          </a:prstGeom>
          <a:noFill/>
        </p:spPr>
        <p:txBody>
          <a:bodyPr wrap="square" rtlCol="0">
            <a:spAutoFit/>
          </a:bodyPr>
          <a:lstStyle/>
          <a:p>
            <a:pPr algn="r"/>
            <a:r>
              <a:rPr lang="en-AU" sz="1200" dirty="0">
                <a:latin typeface="Calibri" panose="020F0502020204030204" pitchFamily="34" charset="0"/>
                <a:cs typeface="Calibri" panose="020F0502020204030204" pitchFamily="34" charset="0"/>
              </a:rPr>
              <a:t>Source: Sinclair (2010, p. 46)</a:t>
            </a:r>
          </a:p>
        </p:txBody>
      </p:sp>
    </p:spTree>
    <p:extLst>
      <p:ext uri="{BB962C8B-B14F-4D97-AF65-F5344CB8AC3E}">
        <p14:creationId xmlns:p14="http://schemas.microsoft.com/office/powerpoint/2010/main" val="283378434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a0d02e45a24a6938d9c2f1f80b72c111cadc4"/>
  <p:tag name="ISPRING_RESOURCE_PATHS_HASH_PRESENTER" val="3c4f83ed1d8b4583cf26f1fcdc9c5378c15434"/>
  <p:tag name="ARTICULATE_PROJECT_OPEN" val="0"/>
  <p:tag name="ISPRING_UUID" val="{C5724FFD-DF0F-4390-B0C0-202EF0DA8F4B}"/>
  <p:tag name="ISPRING_RESOURCE_FOLDER" val="C:\Users\loniea\Dropbox\7. EASS Div\ELILT project\2 Language proficiency\Archived\Digital literacies\Digital resources\ELP Workshops\ELP resources 2015\Verb Tenses\"/>
  <p:tag name="ISPRING_PRESENTATION_PATH" val="C:\Users\loniea\Dropbox\7. EASS Div\ELILT project\2 Language proficiency\Archived\Digital literacies\Digital resources\ELP Workshops\ELP resources 2015\Verb Tenses.pptx"/>
  <p:tag name="ISPRING_PROJECT_FOLDER_UPDATED" val="1"/>
  <p:tag name="ISPRING_SCREEN_RECS_UPDATED" val="C:\Users\loniea\Dropbox\7. EASS Div\ELILT project\2 Language proficiency\Archived\Digital literacies\Digital resources\ELP Workshops\ELP resources 2015\Verb Tenses"/>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4833</TotalTime>
  <Words>845</Words>
  <Application>Microsoft Office PowerPoint</Application>
  <PresentationFormat>On-screen Show (4:3)</PresentationFormat>
  <Paragraphs>124</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Blank Presentation</vt:lpstr>
      <vt:lpstr>Verb Tenses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Edmund Boey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Edmund Boey</dc:creator>
  <cp:lastModifiedBy>Anne Lonie</cp:lastModifiedBy>
  <cp:revision>282</cp:revision>
  <cp:lastPrinted>2015-08-25T00:08:06Z</cp:lastPrinted>
  <dcterms:created xsi:type="dcterms:W3CDTF">2012-06-21T06:49:01Z</dcterms:created>
  <dcterms:modified xsi:type="dcterms:W3CDTF">2019-06-06T05:52:06Z</dcterms:modified>
</cp:coreProperties>
</file>