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shi Nallaya" initials="SN" lastIdx="4" clrIdx="0">
    <p:extLst>
      <p:ext uri="{19B8F6BF-5375-455C-9EA6-DF929625EA0E}">
        <p15:presenceInfo xmlns:p15="http://schemas.microsoft.com/office/powerpoint/2012/main" userId="S::sasikas@unisa.edu.au::b970e529-66e4-439f-9ae5-ce9acf8056b1" providerId="AD"/>
      </p:ext>
    </p:extLst>
  </p:cmAuthor>
  <p:cmAuthor id="2" name="Reviewer" initials="Rev1" lastIdx="1" clrIdx="1">
    <p:extLst>
      <p:ext uri="{19B8F6BF-5375-455C-9EA6-DF929625EA0E}">
        <p15:presenceInfo xmlns:p15="http://schemas.microsoft.com/office/powerpoint/2012/main" userId="Review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1798" autoAdjust="0"/>
  </p:normalViewPr>
  <p:slideViewPr>
    <p:cSldViewPr snapToGrid="0">
      <p:cViewPr varScale="1">
        <p:scale>
          <a:sx n="82" d="100"/>
          <a:sy n="82" d="100"/>
        </p:scale>
        <p:origin x="15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8EF8B-D3EA-4D08-996A-3D824C6C8BDB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CE023-BD19-475F-9F94-56F7F096DFA7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438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CE023-BD19-475F-9F94-56F7F096DFA7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60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CE023-BD19-475F-9F94-56F7F096DFA7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136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“Indigenous Languages” here means Australian Indigenous Languages – including</a:t>
            </a:r>
            <a:r>
              <a:rPr lang="en-AU" baseline="0" dirty="0"/>
              <a:t> Kaurna, Ngarrindjeri, Narrunga, Bundjalung, Australian Indigenous Universal Creole and ‘Australian Indigenous’. Combined, these languages were suggested 9 times, and Mandarin Chinese 8 times. There were 16 other languages also suggested 1, 2 or 3 times.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CE023-BD19-475F-9F94-56F7F096DFA7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5798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FCE023-BD19-475F-9F94-56F7F096DFA7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6901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812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276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238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957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71382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2222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393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42360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129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5336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989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93F-5B7B-44C2-B033-42613364E015}" type="datetimeFigureOut">
              <a:rPr lang="en-AU" smtClean="0"/>
              <a:t>17/04/2019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62A92-36D8-40BF-B9B6-5469905F13FA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721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79704"/>
          </a:xfrm>
        </p:spPr>
        <p:txBody>
          <a:bodyPr>
            <a:normAutofit/>
          </a:bodyPr>
          <a:lstStyle/>
          <a:p>
            <a:r>
              <a:rPr lang="en-AU" sz="5000" dirty="0"/>
              <a:t>English Language and </a:t>
            </a:r>
            <a:br>
              <a:rPr lang="en-AU" sz="5000" dirty="0"/>
            </a:br>
            <a:r>
              <a:rPr lang="en-AU" sz="5000" dirty="0"/>
              <a:t>Intercultural Learning and Teaching </a:t>
            </a:r>
            <a:br>
              <a:rPr lang="en-AU" sz="5000" dirty="0"/>
            </a:br>
            <a:r>
              <a:rPr lang="en-AU" sz="5000" dirty="0"/>
              <a:t>(ELILT) Framework &amp; Research Projects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4652920"/>
            <a:ext cx="9144000" cy="1027689"/>
          </a:xfrm>
        </p:spPr>
        <p:txBody>
          <a:bodyPr/>
          <a:lstStyle/>
          <a:p>
            <a:r>
              <a:rPr lang="en-AU" dirty="0"/>
              <a:t>2014-2019</a:t>
            </a:r>
          </a:p>
          <a:p>
            <a:r>
              <a:rPr lang="en-AU" dirty="0"/>
              <a:t>Division of Education, Arts and Social Sciences, UniSA</a:t>
            </a:r>
          </a:p>
        </p:txBody>
      </p:sp>
    </p:spTree>
    <p:extLst>
      <p:ext uri="{BB962C8B-B14F-4D97-AF65-F5344CB8AC3E}">
        <p14:creationId xmlns:p14="http://schemas.microsoft.com/office/powerpoint/2010/main" val="2072466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B8BC-384E-4EEB-AA7A-983B9A94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3200" dirty="0"/>
              <a:t>ELILT Framework: Phases of Research &amp; Consultation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734C85-59F6-4214-87F4-FBCFBBF55B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3914708"/>
              </p:ext>
            </p:extLst>
          </p:nvPr>
        </p:nvGraphicFramePr>
        <p:xfrm>
          <a:off x="874643" y="1591163"/>
          <a:ext cx="10479157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5548">
                  <a:extLst>
                    <a:ext uri="{9D8B030D-6E8A-4147-A177-3AD203B41FA5}">
                      <a16:colId xmlns:a16="http://schemas.microsoft.com/office/drawing/2014/main" val="1855044119"/>
                    </a:ext>
                  </a:extLst>
                </a:gridCol>
                <a:gridCol w="8663609">
                  <a:extLst>
                    <a:ext uri="{9D8B030D-6E8A-4147-A177-3AD203B41FA5}">
                      <a16:colId xmlns:a16="http://schemas.microsoft.com/office/drawing/2014/main" val="15030828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400" b="0" dirty="0">
                          <a:solidFill>
                            <a:schemeClr val="tx1"/>
                          </a:solidFill>
                        </a:rPr>
                        <a:t>Phase 1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2000" b="0" dirty="0">
                          <a:solidFill>
                            <a:schemeClr val="tx1"/>
                          </a:solidFill>
                        </a:rPr>
                        <a:t>Pilot English Language Project 2014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51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/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2" indent="0">
                        <a:buNone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English Language &amp; Intercultural Capabilities Learning Project:</a:t>
                      </a:r>
                      <a:br>
                        <a:rPr lang="en-AU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Two case studies: English Language &amp; Intercultural Learning 2015 Research</a:t>
                      </a:r>
                    </a:p>
                    <a:p>
                      <a:pPr marL="0" lvl="2" indent="0">
                        <a:buNone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Two Reports, Div-EAS launch, November 2016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435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/>
                        <a:t>Phase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Consultations &amp; drafting the English Language &amp; Intercultural Learning &amp; Teaching Framework 2017-2018</a:t>
                      </a:r>
                      <a:br>
                        <a:rPr lang="en-AU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Follow-up study, focus group student interviews 2017: English language, Intercultural Learning, International Knowledge Exchange – data indicated need for further research (83 students, AAD, CIL, EDS, PSW)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38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/>
                        <a:t>Phase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English Language, Intercultural Learning &amp; International Knowledge Exchange Study 2018-2019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868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>
                          <a:solidFill>
                            <a:schemeClr val="tx1"/>
                          </a:solidFill>
                        </a:rPr>
                        <a:t>Phase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>
                          <a:solidFill>
                            <a:schemeClr val="tx1"/>
                          </a:solidFill>
                        </a:rPr>
                        <a:t>Using Human Language Technology…  (Digital Learning Strategy, T&amp;L )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9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566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923" y="175846"/>
            <a:ext cx="11406554" cy="174673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AU" sz="3800" dirty="0"/>
              <a:t>Study 3: English Language, intercultural learning &amp; knowledge exchange – 2 stages of data collection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116861"/>
              </p:ext>
            </p:extLst>
          </p:nvPr>
        </p:nvGraphicFramePr>
        <p:xfrm>
          <a:off x="468923" y="2016369"/>
          <a:ext cx="11406554" cy="4665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3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32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9249"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Survey</a:t>
                      </a:r>
                    </a:p>
                  </a:txBody>
                  <a:tcPr marL="64895" marR="64895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800" dirty="0"/>
                        <a:t>Interviews</a:t>
                      </a:r>
                    </a:p>
                  </a:txBody>
                  <a:tcPr marL="64895" marR="64895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6536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95</a:t>
                      </a:r>
                      <a:r>
                        <a:rPr lang="en-AU" sz="2400" baseline="0" dirty="0"/>
                        <a:t> students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4 schools of EASS: </a:t>
                      </a:r>
                      <a:br>
                        <a:rPr lang="en-AU" sz="2400" baseline="0" dirty="0"/>
                      </a:br>
                      <a:r>
                        <a:rPr lang="en-AU" sz="2400" baseline="0" dirty="0"/>
                        <a:t>Education, AAD, PSW, CI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International &amp; domestic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Undergraduate &amp; postgraduate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Internal &amp; external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21 primary languages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7 students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3</a:t>
                      </a:r>
                      <a:r>
                        <a:rPr lang="en-AU" sz="2400" baseline="0" dirty="0"/>
                        <a:t> schools of EASS: </a:t>
                      </a:r>
                      <a:br>
                        <a:rPr lang="en-AU" sz="2400" baseline="0" dirty="0"/>
                      </a:br>
                      <a:r>
                        <a:rPr lang="en-AU" sz="2400" baseline="0" dirty="0"/>
                        <a:t>Education, AAD, PSW</a:t>
                      </a:r>
                      <a:endParaRPr lang="en-AU" sz="2400" dirty="0"/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/>
                        <a:t>International &amp;</a:t>
                      </a:r>
                      <a:r>
                        <a:rPr lang="en-AU" sz="2400" baseline="0" dirty="0"/>
                        <a:t> domestic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Undergraduate &amp; postgraduate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/>
                        <a:t>Internal</a:t>
                      </a:r>
                    </a:p>
                    <a:p>
                      <a:pPr marL="285750" indent="-285750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AU" sz="2400" baseline="0" dirty="0">
                          <a:solidFill>
                            <a:schemeClr val="tx1"/>
                          </a:solidFill>
                        </a:rPr>
                        <a:t>5 primary languages</a:t>
                      </a:r>
                      <a:endParaRPr lang="en-A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650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 brief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317342"/>
              </p:ext>
            </p:extLst>
          </p:nvPr>
        </p:nvGraphicFramePr>
        <p:xfrm>
          <a:off x="515815" y="1699846"/>
          <a:ext cx="11207264" cy="47528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1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8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18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Languages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Academic English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Intercultural Learning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Knowledge Exchange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25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b="0" dirty="0">
                          <a:solidFill>
                            <a:schemeClr val="tx1"/>
                          </a:solidFill>
                          <a:effectLst/>
                        </a:rPr>
                        <a:t>Multilingual students use their languages to support learning</a:t>
                      </a:r>
                      <a:endParaRPr lang="en-AU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Developing and using academic English can be challenging for students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Students seek effective and meaningful intercultural learning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Students place high value on (epistemic) knowledge exchange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0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17232"/>
            <a:ext cx="10515600" cy="1043354"/>
          </a:xfrm>
        </p:spPr>
        <p:txBody>
          <a:bodyPr/>
          <a:lstStyle/>
          <a:p>
            <a:r>
              <a:rPr lang="en-AU" dirty="0"/>
              <a:t>What do students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790333"/>
              </p:ext>
            </p:extLst>
          </p:nvPr>
        </p:nvGraphicFramePr>
        <p:xfrm>
          <a:off x="181707" y="914400"/>
          <a:ext cx="11828586" cy="58317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0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899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874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Languages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28" marR="55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Academic English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28" marR="55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Intercultural Learning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28" marR="552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800" dirty="0">
                          <a:effectLst/>
                        </a:rPr>
                        <a:t>Knowledge Exchange</a:t>
                      </a:r>
                      <a:endParaRPr lang="en-AU" sz="28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5528" marR="552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8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72% of multilingual students want academic materials in diverse languages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Materials to support: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diverse perspectives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understanding content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understanding tasks &amp; text types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peer collaboration.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72% of students have experienced challenges with academic English.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Main challenges: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academic writing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terminology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comprehending assignments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speaking tasks.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Students gave mixed and negative assessments of intercultural learning.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2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Students perceived IL: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limited to specific courses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course content and readings biased towards Anglo perspectives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dirty="0">
                          <a:effectLst/>
                        </a:rPr>
                        <a:t>not in core content &amp; assessments.</a:t>
                      </a:r>
                      <a:endParaRPr lang="en-AU" sz="2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93% of students believe international knowledge exchange benefits everyone.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000" dirty="0">
                          <a:effectLst/>
                        </a:rPr>
                        <a:t>Students seek:</a:t>
                      </a:r>
                    </a:p>
                    <a:p>
                      <a:pPr marL="342900" indent="-1764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>
                          <a:effectLst/>
                        </a:rPr>
                        <a:t> to learn from the diverse experiences of staff and peers.</a:t>
                      </a:r>
                    </a:p>
                    <a:p>
                      <a:pPr marL="342900" indent="-1764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000" dirty="0">
                          <a:effectLst/>
                        </a:rPr>
                        <a:t> purposeful, planned knowledge exchange: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46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32337"/>
          </a:xfrm>
        </p:spPr>
        <p:txBody>
          <a:bodyPr/>
          <a:lstStyle/>
          <a:p>
            <a:r>
              <a:rPr lang="en-AU" dirty="0"/>
              <a:t>What needs does this imply?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735841"/>
              </p:ext>
            </p:extLst>
          </p:nvPr>
        </p:nvGraphicFramePr>
        <p:xfrm>
          <a:off x="304801" y="681038"/>
          <a:ext cx="11617568" cy="6398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1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95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Think differently about language, culture &amp; knowledge -  in learning &amp; teaching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61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use of language in learning &amp; teaching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academic English is just one form of language amongst many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international (epistemic) knowledge beyond the Western canon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culture beyond notions of ethnicity, nationality, cuisine &amp; customs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all students &amp; staff bring different resources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knowledge exchange is multidirectional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linguistic, cultural &amp; faith-based diversity does not guarantee knowledge exchange</a:t>
                      </a:r>
                    </a:p>
                    <a:p>
                      <a:pPr marL="0" lvl="0" indent="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A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6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AU" sz="2400" b="1" dirty="0">
                          <a:solidFill>
                            <a:schemeClr val="bg1"/>
                          </a:solidFill>
                          <a:effectLst/>
                        </a:rPr>
                        <a:t>Develop approaches for using diverse linguistic, cultural &amp; knowledge resources in teaching for effective learning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612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explicitly teach language demands in courses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provide language support &amp; resources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acknowledge students’ language, culture &amp; knowledge diversities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incorporate purposeful &amp; effective knowledge exchange</a:t>
                      </a: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chemeClr val="tx1"/>
                          </a:solidFill>
                          <a:effectLst/>
                        </a:rPr>
                        <a:t>encourage student &amp; staff reflexivity</a:t>
                      </a:r>
                      <a:endParaRPr lang="en-A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2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AU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782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Responding across different domains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838200" y="1690688"/>
            <a:ext cx="10514586" cy="3490912"/>
          </a:xfrm>
        </p:spPr>
      </p:pic>
    </p:spTree>
    <p:extLst>
      <p:ext uri="{BB962C8B-B14F-4D97-AF65-F5344CB8AC3E}">
        <p14:creationId xmlns:p14="http://schemas.microsoft.com/office/powerpoint/2010/main" val="1905760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11015" y="13306"/>
            <a:ext cx="11769970" cy="959709"/>
          </a:xfrm>
        </p:spPr>
        <p:txBody>
          <a:bodyPr>
            <a:normAutofit fontScale="90000"/>
          </a:bodyPr>
          <a:lstStyle/>
          <a:p>
            <a:r>
              <a:rPr lang="en-AU" dirty="0"/>
              <a:t>What should we do? </a:t>
            </a:r>
            <a:r>
              <a:rPr lang="en-AU" sz="3100" i="1" dirty="0"/>
              <a:t>See also ELILT framework, Section 4 &amp; Appendix A</a:t>
            </a:r>
            <a:endParaRPr lang="en-AU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207824"/>
              </p:ext>
            </p:extLst>
          </p:nvPr>
        </p:nvGraphicFramePr>
        <p:xfrm>
          <a:off x="211015" y="973015"/>
          <a:ext cx="11805140" cy="5842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1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1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1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5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Languages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Academic English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Intercultural Learning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AU" sz="2400" dirty="0">
                          <a:effectLst/>
                        </a:rPr>
                        <a:t>Knowledge Exchange</a:t>
                      </a:r>
                      <a:endParaRPr lang="en-AU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1494">
                <a:tc>
                  <a:txBody>
                    <a:bodyPr/>
                    <a:lstStyle/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Incorporate academic materials in a range of languages into course content and reading lists 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Promote opportunities for language learning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Develop a diverse campus linguistic landscape (signage, print, art, design &amp; soundscapes)</a:t>
                      </a:r>
                    </a:p>
                    <a:p>
                      <a:pPr marL="177800" lvl="0" indent="-1778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Include bi-/multilingual inward and outward facing UniSA websites </a:t>
                      </a:r>
                    </a:p>
                  </a:txBody>
                  <a:tcP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Audit academic English language demands of courses and assessments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Explicitly teach academic language within courses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helpful feedback to students on English 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EAL courses, learning support and online resources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Provide staff training in multilingual and English language teaching approaches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Incorporate intercultural content into core curriculum and assessment 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staff training in intercultural learning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exchanges and intercultural experiences for students and staff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intercultural campus ecology and 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 class size and composition to support knowledge exchange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Develop staff training on grouping &amp; facilitating exchange interactions 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Purposeful use of tutorial tasks &amp; assessment to facilitate interaction &amp; knowledge exchange 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peer study groups &amp; online forums</a:t>
                      </a:r>
                    </a:p>
                    <a:p>
                      <a:pPr marL="177800" lvl="0" indent="-177800" algn="l" defTabSz="51435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AU" sz="2000" b="0" kern="1200" dirty="0">
                          <a:solidFill>
                            <a:sysClr val="windowText" lastClr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Promote services to support student 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728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6B215-F195-4B31-9C33-E45CFDC0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644"/>
            <a:ext cx="10515600" cy="748747"/>
          </a:xfrm>
        </p:spPr>
        <p:txBody>
          <a:bodyPr/>
          <a:lstStyle/>
          <a:p>
            <a:r>
              <a:rPr lang="en-AU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5C79E-DDBF-4A95-9216-0E2194C44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1" y="861391"/>
            <a:ext cx="11396869" cy="5883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/>
              <a:t>We wish to acknowledge our appreciation for the support within the Div-EAS between 2014 and 2019 to:</a:t>
            </a:r>
          </a:p>
          <a:p>
            <a:pPr marL="0" indent="0">
              <a:buNone/>
            </a:pPr>
            <a:r>
              <a:rPr lang="en-AU" dirty="0"/>
              <a:t>Professor Joanne Cys</a:t>
            </a:r>
          </a:p>
          <a:p>
            <a:pPr marL="0" indent="0">
              <a:buNone/>
            </a:pPr>
            <a:r>
              <a:rPr lang="en-AU" dirty="0"/>
              <a:t>Associate Professor Graham Hardy</a:t>
            </a:r>
          </a:p>
          <a:p>
            <a:pPr marL="0" indent="0">
              <a:buNone/>
            </a:pPr>
            <a:r>
              <a:rPr lang="en-AU" dirty="0"/>
              <a:t>Professor Ruth Bridgstock</a:t>
            </a:r>
          </a:p>
          <a:p>
            <a:pPr marL="0" indent="0">
              <a:buNone/>
            </a:pPr>
            <a:r>
              <a:rPr lang="en-AU" dirty="0"/>
              <a:t>Associate Professor Veronika Kelly</a:t>
            </a:r>
          </a:p>
          <a:p>
            <a:pPr marL="0" indent="0">
              <a:buNone/>
            </a:pPr>
            <a:r>
              <a:rPr lang="en-AU" dirty="0"/>
              <a:t>The ELILT Reference and Working Groups 2015-2018</a:t>
            </a:r>
          </a:p>
          <a:p>
            <a:pPr marL="0" indent="0">
              <a:buNone/>
            </a:pPr>
            <a:r>
              <a:rPr lang="en-AU" dirty="0"/>
              <a:t>The Research Teams 2014-2016</a:t>
            </a:r>
          </a:p>
          <a:p>
            <a:pPr marL="0" indent="0">
              <a:buNone/>
            </a:pPr>
            <a:r>
              <a:rPr lang="en-AU" dirty="0"/>
              <a:t>Dr Kerrilee Lockyer 2017-2018</a:t>
            </a:r>
          </a:p>
          <a:p>
            <a:pPr marL="0" indent="0">
              <a:buNone/>
            </a:pPr>
            <a:r>
              <a:rPr lang="en-AU" dirty="0"/>
              <a:t>Dr Fiona O’Neill and Dr Mei French 2018</a:t>
            </a:r>
          </a:p>
          <a:p>
            <a:pPr marL="0" indent="0">
              <a:buNone/>
            </a:pPr>
            <a:r>
              <a:rPr lang="en-AU" dirty="0"/>
              <a:t>Ms Cathy King</a:t>
            </a:r>
          </a:p>
          <a:p>
            <a:pPr marL="0" indent="0" algn="r">
              <a:buNone/>
            </a:pPr>
            <a:r>
              <a:rPr lang="en-AU" sz="2400" dirty="0"/>
              <a:t>Kathleen Heugh, Shashi Nallaya, Ruth Fazakerley</a:t>
            </a:r>
          </a:p>
          <a:p>
            <a:pPr marL="0" indent="0" algn="r">
              <a:buNone/>
            </a:pPr>
            <a:r>
              <a:rPr lang="en-AU" sz="2400" dirty="0"/>
              <a:t>16 April 2019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99629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674</Words>
  <Application>Microsoft Office PowerPoint</Application>
  <PresentationFormat>Widescreen</PresentationFormat>
  <Paragraphs>128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English Language and  Intercultural Learning and Teaching  (ELILT) Framework &amp; Research Projects</vt:lpstr>
      <vt:lpstr>ELILT Framework: Phases of Research &amp; Consultation</vt:lpstr>
      <vt:lpstr>Study 3: English Language, intercultural learning &amp; knowledge exchange – 2 stages of data collection</vt:lpstr>
      <vt:lpstr>In brief</vt:lpstr>
      <vt:lpstr>What do students say?</vt:lpstr>
      <vt:lpstr>What needs does this imply?</vt:lpstr>
      <vt:lpstr>Responding across different domains</vt:lpstr>
      <vt:lpstr>What should we do? See also ELILT framework, Section 4 &amp; Appendix A</vt:lpstr>
      <vt:lpstr>Acknowledgements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and  Intercultural Learning and Teaching  (ELILT) Project</dc:title>
  <dc:creator>Mei</dc:creator>
  <cp:lastModifiedBy>Shashi Nallaya</cp:lastModifiedBy>
  <cp:revision>58</cp:revision>
  <dcterms:created xsi:type="dcterms:W3CDTF">2019-03-07T04:14:40Z</dcterms:created>
  <dcterms:modified xsi:type="dcterms:W3CDTF">2019-04-16T22:12:23Z</dcterms:modified>
</cp:coreProperties>
</file>