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1_0.xml" ContentType="application/vnd.ms-powerpoint.comments+xml"/>
  <Override PartName="/ppt/notesSlides/notesSlide3.xml" ContentType="application/vnd.openxmlformats-officedocument.presentationml.notesSlide+xml"/>
  <Override PartName="/ppt/comments/modernComment_102_0.xml" ContentType="application/vnd.ms-powerpoint.comments+xml"/>
  <Override PartName="/ppt/notesSlides/notesSlide4.xml" ContentType="application/vnd.openxmlformats-officedocument.presentationml.notesSlide+xml"/>
  <Override PartName="/ppt/comments/modernComment_103_0.xml" ContentType="application/vnd.ms-powerpoint.comments+xml"/>
  <Override PartName="/ppt/notesSlides/notesSlide5.xml" ContentType="application/vnd.openxmlformats-officedocument.presentationml.notesSlide+xml"/>
  <Override PartName="/ppt/comments/modernComment_104_0.xml" ContentType="application/vnd.ms-powerpoint.comments+xml"/>
  <Override PartName="/ppt/notesSlides/notesSlide6.xml" ContentType="application/vnd.openxmlformats-officedocument.presentationml.notesSlide+xml"/>
  <Override PartName="/ppt/comments/modernComment_105_0.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07_0.xml" ContentType="application/vnd.ms-powerpoint.comments+xml"/>
  <Override PartName="/ppt/notesSlides/notesSlide9.xml" ContentType="application/vnd.openxmlformats-officedocument.presentationml.notesSlide+xml"/>
  <Override PartName="/ppt/comments/modernComment_108_0.xml" ContentType="application/vnd.ms-powerpoint.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0A_0.xml" ContentType="application/vnd.ms-powerpoint.comments+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4" d="100"/>
          <a:sy n="134" d="100"/>
        </p:scale>
        <p:origin x="144" y="2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D7FBA199-4367-496B-8FF1-504AC717B6DC}" authorId="{00000000-0000-0000-0000-000000000000}" created="2023-04-17T01:28:58.580">
    <pc:sldMkLst xmlns:pc="http://schemas.microsoft.com/office/powerpoint/2013/main/command">
      <pc:docMk/>
      <pc:sldMk cId="0" sldId="257"/>
    </pc:sldMkLst>
    <p188:txBody>
      <a:bodyPr/>
      <a:lstStyle/>
      <a:p>
        <a:r>
          <a:rPr lang="en-AU"/>
          <a:t>Whilst this is correct based only on the clinical details,  the scenario gives you an image to ascertain this answer from. The description LT PTA Mid Dist along with the arterial waveform presented indicates this is an image of arterial flow in the posterior tibial artery of the lower leg. 
Now connect the why. Why would this be a reasonable study to perform based on these clinical details. </a:t>
        </a:r>
      </a:p>
    </p188:txBody>
  </p188:cm>
</p188:cmLst>
</file>

<file path=ppt/comments/modernComment_102_0.xml><?xml version="1.0" encoding="utf-8"?>
<p188:cmLst xmlns:a="http://schemas.openxmlformats.org/drawingml/2006/main" xmlns:r="http://schemas.openxmlformats.org/officeDocument/2006/relationships" xmlns:p188="http://schemas.microsoft.com/office/powerpoint/2018/8/main">
  <p188:cm id="{895C58F7-49EB-431A-B1BF-08C61A1B596B}" authorId="{00000000-0000-0000-0000-000000000000}" created="2023-04-17T01:29:49.231">
    <ac:deMkLst xmlns:ac="http://schemas.microsoft.com/office/drawing/2013/main/command">
      <pc:docMk xmlns:pc="http://schemas.microsoft.com/office/powerpoint/2013/main/command"/>
      <pc:sldMk xmlns:pc="http://schemas.microsoft.com/office/powerpoint/2013/main/command" cId="0" sldId="258"/>
      <ac:spMk id="64" creationId="{00000000-0000-0000-0000-000000000000}"/>
    </ac:deMkLst>
    <p188:txBody>
      <a:bodyPr/>
      <a:lstStyle/>
      <a:p>
        <a:r>
          <a:rPr lang="en-AU"/>
          <a:t>This is a good why. Can you explain why this clinical information would lead a Dr to do this?</a:t>
        </a:r>
      </a:p>
    </p188:txBody>
  </p188:cm>
  <p188:cm id="{E67407CD-F304-47C1-8E53-E1410CF4DA9C}" authorId="{00000000-0000-0000-0000-000000000000}" created="2023-04-17T01:30:16.345">
    <ac:deMkLst xmlns:ac="http://schemas.microsoft.com/office/drawing/2013/main/command">
      <pc:docMk xmlns:pc="http://schemas.microsoft.com/office/powerpoint/2013/main/command"/>
      <pc:sldMk xmlns:pc="http://schemas.microsoft.com/office/powerpoint/2013/main/command" cId="0" sldId="258"/>
      <ac:spMk id="64" creationId="{00000000-0000-0000-0000-000000000000}"/>
    </ac:deMkLst>
    <p188:txBody>
      <a:bodyPr/>
      <a:lstStyle/>
      <a:p>
        <a:r>
          <a:rPr lang="en-AU"/>
          <a:t>I.e. inflammation from DVT can lead to pain. Muscle claudication from lack of blood flow in obstructed arteries can lead to leg pain. </a:t>
        </a:r>
      </a:p>
    </p188:txBody>
  </p188:cm>
</p188:cmLst>
</file>

<file path=ppt/comments/modernComment_103_0.xml><?xml version="1.0" encoding="utf-8"?>
<p188:cmLst xmlns:a="http://schemas.openxmlformats.org/drawingml/2006/main" xmlns:r="http://schemas.openxmlformats.org/officeDocument/2006/relationships" xmlns:p188="http://schemas.microsoft.com/office/powerpoint/2018/8/main">
  <p188:cm id="{9347039D-C1EF-445E-98BC-E0F04450AFBF}" authorId="{00000000-0000-0000-0000-000000000000}" created="2023-04-17T01:33:00.016">
    <ac:deMkLst xmlns:ac="http://schemas.microsoft.com/office/drawing/2013/main/command">
      <pc:docMk xmlns:pc="http://schemas.microsoft.com/office/powerpoint/2013/main/command"/>
      <pc:sldMk xmlns:pc="http://schemas.microsoft.com/office/powerpoint/2013/main/command" cId="0" sldId="259"/>
      <ac:spMk id="69" creationId="{00000000-0000-0000-0000-000000000000}"/>
    </ac:deMkLst>
    <p188:txBody>
      <a:bodyPr/>
      <a:lstStyle/>
      <a:p>
        <a:r>
          <a:rPr lang="en-AU"/>
          <a:t>This is all correct and a good start, but you need to move to higher order thinking here. Connect the physics i.e. the high frequency enables higher resolution superficially. Address the trade off between resolution and penetration. Explain the beam structure of a linear array and how this helps i.e. there is no beam divergence increasing lateral resolution. </a:t>
        </a:r>
      </a:p>
    </p188:txBody>
  </p188:cm>
  <p188:cm id="{38A40E28-F217-4285-A423-19F95CD3B7B2}" authorId="{00000000-0000-0000-0000-000000000000}" created="2023-04-17T01:33:50.288">
    <ac:deMkLst xmlns:ac="http://schemas.microsoft.com/office/drawing/2013/main/command">
      <pc:docMk xmlns:pc="http://schemas.microsoft.com/office/powerpoint/2013/main/command"/>
      <pc:sldMk xmlns:pc="http://schemas.microsoft.com/office/powerpoint/2013/main/command" cId="0" sldId="259"/>
      <ac:spMk id="69" creationId="{00000000-0000-0000-0000-000000000000}"/>
    </ac:deMkLst>
    <p188:txBody>
      <a:bodyPr/>
      <a:lstStyle/>
      <a:p>
        <a:r>
          <a:rPr lang="en-AU"/>
          <a:t>Other things to mention might be that hell toeing angle correction is easier with a linear transducer, better for flat surfaces etc. </a:t>
        </a:r>
      </a:p>
    </p188:txBody>
  </p188:cm>
  <p188:cm id="{EB4C5A6A-ED4E-4EAD-8C75-5DBAA36075FE}" authorId="{00000000-0000-0000-0000-000000000000}" created="2023-04-17T01:35:33.814">
    <ac:deMkLst xmlns:ac="http://schemas.microsoft.com/office/drawing/2013/main/command">
      <pc:docMk xmlns:pc="http://schemas.microsoft.com/office/powerpoint/2013/main/command"/>
      <pc:sldMk xmlns:pc="http://schemas.microsoft.com/office/powerpoint/2013/main/command" cId="0" sldId="259"/>
      <ac:spMk id="69" creationId="{00000000-0000-0000-0000-000000000000}"/>
    </ac:deMkLst>
    <p188:txBody>
      <a:bodyPr/>
      <a:lstStyle/>
      <a:p>
        <a:r>
          <a:rPr lang="en-AU"/>
          <a:t>What are the other signal processing features? Consider spectral gate size, scale are all set to a reasonable foundation prior to sonographer optimisation</a:t>
        </a:r>
      </a:p>
    </p188:txBody>
  </p188:cm>
</p188:cmLst>
</file>

<file path=ppt/comments/modernComment_104_0.xml><?xml version="1.0" encoding="utf-8"?>
<p188:cmLst xmlns:a="http://schemas.openxmlformats.org/drawingml/2006/main" xmlns:r="http://schemas.openxmlformats.org/officeDocument/2006/relationships" xmlns:p188="http://schemas.microsoft.com/office/powerpoint/2018/8/main">
  <p188:cm id="{5299EDB5-C855-4291-B552-A46FF220775F}" authorId="{00000000-0000-0000-0000-000000000000}" created="2023-04-17T01:38:34.212">
    <pc:sldMkLst xmlns:pc="http://schemas.microsoft.com/office/powerpoint/2013/main/command">
      <pc:docMk/>
      <pc:sldMk cId="0" sldId="260"/>
    </pc:sldMkLst>
    <p188:txBody>
      <a:bodyPr/>
      <a:lstStyle/>
      <a:p>
        <a:r>
          <a:rPr lang="en-AU"/>
          <a:t>A good answer. Consider here if we are being picky, the colour doppler appears to be set a little high as there a small amount of vessel bleed. The spectral doppler scale could be reduced slightly </a:t>
        </a:r>
      </a:p>
    </p188:txBody>
  </p188:cm>
</p188:cmLst>
</file>

<file path=ppt/comments/modernComment_105_0.xml><?xml version="1.0" encoding="utf-8"?>
<p188:cmLst xmlns:a="http://schemas.openxmlformats.org/drawingml/2006/main" xmlns:r="http://schemas.openxmlformats.org/officeDocument/2006/relationships" xmlns:p188="http://schemas.microsoft.com/office/powerpoint/2018/8/main">
  <p188:cm id="{3E328FC9-C687-4EB8-97DB-DB142FB93549}" authorId="{00000000-0000-0000-0000-000000000000}" created="2023-04-17T01:40:10.316">
    <pc:sldMkLst xmlns:pc="http://schemas.microsoft.com/office/powerpoint/2013/main/command">
      <pc:docMk/>
      <pc:sldMk cId="0" sldId="261"/>
    </pc:sldMkLst>
    <p188:txBody>
      <a:bodyPr/>
      <a:lstStyle/>
      <a:p>
        <a:r>
          <a:rPr lang="en-AU"/>
          <a:t>This is all very good. Do you have any references for this? </a:t>
        </a:r>
      </a:p>
    </p188:txBody>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51BF2FEE-9DE5-43BA-A7F5-5809EAE54468}" authorId="{00000000-0000-0000-0000-000000000000}" created="2023-04-17T01:40:35.294">
    <ac:deMkLst xmlns:ac="http://schemas.microsoft.com/office/drawing/2013/main/command">
      <pc:docMk xmlns:pc="http://schemas.microsoft.com/office/powerpoint/2013/main/command"/>
      <pc:sldMk xmlns:pc="http://schemas.microsoft.com/office/powerpoint/2013/main/command" cId="0" sldId="263"/>
      <ac:spMk id="89" creationId="{00000000-0000-0000-0000-000000000000}"/>
    </ac:deMkLst>
    <p188:txBody>
      <a:bodyPr/>
      <a:lstStyle/>
      <a:p>
        <a:r>
          <a:rPr lang="en-AU"/>
          <a:t>Ah here it is. Great. </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2405CE57-20B5-4A43-91B7-6F53AF71C920}" authorId="{00000000-0000-0000-0000-000000000000}" created="2023-04-17T01:41:22.299">
    <ac:deMkLst xmlns:ac="http://schemas.microsoft.com/office/drawing/2013/main/command">
      <pc:docMk xmlns:pc="http://schemas.microsoft.com/office/powerpoint/2013/main/command"/>
      <pc:sldMk xmlns:pc="http://schemas.microsoft.com/office/powerpoint/2013/main/command" cId="0" sldId="264"/>
      <ac:spMk id="94" creationId="{00000000-0000-0000-0000-000000000000}"/>
    </ac:deMkLst>
    <p188:txBody>
      <a:bodyPr/>
      <a:lstStyle/>
      <a:p>
        <a:r>
          <a:rPr lang="en-AU"/>
          <a:t>A good explanation. </a:t>
        </a:r>
      </a:p>
    </p188:txBody>
  </p188:cm>
</p188:cmLst>
</file>

<file path=ppt/comments/modernComment_10A_0.xml><?xml version="1.0" encoding="utf-8"?>
<p188:cmLst xmlns:a="http://schemas.openxmlformats.org/drawingml/2006/main" xmlns:r="http://schemas.openxmlformats.org/officeDocument/2006/relationships" xmlns:p188="http://schemas.microsoft.com/office/powerpoint/2018/8/main">
  <p188:cm id="{A28BB817-EA31-4182-8970-6D2BD580567E}" authorId="{00000000-0000-0000-0000-000000000000}" created="2023-04-17T01:43:02.205">
    <ac:deMkLst xmlns:ac="http://schemas.microsoft.com/office/drawing/2013/main/command">
      <pc:docMk xmlns:pc="http://schemas.microsoft.com/office/powerpoint/2013/main/command"/>
      <pc:sldMk xmlns:pc="http://schemas.microsoft.com/office/powerpoint/2013/main/command" cId="0" sldId="266"/>
      <ac:spMk id="105" creationId="{00000000-0000-0000-0000-000000000000}"/>
    </ac:deMkLst>
    <p188:txBody>
      <a:bodyPr/>
      <a:lstStyle/>
      <a:p>
        <a:r>
          <a:rPr lang="en-AU"/>
          <a:t>Great. It would be nice to see some more references here and a couple more crucial pieces of information. . 
Power doppler is not angle dependent. 
It can show trickle flow
It is not affected by aliasing.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2d62cd4d05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2d62cd4d0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2d62cd4d05_0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22d62cd4d05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2d62cd4d05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2d62cd4d05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2d62cd4d05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2d62cd4d0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2d62cd4d0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2d62cd4d0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2d62cd4d0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22d62cd4d0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2d62cd4d05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22d62cd4d05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2d62cd4d05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2d62cd4d05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2d62cd4d05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2d62cd4d05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2d62cd4d05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2d62cd4d05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2d62cd4d05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2d62cd4d05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2d62cd4d05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2d62cd4d05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0A_0.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google.com/url?sa=t&amp;rct=j&amp;q=&amp;esrc=s&amp;source=web&amp;cd=&amp;cad=rja&amp;uact=8&amp;ved=2ahUKEwiRp_rA8af-AhX0-TgGHSZdB7oQFnoECA8QAQ&amp;url=https%3A%2F%2Fus.medical.canon%2Fdownload%2Ful-br-aplio-transducers.pdf&amp;usg=AOvVaw2tvJ2VT-tx1KtwZ5dDS1Z6"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1_0.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02_0.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microsoft.com/office/2018/10/relationships/comments" Target="../comments/modernComment_103_0.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microsoft.com/office/2018/10/relationships/comments" Target="../comments/modernComment_104_0.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5_0.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7_0.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microsoft.com/office/2018/10/relationships/comments" Target="../comments/modernComment_108_0.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950675" y="152400"/>
            <a:ext cx="7242641" cy="483870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pic>
        <p:nvPicPr>
          <p:cNvPr id="99" name="Google Shape;99;p22"/>
          <p:cNvPicPr preferRelativeResize="0"/>
          <p:nvPr/>
        </p:nvPicPr>
        <p:blipFill>
          <a:blip r:embed="rId3">
            <a:alphaModFix/>
          </a:blip>
          <a:stretch>
            <a:fillRect/>
          </a:stretch>
        </p:blipFill>
        <p:spPr>
          <a:xfrm>
            <a:off x="838037" y="176038"/>
            <a:ext cx="7467925" cy="479142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Power Doppler</a:t>
            </a:r>
            <a:endParaRPr/>
          </a:p>
        </p:txBody>
      </p:sp>
      <p:sp>
        <p:nvSpPr>
          <p:cNvPr id="105" name="Google Shape;105;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dirty="0"/>
              <a:t>Since power doppler only displays the strength of the power doppler signal rather than the speed and direction it is best used in scenarios where the sonographer wants to assess the level of blood flow to an area rather than the haemodynamic properties of the flow</a:t>
            </a:r>
            <a:endParaRPr dirty="0"/>
          </a:p>
          <a:p>
            <a:pPr marL="457200" lvl="0" indent="-342900" algn="l" rtl="0">
              <a:spcBef>
                <a:spcPts val="0"/>
              </a:spcBef>
              <a:spcAft>
                <a:spcPts val="0"/>
              </a:spcAft>
              <a:buSzPts val="1800"/>
              <a:buChar char="-"/>
            </a:pPr>
            <a:r>
              <a:rPr lang="en" dirty="0"/>
              <a:t>A good example of this would be in the assessment of ovarian / testicular torsion. Power doppler is more sensitive to flow (</a:t>
            </a:r>
            <a:r>
              <a:rPr lang="en" dirty="0">
                <a:solidFill>
                  <a:schemeClr val="dk1"/>
                </a:solidFill>
              </a:rPr>
              <a:t>Martinoli, C, 1998)</a:t>
            </a:r>
            <a:r>
              <a:rPr lang="en" dirty="0"/>
              <a:t> and in the case of torsion the sonographer wants to assess the overall level of blood flow to the gonad </a:t>
            </a:r>
            <a:endParaRPr dirty="0"/>
          </a:p>
        </p:txBody>
      </p:sp>
    </p:spTree>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10000"/>
          </a:bodyPr>
          <a:lstStyle/>
          <a:p>
            <a:pPr marL="457200" lvl="0" indent="-316706" algn="l" rtl="0">
              <a:spcBef>
                <a:spcPts val="0"/>
              </a:spcBef>
              <a:spcAft>
                <a:spcPts val="0"/>
              </a:spcAft>
              <a:buClr>
                <a:schemeClr val="dk1"/>
              </a:buClr>
              <a:buSzPct val="100000"/>
              <a:buAutoNum type="arabicPeriod"/>
            </a:pPr>
            <a:r>
              <a:rPr lang="en" sz="1500">
                <a:solidFill>
                  <a:schemeClr val="dk1"/>
                </a:solidFill>
              </a:rPr>
              <a:t>Constans, J,  et al, 2001, 'Clinical Prediction of Lower Limb Deep Vein Thrombosis in Symptomatic Hospitalised Patients', </a:t>
            </a:r>
            <a:r>
              <a:rPr lang="en" sz="1500" i="1">
                <a:solidFill>
                  <a:schemeClr val="dk1"/>
                </a:solidFill>
              </a:rPr>
              <a:t>Thrombosis and Haemostasis</a:t>
            </a:r>
            <a:r>
              <a:rPr lang="en" sz="1500">
                <a:solidFill>
                  <a:schemeClr val="dk1"/>
                </a:solidFill>
              </a:rPr>
              <a:t>, vol. 86, no. 4, pp. 985–990.</a:t>
            </a:r>
            <a:endParaRPr sz="1500">
              <a:solidFill>
                <a:schemeClr val="dk1"/>
              </a:solidFill>
            </a:endParaRPr>
          </a:p>
          <a:p>
            <a:pPr marL="457200" lvl="0" indent="-316706" algn="l" rtl="0">
              <a:spcBef>
                <a:spcPts val="0"/>
              </a:spcBef>
              <a:spcAft>
                <a:spcPts val="0"/>
              </a:spcAft>
              <a:buClr>
                <a:schemeClr val="dk1"/>
              </a:buClr>
              <a:buSzPct val="93750"/>
              <a:buAutoNum type="arabicPeriod"/>
            </a:pPr>
            <a:r>
              <a:rPr lang="en" sz="1600">
                <a:solidFill>
                  <a:schemeClr val="dk1"/>
                </a:solidFill>
              </a:rPr>
              <a:t>Canon Medical Systems USA 2018, Transducers for Ultrasound Systems, Canon Medical Systems USA, viewed 13 April 2023,&lt;</a:t>
            </a:r>
            <a:r>
              <a:rPr lang="en" sz="1600" u="sng">
                <a:solidFill>
                  <a:schemeClr val="hlink"/>
                </a:solidFill>
                <a:hlinkClick r:id="rId3"/>
              </a:rPr>
              <a:t>https://www.google.com/url?sa=t&amp;rct=j&amp;q=&amp;esrc=s&amp;source=web&amp;cd=&amp;cad=rja&amp;uact=8&amp;ved=2ahUKEwiRp_rA8af-AhX0-TgGHSZdB7oQFnoECA8QAQ&amp;url=https%3A%2F%2Fus.medical.canon%2Fdownload%2Ful-br-aplio-transducers.pdf&amp;usg=AOvVaw2tvJ2VT-tx1KtwZ5dDS1Z6</a:t>
            </a:r>
            <a:r>
              <a:rPr lang="en" sz="1600">
                <a:solidFill>
                  <a:schemeClr val="dk1"/>
                </a:solidFill>
              </a:rPr>
              <a:t>&gt;.</a:t>
            </a:r>
            <a:endParaRPr sz="1600">
              <a:solidFill>
                <a:schemeClr val="dk1"/>
              </a:solidFill>
            </a:endParaRPr>
          </a:p>
          <a:p>
            <a:pPr marL="457200" lvl="0" indent="-322580" algn="l" rtl="0">
              <a:spcBef>
                <a:spcPts val="0"/>
              </a:spcBef>
              <a:spcAft>
                <a:spcPts val="0"/>
              </a:spcAft>
              <a:buClr>
                <a:schemeClr val="dk1"/>
              </a:buClr>
              <a:buSzPct val="106666"/>
              <a:buAutoNum type="arabicPeriod"/>
            </a:pPr>
            <a:r>
              <a:rPr lang="en" sz="1500">
                <a:solidFill>
                  <a:schemeClr val="dk1"/>
                </a:solidFill>
              </a:rPr>
              <a:t>Gregory, L.M, 2020, 'Tibial Artery Velocities in the Diagnosis and Follow-up of Peripheral Arterial Disease ', </a:t>
            </a:r>
            <a:r>
              <a:rPr lang="en" sz="1500" i="1">
                <a:solidFill>
                  <a:schemeClr val="dk1"/>
                </a:solidFill>
              </a:rPr>
              <a:t>Seminars in Vascular Sonography</a:t>
            </a:r>
            <a:r>
              <a:rPr lang="en" sz="1500">
                <a:solidFill>
                  <a:schemeClr val="dk1"/>
                </a:solidFill>
              </a:rPr>
              <a:t>, vol. 33, no. 3-4, pp. 65–68.</a:t>
            </a:r>
            <a:endParaRPr sz="1500">
              <a:solidFill>
                <a:schemeClr val="dk1"/>
              </a:solidFill>
            </a:endParaRPr>
          </a:p>
          <a:p>
            <a:pPr marL="457200" lvl="0" indent="-322580" algn="l" rtl="0">
              <a:spcBef>
                <a:spcPts val="0"/>
              </a:spcBef>
              <a:spcAft>
                <a:spcPts val="0"/>
              </a:spcAft>
              <a:buClr>
                <a:schemeClr val="dk1"/>
              </a:buClr>
              <a:buSzPct val="106666"/>
              <a:buAutoNum type="arabicPeriod"/>
            </a:pPr>
            <a:r>
              <a:rPr lang="en" sz="1500">
                <a:solidFill>
                  <a:schemeClr val="dk1"/>
                </a:solidFill>
              </a:rPr>
              <a:t>Ji, Y.H, 2017, 'Doppler Ultrasonography of the Lower Extremety Arteries: Anatomy and Scanning Guidelines', </a:t>
            </a:r>
            <a:r>
              <a:rPr lang="en" sz="1500" i="1">
                <a:solidFill>
                  <a:schemeClr val="dk1"/>
                </a:solidFill>
              </a:rPr>
              <a:t>Ultrasonography</a:t>
            </a:r>
            <a:r>
              <a:rPr lang="en" sz="1500">
                <a:solidFill>
                  <a:schemeClr val="dk1"/>
                </a:solidFill>
              </a:rPr>
              <a:t>, vol. 36, no. 2, pp. 111–119.</a:t>
            </a:r>
            <a:endParaRPr/>
          </a:p>
          <a:p>
            <a:pPr marL="457200" lvl="0" indent="-322580" algn="l" rtl="0">
              <a:spcBef>
                <a:spcPts val="0"/>
              </a:spcBef>
              <a:spcAft>
                <a:spcPts val="0"/>
              </a:spcAft>
              <a:buClr>
                <a:schemeClr val="dk1"/>
              </a:buClr>
              <a:buSzPct val="106666"/>
              <a:buAutoNum type="arabicPeriod"/>
            </a:pPr>
            <a:r>
              <a:rPr lang="en" sz="1500">
                <a:solidFill>
                  <a:schemeClr val="dk1"/>
                </a:solidFill>
              </a:rPr>
              <a:t>Martinoli, C, 1998, 'Power Doppler Sonography: Clinical Applications', </a:t>
            </a:r>
            <a:r>
              <a:rPr lang="en" sz="1500" i="1">
                <a:solidFill>
                  <a:schemeClr val="dk1"/>
                </a:solidFill>
              </a:rPr>
              <a:t>European Journal of Radiology</a:t>
            </a:r>
            <a:r>
              <a:rPr lang="en" sz="1500">
                <a:solidFill>
                  <a:schemeClr val="dk1"/>
                </a:solidFill>
              </a:rPr>
              <a:t>, vol. 27, no. 2, pp. 133–140.</a:t>
            </a:r>
            <a:endParaRPr/>
          </a:p>
        </p:txBody>
      </p:sp>
      <p:sp>
        <p:nvSpPr>
          <p:cNvPr id="111" name="Google Shape;111;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References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a:spLocks noGrp="1"/>
          </p:cNvSpPr>
          <p:nvPr>
            <p:ph type="body" idx="1"/>
          </p:nvPr>
        </p:nvSpPr>
        <p:spPr>
          <a:xfrm>
            <a:off x="311700" y="465575"/>
            <a:ext cx="8520600" cy="41034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SzPts val="2300"/>
              <a:buAutoNum type="arabicPeriod"/>
            </a:pPr>
            <a:r>
              <a:rPr lang="en" sz="2300" dirty="0"/>
              <a:t>Given the clinical details of “pain in the lower part of the body” without any other information it would be difficult to determine whether the pain was as a result of a physical injury which would require Musculoskeletal imaging, an Inguinal or Femoral hernia, also requiring musculoskeletal imaging, Deep Vein Thrombosis which would require assessment of the deep and superficial venous system in the lower limb(s?) or stenosis / occlusion of an artery requiring assessment of the Arterial System of the lower limb(s?). </a:t>
            </a:r>
            <a:endParaRPr sz="2300" dirty="0"/>
          </a:p>
        </p:txBody>
      </p:sp>
    </p:spTree>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dirty="0"/>
              <a:t>Based strictly on the clinical information provided and assuming the pain was at least narrowed down to the lower limbs a Dr would likely refer the patient for DVT and Arterial imaging first since this would be considered urgent and should be ruled out first before addressing the possibility of musculoskeletal factors in the lower limb. </a:t>
            </a:r>
            <a:endParaRPr dirty="0"/>
          </a:p>
          <a:p>
            <a:pPr marL="457200" lvl="0" indent="-342900" algn="l" rtl="0">
              <a:spcBef>
                <a:spcPts val="0"/>
              </a:spcBef>
              <a:spcAft>
                <a:spcPts val="0"/>
              </a:spcAft>
              <a:buSzPts val="1800"/>
              <a:buChar char="-"/>
            </a:pPr>
            <a:r>
              <a:rPr lang="en" dirty="0"/>
              <a:t>Both Lower Limb DVT studies and Leg Arteries studies can be indicated as necessary based on Lower Limb Pain (Constans, J, et al, 2001)  and Ultrasound is considered the gold standard for the investigation of these suspected conditions </a:t>
            </a:r>
            <a:endParaRPr dirty="0"/>
          </a:p>
        </p:txBody>
      </p:sp>
    </p:spTree>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6"/>
          <p:cNvSpPr txBox="1">
            <a:spLocks noGrp="1"/>
          </p:cNvSpPr>
          <p:nvPr>
            <p:ph type="body" idx="1"/>
          </p:nvPr>
        </p:nvSpPr>
        <p:spPr>
          <a:xfrm>
            <a:off x="311700" y="465575"/>
            <a:ext cx="8520600" cy="4103400"/>
          </a:xfrm>
          <a:prstGeom prst="rect">
            <a:avLst/>
          </a:prstGeom>
        </p:spPr>
        <p:txBody>
          <a:bodyPr spcFirstLastPara="1" wrap="square" lIns="91425" tIns="91425" rIns="91425" bIns="91425" anchor="t" anchorCtr="0">
            <a:normAutofit fontScale="70000" lnSpcReduction="20000"/>
          </a:bodyPr>
          <a:lstStyle/>
          <a:p>
            <a:pPr marL="0" lvl="0" indent="0" algn="l" rtl="0">
              <a:spcBef>
                <a:spcPts val="0"/>
              </a:spcBef>
              <a:spcAft>
                <a:spcPts val="0"/>
              </a:spcAft>
              <a:buNone/>
            </a:pPr>
            <a:r>
              <a:rPr lang="en" sz="2400" dirty="0">
                <a:solidFill>
                  <a:schemeClr val="dk1"/>
                </a:solidFill>
              </a:rPr>
              <a:t>2. A. An 11L3 transducer is being used. This is a linear array which is best suited for Peripheral Vascular (lower leg, carotid), Small Parts and Musculoskeletal imaging (Canon Medical Systems USA 2018, p. 3). </a:t>
            </a:r>
            <a:endParaRPr sz="2400" dirty="0">
              <a:solidFill>
                <a:schemeClr val="dk1"/>
              </a:solidFill>
            </a:endParaRPr>
          </a:p>
          <a:p>
            <a:pPr marL="0" lvl="0" indent="0" algn="l" rtl="0">
              <a:spcBef>
                <a:spcPts val="1200"/>
              </a:spcBef>
              <a:spcAft>
                <a:spcPts val="0"/>
              </a:spcAft>
              <a:buNone/>
            </a:pPr>
            <a:r>
              <a:rPr lang="en" sz="2400" dirty="0">
                <a:solidFill>
                  <a:schemeClr val="dk1"/>
                </a:solidFill>
              </a:rPr>
              <a:t>This is the best choice for this examination since it appears to be a lower limb arterial study which falls under the manufacturers suggested uses for the transducer. It is high frequency which is ideal for arteries and veins located fairly superficially. It also allows for beam steering when adjusting the doppler angle during spectral analysis.</a:t>
            </a:r>
            <a:endParaRPr sz="2400" dirty="0">
              <a:solidFill>
                <a:schemeClr val="dk1"/>
              </a:solidFill>
            </a:endParaRPr>
          </a:p>
          <a:p>
            <a:pPr marL="0" lvl="0" indent="0" algn="l" rtl="0">
              <a:spcBef>
                <a:spcPts val="1200"/>
              </a:spcBef>
              <a:spcAft>
                <a:spcPts val="1200"/>
              </a:spcAft>
              <a:buNone/>
            </a:pPr>
            <a:r>
              <a:rPr lang="en" sz="2400" dirty="0">
                <a:solidFill>
                  <a:schemeClr val="dk1"/>
                </a:solidFill>
              </a:rPr>
              <a:t>The most appropriate system preset would vary from machine to machine depending on how they have been set up by the manufacturer but it would likely be labelled “Leg Arteries” or “Vascular”. This is most appropriate since the machine would be optimised in terms of tissue harmonics and other signal processing features by the manufacturer specifically for this type of imaging.</a:t>
            </a:r>
            <a:endParaRPr sz="2400" dirty="0">
              <a:solidFill>
                <a:schemeClr val="dk1"/>
              </a:solidFill>
            </a:endParaRPr>
          </a:p>
        </p:txBody>
      </p:sp>
    </p:spTree>
  </p:cSld>
  <p:clrMapOvr>
    <a:masterClrMapping/>
  </p:clrMapOvr>
  <p:extLst>
    <p:ext uri="{6950BFC3-D8DA-4A85-94F7-54DA5524770B}">
      <p188:commentRel xmlns:p188="http://schemas.microsoft.com/office/powerpoint/2018/8/main" r:id="rId3"/>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7"/>
          <p:cNvSpPr txBox="1">
            <a:spLocks noGrp="1"/>
          </p:cNvSpPr>
          <p:nvPr>
            <p:ph type="body" idx="1"/>
          </p:nvPr>
        </p:nvSpPr>
        <p:spPr>
          <a:xfrm>
            <a:off x="311700" y="428325"/>
            <a:ext cx="8520600" cy="4140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3. A. It is difficult to tell based on a still image if the settings can be optimised since dynamic assessment is such a large part of Sonography. </a:t>
            </a:r>
            <a:endParaRPr dirty="0"/>
          </a:p>
          <a:p>
            <a:pPr marL="0" lvl="0" indent="0" algn="l" rtl="0">
              <a:spcBef>
                <a:spcPts val="1200"/>
              </a:spcBef>
              <a:spcAft>
                <a:spcPts val="0"/>
              </a:spcAft>
              <a:buNone/>
            </a:pPr>
            <a:r>
              <a:rPr lang="en" dirty="0"/>
              <a:t>When assessing arteries the vessels should be assessed in B mode making sure the image is optimised to visualise the vessel lumen and check for any thickening or plaque deposits. </a:t>
            </a:r>
            <a:endParaRPr dirty="0"/>
          </a:p>
          <a:p>
            <a:pPr marL="0" lvl="0" indent="0" algn="l" rtl="0">
              <a:spcBef>
                <a:spcPts val="1200"/>
              </a:spcBef>
              <a:spcAft>
                <a:spcPts val="1200"/>
              </a:spcAft>
              <a:buNone/>
            </a:pPr>
            <a:r>
              <a:rPr lang="en" dirty="0"/>
              <a:t>After this the scale should be adjusted until the centre of the vessel appears to show aliasing before readjusting so that the centre of the vessel shows a flash of yellow which fades to red towards the edges of the vessel. This indicates that the scale is set correctly in relation to the nyquist limit and optimised for laminar flow.</a:t>
            </a:r>
            <a:endParaRPr dirty="0"/>
          </a:p>
        </p:txBody>
      </p:sp>
    </p:spTree>
  </p:cSld>
  <p:clrMapOvr>
    <a:masterClrMapping/>
  </p:clrMapOvr>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8"/>
          <p:cNvSpPr txBox="1">
            <a:spLocks noGrp="1"/>
          </p:cNvSpPr>
          <p:nvPr>
            <p:ph type="body" idx="1"/>
          </p:nvPr>
        </p:nvSpPr>
        <p:spPr>
          <a:xfrm>
            <a:off x="311700" y="391100"/>
            <a:ext cx="8520600" cy="41778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None/>
            </a:pPr>
            <a:r>
              <a:rPr lang="en" dirty="0"/>
              <a:t>The colour gain should be set by increasing until the colour begins to “bleed” outside of the vessel and then reducing it so that the colour accurately fills the entire vessel. </a:t>
            </a:r>
            <a:endParaRPr dirty="0"/>
          </a:p>
          <a:p>
            <a:pPr marL="0" lvl="0" indent="0" algn="l" rtl="0">
              <a:spcBef>
                <a:spcPts val="1200"/>
              </a:spcBef>
              <a:spcAft>
                <a:spcPts val="0"/>
              </a:spcAft>
              <a:buNone/>
            </a:pPr>
            <a:r>
              <a:rPr lang="en" dirty="0"/>
              <a:t>It should be noted that if there has been any pathology visualised during B mode interrogation of the vessel then this optimisation process will be affected since aliasing is an important demonstration of stenosis as is a lack of colour fill in an area of the vessel that is occluded for example. </a:t>
            </a:r>
            <a:endParaRPr dirty="0"/>
          </a:p>
          <a:p>
            <a:pPr marL="0" lvl="0" indent="0" algn="l" rtl="0">
              <a:spcBef>
                <a:spcPts val="1200"/>
              </a:spcBef>
              <a:spcAft>
                <a:spcPts val="0"/>
              </a:spcAft>
              <a:buNone/>
            </a:pPr>
            <a:r>
              <a:rPr lang="en" dirty="0"/>
              <a:t>During spectral analysis the sample window should be placed in the centre of the vessel where the velocity is the highest </a:t>
            </a:r>
            <a:endParaRPr dirty="0"/>
          </a:p>
          <a:p>
            <a:pPr marL="0" lvl="0" indent="0" algn="l" rtl="0">
              <a:spcBef>
                <a:spcPts val="1200"/>
              </a:spcBef>
              <a:spcAft>
                <a:spcPts val="1200"/>
              </a:spcAft>
              <a:buNone/>
            </a:pPr>
            <a:r>
              <a:rPr lang="en" dirty="0"/>
              <a:t>Angle correction should be in relation to the flow of blood in the vessel and should not exceed 60 degrees due to the increased potential error in the measured doppler shiftT</a:t>
            </a:r>
            <a:endParaRPr dirty="0"/>
          </a:p>
        </p:txBody>
      </p:sp>
    </p:spTree>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9"/>
          <p:cNvSpPr txBox="1">
            <a:spLocks noGrp="1"/>
          </p:cNvSpPr>
          <p:nvPr>
            <p:ph type="body" idx="1"/>
          </p:nvPr>
        </p:nvSpPr>
        <p:spPr>
          <a:xfrm>
            <a:off x="311700" y="335225"/>
            <a:ext cx="8520600" cy="423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100"/>
              <a:t>The velocity scale of the spectral analysis window should be adjusted so that the PSV being displayed takes up a reasonable amount of the graph rather than having it set too high so that the peaks are difficult to see or too low so that they are cut off by the top of the window. </a:t>
            </a:r>
            <a:endParaRPr sz="2100"/>
          </a:p>
          <a:p>
            <a:pPr marL="0" lvl="0" indent="0" algn="l" rtl="0">
              <a:spcBef>
                <a:spcPts val="1200"/>
              </a:spcBef>
              <a:spcAft>
                <a:spcPts val="0"/>
              </a:spcAft>
              <a:buNone/>
            </a:pPr>
            <a:r>
              <a:rPr lang="en" sz="2100"/>
              <a:t>In the image we can see that the PSV being measured in this patient’s Posterior Tibial Artery appears to be within the range of normal (67-71cm/s) (</a:t>
            </a:r>
            <a:r>
              <a:rPr lang="en" sz="2100">
                <a:solidFill>
                  <a:schemeClr val="dk1"/>
                </a:solidFill>
              </a:rPr>
              <a:t>Gregory, L.M, 2020)</a:t>
            </a:r>
            <a:r>
              <a:rPr lang="en" sz="1500">
                <a:solidFill>
                  <a:schemeClr val="dk1"/>
                </a:solidFill>
              </a:rPr>
              <a:t> </a:t>
            </a:r>
            <a:r>
              <a:rPr lang="en" sz="2100"/>
              <a:t>and the waveform appears to be triphasic with sharp systolic upstroke, early diastolic flow reversal and then late diastolic forward flow which is expected in lower limb arteries at rest. (J</a:t>
            </a:r>
            <a:r>
              <a:rPr lang="en" sz="2100">
                <a:solidFill>
                  <a:schemeClr val="dk1"/>
                </a:solidFill>
              </a:rPr>
              <a:t>i, Y.H, 2017)</a:t>
            </a:r>
            <a:endParaRPr sz="2100"/>
          </a:p>
          <a:p>
            <a:pPr marL="0" lvl="0" indent="0" algn="l" rtl="0">
              <a:spcBef>
                <a:spcPts val="1200"/>
              </a:spcBef>
              <a:spcAft>
                <a:spcPts val="0"/>
              </a:spcAft>
              <a:buNone/>
            </a:pPr>
            <a:r>
              <a:rPr lang="en" sz="2100"/>
              <a:t> </a:t>
            </a:r>
            <a:endParaRPr sz="2100"/>
          </a:p>
          <a:p>
            <a:pPr marL="0" lvl="0" indent="0" algn="l" rtl="0">
              <a:spcBef>
                <a:spcPts val="1200"/>
              </a:spcBef>
              <a:spcAft>
                <a:spcPts val="120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20"/>
          <p:cNvSpPr txBox="1">
            <a:spLocks noGrp="1"/>
          </p:cNvSpPr>
          <p:nvPr>
            <p:ph type="body" idx="1"/>
          </p:nvPr>
        </p:nvSpPr>
        <p:spPr>
          <a:xfrm>
            <a:off x="311700" y="409700"/>
            <a:ext cx="8520600" cy="41592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300" dirty="0"/>
              <a:t>For this reason it appears that the sonographer needs to further optimize the image, specifically the colour scale and gain as detailed before since currently it appears abnormal</a:t>
            </a:r>
            <a:endParaRPr sz="2300" dirty="0"/>
          </a:p>
          <a:p>
            <a:pPr marL="0" lvl="0" indent="0" algn="l" rtl="0">
              <a:spcBef>
                <a:spcPts val="1200"/>
              </a:spcBef>
              <a:spcAft>
                <a:spcPts val="1200"/>
              </a:spcAft>
              <a:buClr>
                <a:schemeClr val="dk1"/>
              </a:buClr>
              <a:buSzPts val="1100"/>
              <a:buFont typeface="Arial"/>
              <a:buNone/>
            </a:pPr>
            <a:r>
              <a:rPr lang="en" sz="2300" dirty="0"/>
              <a:t>B. There does not appear to be any obvious image artefacts. If the image was optimised correctly then there are some artefacts that would be helpful such as aliasing at the site of a stenosis as mentioned before.</a:t>
            </a:r>
            <a:endParaRPr sz="2700" dirty="0"/>
          </a:p>
        </p:txBody>
      </p:sp>
    </p:spTree>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1"/>
          <p:cNvSpPr txBox="1">
            <a:spLocks noGrp="1"/>
          </p:cNvSpPr>
          <p:nvPr>
            <p:ph type="body" idx="1"/>
          </p:nvPr>
        </p:nvSpPr>
        <p:spPr>
          <a:xfrm>
            <a:off x="311700" y="446950"/>
            <a:ext cx="8520600" cy="41220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 dirty="0"/>
              <a:t>4. I have acquired my own image for this part of the presentation. </a:t>
            </a:r>
            <a:endParaRPr dirty="0"/>
          </a:p>
          <a:p>
            <a:pPr marL="0" lvl="0" indent="0" algn="l" rtl="0">
              <a:spcBef>
                <a:spcPts val="1200"/>
              </a:spcBef>
              <a:spcAft>
                <a:spcPts val="0"/>
              </a:spcAft>
              <a:buNone/>
            </a:pPr>
            <a:r>
              <a:rPr lang="en" dirty="0"/>
              <a:t>The image is of a Common Carotid Artery</a:t>
            </a:r>
            <a:endParaRPr dirty="0"/>
          </a:p>
          <a:p>
            <a:pPr marL="0" lvl="0" indent="0" algn="l" rtl="0">
              <a:spcBef>
                <a:spcPts val="1200"/>
              </a:spcBef>
              <a:spcAft>
                <a:spcPts val="0"/>
              </a:spcAft>
              <a:buNone/>
            </a:pPr>
            <a:r>
              <a:rPr lang="en" dirty="0"/>
              <a:t>I have optimised the image as explained on slides 7 and 8 </a:t>
            </a:r>
            <a:endParaRPr dirty="0"/>
          </a:p>
          <a:p>
            <a:pPr marL="0" lvl="0" indent="0" algn="l" rtl="0">
              <a:spcBef>
                <a:spcPts val="1200"/>
              </a:spcBef>
              <a:spcAft>
                <a:spcPts val="0"/>
              </a:spcAft>
              <a:buNone/>
            </a:pPr>
            <a:r>
              <a:rPr lang="en" dirty="0"/>
              <a:t>The colour scale was adjusted until the centre of the vessel appeared to show aliasing before readjusting so that the centre of the vessel showed a flash of yellow which fades to red towards the edges of the vessel. </a:t>
            </a:r>
            <a:endParaRPr dirty="0"/>
          </a:p>
          <a:p>
            <a:pPr marL="0" lvl="0" indent="0" algn="l" rtl="0">
              <a:spcBef>
                <a:spcPts val="1200"/>
              </a:spcBef>
              <a:spcAft>
                <a:spcPts val="0"/>
              </a:spcAft>
              <a:buNone/>
            </a:pPr>
            <a:r>
              <a:rPr lang="en" dirty="0"/>
              <a:t>The colour gain was set by increasing until the colour begins to “bleed” outside of the vessel and then reducing it so that the colour accurately fills the entire vessel.</a:t>
            </a:r>
            <a:endParaRPr dirty="0"/>
          </a:p>
          <a:p>
            <a:pPr marL="0" lvl="0" indent="0" algn="l" rtl="0">
              <a:spcBef>
                <a:spcPts val="1200"/>
              </a:spcBef>
              <a:spcAft>
                <a:spcPts val="0"/>
              </a:spcAft>
              <a:buNone/>
            </a:pPr>
            <a:r>
              <a:rPr lang="en" dirty="0"/>
              <a:t>For the spectral analysis the sample window was placed in the centre of the vessel where the velocity is the highest </a:t>
            </a:r>
            <a:endParaRPr dirty="0"/>
          </a:p>
          <a:p>
            <a:pPr marL="0" lvl="0" indent="0" algn="l" rtl="0">
              <a:spcBef>
                <a:spcPts val="1200"/>
              </a:spcBef>
              <a:spcAft>
                <a:spcPts val="1200"/>
              </a:spcAft>
              <a:buNone/>
            </a:pPr>
            <a:r>
              <a:rPr lang="en" dirty="0"/>
              <a:t>I angle corrected and utilized beam steering  in relation to the flow of blood in the vessel making sure the angle did not exceed 60 degrees</a:t>
            </a:r>
            <a:endParaRPr dirty="0"/>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1318</Words>
  <Application>Microsoft Office PowerPoint</Application>
  <PresentationFormat>On-screen Show (16:9)</PresentationFormat>
  <Paragraphs>34</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 Doppler</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2023-04-17T01:57:18Z</dcterms:modified>
</cp:coreProperties>
</file>