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506" r:id="rId2"/>
    <p:sldId id="504" r:id="rId3"/>
    <p:sldId id="590" r:id="rId4"/>
    <p:sldId id="591" r:id="rId5"/>
    <p:sldId id="613" r:id="rId6"/>
    <p:sldId id="614" r:id="rId7"/>
    <p:sldId id="615" r:id="rId8"/>
    <p:sldId id="649" r:id="rId9"/>
    <p:sldId id="616" r:id="rId10"/>
    <p:sldId id="617" r:id="rId11"/>
    <p:sldId id="618" r:id="rId12"/>
    <p:sldId id="650" r:id="rId13"/>
    <p:sldId id="619" r:id="rId14"/>
    <p:sldId id="620" r:id="rId15"/>
    <p:sldId id="651" r:id="rId16"/>
    <p:sldId id="621" r:id="rId17"/>
    <p:sldId id="622" r:id="rId18"/>
    <p:sldId id="652" r:id="rId19"/>
    <p:sldId id="623" r:id="rId20"/>
    <p:sldId id="624" r:id="rId21"/>
    <p:sldId id="625" r:id="rId22"/>
    <p:sldId id="626" r:id="rId23"/>
    <p:sldId id="627" r:id="rId24"/>
    <p:sldId id="628" r:id="rId25"/>
    <p:sldId id="612" r:id="rId26"/>
    <p:sldId id="541" r:id="rId27"/>
  </p:sldIdLst>
  <p:sldSz cx="9144000" cy="6858000" type="screen4x3"/>
  <p:notesSz cx="6807200" cy="9939338"/>
  <p:custDataLst>
    <p:tags r:id="rId30"/>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8">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6378" autoAdjust="0"/>
  </p:normalViewPr>
  <p:slideViewPr>
    <p:cSldViewPr>
      <p:cViewPr varScale="1">
        <p:scale>
          <a:sx n="64" d="100"/>
          <a:sy n="64" d="100"/>
        </p:scale>
        <p:origin x="1470" y="72"/>
      </p:cViewPr>
      <p:guideLst>
        <p:guide orient="horz" pos="2138"/>
        <p:guide pos="2880"/>
      </p:guideLst>
    </p:cSldViewPr>
  </p:slideViewPr>
  <p:outlineViewPr>
    <p:cViewPr>
      <p:scale>
        <a:sx n="33" d="100"/>
        <a:sy n="33" d="100"/>
      </p:scale>
      <p:origin x="0" y="384"/>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4" d="100"/>
          <a:sy n="124" d="100"/>
        </p:scale>
        <p:origin x="-3080" y="-10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lvl1pPr eaLnBrk="0" hangingPunct="0">
              <a:defRPr sz="1300">
                <a:latin typeface="Arial" charset="0"/>
                <a:cs typeface="Arial" charset="0"/>
              </a:defRPr>
            </a:lvl1pPr>
          </a:lstStyle>
          <a:p>
            <a:pPr>
              <a:defRPr/>
            </a:pPr>
            <a:endParaRPr lang="en-US"/>
          </a:p>
        </p:txBody>
      </p:sp>
      <p:sp>
        <p:nvSpPr>
          <p:cNvPr id="30723" name="Rectangle 3"/>
          <p:cNvSpPr>
            <a:spLocks noGrp="1" noChangeArrowheads="1"/>
          </p:cNvSpPr>
          <p:nvPr>
            <p:ph type="dt" sz="quarter" idx="1"/>
          </p:nvPr>
        </p:nvSpPr>
        <p:spPr bwMode="auto">
          <a:xfrm>
            <a:off x="3857625" y="0"/>
            <a:ext cx="2949575" cy="496888"/>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lvl1pPr algn="r" eaLnBrk="0" hangingPunct="0">
              <a:defRPr sz="1300">
                <a:latin typeface="Arial" charset="0"/>
                <a:cs typeface="Arial" charset="0"/>
              </a:defRPr>
            </a:lvl1pPr>
          </a:lstStyle>
          <a:p>
            <a:pPr>
              <a:defRPr/>
            </a:pPr>
            <a:endParaRPr lang="en-US"/>
          </a:p>
        </p:txBody>
      </p:sp>
      <p:sp>
        <p:nvSpPr>
          <p:cNvPr id="30724" name="Rectangle 4"/>
          <p:cNvSpPr>
            <a:spLocks noGrp="1" noChangeArrowheads="1"/>
          </p:cNvSpPr>
          <p:nvPr>
            <p:ph type="ftr" sz="quarter" idx="2"/>
          </p:nvPr>
        </p:nvSpPr>
        <p:spPr bwMode="auto">
          <a:xfrm>
            <a:off x="0" y="9442450"/>
            <a:ext cx="2949575" cy="496888"/>
          </a:xfrm>
          <a:prstGeom prst="rect">
            <a:avLst/>
          </a:prstGeom>
          <a:noFill/>
          <a:ln w="9525">
            <a:noFill/>
            <a:miter lim="800000"/>
            <a:headEnd/>
            <a:tailEnd/>
          </a:ln>
          <a:effectLst/>
        </p:spPr>
        <p:txBody>
          <a:bodyPr vert="horz" wrap="square" lIns="95690" tIns="47845" rIns="95690" bIns="47845" numCol="1" anchor="b" anchorCtr="0" compatLnSpc="1">
            <a:prstTxWarp prst="textNoShape">
              <a:avLst/>
            </a:prstTxWarp>
          </a:bodyPr>
          <a:lstStyle>
            <a:lvl1pPr eaLnBrk="0" hangingPunct="0">
              <a:defRPr sz="1300">
                <a:latin typeface="Arial" charset="0"/>
                <a:cs typeface="Arial" charset="0"/>
              </a:defRPr>
            </a:lvl1pPr>
          </a:lstStyle>
          <a:p>
            <a:pPr>
              <a:defRPr/>
            </a:pPr>
            <a:endParaRPr lang="en-US"/>
          </a:p>
        </p:txBody>
      </p:sp>
      <p:sp>
        <p:nvSpPr>
          <p:cNvPr id="30725" name="Rectangle 5"/>
          <p:cNvSpPr>
            <a:spLocks noGrp="1" noChangeArrowheads="1"/>
          </p:cNvSpPr>
          <p:nvPr>
            <p:ph type="sldNum" sz="quarter" idx="3"/>
          </p:nvPr>
        </p:nvSpPr>
        <p:spPr bwMode="auto">
          <a:xfrm>
            <a:off x="3857625" y="9442450"/>
            <a:ext cx="2949575" cy="496888"/>
          </a:xfrm>
          <a:prstGeom prst="rect">
            <a:avLst/>
          </a:prstGeom>
          <a:noFill/>
          <a:ln w="9525">
            <a:noFill/>
            <a:miter lim="800000"/>
            <a:headEnd/>
            <a:tailEnd/>
          </a:ln>
          <a:effectLst/>
        </p:spPr>
        <p:txBody>
          <a:bodyPr vert="horz" wrap="square" lIns="95690" tIns="47845" rIns="95690" bIns="47845" numCol="1" anchor="b" anchorCtr="0" compatLnSpc="1">
            <a:prstTxWarp prst="textNoShape">
              <a:avLst/>
            </a:prstTxWarp>
          </a:bodyPr>
          <a:lstStyle>
            <a:lvl1pPr algn="r" eaLnBrk="0" hangingPunct="0">
              <a:defRPr sz="1300"/>
            </a:lvl1pPr>
          </a:lstStyle>
          <a:p>
            <a:pPr>
              <a:defRPr/>
            </a:pPr>
            <a:fld id="{F8642757-A32F-4686-9FCE-3E1390D8AA80}" type="slidenum">
              <a:rPr lang="en-US" altLang="en-US"/>
              <a:pPr>
                <a:defRPr/>
              </a:pPr>
              <a:t>‹#›</a:t>
            </a:fld>
            <a:endParaRPr lang="en-US" altLang="en-US"/>
          </a:p>
        </p:txBody>
      </p:sp>
    </p:spTree>
    <p:extLst>
      <p:ext uri="{BB962C8B-B14F-4D97-AF65-F5344CB8AC3E}">
        <p14:creationId xmlns:p14="http://schemas.microsoft.com/office/powerpoint/2010/main" val="15811531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5690" tIns="47845" rIns="95690" bIns="47845" numCol="1" anchor="t" anchorCtr="0" compatLnSpc="1">
            <a:prstTxWarp prst="textNoShape">
              <a:avLst/>
            </a:prstTxWarp>
          </a:bodyPr>
          <a:lstStyle>
            <a:lvl1pPr eaLnBrk="0" hangingPunct="0">
              <a:defRPr sz="13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57625" y="0"/>
            <a:ext cx="2949575" cy="496888"/>
          </a:xfrm>
          <a:prstGeom prst="rect">
            <a:avLst/>
          </a:prstGeom>
          <a:noFill/>
          <a:ln w="9525">
            <a:noFill/>
            <a:miter lim="800000"/>
            <a:headEnd/>
            <a:tailEnd/>
          </a:ln>
        </p:spPr>
        <p:txBody>
          <a:bodyPr vert="horz" wrap="square" lIns="95690" tIns="47845" rIns="95690" bIns="47845" numCol="1" anchor="t" anchorCtr="0" compatLnSpc="1">
            <a:prstTxWarp prst="textNoShape">
              <a:avLst/>
            </a:prstTxWarp>
          </a:bodyPr>
          <a:lstStyle>
            <a:lvl1pPr algn="r" eaLnBrk="0" hangingPunct="0">
              <a:defRPr sz="13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06463" y="4721225"/>
            <a:ext cx="4994275" cy="4471988"/>
          </a:xfrm>
          <a:prstGeom prst="rect">
            <a:avLst/>
          </a:prstGeom>
          <a:noFill/>
          <a:ln w="9525">
            <a:noFill/>
            <a:miter lim="800000"/>
            <a:headEnd/>
            <a:tailEnd/>
          </a:ln>
        </p:spPr>
        <p:txBody>
          <a:bodyPr vert="horz" wrap="square" lIns="95690" tIns="47845" rIns="95690" bIns="478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442450"/>
            <a:ext cx="2949575" cy="496888"/>
          </a:xfrm>
          <a:prstGeom prst="rect">
            <a:avLst/>
          </a:prstGeom>
          <a:noFill/>
          <a:ln w="9525">
            <a:noFill/>
            <a:miter lim="800000"/>
            <a:headEnd/>
            <a:tailEnd/>
          </a:ln>
        </p:spPr>
        <p:txBody>
          <a:bodyPr vert="horz" wrap="square" lIns="95690" tIns="47845" rIns="95690" bIns="47845" numCol="1" anchor="b" anchorCtr="0" compatLnSpc="1">
            <a:prstTxWarp prst="textNoShape">
              <a:avLst/>
            </a:prstTxWarp>
          </a:bodyPr>
          <a:lstStyle>
            <a:lvl1pPr eaLnBrk="0" hangingPunct="0">
              <a:defRPr sz="13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57625" y="9442450"/>
            <a:ext cx="2949575" cy="496888"/>
          </a:xfrm>
          <a:prstGeom prst="rect">
            <a:avLst/>
          </a:prstGeom>
          <a:noFill/>
          <a:ln w="9525">
            <a:noFill/>
            <a:miter lim="800000"/>
            <a:headEnd/>
            <a:tailEnd/>
          </a:ln>
        </p:spPr>
        <p:txBody>
          <a:bodyPr vert="horz" wrap="square" lIns="95690" tIns="47845" rIns="95690" bIns="47845" numCol="1" anchor="b" anchorCtr="0" compatLnSpc="1">
            <a:prstTxWarp prst="textNoShape">
              <a:avLst/>
            </a:prstTxWarp>
          </a:bodyPr>
          <a:lstStyle>
            <a:lvl1pPr algn="r" eaLnBrk="0" hangingPunct="0">
              <a:defRPr sz="1300"/>
            </a:lvl1pPr>
          </a:lstStyle>
          <a:p>
            <a:pPr>
              <a:defRPr/>
            </a:pPr>
            <a:fld id="{65EBD0D2-4759-4BA1-9AAC-B1E12BF7AD99}" type="slidenum">
              <a:rPr lang="en-US" altLang="en-US"/>
              <a:pPr>
                <a:defRPr/>
              </a:pPr>
              <a:t>‹#›</a:t>
            </a:fld>
            <a:endParaRPr lang="en-US" altLang="en-US"/>
          </a:p>
        </p:txBody>
      </p:sp>
    </p:spTree>
    <p:extLst>
      <p:ext uri="{BB962C8B-B14F-4D97-AF65-F5344CB8AC3E}">
        <p14:creationId xmlns:p14="http://schemas.microsoft.com/office/powerpoint/2010/main" val="16528308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860A538-C607-4B7E-9F67-C2DD566272CD}" type="slidenum">
              <a:rPr lang="en-US" altLang="en-US" sz="1300" smtClean="0"/>
              <a:pPr>
                <a:spcBef>
                  <a:spcPct val="0"/>
                </a:spcBef>
              </a:pPr>
              <a:t>1</a:t>
            </a:fld>
            <a:endParaRPr lang="en-US" altLang="en-US" sz="13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i="1" smtClean="0">
                <a:latin typeface="Arial" panose="020B0604020202020204" pitchFamily="34" charset="0"/>
                <a:cs typeface="Arial" panose="020B0604020202020204" pitchFamily="34" charset="0"/>
              </a:rPr>
              <a:t>ENR Engineering Materials</a:t>
            </a:r>
          </a:p>
          <a:p>
            <a:pPr eaLnBrk="1" hangingPunct="1"/>
            <a:r>
              <a:rPr lang="en-AU" altLang="en-US" i="1" smtClean="0">
                <a:latin typeface="Arial" panose="020B0604020202020204" pitchFamily="34" charset="0"/>
                <a:cs typeface="Arial" panose="020B0604020202020204" pitchFamily="34" charset="0"/>
              </a:rPr>
              <a:t>Module 1 Introduction to Materials</a:t>
            </a:r>
          </a:p>
        </p:txBody>
      </p:sp>
    </p:spTree>
    <p:extLst>
      <p:ext uri="{BB962C8B-B14F-4D97-AF65-F5344CB8AC3E}">
        <p14:creationId xmlns:p14="http://schemas.microsoft.com/office/powerpoint/2010/main" val="104895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42A39A-A3D1-468F-B5E6-74E7FF261187}" type="slidenum">
              <a:rPr lang="en-US" altLang="en-US" sz="1300" smtClean="0"/>
              <a:pPr>
                <a:spcBef>
                  <a:spcPct val="0"/>
                </a:spcBef>
              </a:pPr>
              <a:t>10</a:t>
            </a:fld>
            <a:endParaRPr lang="en-US" altLang="en-US" sz="1300" smtClean="0"/>
          </a:p>
        </p:txBody>
      </p:sp>
      <p:sp>
        <p:nvSpPr>
          <p:cNvPr id="24579" name="Rectangle 2050"/>
          <p:cNvSpPr>
            <a:spLocks noGrp="1" noRot="1" noChangeAspect="1" noChangeArrowheads="1" noTextEdit="1"/>
          </p:cNvSpPr>
          <p:nvPr>
            <p:ph type="sldImg"/>
          </p:nvPr>
        </p:nvSpPr>
        <p:spPr>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Metals tend to be densely packed and there a number of reasons for this.  Typically metals are made up of only one type of element, and therefore all the atomic radii are the same. Metallic bonding is also non-directional.</a:t>
            </a:r>
          </a:p>
          <a:p>
            <a:pPr eaLnBrk="1" hangingPunct="1">
              <a:spcBef>
                <a:spcPct val="0"/>
              </a:spcBef>
            </a:pPr>
            <a:r>
              <a:rPr lang="en-US" altLang="en-US" smtClean="0">
                <a:latin typeface="Arial" panose="020B0604020202020204" pitchFamily="34" charset="0"/>
                <a:cs typeface="Arial" panose="020B0604020202020204" pitchFamily="34" charset="0"/>
              </a:rPr>
              <a:t>Nearest neighbor distances tend to be small, in order to lower bond energy between the atoms, and the electron clouds shield the cores from each other.  Metals have very simple crystal structures, and in this lecture summary we will discuss four examples.</a:t>
            </a:r>
          </a:p>
        </p:txBody>
      </p:sp>
    </p:spTree>
    <p:extLst>
      <p:ext uri="{BB962C8B-B14F-4D97-AF65-F5344CB8AC3E}">
        <p14:creationId xmlns:p14="http://schemas.microsoft.com/office/powerpoint/2010/main" val="306631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AFF8BA-956E-4FE0-8F0F-A2C9C611977D}" type="slidenum">
              <a:rPr lang="en-US" altLang="en-US" sz="1300" smtClean="0"/>
              <a:pPr>
                <a:spcBef>
                  <a:spcPct val="0"/>
                </a:spcBef>
              </a:pPr>
              <a:t>11</a:t>
            </a:fld>
            <a:endParaRPr lang="en-US" altLang="en-US"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Here we start with the simplest crystal structure possible.  This is the simple Cubic Structure.  It consists of eight atoms, which are arranged into a cube.  This structure is not common due to its low packing density. In fact, only one element, polonium, has this crystal structure.</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An important characteristic for all crystal structures is the coordination number, which is defined as the number of atoms, or nearest touching atoms,  within the crystal. If we consider the atom in red, here on the right, we can see that it has six nearest neighboring atoms and the coordination number for the simple cubic structure is therefore six.</a:t>
            </a:r>
          </a:p>
        </p:txBody>
      </p:sp>
    </p:spTree>
    <p:extLst>
      <p:ext uri="{BB962C8B-B14F-4D97-AF65-F5344CB8AC3E}">
        <p14:creationId xmlns:p14="http://schemas.microsoft.com/office/powerpoint/2010/main" val="76556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Lets now look at some other important parameters of the simple cubic unit cell.  The length of the cell edge, or lattice parameter a, is equal to two times the atomic radius.  You can see this in the illustration on screen.   This edge length is also the close packed direction for the simple cubic cell, that is, the direction within the cell in which the atoms are touching.</a:t>
            </a:r>
          </a:p>
          <a:p>
            <a:endParaRPr lang="en-AU" altLang="en-US" smtClean="0">
              <a:latin typeface="Arial" panose="020B0604020202020204" pitchFamily="34" charset="0"/>
              <a:cs typeface="Arial" panose="020B0604020202020204" pitchFamily="34" charset="0"/>
            </a:endParaRPr>
          </a:p>
          <a:p>
            <a:r>
              <a:rPr lang="en-AU" altLang="en-US" smtClean="0">
                <a:latin typeface="Arial" panose="020B0604020202020204" pitchFamily="34" charset="0"/>
                <a:cs typeface="Arial" panose="020B0604020202020204" pitchFamily="34" charset="0"/>
              </a:rPr>
              <a:t>As this is a cubic unit cell, the volume of the cell is given by a</a:t>
            </a:r>
            <a:r>
              <a:rPr lang="en-AU" altLang="en-US" baseline="30000" smtClean="0">
                <a:latin typeface="Arial" panose="020B0604020202020204" pitchFamily="34" charset="0"/>
                <a:cs typeface="Arial" panose="020B0604020202020204" pitchFamily="34" charset="0"/>
              </a:rPr>
              <a:t>3</a:t>
            </a:r>
          </a:p>
          <a:p>
            <a:endParaRPr lang="en-AU" altLang="en-US" baseline="30000" smtClean="0">
              <a:latin typeface="Arial" panose="020B0604020202020204" pitchFamily="34" charset="0"/>
              <a:cs typeface="Arial" panose="020B0604020202020204" pitchFamily="34" charset="0"/>
            </a:endParaRPr>
          </a:p>
          <a:p>
            <a:r>
              <a:rPr lang="en-AU" altLang="en-US" smtClean="0">
                <a:latin typeface="Arial" panose="020B0604020202020204" pitchFamily="34" charset="0"/>
                <a:cs typeface="Arial" panose="020B0604020202020204" pitchFamily="34" charset="0"/>
              </a:rPr>
              <a:t>A second important parameter is the number of atoms withinthe unit cell.  The simple cubic structure contains eight atoms, each shared eight ways with other surrounding unit cells.  8 x 1/8 gives us the equivalent of one atom within the cell.</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00212EA-7E17-49D4-B465-3A4BE6E5F131}" type="slidenum">
              <a:rPr lang="en-US" altLang="en-US" sz="1300" smtClean="0"/>
              <a:pPr/>
              <a:t>12</a:t>
            </a:fld>
            <a:endParaRPr lang="en-US" altLang="en-US" sz="1300" smtClean="0"/>
          </a:p>
        </p:txBody>
      </p:sp>
    </p:spTree>
    <p:extLst>
      <p:ext uri="{BB962C8B-B14F-4D97-AF65-F5344CB8AC3E}">
        <p14:creationId xmlns:p14="http://schemas.microsoft.com/office/powerpoint/2010/main" val="25956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06A2D7D-CAD6-4749-B131-31BBC42803E3}" type="slidenum">
              <a:rPr lang="en-US" altLang="en-US" sz="1300" smtClean="0"/>
              <a:pPr>
                <a:spcBef>
                  <a:spcPct val="0"/>
                </a:spcBef>
              </a:pPr>
              <a:t>13</a:t>
            </a:fld>
            <a:endParaRPr lang="en-US" altLang="en-US" sz="13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Another important characteristic of crystal structure is the Atomic Packing Factor.  The atomic packing factor gives you the density, or how close the packing of the atoms is in the crystal. The packing factor is defined as the volume of the atoms in the unit cell, divided by the volume of unit cell.</a:t>
            </a:r>
          </a:p>
          <a:p>
            <a:pPr eaLnBrk="1" hangingPunct="1">
              <a:spcBef>
                <a:spcPct val="0"/>
              </a:spcBef>
            </a:pPr>
            <a:r>
              <a:rPr lang="en-US" altLang="en-US" smtClean="0">
                <a:latin typeface="Arial" panose="020B0604020202020204" pitchFamily="34" charset="0"/>
                <a:cs typeface="Arial" panose="020B0604020202020204" pitchFamily="34" charset="0"/>
              </a:rPr>
              <a:t>So to determine the atomic packing factor, we need to know the dimensions of the unit cell, and the number of complete atoms within the unit cell.  </a:t>
            </a:r>
          </a:p>
          <a:p>
            <a:pPr eaLnBrk="1" hangingPunct="1">
              <a:spcBef>
                <a:spcPct val="0"/>
              </a:spcBef>
            </a:pPr>
            <a:r>
              <a:rPr lang="en-US" altLang="en-US" smtClean="0">
                <a:latin typeface="Arial" panose="020B0604020202020204" pitchFamily="34" charset="0"/>
                <a:cs typeface="Arial" panose="020B0604020202020204" pitchFamily="34" charset="0"/>
              </a:rPr>
              <a:t>So for the simple cubic structure, the atomic packing factor is given by the number of atoms within the unit cell, which is one, multiplied by the volume of each atom.  As we are modelling the atoms as hard spheres, this is just the usual equation for volume of a sphere, where the radius is the atomic radius. These are then divided by the total volume of the unit cell. </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For a  simple cubic structure, this comes out to be 0.52, which is relatively low.</a:t>
            </a:r>
          </a:p>
        </p:txBody>
      </p:sp>
    </p:spTree>
    <p:extLst>
      <p:ext uri="{BB962C8B-B14F-4D97-AF65-F5344CB8AC3E}">
        <p14:creationId xmlns:p14="http://schemas.microsoft.com/office/powerpoint/2010/main" val="355444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5A702B-D20B-44FA-9CF9-7FE010D647E8}" type="slidenum">
              <a:rPr lang="en-US" altLang="en-US" sz="1300" smtClean="0"/>
              <a:pPr>
                <a:spcBef>
                  <a:spcPct val="0"/>
                </a:spcBef>
              </a:pPr>
              <a:t>14</a:t>
            </a:fld>
            <a:endParaRPr lang="en-US" altLang="en-US" sz="13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The next more complex structure for metals is the body centered cubic structure.  In this cubic structure, the atoms touch each other along the diagonal of the unit cell.</a:t>
            </a:r>
          </a:p>
          <a:p>
            <a:r>
              <a:rPr lang="en-US" altLang="en-US" smtClean="0">
                <a:latin typeface="Arial" panose="020B0604020202020204" pitchFamily="34" charset="0"/>
                <a:cs typeface="Arial" panose="020B0604020202020204" pitchFamily="34" charset="0"/>
              </a:rPr>
              <a:t>This crystal structure is typical for several elements, including chromium, tungsten, iron, tantalum and molybdenum.</a:t>
            </a:r>
          </a:p>
          <a:p>
            <a:r>
              <a:rPr lang="en-US" altLang="en-US" smtClean="0">
                <a:latin typeface="Arial" panose="020B0604020202020204" pitchFamily="34" charset="0"/>
                <a:cs typeface="Arial" panose="020B0604020202020204" pitchFamily="34" charset="0"/>
              </a:rPr>
              <a:t>To determine the coordination number of the body centered cubic structure, if we now look at the atom in red it is surrounded by the eight blue atoms at the corners of the unit cell, and the coordination number is therefore 8.</a:t>
            </a:r>
          </a:p>
        </p:txBody>
      </p:sp>
    </p:spTree>
    <p:extLst>
      <p:ext uri="{BB962C8B-B14F-4D97-AF65-F5344CB8AC3E}">
        <p14:creationId xmlns:p14="http://schemas.microsoft.com/office/powerpoint/2010/main" val="32760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We’ll now look at the close packed directions and unit cell volume for the body centered cubic structure.  </a:t>
            </a:r>
          </a:p>
          <a:p>
            <a:r>
              <a:rPr lang="en-AU" altLang="en-US" smtClean="0">
                <a:latin typeface="Arial" panose="020B0604020202020204" pitchFamily="34" charset="0"/>
                <a:cs typeface="Arial" panose="020B0604020202020204" pitchFamily="34" charset="0"/>
              </a:rPr>
              <a:t>The schematic on screen shows the unit cell, with a right angled triangle making up one of the edge lengths and two diagonals across the bottom face, and the centre of the cell.  As the atoms touch along the central diagonal, we know that the distance of this line is 4 time the atomic radius.  We can use this information along with Pythagoras’ theorem ,to get a value for a in terms of r, the atomic radius. The result is a equals 4 divided by the square root of 3, multiplied by r.  The unit cell volume is given by cubing this result.</a:t>
            </a:r>
          </a:p>
          <a:p>
            <a:endParaRPr lang="en-AU" altLang="en-US" smtClean="0">
              <a:latin typeface="Arial" panose="020B0604020202020204" pitchFamily="34" charset="0"/>
              <a:cs typeface="Arial" panose="020B0604020202020204" pitchFamily="34" charset="0"/>
            </a:endParaRPr>
          </a:p>
          <a:p>
            <a:r>
              <a:rPr lang="en-AU" altLang="en-US" smtClean="0">
                <a:latin typeface="Arial" panose="020B0604020202020204" pitchFamily="34" charset="0"/>
                <a:cs typeface="Arial" panose="020B0604020202020204" pitchFamily="34" charset="0"/>
              </a:rPr>
              <a:t>Next we consider how many atoms are within the unit cell.  In the centre of the cell we have one complete atom, shown in blue, whereas in the corners we have eight atoms shared eight ways with neighbouring cells. These are highlighted here in green. When we account for their contribution, we end up at a total of 2 atoms per unit cell.</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F36069B-0B85-46C6-BBB8-6C568E239BDF}" type="slidenum">
              <a:rPr lang="en-US" altLang="en-US" sz="1300" smtClean="0"/>
              <a:pPr/>
              <a:t>15</a:t>
            </a:fld>
            <a:endParaRPr lang="en-US" altLang="en-US" sz="1300" smtClean="0"/>
          </a:p>
        </p:txBody>
      </p:sp>
    </p:spTree>
    <p:extLst>
      <p:ext uri="{BB962C8B-B14F-4D97-AF65-F5344CB8AC3E}">
        <p14:creationId xmlns:p14="http://schemas.microsoft.com/office/powerpoint/2010/main" val="299588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25DC1F-496B-452B-97FA-9D9A8E9A6116}" type="slidenum">
              <a:rPr lang="en-US" altLang="en-US" sz="1300" smtClean="0"/>
              <a:pPr>
                <a:spcBef>
                  <a:spcPct val="0"/>
                </a:spcBef>
              </a:pPr>
              <a:t>16</a:t>
            </a:fld>
            <a:endParaRPr lang="en-US" altLang="en-US" sz="13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We can now determine the atomic packing factor for the BCC structure.  There are two atoms per unit cell, and the volume of a sphere is 4/3 pi r cubed, as before.  This is divided by the volume of the unit cell to give an atomic packing factor of 0.68.</a:t>
            </a:r>
          </a:p>
        </p:txBody>
      </p:sp>
    </p:spTree>
    <p:extLst>
      <p:ext uri="{BB962C8B-B14F-4D97-AF65-F5344CB8AC3E}">
        <p14:creationId xmlns:p14="http://schemas.microsoft.com/office/powerpoint/2010/main" val="387637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437FFA-A81A-442D-9795-05BBA11446DA}" type="slidenum">
              <a:rPr lang="en-US" altLang="en-US" sz="1300" smtClean="0"/>
              <a:pPr>
                <a:spcBef>
                  <a:spcPct val="0"/>
                </a:spcBef>
              </a:pPr>
              <a:t>17</a:t>
            </a:fld>
            <a:endParaRPr lang="en-US" altLang="en-US" sz="13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The next crystal structure is face centered cubic.  In this crystal structure, the atoms touch each other along the face diagonals.  This crystal structure is again typical for several elements, such as aluminum, copper, gold, lead, nickel, platinum and silver. </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The coordination number for this crystal structure is 12.  </a:t>
            </a:r>
          </a:p>
        </p:txBody>
      </p:sp>
    </p:spTree>
    <p:extLst>
      <p:ext uri="{BB962C8B-B14F-4D97-AF65-F5344CB8AC3E}">
        <p14:creationId xmlns:p14="http://schemas.microsoft.com/office/powerpoint/2010/main" val="382038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As the atoms in a face centred cubic structure touch along the face diagonals, we can construct a right angled triangle with a diagonal equal to 4 time the radius of the atom, and two sides equal to a, the lattice parameter. Using Pythagoras theorem, we can determine a value for a in terms of r, and this is two time the square root of 2 times r.  Cubing this value gives us the unit cell volume. </a:t>
            </a:r>
          </a:p>
          <a:p>
            <a:endParaRPr lang="en-AU" altLang="en-US" smtClean="0">
              <a:latin typeface="Arial" panose="020B0604020202020204" pitchFamily="34" charset="0"/>
              <a:cs typeface="Arial" panose="020B0604020202020204" pitchFamily="34" charset="0"/>
            </a:endParaRPr>
          </a:p>
          <a:p>
            <a:r>
              <a:rPr lang="en-AU" altLang="en-US" smtClean="0">
                <a:latin typeface="Arial" panose="020B0604020202020204" pitchFamily="34" charset="0"/>
                <a:cs typeface="Arial" panose="020B0604020202020204" pitchFamily="34" charset="0"/>
              </a:rPr>
              <a:t>Now we’ll determine how many atoms are in a face centred cubic cell.  We have half atoms at each of the six faces, highlighted here in purple, plus eight corner atoms, shown in green.  This gives us a total of 4 atoms per unit cell.</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E7CF9BE-1E78-4D48-B232-AC7994B0E3F9}" type="slidenum">
              <a:rPr lang="en-US" altLang="en-US" sz="1300" smtClean="0"/>
              <a:pPr/>
              <a:t>18</a:t>
            </a:fld>
            <a:endParaRPr lang="en-US" altLang="en-US" sz="1300" smtClean="0"/>
          </a:p>
        </p:txBody>
      </p:sp>
    </p:spTree>
    <p:extLst>
      <p:ext uri="{BB962C8B-B14F-4D97-AF65-F5344CB8AC3E}">
        <p14:creationId xmlns:p14="http://schemas.microsoft.com/office/powerpoint/2010/main" val="223193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1DA6BF-CDCD-47EC-BEBF-4D8C1310FA32}" type="slidenum">
              <a:rPr lang="en-US" altLang="en-US" sz="1300" smtClean="0"/>
              <a:pPr>
                <a:spcBef>
                  <a:spcPct val="0"/>
                </a:spcBef>
              </a:pPr>
              <a:t>19</a:t>
            </a:fld>
            <a:endParaRPr lang="en-US" altLang="en-US" sz="13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So again, we now determine the atomic pacing factor, this time for a face centered cubic structure.  We already know that the number of atoms per unit cell this time is 4, and this is multiplied by the volume of each atom, and again divided by the volume of the unit cell.  The result is an atomic packing factor of 0.74.  </a:t>
            </a:r>
          </a:p>
          <a:p>
            <a:pPr eaLnBrk="1" hangingPunct="1">
              <a:spcBef>
                <a:spcPct val="0"/>
              </a:spcBef>
            </a:pPr>
            <a:r>
              <a:rPr lang="en-US" altLang="en-US" smtClean="0">
                <a:latin typeface="Arial" panose="020B0604020202020204" pitchFamily="34" charset="0"/>
                <a:cs typeface="Arial" panose="020B0604020202020204" pitchFamily="34" charset="0"/>
              </a:rPr>
              <a:t>This is actually the highest possible or maximum achievable atomic packing factor for materials.</a:t>
            </a:r>
          </a:p>
        </p:txBody>
      </p:sp>
    </p:spTree>
    <p:extLst>
      <p:ext uri="{BB962C8B-B14F-4D97-AF65-F5344CB8AC3E}">
        <p14:creationId xmlns:p14="http://schemas.microsoft.com/office/powerpoint/2010/main" val="35933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F18BFF-626C-4AC4-994A-459C95744080}" type="slidenum">
              <a:rPr lang="en-US" altLang="en-US" sz="1300" smtClean="0"/>
              <a:pPr>
                <a:spcBef>
                  <a:spcPct val="0"/>
                </a:spcBef>
              </a:pPr>
              <a:t>2</a:t>
            </a:fld>
            <a:endParaRPr lang="en-US" altLang="en-US" sz="13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67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rPr>
              <a:t>The last crystal structure that we will discuss is the hexagonal close packed crystal structure.  This structure is typical for cadium, cobalt, zinc and titanium. </a:t>
            </a:r>
          </a:p>
          <a:p>
            <a:endPar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rPr>
              <a:t>It consists of two planes of atoms on the top and the bottom, each with six atoms arranged in a regular hexagon, surrounding one atom in the centre. In between these two planes there are three atoms, as highlighted here.</a:t>
            </a:r>
          </a:p>
          <a:p>
            <a:endPar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rPr>
              <a:t>The edge length ratio for this crystal structure, the distance c divided by a, is typically 1.633.</a:t>
            </a:r>
          </a:p>
          <a:p>
            <a:r>
              <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rPr>
              <a:t>We have six atoms per unit cell and the coordination number is 12.  </a:t>
            </a:r>
          </a:p>
          <a:p>
            <a:endPar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rPr>
              <a:t>The atomic packing factor is the same as for the face centred cubic structure, 0.74.</a:t>
            </a:r>
          </a:p>
          <a:p>
            <a:endParaRPr lang="en-AU"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21154E-CF1D-4AD2-8834-473680C0F945}" type="slidenum">
              <a:rPr lang="en-US" altLang="en-US" sz="1300" smtClean="0"/>
              <a:pPr>
                <a:spcBef>
                  <a:spcPct val="0"/>
                </a:spcBef>
              </a:pPr>
              <a:t>20</a:t>
            </a:fld>
            <a:endParaRPr lang="en-US" altLang="en-US" sz="1300" smtClean="0"/>
          </a:p>
        </p:txBody>
      </p:sp>
    </p:spTree>
    <p:extLst>
      <p:ext uri="{BB962C8B-B14F-4D97-AF65-F5344CB8AC3E}">
        <p14:creationId xmlns:p14="http://schemas.microsoft.com/office/powerpoint/2010/main" val="211564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228E4B-8E31-4001-ACAA-998E812C4BCF}" type="slidenum">
              <a:rPr lang="en-US" altLang="en-US" sz="1300" smtClean="0"/>
              <a:pPr>
                <a:spcBef>
                  <a:spcPct val="0"/>
                </a:spcBef>
              </a:pPr>
              <a:t>21</a:t>
            </a:fld>
            <a:endParaRPr lang="en-US" altLang="en-US" sz="13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Using the unit cell, we can also calculate the theoretical density of materials.  The basic equation for the density is the mass of the atoms in the unit cell, divided by the total volume of the unit cell.  </a:t>
            </a:r>
          </a:p>
          <a:p>
            <a:pPr eaLnBrk="1" hangingPunct="1">
              <a:spcBef>
                <a:spcPct val="0"/>
              </a:spcBef>
            </a:pPr>
            <a:r>
              <a:rPr lang="en-US" altLang="en-US" smtClean="0">
                <a:latin typeface="Arial" panose="020B0604020202020204" pitchFamily="34" charset="0"/>
                <a:cs typeface="Arial" panose="020B0604020202020204" pitchFamily="34" charset="0"/>
              </a:rPr>
              <a:t> To determine the mass of the atoms in the unit cell, we take the number of atoms in the cell, divided by avogadros number to obtain the moles per unit cell, and multiply by the atomic weight.</a:t>
            </a:r>
          </a:p>
          <a:p>
            <a:pPr eaLnBrk="1" hangingPunct="1">
              <a:spcBef>
                <a:spcPct val="0"/>
              </a:spcBef>
            </a:pPr>
            <a:r>
              <a:rPr lang="en-US" altLang="en-US" smtClean="0">
                <a:latin typeface="Arial" panose="020B0604020202020204" pitchFamily="34" charset="0"/>
                <a:cs typeface="Arial" panose="020B0604020202020204" pitchFamily="34" charset="0"/>
              </a:rPr>
              <a:t>We then divide this by the volume of the unit cell.</a:t>
            </a:r>
          </a:p>
        </p:txBody>
      </p:sp>
    </p:spTree>
    <p:extLst>
      <p:ext uri="{BB962C8B-B14F-4D97-AF65-F5344CB8AC3E}">
        <p14:creationId xmlns:p14="http://schemas.microsoft.com/office/powerpoint/2010/main" val="195659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A04807-7EFB-4EA6-A700-E4CCA6540E47}" type="slidenum">
              <a:rPr lang="en-US" altLang="en-US" sz="1300" smtClean="0"/>
              <a:pPr>
                <a:spcBef>
                  <a:spcPct val="0"/>
                </a:spcBef>
              </a:pPr>
              <a:t>22</a:t>
            </a:fld>
            <a:endParaRPr lang="en-US" altLang="en-US" sz="13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So here is an example.  We are asked to calculate the theoretical density for Chromium, given that it has a body centered cubic structure, and the atomic weight is 52g per mole.  We are also given the atomic radius of 0.125 nm.  We know from previous slides that the number of atoms per unit cell is 2, and we can calculate the unit cell edge length in terms of R. </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Therefore the theoretical density is the number of atoms per unit cell, which is two, divided by Avogadros’ number, multiplied by the atomic weight of chromium, divided by the volume of the unit cell.  If we do this we get a value of 7.18 g per cm3, which is in good agreement with the actual measured value. </a:t>
            </a:r>
          </a:p>
        </p:txBody>
      </p:sp>
    </p:spTree>
    <p:extLst>
      <p:ext uri="{BB962C8B-B14F-4D97-AF65-F5344CB8AC3E}">
        <p14:creationId xmlns:p14="http://schemas.microsoft.com/office/powerpoint/2010/main" val="2470191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36C6A8-3DA2-4F6A-A7C2-CA2C5B869295}" type="slidenum">
              <a:rPr lang="en-US" altLang="en-US" sz="1300" smtClean="0"/>
              <a:pPr>
                <a:spcBef>
                  <a:spcPct val="0"/>
                </a:spcBef>
              </a:pPr>
              <a:t>23</a:t>
            </a:fld>
            <a:endParaRPr lang="en-US" altLang="en-US" sz="13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Here we shown the densities of different material classes.  As you can see, in general the density of metals is greater than that of ceramics, which is greater than that of polymers.   </a:t>
            </a:r>
          </a:p>
          <a:p>
            <a:pPr eaLnBrk="1" hangingPunct="1">
              <a:spcBef>
                <a:spcPct val="0"/>
              </a:spcBef>
            </a:pPr>
            <a:r>
              <a:rPr lang="en-US" altLang="en-US" smtClean="0">
                <a:latin typeface="Arial" panose="020B0604020202020204" pitchFamily="34" charset="0"/>
                <a:cs typeface="Arial" panose="020B0604020202020204" pitchFamily="34" charset="0"/>
              </a:rPr>
              <a:t>Composities generally have intermediate values of density. </a:t>
            </a:r>
          </a:p>
          <a:p>
            <a:pPr eaLnBrk="1" hangingPunct="1">
              <a:spcBef>
                <a:spcPct val="0"/>
              </a:spcBef>
            </a:pPr>
            <a:r>
              <a:rPr lang="en-US" altLang="en-US" smtClean="0">
                <a:latin typeface="Arial" panose="020B0604020202020204" pitchFamily="34" charset="0"/>
                <a:cs typeface="Arial" panose="020B0604020202020204" pitchFamily="34" charset="0"/>
              </a:rPr>
              <a:t> The reason for this is that metals have close packing due to their metallic bonding and often have large atomic masses.</a:t>
            </a:r>
          </a:p>
          <a:p>
            <a:pPr eaLnBrk="1" hangingPunct="1">
              <a:spcBef>
                <a:spcPct val="0"/>
              </a:spcBef>
            </a:pPr>
            <a:r>
              <a:rPr lang="en-US" altLang="en-US" smtClean="0">
                <a:latin typeface="Arial" panose="020B0604020202020204" pitchFamily="34" charset="0"/>
                <a:cs typeface="Arial" panose="020B0604020202020204" pitchFamily="34" charset="0"/>
              </a:rPr>
              <a:t>Ceramics generally have less dense packing, and are often made of lighter elements such as silicon and oxygen.  </a:t>
            </a:r>
          </a:p>
          <a:p>
            <a:pPr eaLnBrk="1" hangingPunct="1">
              <a:spcBef>
                <a:spcPct val="0"/>
              </a:spcBef>
            </a:pPr>
            <a:r>
              <a:rPr lang="en-US" altLang="en-US" smtClean="0">
                <a:latin typeface="Arial" panose="020B0604020202020204" pitchFamily="34" charset="0"/>
                <a:cs typeface="Arial" panose="020B0604020202020204" pitchFamily="34" charset="0"/>
              </a:rPr>
              <a:t>Polymers have low packing density as they are often amorphous, and contain light elements such as carbon and hydrogen.</a:t>
            </a:r>
          </a:p>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960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BBA80A-6B05-4C5D-B34C-1CBD62E15424}" type="slidenum">
              <a:rPr lang="en-US" altLang="en-US" sz="1300" smtClean="0"/>
              <a:pPr>
                <a:spcBef>
                  <a:spcPct val="0"/>
                </a:spcBef>
              </a:pPr>
              <a:t>24</a:t>
            </a:fld>
            <a:endParaRPr lang="en-US" altLang="en-US" sz="13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It is also possible for a material to have two or more distinct crystal structures.  This is known as polymorphism.  A god example of this is carbon. When carbons are arranged in a tetrahedral fashion, as in diamond, the material is extremely hard. Graphite on the other hand is composed of sheets of carbon, arranged in a hexagonal packing structure.</a:t>
            </a:r>
          </a:p>
          <a:p>
            <a:pPr eaLnBrk="1" hangingPunct="1">
              <a:spcBef>
                <a:spcPct val="0"/>
              </a:spcBef>
            </a:pPr>
            <a:r>
              <a:rPr lang="en-US" altLang="en-US" smtClean="0">
                <a:latin typeface="Arial" panose="020B0604020202020204" pitchFamily="34" charset="0"/>
                <a:cs typeface="Arial" panose="020B0604020202020204" pitchFamily="34" charset="0"/>
              </a:rPr>
              <a:t>Not only does graphite look completely different to diamond, but it is also extremely flexible. </a:t>
            </a:r>
          </a:p>
          <a:p>
            <a:pPr eaLnBrk="1" hangingPunct="1">
              <a:spcBef>
                <a:spcPct val="0"/>
              </a:spcBef>
            </a:pPr>
            <a:r>
              <a:rPr lang="en-US" altLang="en-US" smtClean="0">
                <a:latin typeface="Arial" panose="020B0604020202020204" pitchFamily="34" charset="0"/>
                <a:cs typeface="Arial" panose="020B0604020202020204" pitchFamily="34" charset="0"/>
              </a:rPr>
              <a:t>Another example is iron.  Depending on processing conditions, the structure of iron can be body centered cubic, or face centered cubic, depending on the temperature.</a:t>
            </a:r>
          </a:p>
        </p:txBody>
      </p:sp>
    </p:spTree>
    <p:extLst>
      <p:ext uri="{BB962C8B-B14F-4D97-AF65-F5344CB8AC3E}">
        <p14:creationId xmlns:p14="http://schemas.microsoft.com/office/powerpoint/2010/main" val="323859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In summary,</a:t>
            </a:r>
          </a:p>
          <a:p>
            <a:r>
              <a:rPr lang="en-US" altLang="en-US" smtClean="0">
                <a:latin typeface="Arial" panose="020B0604020202020204" pitchFamily="34" charset="0"/>
                <a:cs typeface="Arial" panose="020B0604020202020204" pitchFamily="34" charset="0"/>
              </a:rPr>
              <a:t>Crystal structres are specified in terms of the unit cell</a:t>
            </a:r>
          </a:p>
          <a:p>
            <a:r>
              <a:rPr lang="en-US" altLang="en-US" smtClean="0">
                <a:latin typeface="Arial" panose="020B0604020202020204" pitchFamily="34" charset="0"/>
                <a:cs typeface="Arial" panose="020B0604020202020204" pitchFamily="34" charset="0"/>
              </a:rPr>
              <a:t>Most metals exist as one of three simple crystal structures</a:t>
            </a:r>
          </a:p>
          <a:p>
            <a:r>
              <a:rPr lang="en-US" altLang="en-US" smtClean="0">
                <a:latin typeface="Arial" panose="020B0604020202020204" pitchFamily="34" charset="0"/>
                <a:cs typeface="Arial" panose="020B0604020202020204" pitchFamily="34" charset="0"/>
              </a:rPr>
              <a:t>Features of crystal structure include the number of nearest neighbour atoms, or coordination number, and the atomic packing factor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B99C8E-0D2D-456D-A3B2-CF10CC05FD3D}" type="slidenum">
              <a:rPr lang="en-US" altLang="en-US" sz="1300" smtClean="0"/>
              <a:pPr>
                <a:spcBef>
                  <a:spcPct val="0"/>
                </a:spcBef>
              </a:pPr>
              <a:t>25</a:t>
            </a:fld>
            <a:endParaRPr lang="en-US" altLang="en-US" sz="1300" smtClean="0"/>
          </a:p>
        </p:txBody>
      </p:sp>
    </p:spTree>
    <p:extLst>
      <p:ext uri="{BB962C8B-B14F-4D97-AF65-F5344CB8AC3E}">
        <p14:creationId xmlns:p14="http://schemas.microsoft.com/office/powerpoint/2010/main" val="45118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If you have any questions or desire further clarification please post a question or comment on the Discussion Forum.</a:t>
            </a:r>
            <a:endParaRPr lang="en-US" altLang="en-US" smtClean="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43A9FE-2A55-454A-A2B4-1C1DBD8D23B6}" type="slidenum">
              <a:rPr lang="en-US" altLang="en-US" sz="1300" smtClean="0"/>
              <a:pPr>
                <a:spcBef>
                  <a:spcPct val="0"/>
                </a:spcBef>
              </a:pPr>
              <a:t>26</a:t>
            </a:fld>
            <a:endParaRPr lang="en-US" altLang="en-US" sz="1300" smtClean="0"/>
          </a:p>
        </p:txBody>
      </p:sp>
    </p:spTree>
    <p:extLst>
      <p:ext uri="{BB962C8B-B14F-4D97-AF65-F5344CB8AC3E}">
        <p14:creationId xmlns:p14="http://schemas.microsoft.com/office/powerpoint/2010/main" val="291003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B1338C-CB90-4E32-8247-2A6C3D01530A}" type="slidenum">
              <a:rPr lang="en-US" altLang="en-US" sz="1300" smtClean="0"/>
              <a:pPr>
                <a:spcBef>
                  <a:spcPct val="0"/>
                </a:spcBef>
              </a:pPr>
              <a:t>3</a:t>
            </a:fld>
            <a:endParaRPr lang="en-US" altLang="en-US" sz="13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latin typeface="Arial" panose="020B0604020202020204" pitchFamily="34" charset="0"/>
                <a:cs typeface="Arial" panose="020B0604020202020204" pitchFamily="34" charset="0"/>
              </a:rPr>
              <a:t>Crystal Structure</a:t>
            </a:r>
          </a:p>
        </p:txBody>
      </p:sp>
    </p:spTree>
    <p:extLst>
      <p:ext uri="{BB962C8B-B14F-4D97-AF65-F5344CB8AC3E}">
        <p14:creationId xmlns:p14="http://schemas.microsoft.com/office/powerpoint/2010/main" val="244822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The intended learning outcomes of this lecture summary are that</a:t>
            </a:r>
          </a:p>
          <a:p>
            <a:r>
              <a:rPr lang="en-AU" altLang="en-US" smtClean="0">
                <a:latin typeface="Arial" panose="020B0604020202020204" pitchFamily="34" charset="0"/>
                <a:cs typeface="Arial" panose="020B0604020202020204" pitchFamily="34" charset="0"/>
              </a:rPr>
              <a:t>You will be able to describe the four different metallic crystal structures</a:t>
            </a:r>
          </a:p>
          <a:p>
            <a:r>
              <a:rPr lang="en-AU" altLang="en-US" smtClean="0">
                <a:latin typeface="Arial" panose="020B0604020202020204" pitchFamily="34" charset="0"/>
                <a:cs typeface="Arial" panose="020B0604020202020204" pitchFamily="34" charset="0"/>
              </a:rPr>
              <a:t>Derive relationships between the unit cell and atomic radii for BCC and FCC structures</a:t>
            </a:r>
          </a:p>
          <a:p>
            <a:r>
              <a:rPr lang="en-AU" altLang="en-US" smtClean="0">
                <a:latin typeface="Arial" panose="020B0604020202020204" pitchFamily="34" charset="0"/>
                <a:cs typeface="Arial" panose="020B0604020202020204" pitchFamily="34" charset="0"/>
              </a:rPr>
              <a:t>Calculate packing densities for FCC, BCC and HCP materials</a:t>
            </a:r>
            <a:endParaRPr lang="en-US" altLang="en-US"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721A0F-031E-4BDF-BE4D-FA9CD1ADBF4D}" type="slidenum">
              <a:rPr lang="en-US" altLang="en-US" sz="1300" smtClean="0"/>
              <a:pPr>
                <a:spcBef>
                  <a:spcPct val="0"/>
                </a:spcBef>
              </a:pPr>
              <a:t>4</a:t>
            </a:fld>
            <a:endParaRPr lang="en-US" altLang="en-US" sz="1300" smtClean="0"/>
          </a:p>
        </p:txBody>
      </p:sp>
    </p:spTree>
    <p:extLst>
      <p:ext uri="{BB962C8B-B14F-4D97-AF65-F5344CB8AC3E}">
        <p14:creationId xmlns:p14="http://schemas.microsoft.com/office/powerpoint/2010/main" val="58782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AE7A39-983E-48E8-AA77-DFA1C9C7F7DB}" type="slidenum">
              <a:rPr lang="en-US" altLang="en-US" sz="1300" smtClean="0"/>
              <a:pPr>
                <a:spcBef>
                  <a:spcPct val="0"/>
                </a:spcBef>
              </a:pPr>
              <a:t>5</a:t>
            </a:fld>
            <a:endParaRPr lang="en-US" altLang="en-US" sz="130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Materials fall into two different categories</a:t>
            </a:r>
          </a:p>
          <a:p>
            <a:pPr eaLnBrk="1" hangingPunct="1">
              <a:spcBef>
                <a:spcPct val="0"/>
              </a:spcBef>
            </a:pPr>
            <a:r>
              <a:rPr lang="en-US" altLang="en-US" smtClean="0">
                <a:latin typeface="Arial" panose="020B0604020202020204" pitchFamily="34" charset="0"/>
                <a:cs typeface="Arial" panose="020B0604020202020204" pitchFamily="34" charset="0"/>
              </a:rPr>
              <a:t>First are the Crystalline materials – where the atoms pack in dense, periodic 3D array. For example, all metals, many ceramics and some polymers fall into this category.</a:t>
            </a:r>
          </a:p>
          <a:p>
            <a:pPr eaLnBrk="1" hangingPunct="1">
              <a:spcBef>
                <a:spcPct val="0"/>
              </a:spcBef>
            </a:pPr>
            <a:r>
              <a:rPr lang="en-US" altLang="en-US" smtClean="0">
                <a:latin typeface="Arial" panose="020B0604020202020204" pitchFamily="34" charset="0"/>
                <a:cs typeface="Arial" panose="020B0604020202020204" pitchFamily="34" charset="0"/>
              </a:rPr>
              <a:t>Shown here is an example of crystalline silicon dioxide.  Note that each silicon atom is surrounded by three oxygen atoms in a dense, periodic array. For Non-crystalline materials – the atoms have no periodic packing.  This occurs for complex structures and under conditions of rapid cooling.  Sometimes the term amorphous is used as a substitute for non crystalline.</a:t>
            </a:r>
          </a:p>
          <a:p>
            <a:pPr eaLnBrk="1" hangingPunct="1">
              <a:spcBef>
                <a:spcPct val="0"/>
              </a:spcBef>
            </a:pPr>
            <a:r>
              <a:rPr lang="en-US" altLang="en-US" smtClean="0">
                <a:latin typeface="Arial" panose="020B0604020202020204" pitchFamily="34" charset="0"/>
                <a:cs typeface="Arial" panose="020B0604020202020204" pitchFamily="34" charset="0"/>
              </a:rPr>
              <a:t>In the second example shown here, for non crystalline silicon dioxide, each silicon atom is still surrounded by three oxygen atoms, but in a this time in a random manner</a:t>
            </a:r>
          </a:p>
        </p:txBody>
      </p:sp>
    </p:spTree>
    <p:extLst>
      <p:ext uri="{BB962C8B-B14F-4D97-AF65-F5344CB8AC3E}">
        <p14:creationId xmlns:p14="http://schemas.microsoft.com/office/powerpoint/2010/main" val="374606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93A9FC-24BE-496B-A6B3-4BBF91A05C36}" type="slidenum">
              <a:rPr lang="en-US" altLang="en-US" sz="1300" smtClean="0"/>
              <a:pPr>
                <a:spcBef>
                  <a:spcPct val="0"/>
                </a:spcBef>
              </a:pPr>
              <a:t>6</a:t>
            </a:fld>
            <a:endParaRPr lang="en-US" altLang="en-US" sz="13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So now lets look at the relationship between the atomic packing and the interatomic energies within materials.  Shown in blue here is an example of a non dense, randomly packed, non crystalline material.  On the right is a plot of the interatomic energy vs distance of separation between the atoms. </a:t>
            </a:r>
          </a:p>
          <a:p>
            <a:pPr eaLnBrk="1" hangingPunct="1">
              <a:spcBef>
                <a:spcPct val="0"/>
              </a:spcBef>
            </a:pPr>
            <a:r>
              <a:rPr lang="en-US" altLang="en-US" smtClean="0">
                <a:latin typeface="Arial" panose="020B0604020202020204" pitchFamily="34" charset="0"/>
                <a:cs typeface="Arial" panose="020B0604020202020204" pitchFamily="34" charset="0"/>
              </a:rPr>
              <a:t>For non crystalline materials, there is no 3d periodic arrangement of the atoms and therefore the typical neighbor bond energy will not be at the bottom of the energy trough, as shown here.</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However, when we look at dense , ordered packing the atoms are now arranged as close as possible to each other and therefore, the neighbour bond energy will fall at the bottom of the energy trough</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How does this influence the properties of the material, for example, the melting temperature?</a:t>
            </a:r>
          </a:p>
          <a:p>
            <a:pPr eaLnBrk="1" hangingPunct="1">
              <a:spcBef>
                <a:spcPct val="0"/>
              </a:spcBef>
            </a:pPr>
            <a:r>
              <a:rPr lang="en-US" altLang="en-US" smtClean="0">
                <a:latin typeface="Arial" panose="020B0604020202020204" pitchFamily="34" charset="0"/>
                <a:cs typeface="Arial" panose="020B0604020202020204" pitchFamily="34" charset="0"/>
              </a:rPr>
              <a:t>As a general rule, crystalline materials have higher melting temperatures than non crystalline materials, as more energy is required to separate the atoms.</a:t>
            </a:r>
          </a:p>
        </p:txBody>
      </p:sp>
    </p:spTree>
    <p:extLst>
      <p:ext uri="{BB962C8B-B14F-4D97-AF65-F5344CB8AC3E}">
        <p14:creationId xmlns:p14="http://schemas.microsoft.com/office/powerpoint/2010/main" val="57738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Some basic concepts about the Crystal structure.  Crystal structure is defined as the manner in which atoms, ions or molecules are spatially arranged within the unit cell.  There are a very large number of different crystal structures possible and in this lecture summary we will discuss four.</a:t>
            </a:r>
          </a:p>
          <a:p>
            <a:r>
              <a:rPr lang="en-AU" altLang="en-US" smtClean="0">
                <a:latin typeface="Arial" panose="020B0604020202020204" pitchFamily="34" charset="0"/>
                <a:cs typeface="Arial" panose="020B0604020202020204" pitchFamily="34" charset="0"/>
              </a:rPr>
              <a:t>Crystal structures can be relatively simple, as for metals, but can also be extremely complex, as for some ceramic and polymeric materials.</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A2CA38-DD49-4299-891A-6C328C41E121}" type="slidenum">
              <a:rPr lang="en-US" altLang="en-US" sz="1300" smtClean="0"/>
              <a:pPr>
                <a:spcBef>
                  <a:spcPct val="0"/>
                </a:spcBef>
              </a:pPr>
              <a:t>7</a:t>
            </a:fld>
            <a:endParaRPr lang="en-US" altLang="en-US" sz="1300" smtClean="0"/>
          </a:p>
        </p:txBody>
      </p:sp>
    </p:spTree>
    <p:extLst>
      <p:ext uri="{BB962C8B-B14F-4D97-AF65-F5344CB8AC3E}">
        <p14:creationId xmlns:p14="http://schemas.microsoft.com/office/powerpoint/2010/main" val="98809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Some more basic concepts.  Crystal lattice is defined as the t</a:t>
            </a:r>
            <a:r>
              <a:rPr lang="en-AU" altLang="en-US" sz="800" smtClean="0">
                <a:latin typeface="Arial" panose="020B0604020202020204" pitchFamily="34" charset="0"/>
                <a:cs typeface="Times New Roman" panose="02020603050405020304" pitchFamily="18" charset="0"/>
              </a:rPr>
              <a:t>hree-dimensional array of points coinciding with atomic positions within the crystal.  Atomic structure is usually represented by the atomic hard sphere model, and in this model the atoms are represented as spheres.  Nearest neighbour atoms can touch each another, but not overlap.  The example on screen now shows a hard sphere representation of the structure of kaolinite clay.</a:t>
            </a:r>
          </a:p>
          <a:p>
            <a:endParaRPr lang="en-AU" altLang="en-US"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F882AD-EE92-4DEF-BEDA-1BE7D094C9BC}" type="slidenum">
              <a:rPr lang="en-US" altLang="en-US" sz="1300" smtClean="0"/>
              <a:pPr>
                <a:spcBef>
                  <a:spcPct val="0"/>
                </a:spcBef>
              </a:pPr>
              <a:t>8</a:t>
            </a:fld>
            <a:endParaRPr lang="en-US" altLang="en-US" sz="1300" smtClean="0"/>
          </a:p>
        </p:txBody>
      </p:sp>
    </p:spTree>
    <p:extLst>
      <p:ext uri="{BB962C8B-B14F-4D97-AF65-F5344CB8AC3E}">
        <p14:creationId xmlns:p14="http://schemas.microsoft.com/office/powerpoint/2010/main" val="89731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The unit cell is the smallest repetitive entity in the crystal and is therefore the </a:t>
            </a:r>
            <a:r>
              <a:rPr lang="en-AU" altLang="en-US" smtClean="0">
                <a:solidFill>
                  <a:srgbClr val="00B0F0"/>
                </a:solidFill>
                <a:latin typeface="Arial" panose="020B0604020202020204" pitchFamily="34" charset="0"/>
                <a:cs typeface="Times New Roman" panose="02020603050405020304" pitchFamily="18" charset="0"/>
              </a:rPr>
              <a:t>basic structural unit </a:t>
            </a:r>
            <a:r>
              <a:rPr lang="en-AU" altLang="en-US" smtClean="0">
                <a:latin typeface="Arial" panose="020B0604020202020204" pitchFamily="34" charset="0"/>
                <a:cs typeface="Times New Roman" panose="02020603050405020304" pitchFamily="18" charset="0"/>
              </a:rPr>
              <a:t>or the </a:t>
            </a:r>
            <a:r>
              <a:rPr lang="en-AU" altLang="en-US" smtClean="0">
                <a:solidFill>
                  <a:srgbClr val="00B0F0"/>
                </a:solidFill>
                <a:latin typeface="Arial" panose="020B0604020202020204" pitchFamily="34" charset="0"/>
                <a:cs typeface="Times New Roman" panose="02020603050405020304" pitchFamily="18" charset="0"/>
              </a:rPr>
              <a:t>basic </a:t>
            </a:r>
            <a:r>
              <a:rPr lang="en-AU" altLang="en-US" smtClean="0">
                <a:latin typeface="Arial" panose="020B0604020202020204" pitchFamily="34" charset="0"/>
                <a:cs typeface="Times New Roman" panose="02020603050405020304" pitchFamily="18" charset="0"/>
              </a:rPr>
              <a:t>building block of the crystal structure.  An example of a unit cell is shown in green on the right.  </a:t>
            </a:r>
          </a:p>
          <a:p>
            <a:endParaRPr lang="en-AU" altLang="en-US" smtClean="0">
              <a:latin typeface="Arial" panose="020B0604020202020204" pitchFamily="34" charset="0"/>
              <a:cs typeface="Times New Roman" panose="02020603050405020304" pitchFamily="18" charset="0"/>
            </a:endParaRPr>
          </a:p>
          <a:p>
            <a:r>
              <a:rPr lang="en-AU" altLang="en-US" smtClean="0">
                <a:latin typeface="Arial" panose="020B0604020202020204" pitchFamily="34" charset="0"/>
                <a:cs typeface="Times New Roman" panose="02020603050405020304" pitchFamily="18" charset="0"/>
              </a:rPr>
              <a:t>The </a:t>
            </a:r>
            <a:r>
              <a:rPr lang="en-AU" altLang="en-US" smtClean="0">
                <a:solidFill>
                  <a:srgbClr val="FF0000"/>
                </a:solidFill>
                <a:latin typeface="Arial" panose="020B0604020202020204" pitchFamily="34" charset="0"/>
                <a:cs typeface="Times New Roman" panose="02020603050405020304" pitchFamily="18" charset="0"/>
              </a:rPr>
              <a:t>unit cell </a:t>
            </a:r>
            <a:r>
              <a:rPr lang="en-AU" altLang="en-US" smtClean="0">
                <a:solidFill>
                  <a:srgbClr val="00B0F0"/>
                </a:solidFill>
                <a:latin typeface="Arial" panose="020B0604020202020204" pitchFamily="34" charset="0"/>
                <a:cs typeface="Times New Roman" panose="02020603050405020304" pitchFamily="18" charset="0"/>
              </a:rPr>
              <a:t>defines the crystal structure</a:t>
            </a:r>
            <a:r>
              <a:rPr lang="en-AU" altLang="en-US" smtClean="0">
                <a:latin typeface="Arial" panose="020B0604020202020204" pitchFamily="34" charset="0"/>
                <a:cs typeface="Times New Roman" panose="02020603050405020304" pitchFamily="18" charset="0"/>
              </a:rPr>
              <a:t> by virtue of its geometry and the atomic positions within it.  The unit cell is defined by its edge lengths, a, b and c, also known as lattice constants, and also by the interaxial angles, alpha, beta and gamma.</a:t>
            </a:r>
          </a:p>
          <a:p>
            <a:r>
              <a:rPr lang="en-AU" altLang="en-US" smtClean="0">
                <a:latin typeface="Arial" panose="020B0604020202020204" pitchFamily="34" charset="0"/>
                <a:cs typeface="Arial" panose="020B0604020202020204" pitchFamily="34" charset="0"/>
              </a:rPr>
              <a:t> </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333E82-7B6D-43D2-B3A3-744F1D3EA536}" type="slidenum">
              <a:rPr lang="en-US" altLang="en-US" sz="1300" smtClean="0"/>
              <a:pPr>
                <a:spcBef>
                  <a:spcPct val="0"/>
                </a:spcBef>
              </a:pPr>
              <a:t>9</a:t>
            </a:fld>
            <a:endParaRPr lang="en-US" altLang="en-US" sz="1300" smtClean="0"/>
          </a:p>
        </p:txBody>
      </p:sp>
    </p:spTree>
    <p:extLst>
      <p:ext uri="{BB962C8B-B14F-4D97-AF65-F5344CB8AC3E}">
        <p14:creationId xmlns:p14="http://schemas.microsoft.com/office/powerpoint/2010/main" val="1916755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title2"/>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6659563" y="44450"/>
            <a:ext cx="2401887" cy="277813"/>
          </a:xfrm>
          <a:prstGeom prst="rect">
            <a:avLst/>
          </a:prstGeom>
          <a:noFill/>
          <a:ln w="9525">
            <a:noFill/>
            <a:miter lim="800000"/>
            <a:headEnd/>
            <a:tailEnd/>
          </a:ln>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sz="1200" b="1" smtClean="0">
                <a:solidFill>
                  <a:schemeClr val="bg1"/>
                </a:solidFill>
              </a:rPr>
              <a:t>ENR116 – Mod. 1- Slide No. </a:t>
            </a:r>
            <a:fld id="{753B7E47-B906-4D64-89BF-EA879CC61185}" type="slidenum">
              <a:rPr lang="en-US" altLang="en-US" sz="1200" b="1" smtClean="0">
                <a:solidFill>
                  <a:schemeClr val="bg1"/>
                </a:solidFill>
              </a:rPr>
              <a:pPr>
                <a:defRPr/>
              </a:pPr>
              <a:t>‹#›</a:t>
            </a:fld>
            <a:endParaRPr lang="en-US" altLang="en-US" sz="1200" b="1" smtClean="0">
              <a:solidFill>
                <a:schemeClr val="bg1"/>
              </a:solidFill>
            </a:endParaRPr>
          </a:p>
        </p:txBody>
      </p:sp>
      <p:sp>
        <p:nvSpPr>
          <p:cNvPr id="8200" name="Rectangle 8"/>
          <p:cNvSpPr>
            <a:spLocks noGrp="1" noChangeArrowheads="1"/>
          </p:cNvSpPr>
          <p:nvPr>
            <p:ph type="ctrTitle" sz="quarter"/>
          </p:nvPr>
        </p:nvSpPr>
        <p:spPr bwMode="auto">
          <a:xfrm>
            <a:off x="1676400" y="3384550"/>
            <a:ext cx="5791200" cy="387350"/>
          </a:xfrm>
          <a:prstGeom prst="rect">
            <a:avLst/>
          </a:prstGeom>
          <a:noFill/>
          <a:ln>
            <a:miter lim="800000"/>
            <a:headEnd/>
            <a:tailEnd/>
          </a:ln>
        </p:spPr>
        <p:txBody>
          <a:bodyPr/>
          <a:lstStyle>
            <a:lvl1pPr>
              <a:defRPr sz="24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562100" y="3868738"/>
            <a:ext cx="6019800" cy="3857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4703545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98077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77130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996958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60423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529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58992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235230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82145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64524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1403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7"/>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defRPr/>
            </a:pPr>
            <a:endParaRPr lang="en-AU" altLang="en-US" smtClean="0">
              <a:solidFill>
                <a:schemeClr val="bg1"/>
              </a:solidFill>
            </a:endParaRPr>
          </a:p>
        </p:txBody>
      </p:sp>
      <p:pic>
        <p:nvPicPr>
          <p:cNvPr id="1027" name="Picture 18" descr="Pwrpntsld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Rectangle 5"/>
          <p:cNvSpPr>
            <a:spLocks noChangeArrowheads="1"/>
          </p:cNvSpPr>
          <p:nvPr/>
        </p:nvSpPr>
        <p:spPr bwMode="auto">
          <a:xfrm>
            <a:off x="6659563" y="44450"/>
            <a:ext cx="2401887" cy="277813"/>
          </a:xfrm>
          <a:prstGeom prst="rect">
            <a:avLst/>
          </a:prstGeom>
          <a:noFill/>
          <a:ln w="9525">
            <a:noFill/>
            <a:miter lim="800000"/>
            <a:headEnd/>
            <a:tailEnd/>
          </a:ln>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sz="1200" b="1" smtClean="0">
                <a:solidFill>
                  <a:schemeClr val="bg1"/>
                </a:solidFill>
              </a:rPr>
              <a:t>ENR116 – Mod. 1- Slide No. </a:t>
            </a:r>
            <a:fld id="{1985058C-D70D-489D-98B8-FC2F388FCA00}" type="slidenum">
              <a:rPr lang="en-US" altLang="en-US" sz="1200" b="1" smtClean="0">
                <a:solidFill>
                  <a:schemeClr val="bg1"/>
                </a:solidFill>
              </a:rPr>
              <a:pPr>
                <a:defRPr/>
              </a:pPr>
              <a:t>‹#›</a:t>
            </a:fld>
            <a:endParaRPr lang="en-US" altLang="en-US" sz="1200" b="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4547"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video" Target="../media/media1.mp4"/><Relationship Id="rId7" Type="http://schemas.openxmlformats.org/officeDocument/2006/relationships/image" Target="../media/image8.wmf"/><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7.wmf"/><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ieedata.ml.unisa.edu.au\mi-share\mi\OU%20Australia\Lectures\Week%202\Slide_3_9.AVI" TargetMode="Externa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ieedata.ml.unisa.edu.au\mi-share\mi\OU%20Australia\Lectures\Week%202\Slide_3_11.AVI" TargetMode="Externa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900113" y="1341438"/>
            <a:ext cx="74168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rPr>
              <a:t>ENR116 Engineering Materials</a:t>
            </a:r>
            <a:r>
              <a:rPr lang="en-US" altLang="en-US" sz="4400">
                <a:solidFill>
                  <a:schemeClr val="bg1"/>
                </a:solidFill>
              </a:rPr>
              <a:t/>
            </a:r>
            <a:br>
              <a:rPr lang="en-US" altLang="en-US" sz="4400">
                <a:solidFill>
                  <a:schemeClr val="bg1"/>
                </a:solidFill>
              </a:rPr>
            </a:br>
            <a:endParaRPr lang="en-US" altLang="en-US" sz="2800">
              <a:solidFill>
                <a:schemeClr val="bg1"/>
              </a:solidFill>
            </a:endParaRPr>
          </a:p>
          <a:p>
            <a:pPr algn="ctr"/>
            <a:endParaRPr lang="en-US" altLang="en-US" sz="2800">
              <a:solidFill>
                <a:schemeClr val="bg1"/>
              </a:solidFill>
            </a:endParaRPr>
          </a:p>
          <a:p>
            <a:pPr algn="ctr"/>
            <a:endParaRPr lang="en-US" altLang="en-US" sz="2800">
              <a:solidFill>
                <a:schemeClr val="bg1"/>
              </a:solidFill>
            </a:endParaRPr>
          </a:p>
          <a:p>
            <a:pPr algn="ctr"/>
            <a:endParaRPr lang="en-US" altLang="en-US" sz="2800">
              <a:solidFill>
                <a:schemeClr val="bg1"/>
              </a:solidFill>
            </a:endParaRPr>
          </a:p>
          <a:p>
            <a:pPr algn="ctr"/>
            <a:endParaRPr lang="en-US" altLang="en-US" sz="2800">
              <a:solidFill>
                <a:schemeClr val="bg1"/>
              </a:solidFill>
            </a:endParaRPr>
          </a:p>
          <a:p>
            <a:pPr algn="ctr"/>
            <a:r>
              <a:rPr lang="en-US" altLang="en-US"/>
              <a:t/>
            </a:r>
            <a:br>
              <a:rPr lang="en-US" altLang="en-US"/>
            </a:br>
            <a:endParaRPr lang="en-US" altLang="en-US"/>
          </a:p>
        </p:txBody>
      </p:sp>
      <p:sp>
        <p:nvSpPr>
          <p:cNvPr id="5123" name="Rectangle 2"/>
          <p:cNvSpPr>
            <a:spLocks noGrp="1" noChangeArrowheads="1"/>
          </p:cNvSpPr>
          <p:nvPr>
            <p:ph type="ctrTitle"/>
          </p:nvPr>
        </p:nvSpPr>
        <p:spPr>
          <a:xfrm>
            <a:off x="1619250" y="3213100"/>
            <a:ext cx="5791200" cy="914400"/>
          </a:xfrm>
          <a:ln/>
        </p:spPr>
        <p:txBody>
          <a:bodyPr/>
          <a:lstStyle/>
          <a:p>
            <a:pPr eaLnBrk="1" hangingPunct="1"/>
            <a:r>
              <a:rPr lang="en-US" altLang="en-US" smtClean="0"/>
              <a:t>Module 1 Introduction to Materials </a:t>
            </a:r>
          </a:p>
        </p:txBody>
      </p:sp>
      <p:sp>
        <p:nvSpPr>
          <p:cNvPr id="5124" name="Rectangle 3"/>
          <p:cNvSpPr>
            <a:spLocks noGrp="1" noChangeArrowheads="1"/>
          </p:cNvSpPr>
          <p:nvPr>
            <p:ph type="subTitle" idx="1"/>
          </p:nvPr>
        </p:nvSpPr>
        <p:spPr>
          <a:xfrm>
            <a:off x="642938" y="5143500"/>
            <a:ext cx="7786687" cy="38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2000" dirty="0" smtClean="0"/>
              <a:t>Dr Andrew </a:t>
            </a:r>
            <a:r>
              <a:rPr lang="en-AU" altLang="en-US" sz="2000" dirty="0" err="1" smtClean="0"/>
              <a:t>Michelmore</a:t>
            </a:r>
            <a:endParaRPr lang="en-AU" altLang="en-US" sz="2000" dirty="0" smtClean="0"/>
          </a:p>
          <a:p>
            <a:pPr eaLnBrk="1" hangingPunct="1"/>
            <a:endParaRPr lang="en-AU" altLang="en-US" sz="2000" dirty="0" smtClean="0"/>
          </a:p>
          <a:p>
            <a:pPr eaLnBrk="1" hangingPunct="1"/>
            <a:r>
              <a:rPr lang="en-US" altLang="en-US" sz="2000" dirty="0" smtClean="0"/>
              <a:t>School </a:t>
            </a:r>
            <a:r>
              <a:rPr lang="en-US" altLang="en-US" sz="2000" dirty="0" smtClean="0"/>
              <a:t>of Advanced Manufacturing and Mechanical Engineering</a:t>
            </a:r>
            <a:endParaRPr lang="en-AU"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23850" y="1474788"/>
            <a:ext cx="7913688" cy="369887"/>
          </a:xfrm>
          <a:prstGeom prst="rect">
            <a:avLst/>
          </a:prstGeom>
          <a:noFill/>
          <a:ln w="9525">
            <a:noFill/>
            <a:miter lim="800000"/>
            <a:headEnd/>
            <a:tailEnd/>
          </a:ln>
        </p:spPr>
        <p:txBody>
          <a:bodyPr lIns="0" tIns="0" rIns="0" bIns="0">
            <a:spAutoFit/>
          </a:bodyPr>
          <a:lstStyle/>
          <a:p>
            <a:pPr algn="ctr">
              <a:defRPr/>
            </a:pPr>
            <a:r>
              <a:rPr lang="en-US" dirty="0">
                <a:latin typeface="+mn-lt"/>
                <a:cs typeface="Times New Roman" pitchFamily="18" charset="0"/>
              </a:rPr>
              <a:t>Metals tend to be densely packed.</a:t>
            </a:r>
            <a:endParaRPr lang="en-US" sz="1200" dirty="0">
              <a:latin typeface="Arial" charset="0"/>
              <a:cs typeface="Times New Roman" pitchFamily="18" charset="0"/>
            </a:endParaRPr>
          </a:p>
        </p:txBody>
      </p:sp>
      <p:sp>
        <p:nvSpPr>
          <p:cNvPr id="23555" name="Rectangle 8"/>
          <p:cNvSpPr>
            <a:spLocks noGrp="1" noChangeArrowheads="1"/>
          </p:cNvSpPr>
          <p:nvPr>
            <p:ph type="title" idx="4294967295"/>
          </p:nvPr>
        </p:nvSpPr>
        <p:spPr>
          <a:xfrm>
            <a:off x="0" y="360363"/>
            <a:ext cx="9144000" cy="692150"/>
          </a:xfrm>
        </p:spPr>
        <p:txBody>
          <a:bodyPr/>
          <a:lstStyle/>
          <a:p>
            <a:pPr eaLnBrk="1" hangingPunct="1"/>
            <a:r>
              <a:rPr lang="en-US" altLang="en-US" sz="3200" smtClean="0">
                <a:solidFill>
                  <a:schemeClr val="bg1"/>
                </a:solidFill>
              </a:rPr>
              <a:t>Metallic Crystal Structures</a:t>
            </a:r>
          </a:p>
        </p:txBody>
      </p:sp>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00" y="2822575"/>
            <a:ext cx="2628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9"/>
          <p:cNvSpPr>
            <a:spLocks noChangeArrowheads="1"/>
          </p:cNvSpPr>
          <p:nvPr/>
        </p:nvSpPr>
        <p:spPr bwMode="auto">
          <a:xfrm>
            <a:off x="6011863" y="5589588"/>
            <a:ext cx="3132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200">
                <a:solidFill>
                  <a:srgbClr val="000000"/>
                </a:solidFill>
              </a:rPr>
              <a:t>Fig. 3.01 </a:t>
            </a:r>
            <a:r>
              <a:rPr lang="en-US" altLang="en-US" sz="1200" i="1">
                <a:solidFill>
                  <a:srgbClr val="000000"/>
                </a:solidFill>
              </a:rPr>
              <a:t>Callister &amp; Rethwisch 8e. </a:t>
            </a:r>
            <a:endParaRPr lang="en-US" altLang="en-US" sz="1200">
              <a:solidFill>
                <a:srgbClr val="000000"/>
              </a:solidFill>
            </a:endParaRPr>
          </a:p>
        </p:txBody>
      </p:sp>
      <p:sp>
        <p:nvSpPr>
          <p:cNvPr id="2" name="TextBox 1"/>
          <p:cNvSpPr txBox="1">
            <a:spLocks noChangeArrowheads="1"/>
          </p:cNvSpPr>
          <p:nvPr/>
        </p:nvSpPr>
        <p:spPr bwMode="auto">
          <a:xfrm>
            <a:off x="284163" y="1987550"/>
            <a:ext cx="6049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cs typeface="Times New Roman" panose="02020603050405020304" pitchFamily="18" charset="0"/>
              </a:rPr>
              <a:t>Reasons for dense packing:</a:t>
            </a:r>
          </a:p>
        </p:txBody>
      </p:sp>
      <p:sp>
        <p:nvSpPr>
          <p:cNvPr id="3" name="TextBox 2"/>
          <p:cNvSpPr txBox="1">
            <a:spLocks noChangeArrowheads="1"/>
          </p:cNvSpPr>
          <p:nvPr/>
        </p:nvSpPr>
        <p:spPr bwMode="auto">
          <a:xfrm>
            <a:off x="1403350" y="6237288"/>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cs typeface="Times New Roman" panose="02020603050405020304" pitchFamily="18" charset="0"/>
              </a:rPr>
              <a:t>Metals have the simplest crystal structures.</a:t>
            </a:r>
          </a:p>
        </p:txBody>
      </p:sp>
      <p:sp>
        <p:nvSpPr>
          <p:cNvPr id="5" name="TextBox 4"/>
          <p:cNvSpPr txBox="1">
            <a:spLocks noChangeArrowheads="1"/>
          </p:cNvSpPr>
          <p:nvPr/>
        </p:nvSpPr>
        <p:spPr bwMode="auto">
          <a:xfrm>
            <a:off x="257175" y="2606675"/>
            <a:ext cx="6186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cs typeface="Times New Roman" panose="02020603050405020304" pitchFamily="18" charset="0"/>
              </a:rPr>
              <a:t>Typically, only one element is present, so </a:t>
            </a:r>
            <a:r>
              <a:rPr lang="en-US" altLang="en-US">
                <a:solidFill>
                  <a:srgbClr val="00B0F0"/>
                </a:solidFill>
                <a:cs typeface="Times New Roman" panose="02020603050405020304" pitchFamily="18" charset="0"/>
              </a:rPr>
              <a:t>all atomic radii are the same</a:t>
            </a:r>
            <a:r>
              <a:rPr lang="en-US" altLang="en-US">
                <a:cs typeface="Times New Roman" panose="02020603050405020304" pitchFamily="18" charset="0"/>
              </a:rPr>
              <a:t>.</a:t>
            </a:r>
          </a:p>
        </p:txBody>
      </p:sp>
      <p:sp>
        <p:nvSpPr>
          <p:cNvPr id="6" name="TextBox 5"/>
          <p:cNvSpPr txBox="1">
            <a:spLocks noChangeArrowheads="1"/>
          </p:cNvSpPr>
          <p:nvPr/>
        </p:nvSpPr>
        <p:spPr bwMode="auto">
          <a:xfrm>
            <a:off x="257175" y="3662363"/>
            <a:ext cx="6086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cs typeface="Times New Roman" panose="02020603050405020304" pitchFamily="18" charset="0"/>
              </a:rPr>
              <a:t>Metallic bonding is </a:t>
            </a:r>
            <a:r>
              <a:rPr lang="en-US" altLang="en-US">
                <a:solidFill>
                  <a:srgbClr val="00B0F0"/>
                </a:solidFill>
                <a:cs typeface="Times New Roman" panose="02020603050405020304" pitchFamily="18" charset="0"/>
              </a:rPr>
              <a:t>non-directional</a:t>
            </a:r>
            <a:r>
              <a:rPr lang="en-US" altLang="en-US">
                <a:cs typeface="Times New Roman" panose="02020603050405020304" pitchFamily="18" charset="0"/>
              </a:rPr>
              <a:t>.</a:t>
            </a:r>
          </a:p>
        </p:txBody>
      </p:sp>
      <p:sp>
        <p:nvSpPr>
          <p:cNvPr id="7" name="TextBox 6"/>
          <p:cNvSpPr txBox="1">
            <a:spLocks noChangeArrowheads="1"/>
          </p:cNvSpPr>
          <p:nvPr/>
        </p:nvSpPr>
        <p:spPr bwMode="auto">
          <a:xfrm>
            <a:off x="225425" y="4349750"/>
            <a:ext cx="593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cs typeface="Times New Roman" panose="02020603050405020304" pitchFamily="18" charset="0"/>
              </a:rPr>
              <a:t>Nearest neighbor distances tend to be small</a:t>
            </a:r>
            <a:r>
              <a:rPr lang="en-US" altLang="en-US">
                <a:cs typeface="Times New Roman" panose="02020603050405020304" pitchFamily="18" charset="0"/>
              </a:rPr>
              <a:t> in order to lower bond energy.</a:t>
            </a:r>
          </a:p>
        </p:txBody>
      </p:sp>
      <p:sp>
        <p:nvSpPr>
          <p:cNvPr id="8" name="TextBox 7"/>
          <p:cNvSpPr txBox="1">
            <a:spLocks noChangeArrowheads="1"/>
          </p:cNvSpPr>
          <p:nvPr/>
        </p:nvSpPr>
        <p:spPr bwMode="auto">
          <a:xfrm>
            <a:off x="257175" y="5334000"/>
            <a:ext cx="6016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cs typeface="Times New Roman" panose="02020603050405020304" pitchFamily="18" charset="0"/>
              </a:rPr>
              <a:t>Electron cloud shields cores </a:t>
            </a:r>
            <a:r>
              <a:rPr lang="en-US" altLang="en-US">
                <a:cs typeface="Times New Roman" panose="02020603050405020304" pitchFamily="18" charset="0"/>
              </a:rPr>
              <a:t>from each other.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23850" y="1335088"/>
            <a:ext cx="8112125" cy="369887"/>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Rare due to low packing density (only Po has this structure)</a:t>
            </a:r>
          </a:p>
        </p:txBody>
      </p:sp>
      <p:pic>
        <p:nvPicPr>
          <p:cNvPr id="256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971800"/>
            <a:ext cx="1816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953000"/>
            <a:ext cx="116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1524000" y="6248400"/>
            <a:ext cx="2085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Calibri" panose="020F0502020204030204" pitchFamily="34" charset="0"/>
              </a:rPr>
              <a:t>(Courtesy P.M. Anderson)</a:t>
            </a:r>
          </a:p>
        </p:txBody>
      </p:sp>
      <p:sp>
        <p:nvSpPr>
          <p:cNvPr id="25606" name="Rectangle 8"/>
          <p:cNvSpPr>
            <a:spLocks noGrp="1" noChangeArrowheads="1"/>
          </p:cNvSpPr>
          <p:nvPr>
            <p:ph type="title" idx="4294967295"/>
          </p:nvPr>
        </p:nvSpPr>
        <p:spPr>
          <a:xfrm>
            <a:off x="0" y="404813"/>
            <a:ext cx="9144000" cy="647700"/>
          </a:xfrm>
        </p:spPr>
        <p:txBody>
          <a:bodyPr/>
          <a:lstStyle/>
          <a:p>
            <a:pPr eaLnBrk="1" hangingPunct="1"/>
            <a:r>
              <a:rPr lang="en-US" altLang="en-US" sz="3200" smtClean="0">
                <a:solidFill>
                  <a:schemeClr val="bg1"/>
                </a:solidFill>
              </a:rPr>
              <a:t>Simple Cubic Structure (SC)</a:t>
            </a:r>
          </a:p>
        </p:txBody>
      </p:sp>
      <p:sp>
        <p:nvSpPr>
          <p:cNvPr id="2" name="Oval 1"/>
          <p:cNvSpPr>
            <a:spLocks noChangeArrowheads="1"/>
          </p:cNvSpPr>
          <p:nvPr/>
        </p:nvSpPr>
        <p:spPr bwMode="auto">
          <a:xfrm>
            <a:off x="6919913" y="3838575"/>
            <a:ext cx="144462" cy="144463"/>
          </a:xfrm>
          <a:prstGeom prst="ellipse">
            <a:avLst/>
          </a:prstGeom>
          <a:solidFill>
            <a:srgbClr val="FF0000"/>
          </a:solidFill>
          <a:ln w="9525" algn="ctr">
            <a:solidFill>
              <a:srgbClr val="FF0000"/>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 name="TextBox 2"/>
          <p:cNvSpPr txBox="1">
            <a:spLocks noChangeArrowheads="1"/>
          </p:cNvSpPr>
          <p:nvPr/>
        </p:nvSpPr>
        <p:spPr bwMode="auto">
          <a:xfrm>
            <a:off x="323850" y="2014538"/>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dirty="0">
                <a:solidFill>
                  <a:srgbClr val="00B0F0"/>
                </a:solidFill>
                <a:cs typeface="Times New Roman" panose="02020603050405020304" pitchFamily="18" charset="0"/>
              </a:rPr>
              <a:t>Coordination Number </a:t>
            </a:r>
            <a:r>
              <a:rPr lang="en-US" altLang="en-US" dirty="0">
                <a:cs typeface="Times New Roman" panose="02020603050405020304" pitchFamily="18" charset="0"/>
              </a:rPr>
              <a:t>= 6</a:t>
            </a:r>
          </a:p>
          <a:p>
            <a:r>
              <a:rPr lang="en-US" altLang="en-US" dirty="0">
                <a:cs typeface="Times New Roman" panose="02020603050405020304" pitchFamily="18" charset="0"/>
              </a:rPr>
              <a:t>(the number of nearest neighbors or touching atoms)</a:t>
            </a:r>
          </a:p>
          <a:p>
            <a:endParaRPr lang="en-AU" altLang="en-US" dirty="0"/>
          </a:p>
        </p:txBody>
      </p:sp>
      <p:pic>
        <p:nvPicPr>
          <p:cNvPr id="4" name="slide_3_7 wm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8"/>
          <a:stretch>
            <a:fillRect/>
          </a:stretch>
        </p:blipFill>
        <p:spPr>
          <a:xfrm>
            <a:off x="755576" y="2971800"/>
            <a:ext cx="3139802" cy="313980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25604"/>
                                        </p:tgtEl>
                                      </p:cBhvr>
                                    </p:animEffect>
                                    <p:animScale>
                                      <p:cBhvr>
                                        <p:cTn id="13" dur="250" autoRev="1" fill="hold"/>
                                        <p:tgtEl>
                                          <p:spTgt spid="25604"/>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1" presetClass="mediacall" presetSubtype="0" fill="hold" nodeType="afterEffect">
                                  <p:stCondLst>
                                    <p:cond delay="0"/>
                                  </p:stCondLst>
                                  <p:childTnLst>
                                    <p:cmd type="call" cmd="playFrom(0.0)">
                                      <p:cBhvr>
                                        <p:cTn id="20" dur="24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bwMode="auto">
          <a:xfrm>
            <a:off x="0" y="404813"/>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200" kern="0" smtClean="0">
                <a:solidFill>
                  <a:schemeClr val="bg1"/>
                </a:solidFill>
              </a:rPr>
              <a:t>Simple Cubic Structure (SC)</a:t>
            </a:r>
            <a:endParaRPr lang="en-US" altLang="en-US" sz="3200" kern="0" dirty="0" smtClean="0">
              <a:solidFill>
                <a:schemeClr val="bg1"/>
              </a:solidFill>
            </a:endParaRPr>
          </a:p>
        </p:txBody>
      </p:sp>
      <p:sp>
        <p:nvSpPr>
          <p:cNvPr id="13" name="Rectangle 71"/>
          <p:cNvSpPr>
            <a:spLocks noChangeArrowheads="1"/>
          </p:cNvSpPr>
          <p:nvPr/>
        </p:nvSpPr>
        <p:spPr bwMode="auto">
          <a:xfrm>
            <a:off x="250825" y="3990975"/>
            <a:ext cx="842963" cy="333375"/>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mn-lt"/>
                <a:cs typeface="Times New Roman" pitchFamily="18" charset="0"/>
              </a:rPr>
              <a:t>           </a:t>
            </a:r>
            <a:endParaRPr lang="en-US">
              <a:latin typeface="+mn-lt"/>
              <a:cs typeface="Times New Roman" pitchFamily="18" charset="0"/>
            </a:endParaRPr>
          </a:p>
        </p:txBody>
      </p:sp>
      <p:sp>
        <p:nvSpPr>
          <p:cNvPr id="32" name="TextBox 31"/>
          <p:cNvSpPr txBox="1">
            <a:spLocks noChangeArrowheads="1"/>
          </p:cNvSpPr>
          <p:nvPr/>
        </p:nvSpPr>
        <p:spPr bwMode="auto">
          <a:xfrm>
            <a:off x="4570413" y="2400300"/>
            <a:ext cx="4824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Unit cell volume= a</a:t>
            </a:r>
            <a:r>
              <a:rPr lang="en-AU" altLang="en-US" baseline="30000">
                <a:solidFill>
                  <a:srgbClr val="00B0F0"/>
                </a:solidFill>
              </a:rPr>
              <a:t>3</a:t>
            </a:r>
            <a:r>
              <a:rPr lang="en-AU" altLang="en-US">
                <a:solidFill>
                  <a:srgbClr val="00B0F0"/>
                </a:solidFill>
              </a:rPr>
              <a:t> = (2R)</a:t>
            </a:r>
            <a:r>
              <a:rPr lang="en-AU" altLang="en-US" baseline="30000">
                <a:solidFill>
                  <a:srgbClr val="00B0F0"/>
                </a:solidFill>
              </a:rPr>
              <a:t>3</a:t>
            </a:r>
          </a:p>
        </p:txBody>
      </p:sp>
      <p:sp>
        <p:nvSpPr>
          <p:cNvPr id="33" name="TextBox 32"/>
          <p:cNvSpPr txBox="1">
            <a:spLocks noChangeArrowheads="1"/>
          </p:cNvSpPr>
          <p:nvPr/>
        </p:nvSpPr>
        <p:spPr bwMode="auto">
          <a:xfrm>
            <a:off x="4570413" y="173513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a is equal to 2R</a:t>
            </a:r>
          </a:p>
        </p:txBody>
      </p:sp>
      <p:grpSp>
        <p:nvGrpSpPr>
          <p:cNvPr id="27654" name="Group 113"/>
          <p:cNvGrpSpPr>
            <a:grpSpLocks/>
          </p:cNvGrpSpPr>
          <p:nvPr/>
        </p:nvGrpSpPr>
        <p:grpSpPr bwMode="auto">
          <a:xfrm>
            <a:off x="468313" y="1784350"/>
            <a:ext cx="3529012" cy="3798888"/>
            <a:chOff x="3275106" y="2924944"/>
            <a:chExt cx="3529142" cy="3798712"/>
          </a:xfrm>
        </p:grpSpPr>
        <p:cxnSp>
          <p:nvCxnSpPr>
            <p:cNvPr id="27679" name="Straight Connector 35"/>
            <p:cNvCxnSpPr>
              <a:cxnSpLocks noChangeShapeType="1"/>
            </p:cNvCxnSpPr>
            <p:nvPr/>
          </p:nvCxnSpPr>
          <p:spPr bwMode="auto">
            <a:xfrm flipV="1">
              <a:off x="4716016" y="3645024"/>
              <a:ext cx="2088232" cy="43204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0" name="Straight Connector 37"/>
            <p:cNvCxnSpPr>
              <a:cxnSpLocks noChangeShapeType="1"/>
            </p:cNvCxnSpPr>
            <p:nvPr/>
          </p:nvCxnSpPr>
          <p:spPr bwMode="auto">
            <a:xfrm flipV="1">
              <a:off x="4716015" y="6021288"/>
              <a:ext cx="2088233" cy="70236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1" name="Straight Connector 39"/>
            <p:cNvCxnSpPr>
              <a:cxnSpLocks noChangeShapeType="1"/>
            </p:cNvCxnSpPr>
            <p:nvPr/>
          </p:nvCxnSpPr>
          <p:spPr bwMode="auto">
            <a:xfrm flipV="1">
              <a:off x="3275856" y="2926228"/>
              <a:ext cx="2100184" cy="447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2" name="Straight Connector 41"/>
            <p:cNvCxnSpPr>
              <a:cxnSpLocks noChangeShapeType="1"/>
            </p:cNvCxnSpPr>
            <p:nvPr/>
          </p:nvCxnSpPr>
          <p:spPr bwMode="auto">
            <a:xfrm>
              <a:off x="3275856" y="3392006"/>
              <a:ext cx="1440160" cy="68506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3" name="Straight Connector 44"/>
            <p:cNvCxnSpPr>
              <a:cxnSpLocks noChangeShapeType="1"/>
            </p:cNvCxnSpPr>
            <p:nvPr/>
          </p:nvCxnSpPr>
          <p:spPr bwMode="auto">
            <a:xfrm>
              <a:off x="5364088" y="2924944"/>
              <a:ext cx="1425748" cy="72008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4" name="Straight Connector 46"/>
            <p:cNvCxnSpPr>
              <a:cxnSpLocks noChangeShapeType="1"/>
            </p:cNvCxnSpPr>
            <p:nvPr/>
          </p:nvCxnSpPr>
          <p:spPr bwMode="auto">
            <a:xfrm flipH="1">
              <a:off x="4716015" y="4044661"/>
              <a:ext cx="1" cy="267899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5" name="Straight Connector 49"/>
            <p:cNvCxnSpPr>
              <a:cxnSpLocks noChangeShapeType="1"/>
            </p:cNvCxnSpPr>
            <p:nvPr/>
          </p:nvCxnSpPr>
          <p:spPr bwMode="auto">
            <a:xfrm>
              <a:off x="6789836" y="3645024"/>
              <a:ext cx="14412" cy="237626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6" name="Straight Connector 51"/>
            <p:cNvCxnSpPr>
              <a:cxnSpLocks noChangeShapeType="1"/>
            </p:cNvCxnSpPr>
            <p:nvPr/>
          </p:nvCxnSpPr>
          <p:spPr bwMode="auto">
            <a:xfrm>
              <a:off x="3275856" y="3356992"/>
              <a:ext cx="0" cy="23042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687" name="Straight Connector 53"/>
            <p:cNvCxnSpPr>
              <a:cxnSpLocks noChangeShapeType="1"/>
            </p:cNvCxnSpPr>
            <p:nvPr/>
          </p:nvCxnSpPr>
          <p:spPr bwMode="auto">
            <a:xfrm>
              <a:off x="3275856" y="5636302"/>
              <a:ext cx="1440159" cy="106502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7688" name="Freeform 57"/>
            <p:cNvSpPr>
              <a:spLocks/>
            </p:cNvSpPr>
            <p:nvPr/>
          </p:nvSpPr>
          <p:spPr bwMode="auto">
            <a:xfrm>
              <a:off x="4745906" y="3872753"/>
              <a:ext cx="1021388" cy="1433765"/>
            </a:xfrm>
            <a:custGeom>
              <a:avLst/>
              <a:gdLst>
                <a:gd name="T0" fmla="*/ 982985 w 1026034"/>
                <a:gd name="T1" fmla="*/ 0 h 1424066"/>
                <a:gd name="T2" fmla="*/ 968529 w 1026034"/>
                <a:gd name="T3" fmla="*/ 458974 h 1424066"/>
                <a:gd name="T4" fmla="*/ 809517 w 1026034"/>
                <a:gd name="T5" fmla="*/ 886294 h 1424066"/>
                <a:gd name="T6" fmla="*/ 607138 w 1026034"/>
                <a:gd name="T7" fmla="*/ 1171173 h 1424066"/>
                <a:gd name="T8" fmla="*/ 390303 w 1026034"/>
                <a:gd name="T9" fmla="*/ 1361093 h 1424066"/>
                <a:gd name="T10" fmla="*/ 187924 w 1026034"/>
                <a:gd name="T11" fmla="*/ 1471880 h 1424066"/>
                <a:gd name="T12" fmla="*/ 0 w 1026034"/>
                <a:gd name="T13" fmla="*/ 1503534 h 14240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034" h="1424066">
                  <a:moveTo>
                    <a:pt x="1019331" y="0"/>
                  </a:moveTo>
                  <a:cubicBezTo>
                    <a:pt x="1026826" y="147403"/>
                    <a:pt x="1034321" y="294807"/>
                    <a:pt x="1004341" y="434715"/>
                  </a:cubicBezTo>
                  <a:cubicBezTo>
                    <a:pt x="974361" y="574623"/>
                    <a:pt x="901908" y="727024"/>
                    <a:pt x="839449" y="839450"/>
                  </a:cubicBezTo>
                  <a:cubicBezTo>
                    <a:pt x="776990" y="951876"/>
                    <a:pt x="702039" y="1034322"/>
                    <a:pt x="629587" y="1109273"/>
                  </a:cubicBezTo>
                  <a:cubicBezTo>
                    <a:pt x="557135" y="1184224"/>
                    <a:pt x="477186" y="1241686"/>
                    <a:pt x="404734" y="1289155"/>
                  </a:cubicBezTo>
                  <a:cubicBezTo>
                    <a:pt x="332281" y="1336624"/>
                    <a:pt x="262328" y="1371601"/>
                    <a:pt x="194872" y="1394086"/>
                  </a:cubicBezTo>
                  <a:cubicBezTo>
                    <a:pt x="127416" y="1416571"/>
                    <a:pt x="63708" y="1420318"/>
                    <a:pt x="0" y="1424066"/>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89" name="Freeform 60"/>
            <p:cNvSpPr>
              <a:spLocks/>
            </p:cNvSpPr>
            <p:nvPr/>
          </p:nvSpPr>
          <p:spPr bwMode="auto">
            <a:xfrm flipH="1" flipV="1">
              <a:off x="5868144" y="4875136"/>
              <a:ext cx="921692" cy="1440160"/>
            </a:xfrm>
            <a:custGeom>
              <a:avLst/>
              <a:gdLst>
                <a:gd name="T0" fmla="*/ 432223 w 1026034"/>
                <a:gd name="T1" fmla="*/ 0 h 1424066"/>
                <a:gd name="T2" fmla="*/ 425867 w 1026034"/>
                <a:gd name="T3" fmla="*/ 475609 h 1424066"/>
                <a:gd name="T4" fmla="*/ 355948 w 1026034"/>
                <a:gd name="T5" fmla="*/ 918416 h 1424066"/>
                <a:gd name="T6" fmla="*/ 266961 w 1026034"/>
                <a:gd name="T7" fmla="*/ 1213621 h 1424066"/>
                <a:gd name="T8" fmla="*/ 171617 w 1026034"/>
                <a:gd name="T9" fmla="*/ 1410425 h 1424066"/>
                <a:gd name="T10" fmla="*/ 82632 w 1026034"/>
                <a:gd name="T11" fmla="*/ 1525227 h 1424066"/>
                <a:gd name="T12" fmla="*/ 0 w 1026034"/>
                <a:gd name="T13" fmla="*/ 1558028 h 14240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034" h="1424066">
                  <a:moveTo>
                    <a:pt x="1019331" y="0"/>
                  </a:moveTo>
                  <a:cubicBezTo>
                    <a:pt x="1026826" y="147403"/>
                    <a:pt x="1034321" y="294807"/>
                    <a:pt x="1004341" y="434715"/>
                  </a:cubicBezTo>
                  <a:cubicBezTo>
                    <a:pt x="974361" y="574623"/>
                    <a:pt x="901908" y="727024"/>
                    <a:pt x="839449" y="839450"/>
                  </a:cubicBezTo>
                  <a:cubicBezTo>
                    <a:pt x="776990" y="951876"/>
                    <a:pt x="702039" y="1034322"/>
                    <a:pt x="629587" y="1109273"/>
                  </a:cubicBezTo>
                  <a:cubicBezTo>
                    <a:pt x="557135" y="1184224"/>
                    <a:pt x="477186" y="1241686"/>
                    <a:pt x="404734" y="1289155"/>
                  </a:cubicBezTo>
                  <a:cubicBezTo>
                    <a:pt x="332281" y="1336624"/>
                    <a:pt x="262328" y="1371601"/>
                    <a:pt x="194872" y="1394086"/>
                  </a:cubicBezTo>
                  <a:cubicBezTo>
                    <a:pt x="127416" y="1416571"/>
                    <a:pt x="63708" y="1420318"/>
                    <a:pt x="0" y="1424066"/>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0" name="Freeform 72"/>
            <p:cNvSpPr>
              <a:spLocks/>
            </p:cNvSpPr>
            <p:nvPr/>
          </p:nvSpPr>
          <p:spPr bwMode="auto">
            <a:xfrm>
              <a:off x="4004234" y="3537684"/>
              <a:ext cx="1769036" cy="335068"/>
            </a:xfrm>
            <a:custGeom>
              <a:avLst/>
              <a:gdLst>
                <a:gd name="T0" fmla="*/ 0 w 1769036"/>
                <a:gd name="T1" fmla="*/ 203586 h 335068"/>
                <a:gd name="T2" fmla="*/ 161365 w 1769036"/>
                <a:gd name="T3" fmla="*/ 149798 h 335068"/>
                <a:gd name="T4" fmla="*/ 370542 w 1769036"/>
                <a:gd name="T5" fmla="*/ 78080 h 335068"/>
                <a:gd name="T6" fmla="*/ 508000 w 1769036"/>
                <a:gd name="T7" fmla="*/ 48198 h 335068"/>
                <a:gd name="T8" fmla="*/ 657412 w 1769036"/>
                <a:gd name="T9" fmla="*/ 24292 h 335068"/>
                <a:gd name="T10" fmla="*/ 878542 w 1769036"/>
                <a:gd name="T11" fmla="*/ 386 h 335068"/>
                <a:gd name="T12" fmla="*/ 1075765 w 1769036"/>
                <a:gd name="T13" fmla="*/ 12339 h 335068"/>
                <a:gd name="T14" fmla="*/ 1225177 w 1769036"/>
                <a:gd name="T15" fmla="*/ 48198 h 335068"/>
                <a:gd name="T16" fmla="*/ 1386542 w 1769036"/>
                <a:gd name="T17" fmla="*/ 101986 h 335068"/>
                <a:gd name="T18" fmla="*/ 1571812 w 1769036"/>
                <a:gd name="T19" fmla="*/ 197610 h 335068"/>
                <a:gd name="T20" fmla="*/ 1679389 w 1769036"/>
                <a:gd name="T21" fmla="*/ 257374 h 335068"/>
                <a:gd name="T22" fmla="*/ 1769036 w 1769036"/>
                <a:gd name="T23" fmla="*/ 335068 h 335068"/>
                <a:gd name="T24" fmla="*/ 1769036 w 1769036"/>
                <a:gd name="T25" fmla="*/ 335068 h 3350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9036" h="335068">
                  <a:moveTo>
                    <a:pt x="0" y="203586"/>
                  </a:moveTo>
                  <a:lnTo>
                    <a:pt x="161365" y="149798"/>
                  </a:lnTo>
                  <a:cubicBezTo>
                    <a:pt x="223122" y="128880"/>
                    <a:pt x="312770" y="95013"/>
                    <a:pt x="370542" y="78080"/>
                  </a:cubicBezTo>
                  <a:cubicBezTo>
                    <a:pt x="428314" y="61147"/>
                    <a:pt x="460188" y="57163"/>
                    <a:pt x="508000" y="48198"/>
                  </a:cubicBezTo>
                  <a:cubicBezTo>
                    <a:pt x="555812" y="39233"/>
                    <a:pt x="595655" y="32261"/>
                    <a:pt x="657412" y="24292"/>
                  </a:cubicBezTo>
                  <a:cubicBezTo>
                    <a:pt x="719169" y="16323"/>
                    <a:pt x="808817" y="2378"/>
                    <a:pt x="878542" y="386"/>
                  </a:cubicBezTo>
                  <a:cubicBezTo>
                    <a:pt x="948267" y="-1606"/>
                    <a:pt x="1017993" y="4370"/>
                    <a:pt x="1075765" y="12339"/>
                  </a:cubicBezTo>
                  <a:cubicBezTo>
                    <a:pt x="1133538" y="20308"/>
                    <a:pt x="1173381" y="33257"/>
                    <a:pt x="1225177" y="48198"/>
                  </a:cubicBezTo>
                  <a:cubicBezTo>
                    <a:pt x="1276973" y="63139"/>
                    <a:pt x="1328770" y="77084"/>
                    <a:pt x="1386542" y="101986"/>
                  </a:cubicBezTo>
                  <a:cubicBezTo>
                    <a:pt x="1444315" y="126888"/>
                    <a:pt x="1523004" y="171712"/>
                    <a:pt x="1571812" y="197610"/>
                  </a:cubicBezTo>
                  <a:cubicBezTo>
                    <a:pt x="1620620" y="223508"/>
                    <a:pt x="1646518" y="234464"/>
                    <a:pt x="1679389" y="257374"/>
                  </a:cubicBezTo>
                  <a:cubicBezTo>
                    <a:pt x="1712260" y="280284"/>
                    <a:pt x="1769036" y="335068"/>
                    <a:pt x="1769036" y="335068"/>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1" name="Freeform 80"/>
            <p:cNvSpPr>
              <a:spLocks/>
            </p:cNvSpPr>
            <p:nvPr/>
          </p:nvSpPr>
          <p:spPr bwMode="auto">
            <a:xfrm flipH="1">
              <a:off x="3966184" y="3752426"/>
              <a:ext cx="776744" cy="1559229"/>
            </a:xfrm>
            <a:custGeom>
              <a:avLst/>
              <a:gdLst>
                <a:gd name="T0" fmla="*/ 90151 w 1051831"/>
                <a:gd name="T1" fmla="*/ 0 h 1424066"/>
                <a:gd name="T2" fmla="*/ 92405 w 1051831"/>
                <a:gd name="T3" fmla="*/ 931755 h 1424066"/>
                <a:gd name="T4" fmla="*/ 77821 w 1051831"/>
                <a:gd name="T5" fmla="*/ 1835410 h 1424066"/>
                <a:gd name="T6" fmla="*/ 59976 w 1051831"/>
                <a:gd name="T7" fmla="*/ 2336370 h 1424066"/>
                <a:gd name="T8" fmla="*/ 36511 w 1051831"/>
                <a:gd name="T9" fmla="*/ 2707929 h 1424066"/>
                <a:gd name="T10" fmla="*/ 17235 w 1051831"/>
                <a:gd name="T11" fmla="*/ 2879572 h 1424066"/>
                <a:gd name="T12" fmla="*/ 0 w 1051831"/>
                <a:gd name="T13" fmla="*/ 2941497 h 14240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1831" h="1424066">
                  <a:moveTo>
                    <a:pt x="1019331" y="0"/>
                  </a:moveTo>
                  <a:cubicBezTo>
                    <a:pt x="1026826" y="147403"/>
                    <a:pt x="1068043" y="302994"/>
                    <a:pt x="1044807" y="451090"/>
                  </a:cubicBezTo>
                  <a:cubicBezTo>
                    <a:pt x="1021571" y="599186"/>
                    <a:pt x="941025" y="775240"/>
                    <a:pt x="879914" y="888576"/>
                  </a:cubicBezTo>
                  <a:cubicBezTo>
                    <a:pt x="818803" y="1001912"/>
                    <a:pt x="755992" y="1060704"/>
                    <a:pt x="678144" y="1131106"/>
                  </a:cubicBezTo>
                  <a:cubicBezTo>
                    <a:pt x="600296" y="1201508"/>
                    <a:pt x="493372" y="1267159"/>
                    <a:pt x="412827" y="1310989"/>
                  </a:cubicBezTo>
                  <a:cubicBezTo>
                    <a:pt x="332282" y="1354819"/>
                    <a:pt x="263677" y="1375240"/>
                    <a:pt x="194872" y="1394086"/>
                  </a:cubicBezTo>
                  <a:cubicBezTo>
                    <a:pt x="126068" y="1412932"/>
                    <a:pt x="63708" y="1420318"/>
                    <a:pt x="0" y="1424066"/>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2" name="Freeform 92"/>
            <p:cNvSpPr>
              <a:spLocks/>
            </p:cNvSpPr>
            <p:nvPr/>
          </p:nvSpPr>
          <p:spPr bwMode="auto">
            <a:xfrm>
              <a:off x="3967307" y="3149601"/>
              <a:ext cx="442750" cy="580497"/>
            </a:xfrm>
            <a:custGeom>
              <a:avLst/>
              <a:gdLst>
                <a:gd name="T0" fmla="*/ 745133 w 405727"/>
                <a:gd name="T1" fmla="*/ 0 h 519953"/>
                <a:gd name="T2" fmla="*/ 805223 w 405727"/>
                <a:gd name="T3" fmla="*/ 519319 h 519953"/>
                <a:gd name="T4" fmla="*/ 552840 w 405727"/>
                <a:gd name="T5" fmla="*/ 923232 h 519953"/>
                <a:gd name="T6" fmla="*/ 156239 w 405727"/>
                <a:gd name="T7" fmla="*/ 1197317 h 519953"/>
                <a:gd name="T8" fmla="*/ 0 w 405727"/>
                <a:gd name="T9" fmla="*/ 1255023 h 519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5727" h="519953">
                  <a:moveTo>
                    <a:pt x="370541" y="0"/>
                  </a:moveTo>
                  <a:cubicBezTo>
                    <a:pt x="393450" y="75702"/>
                    <a:pt x="416360" y="151404"/>
                    <a:pt x="400423" y="215153"/>
                  </a:cubicBezTo>
                  <a:cubicBezTo>
                    <a:pt x="384486" y="278902"/>
                    <a:pt x="328705" y="335678"/>
                    <a:pt x="274917" y="382494"/>
                  </a:cubicBezTo>
                  <a:cubicBezTo>
                    <a:pt x="221129" y="429310"/>
                    <a:pt x="123513" y="473137"/>
                    <a:pt x="77694" y="496047"/>
                  </a:cubicBezTo>
                  <a:cubicBezTo>
                    <a:pt x="31875" y="518957"/>
                    <a:pt x="15937" y="519455"/>
                    <a:pt x="0" y="519953"/>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3" name="Freeform 93"/>
            <p:cNvSpPr>
              <a:spLocks/>
            </p:cNvSpPr>
            <p:nvPr/>
          </p:nvSpPr>
          <p:spPr bwMode="auto">
            <a:xfrm>
              <a:off x="4392707" y="3151652"/>
              <a:ext cx="1547446" cy="297935"/>
            </a:xfrm>
            <a:custGeom>
              <a:avLst/>
              <a:gdLst>
                <a:gd name="T0" fmla="*/ 0 w 1619623"/>
                <a:gd name="T1" fmla="*/ 0 h 305963"/>
                <a:gd name="T2" fmla="*/ 91302 w 1619623"/>
                <a:gd name="T3" fmla="*/ 86964 h 305963"/>
                <a:gd name="T4" fmla="*/ 215804 w 1619623"/>
                <a:gd name="T5" fmla="*/ 154603 h 305963"/>
                <a:gd name="T6" fmla="*/ 332008 w 1619623"/>
                <a:gd name="T7" fmla="*/ 188421 h 305963"/>
                <a:gd name="T8" fmla="*/ 531212 w 1619623"/>
                <a:gd name="T9" fmla="*/ 241564 h 305963"/>
                <a:gd name="T10" fmla="*/ 697216 w 1619623"/>
                <a:gd name="T11" fmla="*/ 241564 h 305963"/>
                <a:gd name="T12" fmla="*/ 842467 w 1619623"/>
                <a:gd name="T13" fmla="*/ 202915 h 305963"/>
                <a:gd name="T14" fmla="*/ 991871 w 1619623"/>
                <a:gd name="T15" fmla="*/ 144939 h 305963"/>
                <a:gd name="T16" fmla="*/ 1091474 w 1619623"/>
                <a:gd name="T17" fmla="*/ 72471 h 305963"/>
                <a:gd name="T18" fmla="*/ 1124674 w 1619623"/>
                <a:gd name="T19" fmla="*/ 57976 h 305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9623" h="305963">
                  <a:moveTo>
                    <a:pt x="0" y="0"/>
                  </a:moveTo>
                  <a:cubicBezTo>
                    <a:pt x="39843" y="37851"/>
                    <a:pt x="79686" y="75702"/>
                    <a:pt x="131482" y="107576"/>
                  </a:cubicBezTo>
                  <a:cubicBezTo>
                    <a:pt x="183278" y="139450"/>
                    <a:pt x="253003" y="170329"/>
                    <a:pt x="310776" y="191247"/>
                  </a:cubicBezTo>
                  <a:cubicBezTo>
                    <a:pt x="368549" y="212165"/>
                    <a:pt x="478118" y="233082"/>
                    <a:pt x="478118" y="233082"/>
                  </a:cubicBezTo>
                  <a:cubicBezTo>
                    <a:pt x="553820" y="251011"/>
                    <a:pt x="677333" y="287866"/>
                    <a:pt x="764988" y="298823"/>
                  </a:cubicBezTo>
                  <a:cubicBezTo>
                    <a:pt x="852643" y="309780"/>
                    <a:pt x="929341" y="306792"/>
                    <a:pt x="1004047" y="298823"/>
                  </a:cubicBezTo>
                  <a:cubicBezTo>
                    <a:pt x="1078753" y="290854"/>
                    <a:pt x="1142502" y="270932"/>
                    <a:pt x="1213223" y="251011"/>
                  </a:cubicBezTo>
                  <a:cubicBezTo>
                    <a:pt x="1283944" y="231090"/>
                    <a:pt x="1368611" y="206188"/>
                    <a:pt x="1428376" y="179294"/>
                  </a:cubicBezTo>
                  <a:cubicBezTo>
                    <a:pt x="1488141" y="152400"/>
                    <a:pt x="1539938" y="107576"/>
                    <a:pt x="1571812" y="89647"/>
                  </a:cubicBezTo>
                  <a:cubicBezTo>
                    <a:pt x="1603686" y="71718"/>
                    <a:pt x="1611654" y="71717"/>
                    <a:pt x="1619623" y="71717"/>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4" name="Freeform 97"/>
            <p:cNvSpPr>
              <a:spLocks/>
            </p:cNvSpPr>
            <p:nvPr/>
          </p:nvSpPr>
          <p:spPr bwMode="auto">
            <a:xfrm>
              <a:off x="5639872" y="3223265"/>
              <a:ext cx="300281" cy="627159"/>
            </a:xfrm>
            <a:custGeom>
              <a:avLst/>
              <a:gdLst>
                <a:gd name="T0" fmla="*/ 432704 w 285011"/>
                <a:gd name="T1" fmla="*/ 0 h 585695"/>
                <a:gd name="T2" fmla="*/ 269382 w 285011"/>
                <a:gd name="T3" fmla="*/ 196267 h 585695"/>
                <a:gd name="T4" fmla="*/ 142353 w 285011"/>
                <a:gd name="T5" fmla="*/ 361547 h 585695"/>
                <a:gd name="T6" fmla="*/ 51618 w 285011"/>
                <a:gd name="T7" fmla="*/ 495834 h 585695"/>
                <a:gd name="T8" fmla="*/ 6251 w 285011"/>
                <a:gd name="T9" fmla="*/ 640450 h 585695"/>
                <a:gd name="T10" fmla="*/ 6251 w 285011"/>
                <a:gd name="T11" fmla="*/ 774741 h 585695"/>
                <a:gd name="T12" fmla="*/ 60691 w 285011"/>
                <a:gd name="T13" fmla="*/ 898698 h 585695"/>
                <a:gd name="T14" fmla="*/ 169576 w 285011"/>
                <a:gd name="T15" fmla="*/ 1012326 h 585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011" h="585695">
                  <a:moveTo>
                    <a:pt x="285011" y="0"/>
                  </a:moveTo>
                  <a:cubicBezTo>
                    <a:pt x="247160" y="39843"/>
                    <a:pt x="209309" y="78690"/>
                    <a:pt x="177435" y="113553"/>
                  </a:cubicBezTo>
                  <a:cubicBezTo>
                    <a:pt x="145561" y="148416"/>
                    <a:pt x="117670" y="180291"/>
                    <a:pt x="93764" y="209177"/>
                  </a:cubicBezTo>
                  <a:cubicBezTo>
                    <a:pt x="69858" y="238063"/>
                    <a:pt x="48941" y="259977"/>
                    <a:pt x="34000" y="286871"/>
                  </a:cubicBezTo>
                  <a:cubicBezTo>
                    <a:pt x="19059" y="313765"/>
                    <a:pt x="9097" y="343648"/>
                    <a:pt x="4117" y="370542"/>
                  </a:cubicBezTo>
                  <a:cubicBezTo>
                    <a:pt x="-864" y="397436"/>
                    <a:pt x="-1859" y="423334"/>
                    <a:pt x="4117" y="448236"/>
                  </a:cubicBezTo>
                  <a:cubicBezTo>
                    <a:pt x="10093" y="473138"/>
                    <a:pt x="22047" y="497043"/>
                    <a:pt x="39976" y="519953"/>
                  </a:cubicBezTo>
                  <a:cubicBezTo>
                    <a:pt x="57905" y="542863"/>
                    <a:pt x="84799" y="564279"/>
                    <a:pt x="111694" y="585695"/>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5" name="Freeform 98"/>
            <p:cNvSpPr>
              <a:spLocks/>
            </p:cNvSpPr>
            <p:nvPr/>
          </p:nvSpPr>
          <p:spPr bwMode="auto">
            <a:xfrm>
              <a:off x="4392706" y="3173506"/>
              <a:ext cx="197223" cy="394447"/>
            </a:xfrm>
            <a:custGeom>
              <a:avLst/>
              <a:gdLst>
                <a:gd name="T0" fmla="*/ 0 w 197223"/>
                <a:gd name="T1" fmla="*/ 0 h 394447"/>
                <a:gd name="T2" fmla="*/ 71718 w 197223"/>
                <a:gd name="T3" fmla="*/ 209176 h 394447"/>
                <a:gd name="T4" fmla="*/ 131482 w 197223"/>
                <a:gd name="T5" fmla="*/ 310776 h 394447"/>
                <a:gd name="T6" fmla="*/ 197223 w 197223"/>
                <a:gd name="T7" fmla="*/ 394447 h 3944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223" h="394447">
                  <a:moveTo>
                    <a:pt x="0" y="0"/>
                  </a:moveTo>
                  <a:cubicBezTo>
                    <a:pt x="24902" y="78690"/>
                    <a:pt x="49804" y="157380"/>
                    <a:pt x="71718" y="209176"/>
                  </a:cubicBezTo>
                  <a:cubicBezTo>
                    <a:pt x="93632" y="260972"/>
                    <a:pt x="110565" y="279898"/>
                    <a:pt x="131482" y="310776"/>
                  </a:cubicBezTo>
                  <a:cubicBezTo>
                    <a:pt x="152399" y="341654"/>
                    <a:pt x="174811" y="368050"/>
                    <a:pt x="197223" y="394447"/>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6" name="Freeform 99"/>
            <p:cNvSpPr>
              <a:spLocks/>
            </p:cNvSpPr>
            <p:nvPr/>
          </p:nvSpPr>
          <p:spPr bwMode="auto">
            <a:xfrm>
              <a:off x="4398682" y="3257179"/>
              <a:ext cx="23906" cy="338794"/>
            </a:xfrm>
            <a:custGeom>
              <a:avLst/>
              <a:gdLst>
                <a:gd name="T0" fmla="*/ 23906 w 23906"/>
                <a:gd name="T1" fmla="*/ 0 h 338794"/>
                <a:gd name="T2" fmla="*/ 5977 w 23906"/>
                <a:gd name="T3" fmla="*/ 310777 h 338794"/>
                <a:gd name="T4" fmla="*/ 0 w 23906"/>
                <a:gd name="T5" fmla="*/ 304800 h 338794"/>
                <a:gd name="T6" fmla="*/ 0 60000 65536"/>
                <a:gd name="T7" fmla="*/ 0 60000 65536"/>
                <a:gd name="T8" fmla="*/ 0 60000 65536"/>
              </a:gdLst>
              <a:ahLst/>
              <a:cxnLst>
                <a:cxn ang="T6">
                  <a:pos x="T0" y="T1"/>
                </a:cxn>
                <a:cxn ang="T7">
                  <a:pos x="T2" y="T3"/>
                </a:cxn>
                <a:cxn ang="T8">
                  <a:pos x="T4" y="T5"/>
                </a:cxn>
              </a:cxnLst>
              <a:rect l="0" t="0" r="r" b="b"/>
              <a:pathLst>
                <a:path w="23906" h="338794">
                  <a:moveTo>
                    <a:pt x="23906" y="0"/>
                  </a:moveTo>
                  <a:cubicBezTo>
                    <a:pt x="16933" y="129988"/>
                    <a:pt x="9961" y="259977"/>
                    <a:pt x="5977" y="310777"/>
                  </a:cubicBezTo>
                  <a:cubicBezTo>
                    <a:pt x="1993" y="361577"/>
                    <a:pt x="996" y="333188"/>
                    <a:pt x="0" y="304800"/>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7" name="Freeform 100"/>
            <p:cNvSpPr>
              <a:spLocks/>
            </p:cNvSpPr>
            <p:nvPr/>
          </p:nvSpPr>
          <p:spPr bwMode="auto">
            <a:xfrm>
              <a:off x="5767294" y="3860800"/>
              <a:ext cx="1016566" cy="998071"/>
            </a:xfrm>
            <a:custGeom>
              <a:avLst/>
              <a:gdLst>
                <a:gd name="T0" fmla="*/ 0 w 992094"/>
                <a:gd name="T1" fmla="*/ 0 h 998071"/>
                <a:gd name="T2" fmla="*/ 79893 w 992094"/>
                <a:gd name="T3" fmla="*/ 316752 h 998071"/>
                <a:gd name="T4" fmla="*/ 167046 w 992094"/>
                <a:gd name="T5" fmla="*/ 490071 h 998071"/>
                <a:gd name="T6" fmla="*/ 305040 w 992094"/>
                <a:gd name="T7" fmla="*/ 633506 h 998071"/>
                <a:gd name="T8" fmla="*/ 493875 w 992094"/>
                <a:gd name="T9" fmla="*/ 776941 h 998071"/>
                <a:gd name="T10" fmla="*/ 653656 w 992094"/>
                <a:gd name="T11" fmla="*/ 860612 h 998071"/>
                <a:gd name="T12" fmla="*/ 798912 w 992094"/>
                <a:gd name="T13" fmla="*/ 914400 h 998071"/>
                <a:gd name="T14" fmla="*/ 965959 w 992094"/>
                <a:gd name="T15" fmla="*/ 962212 h 998071"/>
                <a:gd name="T16" fmla="*/ 1205632 w 992094"/>
                <a:gd name="T17" fmla="*/ 998071 h 998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2094" h="998071">
                  <a:moveTo>
                    <a:pt x="0" y="0"/>
                  </a:moveTo>
                  <a:cubicBezTo>
                    <a:pt x="14941" y="116541"/>
                    <a:pt x="42831" y="235073"/>
                    <a:pt x="65741" y="316752"/>
                  </a:cubicBezTo>
                  <a:cubicBezTo>
                    <a:pt x="88651" y="398431"/>
                    <a:pt x="106581" y="437279"/>
                    <a:pt x="137459" y="490071"/>
                  </a:cubicBezTo>
                  <a:cubicBezTo>
                    <a:pt x="168337" y="542863"/>
                    <a:pt x="206188" y="585694"/>
                    <a:pt x="251012" y="633506"/>
                  </a:cubicBezTo>
                  <a:cubicBezTo>
                    <a:pt x="295836" y="681318"/>
                    <a:pt x="358589" y="739090"/>
                    <a:pt x="406401" y="776941"/>
                  </a:cubicBezTo>
                  <a:cubicBezTo>
                    <a:pt x="454213" y="814792"/>
                    <a:pt x="496047" y="837702"/>
                    <a:pt x="537882" y="860612"/>
                  </a:cubicBezTo>
                  <a:cubicBezTo>
                    <a:pt x="579717" y="883522"/>
                    <a:pt x="614581" y="897467"/>
                    <a:pt x="657412" y="914400"/>
                  </a:cubicBezTo>
                  <a:cubicBezTo>
                    <a:pt x="700243" y="931333"/>
                    <a:pt x="739091" y="948267"/>
                    <a:pt x="794871" y="962212"/>
                  </a:cubicBezTo>
                  <a:cubicBezTo>
                    <a:pt x="850651" y="976157"/>
                    <a:pt x="921372" y="987114"/>
                    <a:pt x="992094" y="998071"/>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8" name="Freeform 103"/>
            <p:cNvSpPr>
              <a:spLocks/>
            </p:cNvSpPr>
            <p:nvPr/>
          </p:nvSpPr>
          <p:spPr bwMode="auto">
            <a:xfrm>
              <a:off x="4739342" y="5312552"/>
              <a:ext cx="1123576" cy="998600"/>
            </a:xfrm>
            <a:custGeom>
              <a:avLst/>
              <a:gdLst>
                <a:gd name="T0" fmla="*/ 0 w 1123576"/>
                <a:gd name="T1" fmla="*/ 6506 h 998600"/>
                <a:gd name="T2" fmla="*/ 161364 w 1123576"/>
                <a:gd name="T3" fmla="*/ 529 h 998600"/>
                <a:gd name="T4" fmla="*/ 352611 w 1123576"/>
                <a:gd name="T5" fmla="*/ 18459 h 998600"/>
                <a:gd name="T6" fmla="*/ 525929 w 1123576"/>
                <a:gd name="T7" fmla="*/ 78224 h 998600"/>
                <a:gd name="T8" fmla="*/ 675341 w 1123576"/>
                <a:gd name="T9" fmla="*/ 179824 h 998600"/>
                <a:gd name="T10" fmla="*/ 800847 w 1123576"/>
                <a:gd name="T11" fmla="*/ 305329 h 998600"/>
                <a:gd name="T12" fmla="*/ 902447 w 1123576"/>
                <a:gd name="T13" fmla="*/ 448765 h 998600"/>
                <a:gd name="T14" fmla="*/ 998070 w 1123576"/>
                <a:gd name="T15" fmla="*/ 604153 h 998600"/>
                <a:gd name="T16" fmla="*/ 1063811 w 1123576"/>
                <a:gd name="T17" fmla="*/ 747588 h 998600"/>
                <a:gd name="T18" fmla="*/ 1123576 w 1123576"/>
                <a:gd name="T19" fmla="*/ 998600 h 998600"/>
                <a:gd name="T20" fmla="*/ 1123576 w 1123576"/>
                <a:gd name="T21" fmla="*/ 998600 h 99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3576" h="998600">
                  <a:moveTo>
                    <a:pt x="0" y="6506"/>
                  </a:moveTo>
                  <a:cubicBezTo>
                    <a:pt x="51298" y="2521"/>
                    <a:pt x="102596" y="-1463"/>
                    <a:pt x="161364" y="529"/>
                  </a:cubicBezTo>
                  <a:cubicBezTo>
                    <a:pt x="220132" y="2521"/>
                    <a:pt x="291850" y="5510"/>
                    <a:pt x="352611" y="18459"/>
                  </a:cubicBezTo>
                  <a:cubicBezTo>
                    <a:pt x="413372" y="31408"/>
                    <a:pt x="472141" y="51330"/>
                    <a:pt x="525929" y="78224"/>
                  </a:cubicBezTo>
                  <a:cubicBezTo>
                    <a:pt x="579717" y="105118"/>
                    <a:pt x="629521" y="141973"/>
                    <a:pt x="675341" y="179824"/>
                  </a:cubicBezTo>
                  <a:cubicBezTo>
                    <a:pt x="721161" y="217675"/>
                    <a:pt x="762996" y="260506"/>
                    <a:pt x="800847" y="305329"/>
                  </a:cubicBezTo>
                  <a:cubicBezTo>
                    <a:pt x="838698" y="350152"/>
                    <a:pt x="869577" y="398961"/>
                    <a:pt x="902447" y="448765"/>
                  </a:cubicBezTo>
                  <a:cubicBezTo>
                    <a:pt x="935317" y="498569"/>
                    <a:pt x="971176" y="554349"/>
                    <a:pt x="998070" y="604153"/>
                  </a:cubicBezTo>
                  <a:cubicBezTo>
                    <a:pt x="1024964" y="653957"/>
                    <a:pt x="1042893" y="681847"/>
                    <a:pt x="1063811" y="747588"/>
                  </a:cubicBezTo>
                  <a:cubicBezTo>
                    <a:pt x="1084729" y="813329"/>
                    <a:pt x="1123576" y="998600"/>
                    <a:pt x="1123576" y="998600"/>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99" name="Freeform 104"/>
            <p:cNvSpPr>
              <a:spLocks/>
            </p:cNvSpPr>
            <p:nvPr/>
          </p:nvSpPr>
          <p:spPr bwMode="auto">
            <a:xfrm>
              <a:off x="5109882" y="5187576"/>
              <a:ext cx="735106" cy="998071"/>
            </a:xfrm>
            <a:custGeom>
              <a:avLst/>
              <a:gdLst>
                <a:gd name="T0" fmla="*/ 0 w 735106"/>
                <a:gd name="T1" fmla="*/ 0 h 998071"/>
                <a:gd name="T2" fmla="*/ 125506 w 735106"/>
                <a:gd name="T3" fmla="*/ 47812 h 998071"/>
                <a:gd name="T4" fmla="*/ 221130 w 735106"/>
                <a:gd name="T5" fmla="*/ 95624 h 998071"/>
                <a:gd name="T6" fmla="*/ 328706 w 735106"/>
                <a:gd name="T7" fmla="*/ 173318 h 998071"/>
                <a:gd name="T8" fmla="*/ 430306 w 735106"/>
                <a:gd name="T9" fmla="*/ 268942 h 998071"/>
                <a:gd name="T10" fmla="*/ 531906 w 735106"/>
                <a:gd name="T11" fmla="*/ 400424 h 998071"/>
                <a:gd name="T12" fmla="*/ 591671 w 735106"/>
                <a:gd name="T13" fmla="*/ 513977 h 998071"/>
                <a:gd name="T14" fmla="*/ 633506 w 735106"/>
                <a:gd name="T15" fmla="*/ 615577 h 998071"/>
                <a:gd name="T16" fmla="*/ 693271 w 735106"/>
                <a:gd name="T17" fmla="*/ 782918 h 998071"/>
                <a:gd name="T18" fmla="*/ 735106 w 735106"/>
                <a:gd name="T19" fmla="*/ 998071 h 9980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5106" h="998071">
                  <a:moveTo>
                    <a:pt x="0" y="0"/>
                  </a:moveTo>
                  <a:cubicBezTo>
                    <a:pt x="44325" y="15937"/>
                    <a:pt x="88651" y="31875"/>
                    <a:pt x="125506" y="47812"/>
                  </a:cubicBezTo>
                  <a:cubicBezTo>
                    <a:pt x="162361" y="63749"/>
                    <a:pt x="187263" y="74706"/>
                    <a:pt x="221130" y="95624"/>
                  </a:cubicBezTo>
                  <a:cubicBezTo>
                    <a:pt x="254997" y="116542"/>
                    <a:pt x="293843" y="144432"/>
                    <a:pt x="328706" y="173318"/>
                  </a:cubicBezTo>
                  <a:cubicBezTo>
                    <a:pt x="363569" y="202204"/>
                    <a:pt x="396439" y="231091"/>
                    <a:pt x="430306" y="268942"/>
                  </a:cubicBezTo>
                  <a:cubicBezTo>
                    <a:pt x="464173" y="306793"/>
                    <a:pt x="505012" y="359585"/>
                    <a:pt x="531906" y="400424"/>
                  </a:cubicBezTo>
                  <a:cubicBezTo>
                    <a:pt x="558800" y="441263"/>
                    <a:pt x="574738" y="478118"/>
                    <a:pt x="591671" y="513977"/>
                  </a:cubicBezTo>
                  <a:cubicBezTo>
                    <a:pt x="608604" y="549836"/>
                    <a:pt x="616573" y="570754"/>
                    <a:pt x="633506" y="615577"/>
                  </a:cubicBezTo>
                  <a:cubicBezTo>
                    <a:pt x="650439" y="660400"/>
                    <a:pt x="676338" y="719169"/>
                    <a:pt x="693271" y="782918"/>
                  </a:cubicBezTo>
                  <a:cubicBezTo>
                    <a:pt x="710204" y="846667"/>
                    <a:pt x="722655" y="922369"/>
                    <a:pt x="735106" y="998071"/>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0" name="Freeform 105"/>
            <p:cNvSpPr>
              <a:spLocks/>
            </p:cNvSpPr>
            <p:nvPr/>
          </p:nvSpPr>
          <p:spPr bwMode="auto">
            <a:xfrm>
              <a:off x="5737412" y="4356847"/>
              <a:ext cx="980141" cy="502024"/>
            </a:xfrm>
            <a:custGeom>
              <a:avLst/>
              <a:gdLst>
                <a:gd name="T0" fmla="*/ 0 w 980141"/>
                <a:gd name="T1" fmla="*/ 0 h 502024"/>
                <a:gd name="T2" fmla="*/ 101600 w 980141"/>
                <a:gd name="T3" fmla="*/ 119529 h 502024"/>
                <a:gd name="T4" fmla="*/ 215153 w 980141"/>
                <a:gd name="T5" fmla="*/ 233083 h 502024"/>
                <a:gd name="T6" fmla="*/ 358588 w 980141"/>
                <a:gd name="T7" fmla="*/ 334682 h 502024"/>
                <a:gd name="T8" fmla="*/ 484094 w 980141"/>
                <a:gd name="T9" fmla="*/ 412377 h 502024"/>
                <a:gd name="T10" fmla="*/ 633506 w 980141"/>
                <a:gd name="T11" fmla="*/ 454212 h 502024"/>
                <a:gd name="T12" fmla="*/ 764988 w 980141"/>
                <a:gd name="T13" fmla="*/ 478118 h 502024"/>
                <a:gd name="T14" fmla="*/ 980141 w 980141"/>
                <a:gd name="T15" fmla="*/ 502024 h 502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0141" h="502024">
                  <a:moveTo>
                    <a:pt x="0" y="0"/>
                  </a:moveTo>
                  <a:cubicBezTo>
                    <a:pt x="31376" y="38847"/>
                    <a:pt x="65741" y="80682"/>
                    <a:pt x="101600" y="119529"/>
                  </a:cubicBezTo>
                  <a:cubicBezTo>
                    <a:pt x="137459" y="158376"/>
                    <a:pt x="172322" y="197224"/>
                    <a:pt x="215153" y="233083"/>
                  </a:cubicBezTo>
                  <a:cubicBezTo>
                    <a:pt x="257984" y="268942"/>
                    <a:pt x="313765" y="304800"/>
                    <a:pt x="358588" y="334682"/>
                  </a:cubicBezTo>
                  <a:cubicBezTo>
                    <a:pt x="403412" y="364564"/>
                    <a:pt x="438274" y="392455"/>
                    <a:pt x="484094" y="412377"/>
                  </a:cubicBezTo>
                  <a:cubicBezTo>
                    <a:pt x="529914" y="432299"/>
                    <a:pt x="586690" y="443255"/>
                    <a:pt x="633506" y="454212"/>
                  </a:cubicBezTo>
                  <a:cubicBezTo>
                    <a:pt x="680322" y="465169"/>
                    <a:pt x="707216" y="470149"/>
                    <a:pt x="764988" y="478118"/>
                  </a:cubicBezTo>
                  <a:cubicBezTo>
                    <a:pt x="822761" y="486087"/>
                    <a:pt x="901450" y="481106"/>
                    <a:pt x="980141" y="502024"/>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1" name="Freeform 106"/>
            <p:cNvSpPr>
              <a:spLocks/>
            </p:cNvSpPr>
            <p:nvPr/>
          </p:nvSpPr>
          <p:spPr bwMode="auto">
            <a:xfrm>
              <a:off x="5599953" y="4864847"/>
              <a:ext cx="1069788" cy="645459"/>
            </a:xfrm>
            <a:custGeom>
              <a:avLst/>
              <a:gdLst>
                <a:gd name="T0" fmla="*/ 1069788 w 1069788"/>
                <a:gd name="T1" fmla="*/ 0 h 645459"/>
                <a:gd name="T2" fmla="*/ 830729 w 1069788"/>
                <a:gd name="T3" fmla="*/ 29882 h 645459"/>
                <a:gd name="T4" fmla="*/ 663388 w 1069788"/>
                <a:gd name="T5" fmla="*/ 83671 h 645459"/>
                <a:gd name="T6" fmla="*/ 508000 w 1069788"/>
                <a:gd name="T7" fmla="*/ 137459 h 645459"/>
                <a:gd name="T8" fmla="*/ 388471 w 1069788"/>
                <a:gd name="T9" fmla="*/ 203200 h 645459"/>
                <a:gd name="T10" fmla="*/ 256988 w 1069788"/>
                <a:gd name="T11" fmla="*/ 310777 h 645459"/>
                <a:gd name="T12" fmla="*/ 131482 w 1069788"/>
                <a:gd name="T13" fmla="*/ 436282 h 645459"/>
                <a:gd name="T14" fmla="*/ 53788 w 1069788"/>
                <a:gd name="T15" fmla="*/ 543859 h 645459"/>
                <a:gd name="T16" fmla="*/ 0 w 1069788"/>
                <a:gd name="T17" fmla="*/ 645459 h 6454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788" h="645459">
                  <a:moveTo>
                    <a:pt x="1069788" y="0"/>
                  </a:moveTo>
                  <a:cubicBezTo>
                    <a:pt x="984125" y="7968"/>
                    <a:pt x="898462" y="15937"/>
                    <a:pt x="830729" y="29882"/>
                  </a:cubicBezTo>
                  <a:cubicBezTo>
                    <a:pt x="762996" y="43827"/>
                    <a:pt x="717176" y="65742"/>
                    <a:pt x="663388" y="83671"/>
                  </a:cubicBezTo>
                  <a:cubicBezTo>
                    <a:pt x="609600" y="101600"/>
                    <a:pt x="553819" y="117538"/>
                    <a:pt x="508000" y="137459"/>
                  </a:cubicBezTo>
                  <a:cubicBezTo>
                    <a:pt x="462180" y="157381"/>
                    <a:pt x="430306" y="174314"/>
                    <a:pt x="388471" y="203200"/>
                  </a:cubicBezTo>
                  <a:cubicBezTo>
                    <a:pt x="346636" y="232086"/>
                    <a:pt x="299819" y="271930"/>
                    <a:pt x="256988" y="310777"/>
                  </a:cubicBezTo>
                  <a:cubicBezTo>
                    <a:pt x="214157" y="349624"/>
                    <a:pt x="165349" y="397435"/>
                    <a:pt x="131482" y="436282"/>
                  </a:cubicBezTo>
                  <a:cubicBezTo>
                    <a:pt x="97615" y="475129"/>
                    <a:pt x="75702" y="508996"/>
                    <a:pt x="53788" y="543859"/>
                  </a:cubicBezTo>
                  <a:cubicBezTo>
                    <a:pt x="31874" y="578722"/>
                    <a:pt x="15937" y="612090"/>
                    <a:pt x="0" y="645459"/>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2" name="Freeform 107"/>
            <p:cNvSpPr>
              <a:spLocks/>
            </p:cNvSpPr>
            <p:nvPr/>
          </p:nvSpPr>
          <p:spPr bwMode="auto">
            <a:xfrm>
              <a:off x="5635812" y="4625788"/>
              <a:ext cx="304800" cy="460188"/>
            </a:xfrm>
            <a:custGeom>
              <a:avLst/>
              <a:gdLst>
                <a:gd name="T0" fmla="*/ 0 w 304800"/>
                <a:gd name="T1" fmla="*/ 0 h 460188"/>
                <a:gd name="T2" fmla="*/ 107576 w 304800"/>
                <a:gd name="T3" fmla="*/ 59765 h 460188"/>
                <a:gd name="T4" fmla="*/ 167341 w 304800"/>
                <a:gd name="T5" fmla="*/ 149412 h 460188"/>
                <a:gd name="T6" fmla="*/ 239059 w 304800"/>
                <a:gd name="T7" fmla="*/ 256988 h 460188"/>
                <a:gd name="T8" fmla="*/ 274917 w 304800"/>
                <a:gd name="T9" fmla="*/ 346636 h 460188"/>
                <a:gd name="T10" fmla="*/ 304800 w 304800"/>
                <a:gd name="T11" fmla="*/ 460188 h 460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800" h="460188">
                  <a:moveTo>
                    <a:pt x="0" y="0"/>
                  </a:moveTo>
                  <a:cubicBezTo>
                    <a:pt x="39843" y="17431"/>
                    <a:pt x="79686" y="34863"/>
                    <a:pt x="107576" y="59765"/>
                  </a:cubicBezTo>
                  <a:cubicBezTo>
                    <a:pt x="135466" y="84667"/>
                    <a:pt x="167341" y="149412"/>
                    <a:pt x="167341" y="149412"/>
                  </a:cubicBezTo>
                  <a:cubicBezTo>
                    <a:pt x="189255" y="182282"/>
                    <a:pt x="221130" y="224117"/>
                    <a:pt x="239059" y="256988"/>
                  </a:cubicBezTo>
                  <a:cubicBezTo>
                    <a:pt x="256988" y="289859"/>
                    <a:pt x="263960" y="312769"/>
                    <a:pt x="274917" y="346636"/>
                  </a:cubicBezTo>
                  <a:cubicBezTo>
                    <a:pt x="285874" y="380503"/>
                    <a:pt x="295337" y="420345"/>
                    <a:pt x="304800" y="460188"/>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3" name="Freeform 108"/>
            <p:cNvSpPr>
              <a:spLocks/>
            </p:cNvSpPr>
            <p:nvPr/>
          </p:nvSpPr>
          <p:spPr bwMode="auto">
            <a:xfrm>
              <a:off x="3932519" y="5293816"/>
              <a:ext cx="747058" cy="814138"/>
            </a:xfrm>
            <a:custGeom>
              <a:avLst/>
              <a:gdLst>
                <a:gd name="T0" fmla="*/ 747058 w 747058"/>
                <a:gd name="T1" fmla="*/ 7314 h 814138"/>
                <a:gd name="T2" fmla="*/ 484094 w 747058"/>
                <a:gd name="T3" fmla="*/ 7315 h 814138"/>
                <a:gd name="T4" fmla="*/ 316753 w 747058"/>
                <a:gd name="T5" fmla="*/ 73056 h 814138"/>
                <a:gd name="T6" fmla="*/ 209176 w 747058"/>
                <a:gd name="T7" fmla="*/ 156726 h 814138"/>
                <a:gd name="T8" fmla="*/ 125506 w 747058"/>
                <a:gd name="T9" fmla="*/ 276256 h 814138"/>
                <a:gd name="T10" fmla="*/ 71717 w 747058"/>
                <a:gd name="T11" fmla="*/ 401761 h 814138"/>
                <a:gd name="T12" fmla="*/ 35858 w 747058"/>
                <a:gd name="T13" fmla="*/ 521291 h 814138"/>
                <a:gd name="T14" fmla="*/ 11953 w 747058"/>
                <a:gd name="T15" fmla="*/ 658750 h 814138"/>
                <a:gd name="T16" fmla="*/ 0 w 747058"/>
                <a:gd name="T17" fmla="*/ 814138 h 814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058" h="814138">
                  <a:moveTo>
                    <a:pt x="747058" y="7314"/>
                  </a:moveTo>
                  <a:cubicBezTo>
                    <a:pt x="660897" y="-1153"/>
                    <a:pt x="555812" y="-3642"/>
                    <a:pt x="484094" y="7315"/>
                  </a:cubicBezTo>
                  <a:cubicBezTo>
                    <a:pt x="412377" y="18272"/>
                    <a:pt x="362573" y="48154"/>
                    <a:pt x="316753" y="73056"/>
                  </a:cubicBezTo>
                  <a:cubicBezTo>
                    <a:pt x="270933" y="97958"/>
                    <a:pt x="241050" y="122859"/>
                    <a:pt x="209176" y="156726"/>
                  </a:cubicBezTo>
                  <a:cubicBezTo>
                    <a:pt x="177302" y="190593"/>
                    <a:pt x="148416" y="235417"/>
                    <a:pt x="125506" y="276256"/>
                  </a:cubicBezTo>
                  <a:cubicBezTo>
                    <a:pt x="102596" y="317095"/>
                    <a:pt x="86658" y="360922"/>
                    <a:pt x="71717" y="401761"/>
                  </a:cubicBezTo>
                  <a:cubicBezTo>
                    <a:pt x="56776" y="442600"/>
                    <a:pt x="45819" y="478460"/>
                    <a:pt x="35858" y="521291"/>
                  </a:cubicBezTo>
                  <a:cubicBezTo>
                    <a:pt x="25897" y="564122"/>
                    <a:pt x="17929" y="609942"/>
                    <a:pt x="11953" y="658750"/>
                  </a:cubicBezTo>
                  <a:cubicBezTo>
                    <a:pt x="5977" y="707558"/>
                    <a:pt x="2988" y="760848"/>
                    <a:pt x="0" y="814138"/>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4" name="Freeform 109"/>
            <p:cNvSpPr>
              <a:spLocks/>
            </p:cNvSpPr>
            <p:nvPr/>
          </p:nvSpPr>
          <p:spPr bwMode="auto">
            <a:xfrm>
              <a:off x="3275106" y="4631765"/>
              <a:ext cx="675342" cy="1488141"/>
            </a:xfrm>
            <a:custGeom>
              <a:avLst/>
              <a:gdLst>
                <a:gd name="T0" fmla="*/ 0 w 675342"/>
                <a:gd name="T1" fmla="*/ 0 h 1488141"/>
                <a:gd name="T2" fmla="*/ 173318 w 675342"/>
                <a:gd name="T3" fmla="*/ 77694 h 1488141"/>
                <a:gd name="T4" fmla="*/ 304800 w 675342"/>
                <a:gd name="T5" fmla="*/ 185270 h 1488141"/>
                <a:gd name="T6" fmla="*/ 418353 w 675342"/>
                <a:gd name="T7" fmla="*/ 340659 h 1488141"/>
                <a:gd name="T8" fmla="*/ 525930 w 675342"/>
                <a:gd name="T9" fmla="*/ 502023 h 1488141"/>
                <a:gd name="T10" fmla="*/ 579718 w 675342"/>
                <a:gd name="T11" fmla="*/ 645459 h 1488141"/>
                <a:gd name="T12" fmla="*/ 627530 w 675342"/>
                <a:gd name="T13" fmla="*/ 842682 h 1488141"/>
                <a:gd name="T14" fmla="*/ 651436 w 675342"/>
                <a:gd name="T15" fmla="*/ 1004047 h 1488141"/>
                <a:gd name="T16" fmla="*/ 669365 w 675342"/>
                <a:gd name="T17" fmla="*/ 1165411 h 1488141"/>
                <a:gd name="T18" fmla="*/ 669365 w 675342"/>
                <a:gd name="T19" fmla="*/ 1326776 h 1488141"/>
                <a:gd name="T20" fmla="*/ 675342 w 675342"/>
                <a:gd name="T21" fmla="*/ 1488141 h 1488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5342" h="1488141">
                  <a:moveTo>
                    <a:pt x="0" y="0"/>
                  </a:moveTo>
                  <a:cubicBezTo>
                    <a:pt x="61259" y="23408"/>
                    <a:pt x="122518" y="46816"/>
                    <a:pt x="173318" y="77694"/>
                  </a:cubicBezTo>
                  <a:cubicBezTo>
                    <a:pt x="224118" y="108572"/>
                    <a:pt x="263961" y="141443"/>
                    <a:pt x="304800" y="185270"/>
                  </a:cubicBezTo>
                  <a:cubicBezTo>
                    <a:pt x="345639" y="229097"/>
                    <a:pt x="381498" y="287867"/>
                    <a:pt x="418353" y="340659"/>
                  </a:cubicBezTo>
                  <a:cubicBezTo>
                    <a:pt x="455208" y="393451"/>
                    <a:pt x="499036" y="451223"/>
                    <a:pt x="525930" y="502023"/>
                  </a:cubicBezTo>
                  <a:cubicBezTo>
                    <a:pt x="552824" y="552823"/>
                    <a:pt x="562785" y="588682"/>
                    <a:pt x="579718" y="645459"/>
                  </a:cubicBezTo>
                  <a:cubicBezTo>
                    <a:pt x="596651" y="702236"/>
                    <a:pt x="615577" y="782917"/>
                    <a:pt x="627530" y="842682"/>
                  </a:cubicBezTo>
                  <a:cubicBezTo>
                    <a:pt x="639483" y="902447"/>
                    <a:pt x="644464" y="950259"/>
                    <a:pt x="651436" y="1004047"/>
                  </a:cubicBezTo>
                  <a:cubicBezTo>
                    <a:pt x="658409" y="1057835"/>
                    <a:pt x="666377" y="1111623"/>
                    <a:pt x="669365" y="1165411"/>
                  </a:cubicBezTo>
                  <a:cubicBezTo>
                    <a:pt x="672353" y="1219199"/>
                    <a:pt x="668369" y="1272988"/>
                    <a:pt x="669365" y="1326776"/>
                  </a:cubicBezTo>
                  <a:cubicBezTo>
                    <a:pt x="670361" y="1380564"/>
                    <a:pt x="672851" y="1434352"/>
                    <a:pt x="675342" y="1488141"/>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5" name="Freeform 110"/>
            <p:cNvSpPr>
              <a:spLocks/>
            </p:cNvSpPr>
            <p:nvPr/>
          </p:nvSpPr>
          <p:spPr bwMode="auto">
            <a:xfrm>
              <a:off x="3281082" y="3789082"/>
              <a:ext cx="711200" cy="836706"/>
            </a:xfrm>
            <a:custGeom>
              <a:avLst/>
              <a:gdLst>
                <a:gd name="T0" fmla="*/ 0 w 711200"/>
                <a:gd name="T1" fmla="*/ 836706 h 836706"/>
                <a:gd name="T2" fmla="*/ 209177 w 711200"/>
                <a:gd name="T3" fmla="*/ 764989 h 836706"/>
                <a:gd name="T4" fmla="*/ 322730 w 711200"/>
                <a:gd name="T5" fmla="*/ 705224 h 836706"/>
                <a:gd name="T6" fmla="*/ 424330 w 711200"/>
                <a:gd name="T7" fmla="*/ 615577 h 836706"/>
                <a:gd name="T8" fmla="*/ 537883 w 711200"/>
                <a:gd name="T9" fmla="*/ 484094 h 836706"/>
                <a:gd name="T10" fmla="*/ 579718 w 711200"/>
                <a:gd name="T11" fmla="*/ 418353 h 836706"/>
                <a:gd name="T12" fmla="*/ 663389 w 711200"/>
                <a:gd name="T13" fmla="*/ 268942 h 836706"/>
                <a:gd name="T14" fmla="*/ 687295 w 711200"/>
                <a:gd name="T15" fmla="*/ 149412 h 836706"/>
                <a:gd name="T16" fmla="*/ 711200 w 711200"/>
                <a:gd name="T17" fmla="*/ 0 h 8367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1200" h="836706">
                  <a:moveTo>
                    <a:pt x="0" y="836706"/>
                  </a:moveTo>
                  <a:cubicBezTo>
                    <a:pt x="77694" y="811804"/>
                    <a:pt x="155389" y="786903"/>
                    <a:pt x="209177" y="764989"/>
                  </a:cubicBezTo>
                  <a:cubicBezTo>
                    <a:pt x="262965" y="743075"/>
                    <a:pt x="286871" y="730126"/>
                    <a:pt x="322730" y="705224"/>
                  </a:cubicBezTo>
                  <a:cubicBezTo>
                    <a:pt x="358589" y="680322"/>
                    <a:pt x="388471" y="652432"/>
                    <a:pt x="424330" y="615577"/>
                  </a:cubicBezTo>
                  <a:cubicBezTo>
                    <a:pt x="460189" y="578722"/>
                    <a:pt x="511985" y="516965"/>
                    <a:pt x="537883" y="484094"/>
                  </a:cubicBezTo>
                  <a:cubicBezTo>
                    <a:pt x="563781" y="451223"/>
                    <a:pt x="579718" y="418353"/>
                    <a:pt x="579718" y="418353"/>
                  </a:cubicBezTo>
                  <a:cubicBezTo>
                    <a:pt x="600636" y="382494"/>
                    <a:pt x="645460" y="313766"/>
                    <a:pt x="663389" y="268942"/>
                  </a:cubicBezTo>
                  <a:cubicBezTo>
                    <a:pt x="681319" y="224119"/>
                    <a:pt x="679327" y="194236"/>
                    <a:pt x="687295" y="149412"/>
                  </a:cubicBezTo>
                  <a:cubicBezTo>
                    <a:pt x="695264" y="104588"/>
                    <a:pt x="700243" y="55282"/>
                    <a:pt x="711200" y="0"/>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6" name="Freeform 111"/>
            <p:cNvSpPr>
              <a:spLocks/>
            </p:cNvSpPr>
            <p:nvPr/>
          </p:nvSpPr>
          <p:spPr bwMode="auto">
            <a:xfrm>
              <a:off x="3299012" y="4625788"/>
              <a:ext cx="1045882" cy="699247"/>
            </a:xfrm>
            <a:custGeom>
              <a:avLst/>
              <a:gdLst>
                <a:gd name="T0" fmla="*/ 0 w 1045882"/>
                <a:gd name="T1" fmla="*/ 0 h 699247"/>
                <a:gd name="T2" fmla="*/ 262964 w 1045882"/>
                <a:gd name="T3" fmla="*/ 17930 h 699247"/>
                <a:gd name="T4" fmla="*/ 502024 w 1045882"/>
                <a:gd name="T5" fmla="*/ 95624 h 699247"/>
                <a:gd name="T6" fmla="*/ 627529 w 1045882"/>
                <a:gd name="T7" fmla="*/ 155388 h 699247"/>
                <a:gd name="T8" fmla="*/ 764988 w 1045882"/>
                <a:gd name="T9" fmla="*/ 251012 h 699247"/>
                <a:gd name="T10" fmla="*/ 896470 w 1045882"/>
                <a:gd name="T11" fmla="*/ 352611 h 699247"/>
                <a:gd name="T12" fmla="*/ 1010023 w 1045882"/>
                <a:gd name="T13" fmla="*/ 537883 h 699247"/>
                <a:gd name="T14" fmla="*/ 1045882 w 1045882"/>
                <a:gd name="T15" fmla="*/ 699247 h 6992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5882" h="699247">
                  <a:moveTo>
                    <a:pt x="0" y="0"/>
                  </a:moveTo>
                  <a:cubicBezTo>
                    <a:pt x="102596" y="0"/>
                    <a:pt x="179293" y="1993"/>
                    <a:pt x="262964" y="17930"/>
                  </a:cubicBezTo>
                  <a:cubicBezTo>
                    <a:pt x="346635" y="33867"/>
                    <a:pt x="441263" y="72714"/>
                    <a:pt x="502024" y="95624"/>
                  </a:cubicBezTo>
                  <a:cubicBezTo>
                    <a:pt x="562785" y="118534"/>
                    <a:pt x="583702" y="129490"/>
                    <a:pt x="627529" y="155388"/>
                  </a:cubicBezTo>
                  <a:cubicBezTo>
                    <a:pt x="671356" y="181286"/>
                    <a:pt x="720165" y="218142"/>
                    <a:pt x="764988" y="251012"/>
                  </a:cubicBezTo>
                  <a:cubicBezTo>
                    <a:pt x="809811" y="283882"/>
                    <a:pt x="855631" y="304799"/>
                    <a:pt x="896470" y="352611"/>
                  </a:cubicBezTo>
                  <a:cubicBezTo>
                    <a:pt x="937309" y="400423"/>
                    <a:pt x="985121" y="480110"/>
                    <a:pt x="1010023" y="537883"/>
                  </a:cubicBezTo>
                  <a:cubicBezTo>
                    <a:pt x="1034925" y="595656"/>
                    <a:pt x="1037913" y="644961"/>
                    <a:pt x="1045882" y="699247"/>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707" name="Freeform 112"/>
            <p:cNvSpPr>
              <a:spLocks/>
            </p:cNvSpPr>
            <p:nvPr/>
          </p:nvSpPr>
          <p:spPr bwMode="auto">
            <a:xfrm>
              <a:off x="3400612" y="4446494"/>
              <a:ext cx="591670" cy="167341"/>
            </a:xfrm>
            <a:custGeom>
              <a:avLst/>
              <a:gdLst>
                <a:gd name="T0" fmla="*/ 0 w 591670"/>
                <a:gd name="T1" fmla="*/ 167341 h 167341"/>
                <a:gd name="T2" fmla="*/ 274917 w 591670"/>
                <a:gd name="T3" fmla="*/ 143435 h 167341"/>
                <a:gd name="T4" fmla="*/ 418353 w 591670"/>
                <a:gd name="T5" fmla="*/ 95624 h 167341"/>
                <a:gd name="T6" fmla="*/ 513976 w 591670"/>
                <a:gd name="T7" fmla="*/ 47812 h 167341"/>
                <a:gd name="T8" fmla="*/ 591670 w 591670"/>
                <a:gd name="T9" fmla="*/ 0 h 167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670" h="167341">
                  <a:moveTo>
                    <a:pt x="0" y="167341"/>
                  </a:moveTo>
                  <a:cubicBezTo>
                    <a:pt x="102596" y="161364"/>
                    <a:pt x="205192" y="155388"/>
                    <a:pt x="274917" y="143435"/>
                  </a:cubicBezTo>
                  <a:cubicBezTo>
                    <a:pt x="344642" y="131482"/>
                    <a:pt x="378510" y="111561"/>
                    <a:pt x="418353" y="95624"/>
                  </a:cubicBezTo>
                  <a:cubicBezTo>
                    <a:pt x="458196" y="79687"/>
                    <a:pt x="485090" y="63749"/>
                    <a:pt x="513976" y="47812"/>
                  </a:cubicBezTo>
                  <a:cubicBezTo>
                    <a:pt x="542862" y="31875"/>
                    <a:pt x="567266" y="15937"/>
                    <a:pt x="591670" y="0"/>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cxnSp>
        <p:nvCxnSpPr>
          <p:cNvPr id="27655" name="Straight Arrow Connector 115"/>
          <p:cNvCxnSpPr>
            <a:cxnSpLocks noChangeShapeType="1"/>
          </p:cNvCxnSpPr>
          <p:nvPr/>
        </p:nvCxnSpPr>
        <p:spPr bwMode="auto">
          <a:xfrm>
            <a:off x="444500" y="4649788"/>
            <a:ext cx="1419225" cy="1033462"/>
          </a:xfrm>
          <a:prstGeom prst="straightConnector1">
            <a:avLst/>
          </a:prstGeom>
          <a:noFill/>
          <a:ln w="9525" algn="ctr">
            <a:solidFill>
              <a:schemeClr val="tx1"/>
            </a:solidFill>
            <a:round/>
            <a:headEnd type="triangle" w="med" len="med"/>
            <a:tailEnd type="triangle" w="lg" len="med"/>
          </a:ln>
          <a:extLst>
            <a:ext uri="{909E8E84-426E-40DD-AFC4-6F175D3DCCD1}">
              <a14:hiddenFill xmlns:a14="http://schemas.microsoft.com/office/drawing/2010/main">
                <a:noFill/>
              </a14:hiddenFill>
            </a:ext>
          </a:extLst>
        </p:spPr>
      </p:cxnSp>
      <p:cxnSp>
        <p:nvCxnSpPr>
          <p:cNvPr id="27656" name="Straight Arrow Connector 117"/>
          <p:cNvCxnSpPr>
            <a:cxnSpLocks noChangeShapeType="1"/>
          </p:cNvCxnSpPr>
          <p:nvPr/>
        </p:nvCxnSpPr>
        <p:spPr bwMode="auto">
          <a:xfrm flipV="1">
            <a:off x="1954213" y="5005388"/>
            <a:ext cx="2065337" cy="709612"/>
          </a:xfrm>
          <a:prstGeom prst="straightConnector1">
            <a:avLst/>
          </a:prstGeom>
          <a:noFill/>
          <a:ln w="9525" algn="ctr">
            <a:solidFill>
              <a:schemeClr val="tx1"/>
            </a:solidFill>
            <a:round/>
            <a:headEnd type="triangle" w="med" len="med"/>
            <a:tailEnd type="triangle" w="lg" len="med"/>
          </a:ln>
          <a:extLst>
            <a:ext uri="{909E8E84-426E-40DD-AFC4-6F175D3DCCD1}">
              <a14:hiddenFill xmlns:a14="http://schemas.microsoft.com/office/drawing/2010/main">
                <a:noFill/>
              </a14:hiddenFill>
            </a:ext>
          </a:extLst>
        </p:spPr>
      </p:cxnSp>
      <p:sp>
        <p:nvSpPr>
          <p:cNvPr id="27657" name="TextBox 123"/>
          <p:cNvSpPr txBox="1">
            <a:spLocks noChangeArrowheads="1"/>
          </p:cNvSpPr>
          <p:nvPr/>
        </p:nvSpPr>
        <p:spPr bwMode="auto">
          <a:xfrm>
            <a:off x="796925" y="5051425"/>
            <a:ext cx="61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a</a:t>
            </a:r>
          </a:p>
        </p:txBody>
      </p:sp>
      <p:sp>
        <p:nvSpPr>
          <p:cNvPr id="125" name="TextBox 124"/>
          <p:cNvSpPr txBox="1">
            <a:spLocks noChangeArrowheads="1"/>
          </p:cNvSpPr>
          <p:nvPr/>
        </p:nvSpPr>
        <p:spPr bwMode="auto">
          <a:xfrm>
            <a:off x="2857500" y="5399088"/>
            <a:ext cx="617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2R</a:t>
            </a:r>
          </a:p>
        </p:txBody>
      </p:sp>
      <p:cxnSp>
        <p:nvCxnSpPr>
          <p:cNvPr id="27659" name="Straight Arrow Connector 126"/>
          <p:cNvCxnSpPr>
            <a:cxnSpLocks noChangeShapeType="1"/>
          </p:cNvCxnSpPr>
          <p:nvPr/>
        </p:nvCxnSpPr>
        <p:spPr bwMode="auto">
          <a:xfrm flipV="1">
            <a:off x="1912938" y="5084763"/>
            <a:ext cx="1138237" cy="373062"/>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660" name="TextBox 128"/>
          <p:cNvSpPr txBox="1">
            <a:spLocks noChangeArrowheads="1"/>
          </p:cNvSpPr>
          <p:nvPr/>
        </p:nvSpPr>
        <p:spPr bwMode="auto">
          <a:xfrm>
            <a:off x="2255838" y="4868863"/>
            <a:ext cx="58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R</a:t>
            </a:r>
          </a:p>
        </p:txBody>
      </p:sp>
      <p:sp>
        <p:nvSpPr>
          <p:cNvPr id="131" name="TextBox 130"/>
          <p:cNvSpPr txBox="1">
            <a:spLocks noChangeArrowheads="1"/>
          </p:cNvSpPr>
          <p:nvPr/>
        </p:nvSpPr>
        <p:spPr bwMode="auto">
          <a:xfrm>
            <a:off x="4572000" y="3724275"/>
            <a:ext cx="4248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How many atoms are in a simple cubic unit cell?</a:t>
            </a:r>
          </a:p>
        </p:txBody>
      </p:sp>
      <p:sp>
        <p:nvSpPr>
          <p:cNvPr id="132" name="TextBox 131"/>
          <p:cNvSpPr txBox="1">
            <a:spLocks noRot="1" noChangeAspect="1" noMove="1" noResize="1" noEditPoints="1" noAdjustHandles="1" noChangeArrowheads="1" noChangeShapeType="1" noTextEdit="1"/>
          </p:cNvSpPr>
          <p:nvPr/>
        </p:nvSpPr>
        <p:spPr>
          <a:xfrm>
            <a:off x="4572000" y="4687322"/>
            <a:ext cx="3528392" cy="613886"/>
          </a:xfrm>
          <a:prstGeom prst="rect">
            <a:avLst/>
          </a:prstGeom>
          <a:blipFill rotWithShape="0">
            <a:blip r:embed="rId4"/>
            <a:stretch>
              <a:fillRect l="-2591" b="-8911"/>
            </a:stretch>
          </a:blipFill>
        </p:spPr>
        <p:txBody>
          <a:bodyPr/>
          <a:lstStyle/>
          <a:p>
            <a:pPr>
              <a:defRPr/>
            </a:pPr>
            <a:r>
              <a:rPr lang="en-AU">
                <a:noFill/>
              </a:rPr>
              <a:t> </a:t>
            </a:r>
          </a:p>
        </p:txBody>
      </p:sp>
      <p:sp>
        <p:nvSpPr>
          <p:cNvPr id="27663" name="Rectangle 5"/>
          <p:cNvSpPr>
            <a:spLocks noChangeArrowheads="1"/>
          </p:cNvSpPr>
          <p:nvPr/>
        </p:nvSpPr>
        <p:spPr bwMode="auto">
          <a:xfrm>
            <a:off x="203200" y="6027738"/>
            <a:ext cx="3659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3.24, </a:t>
            </a:r>
            <a:r>
              <a:rPr lang="en-US" altLang="en-US" sz="1200" i="1">
                <a:solidFill>
                  <a:srgbClr val="000000"/>
                </a:solidFill>
              </a:rPr>
              <a:t>Callister &amp; Rethwisch 8e. </a:t>
            </a:r>
            <a:endParaRPr lang="en-US" altLang="en-US" sz="1200">
              <a:solidFill>
                <a:srgbClr val="000000"/>
              </a:solidFill>
            </a:endParaRPr>
          </a:p>
        </p:txBody>
      </p:sp>
      <p:grpSp>
        <p:nvGrpSpPr>
          <p:cNvPr id="144" name="Group 143"/>
          <p:cNvGrpSpPr>
            <a:grpSpLocks/>
          </p:cNvGrpSpPr>
          <p:nvPr/>
        </p:nvGrpSpPr>
        <p:grpSpPr bwMode="auto">
          <a:xfrm>
            <a:off x="323850" y="1628775"/>
            <a:ext cx="3743325" cy="3944938"/>
            <a:chOff x="323528" y="1628800"/>
            <a:chExt cx="3744416" cy="3944398"/>
          </a:xfrm>
        </p:grpSpPr>
        <p:sp>
          <p:nvSpPr>
            <p:cNvPr id="27671" name="Oval 134"/>
            <p:cNvSpPr>
              <a:spLocks noChangeArrowheads="1"/>
            </p:cNvSpPr>
            <p:nvPr/>
          </p:nvSpPr>
          <p:spPr bwMode="auto">
            <a:xfrm>
              <a:off x="1763688" y="2780928"/>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2" name="Oval 135"/>
            <p:cNvSpPr>
              <a:spLocks noChangeArrowheads="1"/>
            </p:cNvSpPr>
            <p:nvPr/>
          </p:nvSpPr>
          <p:spPr bwMode="auto">
            <a:xfrm>
              <a:off x="3779944" y="2348880"/>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3" name="Oval 136"/>
            <p:cNvSpPr>
              <a:spLocks noChangeArrowheads="1"/>
            </p:cNvSpPr>
            <p:nvPr/>
          </p:nvSpPr>
          <p:spPr bwMode="auto">
            <a:xfrm>
              <a:off x="1795772" y="5285166"/>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4" name="Oval 137"/>
            <p:cNvSpPr>
              <a:spLocks noChangeArrowheads="1"/>
            </p:cNvSpPr>
            <p:nvPr/>
          </p:nvSpPr>
          <p:spPr bwMode="auto">
            <a:xfrm>
              <a:off x="3779912" y="4653136"/>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5" name="Oval 139"/>
            <p:cNvSpPr>
              <a:spLocks noChangeArrowheads="1"/>
            </p:cNvSpPr>
            <p:nvPr/>
          </p:nvSpPr>
          <p:spPr bwMode="auto">
            <a:xfrm>
              <a:off x="323528" y="4293096"/>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6" name="Oval 140"/>
            <p:cNvSpPr>
              <a:spLocks noChangeArrowheads="1"/>
            </p:cNvSpPr>
            <p:nvPr/>
          </p:nvSpPr>
          <p:spPr bwMode="auto">
            <a:xfrm>
              <a:off x="395536" y="2132856"/>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7" name="Oval 141"/>
            <p:cNvSpPr>
              <a:spLocks noChangeArrowheads="1"/>
            </p:cNvSpPr>
            <p:nvPr/>
          </p:nvSpPr>
          <p:spPr bwMode="auto">
            <a:xfrm>
              <a:off x="2411792" y="1628800"/>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27678" name="Oval 142"/>
            <p:cNvSpPr>
              <a:spLocks noChangeArrowheads="1"/>
            </p:cNvSpPr>
            <p:nvPr/>
          </p:nvSpPr>
          <p:spPr bwMode="auto">
            <a:xfrm>
              <a:off x="2411792" y="3717032"/>
              <a:ext cx="288000" cy="288032"/>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grpSp>
      <p:grpSp>
        <p:nvGrpSpPr>
          <p:cNvPr id="3" name="Group 2"/>
          <p:cNvGrpSpPr>
            <a:grpSpLocks/>
          </p:cNvGrpSpPr>
          <p:nvPr/>
        </p:nvGrpSpPr>
        <p:grpSpPr bwMode="auto">
          <a:xfrm>
            <a:off x="1939925" y="4921250"/>
            <a:ext cx="1930400" cy="665163"/>
            <a:chOff x="1939925" y="4921250"/>
            <a:chExt cx="1930400" cy="665163"/>
          </a:xfrm>
        </p:grpSpPr>
        <p:cxnSp>
          <p:nvCxnSpPr>
            <p:cNvPr id="27666" name="Straight Connector 3"/>
            <p:cNvCxnSpPr>
              <a:cxnSpLocks noChangeShapeType="1"/>
            </p:cNvCxnSpPr>
            <p:nvPr/>
          </p:nvCxnSpPr>
          <p:spPr bwMode="auto">
            <a:xfrm flipV="1">
              <a:off x="1939925" y="5470525"/>
              <a:ext cx="315913" cy="11588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7667" name="Straight Connector 55"/>
            <p:cNvCxnSpPr>
              <a:cxnSpLocks noChangeShapeType="1"/>
            </p:cNvCxnSpPr>
            <p:nvPr/>
          </p:nvCxnSpPr>
          <p:spPr bwMode="auto">
            <a:xfrm flipV="1">
              <a:off x="2311400" y="5337175"/>
              <a:ext cx="315913" cy="11588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7668" name="Straight Connector 56"/>
            <p:cNvCxnSpPr>
              <a:cxnSpLocks noChangeShapeType="1"/>
            </p:cNvCxnSpPr>
            <p:nvPr/>
          </p:nvCxnSpPr>
          <p:spPr bwMode="auto">
            <a:xfrm flipV="1">
              <a:off x="2743200" y="5192713"/>
              <a:ext cx="315913" cy="11588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7669" name="Straight Connector 57"/>
            <p:cNvCxnSpPr>
              <a:cxnSpLocks noChangeShapeType="1"/>
            </p:cNvCxnSpPr>
            <p:nvPr/>
          </p:nvCxnSpPr>
          <p:spPr bwMode="auto">
            <a:xfrm flipV="1">
              <a:off x="3162300" y="5056188"/>
              <a:ext cx="315913" cy="11588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7670" name="Straight Connector 58"/>
            <p:cNvCxnSpPr>
              <a:cxnSpLocks noChangeShapeType="1"/>
            </p:cNvCxnSpPr>
            <p:nvPr/>
          </p:nvCxnSpPr>
          <p:spPr bwMode="auto">
            <a:xfrm flipV="1">
              <a:off x="3554413" y="4921250"/>
              <a:ext cx="315912" cy="11588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25">
                                            <p:txEl>
                                              <p:pRg st="0" end="0"/>
                                            </p:txEl>
                                          </p:spTgt>
                                        </p:tgtEl>
                                      </p:cBhvr>
                                    </p:animEffect>
                                    <p:animScale>
                                      <p:cBhvr>
                                        <p:cTn id="16" dur="250" autoRev="1" fill="hold"/>
                                        <p:tgtEl>
                                          <p:spTgt spid="125">
                                            <p:txEl>
                                              <p:pRg st="0" end="0"/>
                                            </p:txEl>
                                          </p:spTgt>
                                        </p:tgtEl>
                                      </p:cBhvr>
                                      <p:by x="105000" y="105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4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32"/>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144"/>
                                        </p:tgtEl>
                                      </p:cBhvr>
                                    </p:animEffect>
                                    <p:set>
                                      <p:cBhvr>
                                        <p:cTn id="38" dur="1"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0" y="6249988"/>
            <a:ext cx="9144000" cy="369887"/>
          </a:xfrm>
          <a:prstGeom prst="rect">
            <a:avLst/>
          </a:prstGeom>
          <a:noFill/>
          <a:ln w="9525">
            <a:noFill/>
            <a:miter lim="800000"/>
            <a:headEnd/>
            <a:tailEnd/>
          </a:ln>
        </p:spPr>
        <p:txBody>
          <a:bodyPr lIns="0" tIns="0" rIns="0" bIns="0">
            <a:spAutoFit/>
          </a:bodyPr>
          <a:lstStyle/>
          <a:p>
            <a:pPr algn="ctr">
              <a:defRPr/>
            </a:pPr>
            <a:r>
              <a:rPr lang="en-US" dirty="0">
                <a:latin typeface="+mn-lt"/>
                <a:cs typeface="Times New Roman" pitchFamily="18" charset="0"/>
              </a:rPr>
              <a:t>APF for a simple cubic structure = 0.52</a:t>
            </a:r>
          </a:p>
        </p:txBody>
      </p:sp>
      <p:sp>
        <p:nvSpPr>
          <p:cNvPr id="21511" name="Rectangle 12"/>
          <p:cNvSpPr>
            <a:spLocks noChangeArrowheads="1"/>
          </p:cNvSpPr>
          <p:nvPr/>
        </p:nvSpPr>
        <p:spPr bwMode="auto">
          <a:xfrm>
            <a:off x="4879975" y="4745038"/>
            <a:ext cx="947738" cy="369887"/>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cs typeface="Times New Roman" pitchFamily="18" charset="0"/>
              </a:rPr>
              <a:t>APF = </a:t>
            </a:r>
            <a:endParaRPr lang="en-US" dirty="0">
              <a:latin typeface="+mn-lt"/>
              <a:cs typeface="Times New Roman" pitchFamily="18" charset="0"/>
            </a:endParaRPr>
          </a:p>
        </p:txBody>
      </p:sp>
      <p:sp>
        <p:nvSpPr>
          <p:cNvPr id="21523" name="Line 31"/>
          <p:cNvSpPr>
            <a:spLocks noChangeShapeType="1"/>
          </p:cNvSpPr>
          <p:nvPr/>
        </p:nvSpPr>
        <p:spPr bwMode="auto">
          <a:xfrm>
            <a:off x="5816600" y="4914900"/>
            <a:ext cx="2032000" cy="1588"/>
          </a:xfrm>
          <a:prstGeom prst="line">
            <a:avLst/>
          </a:prstGeom>
          <a:noFill/>
          <a:ln w="38100">
            <a:solidFill>
              <a:srgbClr val="000000"/>
            </a:solidFill>
            <a:round/>
            <a:headEnd/>
            <a:tailEnd/>
          </a:ln>
        </p:spPr>
        <p:txBody>
          <a:bodyPr/>
          <a:lstStyle/>
          <a:p>
            <a:pPr>
              <a:defRPr/>
            </a:pPr>
            <a:endParaRPr lang="en-AU">
              <a:latin typeface="+mn-lt"/>
              <a:cs typeface="Arial" charset="0"/>
            </a:endParaRPr>
          </a:p>
        </p:txBody>
      </p:sp>
      <p:grpSp>
        <p:nvGrpSpPr>
          <p:cNvPr id="3" name="Group 83"/>
          <p:cNvGrpSpPr>
            <a:grpSpLocks/>
          </p:cNvGrpSpPr>
          <p:nvPr/>
        </p:nvGrpSpPr>
        <p:grpSpPr bwMode="auto">
          <a:xfrm>
            <a:off x="6381750" y="5018088"/>
            <a:ext cx="2511425" cy="890587"/>
            <a:chOff x="6184900" y="4986338"/>
            <a:chExt cx="2511425" cy="890587"/>
          </a:xfrm>
        </p:grpSpPr>
        <p:sp>
          <p:nvSpPr>
            <p:cNvPr id="21509" name="Rectangle 10"/>
            <p:cNvSpPr>
              <a:spLocks noChangeArrowheads="1"/>
            </p:cNvSpPr>
            <p:nvPr/>
          </p:nvSpPr>
          <p:spPr bwMode="auto">
            <a:xfrm>
              <a:off x="6184900" y="4999038"/>
              <a:ext cx="892175" cy="571500"/>
            </a:xfrm>
            <a:prstGeom prst="rect">
              <a:avLst/>
            </a:prstGeom>
            <a:solidFill>
              <a:srgbClr val="99CCFF"/>
            </a:solidFill>
            <a:ln w="9525">
              <a:noFill/>
              <a:miter lim="800000"/>
              <a:headEnd/>
              <a:tailEnd/>
            </a:ln>
          </p:spPr>
          <p:txBody>
            <a:bodyPr/>
            <a:lstStyle/>
            <a:p>
              <a:pPr>
                <a:defRPr/>
              </a:pPr>
              <a:endParaRPr lang="en-AU">
                <a:latin typeface="+mn-lt"/>
                <a:cs typeface="Times New Roman" pitchFamily="18" charset="0"/>
              </a:endParaRPr>
            </a:p>
          </p:txBody>
        </p:sp>
        <p:sp>
          <p:nvSpPr>
            <p:cNvPr id="21512" name="Rectangle 13"/>
            <p:cNvSpPr>
              <a:spLocks noChangeArrowheads="1"/>
            </p:cNvSpPr>
            <p:nvPr/>
          </p:nvSpPr>
          <p:spPr bwMode="auto">
            <a:xfrm>
              <a:off x="6238875" y="5075238"/>
              <a:ext cx="600075" cy="369887"/>
            </a:xfrm>
            <a:prstGeom prst="rect">
              <a:avLst/>
            </a:prstGeom>
            <a:noFill/>
            <a:ln w="9525">
              <a:noFill/>
              <a:miter lim="800000"/>
              <a:headEnd/>
              <a:tailEnd/>
            </a:ln>
          </p:spPr>
          <p:txBody>
            <a:bodyPr wrap="none" lIns="0" tIns="0" rIns="0" bIns="0">
              <a:spAutoFit/>
            </a:bodyPr>
            <a:lstStyle/>
            <a:p>
              <a:pPr>
                <a:defRPr/>
              </a:pPr>
              <a:r>
                <a:rPr lang="en-US" i="1" dirty="0">
                  <a:solidFill>
                    <a:srgbClr val="000000"/>
                  </a:solidFill>
                  <a:latin typeface="+mn-lt"/>
                  <a:cs typeface="Times New Roman" pitchFamily="18" charset="0"/>
                </a:rPr>
                <a:t>(2R)</a:t>
              </a:r>
              <a:endParaRPr lang="en-US" i="1" dirty="0">
                <a:latin typeface="+mn-lt"/>
                <a:cs typeface="Times New Roman" pitchFamily="18" charset="0"/>
              </a:endParaRPr>
            </a:p>
          </p:txBody>
        </p:sp>
        <p:sp>
          <p:nvSpPr>
            <p:cNvPr id="21513" name="Rectangle 14"/>
            <p:cNvSpPr>
              <a:spLocks noChangeArrowheads="1"/>
            </p:cNvSpPr>
            <p:nvPr/>
          </p:nvSpPr>
          <p:spPr bwMode="auto">
            <a:xfrm>
              <a:off x="6861175" y="4986338"/>
              <a:ext cx="171450" cy="369887"/>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cs typeface="Times New Roman" pitchFamily="18" charset="0"/>
                </a:rPr>
                <a:t>3</a:t>
              </a:r>
              <a:endParaRPr lang="en-US" dirty="0">
                <a:latin typeface="+mn-lt"/>
                <a:cs typeface="Times New Roman" pitchFamily="18" charset="0"/>
              </a:endParaRPr>
            </a:p>
          </p:txBody>
        </p:sp>
        <p:grpSp>
          <p:nvGrpSpPr>
            <p:cNvPr id="29762" name="Group 34"/>
            <p:cNvGrpSpPr>
              <a:grpSpLocks/>
            </p:cNvGrpSpPr>
            <p:nvPr/>
          </p:nvGrpSpPr>
          <p:grpSpPr bwMode="auto">
            <a:xfrm>
              <a:off x="7089775" y="5341938"/>
              <a:ext cx="368300" cy="139700"/>
              <a:chOff x="4024" y="3288"/>
              <a:chExt cx="232" cy="88"/>
            </a:xfrm>
          </p:grpSpPr>
          <p:sp>
            <p:nvSpPr>
              <p:cNvPr id="21581" name="Freeform 32"/>
              <p:cNvSpPr>
                <a:spLocks/>
              </p:cNvSpPr>
              <p:nvPr/>
            </p:nvSpPr>
            <p:spPr bwMode="auto">
              <a:xfrm>
                <a:off x="4024" y="3288"/>
                <a:ext cx="96" cy="56"/>
              </a:xfrm>
              <a:custGeom>
                <a:avLst/>
                <a:gdLst>
                  <a:gd name="T0" fmla="*/ 0 w 96"/>
                  <a:gd name="T1" fmla="*/ 0 h 56"/>
                  <a:gd name="T2" fmla="*/ 96 w 96"/>
                  <a:gd name="T3" fmla="*/ 0 h 56"/>
                  <a:gd name="T4" fmla="*/ 56 w 96"/>
                  <a:gd name="T5" fmla="*/ 16 h 56"/>
                  <a:gd name="T6" fmla="*/ 72 w 96"/>
                  <a:gd name="T7" fmla="*/ 56 h 56"/>
                  <a:gd name="T8" fmla="*/ 0 w 96"/>
                  <a:gd name="T9" fmla="*/ 0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0"/>
                    </a:moveTo>
                    <a:lnTo>
                      <a:pt x="96" y="0"/>
                    </a:lnTo>
                    <a:lnTo>
                      <a:pt x="56" y="16"/>
                    </a:lnTo>
                    <a:lnTo>
                      <a:pt x="72" y="56"/>
                    </a:lnTo>
                    <a:lnTo>
                      <a:pt x="0" y="0"/>
                    </a:lnTo>
                    <a:close/>
                  </a:path>
                </a:pathLst>
              </a:custGeom>
              <a:solidFill>
                <a:srgbClr val="0066FF"/>
              </a:solidFill>
              <a:ln w="12700">
                <a:solidFill>
                  <a:srgbClr val="0066FF"/>
                </a:solidFill>
                <a:prstDash val="solid"/>
                <a:round/>
                <a:headEnd/>
                <a:tailEnd/>
              </a:ln>
            </p:spPr>
            <p:txBody>
              <a:bodyPr/>
              <a:lstStyle/>
              <a:p>
                <a:pPr>
                  <a:defRPr/>
                </a:pPr>
                <a:endParaRPr lang="en-AU">
                  <a:latin typeface="+mn-lt"/>
                  <a:cs typeface="Arial" charset="0"/>
                </a:endParaRPr>
              </a:p>
            </p:txBody>
          </p:sp>
          <p:sp>
            <p:nvSpPr>
              <p:cNvPr id="21582" name="Line 33"/>
              <p:cNvSpPr>
                <a:spLocks noChangeShapeType="1"/>
              </p:cNvSpPr>
              <p:nvPr/>
            </p:nvSpPr>
            <p:spPr bwMode="auto">
              <a:xfrm>
                <a:off x="4080" y="3304"/>
                <a:ext cx="176" cy="72"/>
              </a:xfrm>
              <a:prstGeom prst="line">
                <a:avLst/>
              </a:prstGeom>
              <a:noFill/>
              <a:ln w="25400">
                <a:solidFill>
                  <a:srgbClr val="0066FF"/>
                </a:solidFill>
                <a:round/>
                <a:headEnd/>
                <a:tailEnd/>
              </a:ln>
            </p:spPr>
            <p:txBody>
              <a:bodyPr/>
              <a:lstStyle/>
              <a:p>
                <a:pPr>
                  <a:defRPr/>
                </a:pPr>
                <a:endParaRPr lang="en-AU">
                  <a:latin typeface="+mn-lt"/>
                  <a:cs typeface="Arial" charset="0"/>
                </a:endParaRPr>
              </a:p>
            </p:txBody>
          </p:sp>
        </p:grpSp>
        <p:grpSp>
          <p:nvGrpSpPr>
            <p:cNvPr id="29763" name="Group 40"/>
            <p:cNvGrpSpPr>
              <a:grpSpLocks/>
            </p:cNvGrpSpPr>
            <p:nvPr/>
          </p:nvGrpSpPr>
          <p:grpSpPr bwMode="auto">
            <a:xfrm>
              <a:off x="7502525" y="5068888"/>
              <a:ext cx="1193800" cy="808037"/>
              <a:chOff x="4284" y="3116"/>
              <a:chExt cx="752" cy="509"/>
            </a:xfrm>
          </p:grpSpPr>
          <p:sp>
            <p:nvSpPr>
              <p:cNvPr id="21576" name="Rectangle 35"/>
              <p:cNvSpPr>
                <a:spLocks noChangeArrowheads="1"/>
              </p:cNvSpPr>
              <p:nvPr/>
            </p:nvSpPr>
            <p:spPr bwMode="auto">
              <a:xfrm>
                <a:off x="4284" y="3388"/>
                <a:ext cx="752" cy="232"/>
              </a:xfrm>
              <a:prstGeom prst="rect">
                <a:avLst/>
              </a:prstGeom>
              <a:noFill/>
              <a:ln w="12700">
                <a:solidFill>
                  <a:srgbClr val="FFFFFF"/>
                </a:solidFill>
                <a:miter lim="800000"/>
                <a:headEnd/>
                <a:tailEnd/>
              </a:ln>
            </p:spPr>
            <p:txBody>
              <a:bodyPr/>
              <a:lstStyle/>
              <a:p>
                <a:pPr>
                  <a:defRPr/>
                </a:pPr>
                <a:endParaRPr lang="en-AU">
                  <a:latin typeface="+mn-lt"/>
                  <a:cs typeface="Times New Roman" pitchFamily="18" charset="0"/>
                </a:endParaRPr>
              </a:p>
            </p:txBody>
          </p:sp>
          <p:sp>
            <p:nvSpPr>
              <p:cNvPr id="21577" name="Rectangle 36"/>
              <p:cNvSpPr>
                <a:spLocks noChangeArrowheads="1"/>
              </p:cNvSpPr>
              <p:nvPr/>
            </p:nvSpPr>
            <p:spPr bwMode="auto">
              <a:xfrm>
                <a:off x="4288" y="3392"/>
                <a:ext cx="658" cy="233"/>
              </a:xfrm>
              <a:prstGeom prst="rect">
                <a:avLst/>
              </a:prstGeom>
              <a:noFill/>
              <a:ln w="9525">
                <a:noFill/>
                <a:miter lim="800000"/>
                <a:headEnd/>
                <a:tailEnd/>
              </a:ln>
            </p:spPr>
            <p:txBody>
              <a:bodyPr wrap="none" lIns="0" tIns="0" rIns="0" bIns="0">
                <a:spAutoFit/>
              </a:bodyPr>
              <a:lstStyle/>
              <a:p>
                <a:pPr>
                  <a:defRPr/>
                </a:pPr>
                <a:r>
                  <a:rPr lang="en-US" dirty="0">
                    <a:solidFill>
                      <a:srgbClr val="0066FF"/>
                    </a:solidFill>
                    <a:latin typeface="+mn-lt"/>
                    <a:cs typeface="Times New Roman" pitchFamily="18" charset="0"/>
                  </a:rPr>
                  <a:t>unit cell</a:t>
                </a:r>
                <a:endParaRPr lang="en-US" dirty="0">
                  <a:latin typeface="+mn-lt"/>
                  <a:cs typeface="Times New Roman" pitchFamily="18" charset="0"/>
                </a:endParaRPr>
              </a:p>
            </p:txBody>
          </p:sp>
          <p:sp>
            <p:nvSpPr>
              <p:cNvPr id="21578" name="Line 37"/>
              <p:cNvSpPr>
                <a:spLocks noChangeShapeType="1"/>
              </p:cNvSpPr>
              <p:nvPr/>
            </p:nvSpPr>
            <p:spPr bwMode="auto">
              <a:xfrm>
                <a:off x="4320" y="3384"/>
                <a:ext cx="680" cy="1"/>
              </a:xfrm>
              <a:prstGeom prst="line">
                <a:avLst/>
              </a:prstGeom>
              <a:noFill/>
              <a:ln w="25400">
                <a:solidFill>
                  <a:srgbClr val="0066FF"/>
                </a:solidFill>
                <a:round/>
                <a:headEnd/>
                <a:tailEnd/>
              </a:ln>
            </p:spPr>
            <p:txBody>
              <a:bodyPr/>
              <a:lstStyle/>
              <a:p>
                <a:pPr>
                  <a:defRPr/>
                </a:pPr>
                <a:endParaRPr lang="en-AU">
                  <a:latin typeface="+mn-lt"/>
                  <a:cs typeface="Arial" charset="0"/>
                </a:endParaRPr>
              </a:p>
            </p:txBody>
          </p:sp>
          <p:sp>
            <p:nvSpPr>
              <p:cNvPr id="21579" name="Rectangle 38"/>
              <p:cNvSpPr>
                <a:spLocks noChangeArrowheads="1"/>
              </p:cNvSpPr>
              <p:nvPr/>
            </p:nvSpPr>
            <p:spPr bwMode="auto">
              <a:xfrm>
                <a:off x="4308" y="3116"/>
                <a:ext cx="696" cy="232"/>
              </a:xfrm>
              <a:prstGeom prst="rect">
                <a:avLst/>
              </a:prstGeom>
              <a:noFill/>
              <a:ln w="12700">
                <a:solidFill>
                  <a:srgbClr val="FFFFFF"/>
                </a:solidFill>
                <a:miter lim="800000"/>
                <a:headEnd/>
                <a:tailEnd/>
              </a:ln>
            </p:spPr>
            <p:txBody>
              <a:bodyPr/>
              <a:lstStyle/>
              <a:p>
                <a:pPr>
                  <a:defRPr/>
                </a:pPr>
                <a:endParaRPr lang="en-AU">
                  <a:latin typeface="+mn-lt"/>
                  <a:cs typeface="Times New Roman" pitchFamily="18" charset="0"/>
                </a:endParaRPr>
              </a:p>
            </p:txBody>
          </p:sp>
          <p:sp>
            <p:nvSpPr>
              <p:cNvPr id="21580" name="Rectangle 39"/>
              <p:cNvSpPr>
                <a:spLocks noChangeArrowheads="1"/>
              </p:cNvSpPr>
              <p:nvPr/>
            </p:nvSpPr>
            <p:spPr bwMode="auto">
              <a:xfrm>
                <a:off x="4312" y="3120"/>
                <a:ext cx="626" cy="233"/>
              </a:xfrm>
              <a:prstGeom prst="rect">
                <a:avLst/>
              </a:prstGeom>
              <a:noFill/>
              <a:ln w="9525">
                <a:noFill/>
                <a:miter lim="800000"/>
                <a:headEnd/>
                <a:tailEnd/>
              </a:ln>
            </p:spPr>
            <p:txBody>
              <a:bodyPr wrap="none" lIns="0" tIns="0" rIns="0" bIns="0">
                <a:spAutoFit/>
              </a:bodyPr>
              <a:lstStyle/>
              <a:p>
                <a:pPr>
                  <a:defRPr/>
                </a:pPr>
                <a:r>
                  <a:rPr lang="en-US" dirty="0">
                    <a:solidFill>
                      <a:srgbClr val="0066FF"/>
                    </a:solidFill>
                    <a:latin typeface="+mn-lt"/>
                    <a:cs typeface="Times New Roman" pitchFamily="18" charset="0"/>
                  </a:rPr>
                  <a:t>volume</a:t>
                </a:r>
                <a:endParaRPr lang="en-US" dirty="0">
                  <a:latin typeface="+mn-lt"/>
                  <a:cs typeface="Times New Roman" pitchFamily="18" charset="0"/>
                </a:endParaRPr>
              </a:p>
            </p:txBody>
          </p:sp>
        </p:grpSp>
      </p:grpSp>
      <p:sp>
        <p:nvSpPr>
          <p:cNvPr id="21510" name="Rectangle 11"/>
          <p:cNvSpPr>
            <a:spLocks noChangeArrowheads="1"/>
          </p:cNvSpPr>
          <p:nvPr/>
        </p:nvSpPr>
        <p:spPr bwMode="auto">
          <a:xfrm>
            <a:off x="6146800" y="3962400"/>
            <a:ext cx="2038350" cy="889000"/>
          </a:xfrm>
          <a:prstGeom prst="rect">
            <a:avLst/>
          </a:prstGeom>
          <a:solidFill>
            <a:srgbClr val="FF0000"/>
          </a:solidFill>
          <a:ln w="9525">
            <a:noFill/>
            <a:miter lim="800000"/>
            <a:headEnd/>
            <a:tailEnd/>
          </a:ln>
        </p:spPr>
        <p:txBody>
          <a:bodyPr/>
          <a:lstStyle/>
          <a:p>
            <a:pPr>
              <a:defRPr/>
            </a:pPr>
            <a:endParaRPr lang="en-AU">
              <a:latin typeface="+mn-lt"/>
              <a:cs typeface="Arial" charset="0"/>
            </a:endParaRPr>
          </a:p>
        </p:txBody>
      </p:sp>
      <p:sp>
        <p:nvSpPr>
          <p:cNvPr id="21514" name="Rectangle 15"/>
          <p:cNvSpPr>
            <a:spLocks noChangeArrowheads="1"/>
          </p:cNvSpPr>
          <p:nvPr/>
        </p:nvSpPr>
        <p:spPr bwMode="auto">
          <a:xfrm>
            <a:off x="6311900" y="4000500"/>
            <a:ext cx="0" cy="369888"/>
          </a:xfrm>
          <a:prstGeom prst="rect">
            <a:avLst/>
          </a:prstGeom>
          <a:noFill/>
          <a:ln w="9525">
            <a:noFill/>
            <a:miter lim="800000"/>
            <a:headEnd/>
            <a:tailEnd/>
          </a:ln>
        </p:spPr>
        <p:txBody>
          <a:bodyPr wrap="none" lIns="0" tIns="0" rIns="0" bIns="0">
            <a:spAutoFit/>
          </a:bodyPr>
          <a:lstStyle/>
          <a:p>
            <a:pPr>
              <a:defRPr/>
            </a:pPr>
            <a:endParaRPr lang="en-US" dirty="0">
              <a:latin typeface="+mn-lt"/>
              <a:cs typeface="Times New Roman" pitchFamily="18" charset="0"/>
            </a:endParaRPr>
          </a:p>
        </p:txBody>
      </p:sp>
      <p:sp>
        <p:nvSpPr>
          <p:cNvPr id="21519" name="Rectangle 20"/>
          <p:cNvSpPr>
            <a:spLocks noChangeArrowheads="1"/>
          </p:cNvSpPr>
          <p:nvPr/>
        </p:nvSpPr>
        <p:spPr bwMode="auto">
          <a:xfrm>
            <a:off x="7934325" y="4127500"/>
            <a:ext cx="0" cy="369888"/>
          </a:xfrm>
          <a:prstGeom prst="rect">
            <a:avLst/>
          </a:prstGeom>
          <a:noFill/>
          <a:ln w="9525">
            <a:noFill/>
            <a:miter lim="800000"/>
            <a:headEnd/>
            <a:tailEnd/>
          </a:ln>
        </p:spPr>
        <p:txBody>
          <a:bodyPr wrap="none" lIns="0" tIns="0" rIns="0" bIns="0">
            <a:spAutoFit/>
          </a:bodyPr>
          <a:lstStyle/>
          <a:p>
            <a:pPr>
              <a:defRPr/>
            </a:pPr>
            <a:endParaRPr lang="en-US" dirty="0">
              <a:latin typeface="+mn-lt"/>
              <a:cs typeface="Times New Roman" pitchFamily="18" charset="0"/>
            </a:endParaRPr>
          </a:p>
        </p:txBody>
      </p:sp>
      <p:grpSp>
        <p:nvGrpSpPr>
          <p:cNvPr id="27713" name="Group 30"/>
          <p:cNvGrpSpPr>
            <a:grpSpLocks/>
          </p:cNvGrpSpPr>
          <p:nvPr/>
        </p:nvGrpSpPr>
        <p:grpSpPr bwMode="auto">
          <a:xfrm>
            <a:off x="7989888" y="3136900"/>
            <a:ext cx="1001712" cy="788988"/>
            <a:chOff x="4712" y="2072"/>
            <a:chExt cx="680" cy="497"/>
          </a:xfrm>
        </p:grpSpPr>
        <p:sp>
          <p:nvSpPr>
            <p:cNvPr id="21583" name="Rectangle 27"/>
            <p:cNvSpPr>
              <a:spLocks noChangeArrowheads="1"/>
            </p:cNvSpPr>
            <p:nvPr/>
          </p:nvSpPr>
          <p:spPr bwMode="auto">
            <a:xfrm>
              <a:off x="4817" y="2336"/>
              <a:ext cx="570" cy="233"/>
            </a:xfrm>
            <a:prstGeom prst="rect">
              <a:avLst/>
            </a:prstGeom>
            <a:noFill/>
            <a:ln w="9525">
              <a:noFill/>
              <a:miter lim="800000"/>
              <a:headEnd/>
              <a:tailEnd/>
            </a:ln>
          </p:spPr>
          <p:txBody>
            <a:bodyPr lIns="0" tIns="0" rIns="0" bIns="0">
              <a:spAutoFit/>
            </a:bodyPr>
            <a:lstStyle/>
            <a:p>
              <a:pPr>
                <a:defRPr/>
              </a:pPr>
              <a:r>
                <a:rPr lang="en-US" dirty="0">
                  <a:solidFill>
                    <a:srgbClr val="FF0000"/>
                  </a:solidFill>
                  <a:latin typeface="+mn-lt"/>
                  <a:cs typeface="Arial" charset="0"/>
                </a:rPr>
                <a:t>atom</a:t>
              </a:r>
            </a:p>
          </p:txBody>
        </p:sp>
        <p:sp>
          <p:nvSpPr>
            <p:cNvPr id="21584" name="Line 28"/>
            <p:cNvSpPr>
              <a:spLocks noChangeShapeType="1"/>
            </p:cNvSpPr>
            <p:nvPr/>
          </p:nvSpPr>
          <p:spPr bwMode="auto">
            <a:xfrm>
              <a:off x="4712" y="2336"/>
              <a:ext cx="680" cy="1"/>
            </a:xfrm>
            <a:prstGeom prst="line">
              <a:avLst/>
            </a:prstGeom>
            <a:noFill/>
            <a:ln w="25400">
              <a:solidFill>
                <a:srgbClr val="FF0000"/>
              </a:solidFill>
              <a:round/>
              <a:headEnd/>
              <a:tailEnd/>
            </a:ln>
          </p:spPr>
          <p:txBody>
            <a:bodyPr/>
            <a:lstStyle/>
            <a:p>
              <a:pPr>
                <a:defRPr/>
              </a:pPr>
              <a:endParaRPr lang="en-AU">
                <a:latin typeface="+mn-lt"/>
                <a:cs typeface="Arial" charset="0"/>
              </a:endParaRPr>
            </a:p>
          </p:txBody>
        </p:sp>
        <p:sp>
          <p:nvSpPr>
            <p:cNvPr id="21585" name="Rectangle 29"/>
            <p:cNvSpPr>
              <a:spLocks noChangeArrowheads="1"/>
            </p:cNvSpPr>
            <p:nvPr/>
          </p:nvSpPr>
          <p:spPr bwMode="auto">
            <a:xfrm>
              <a:off x="4712" y="2072"/>
              <a:ext cx="675" cy="233"/>
            </a:xfrm>
            <a:prstGeom prst="rect">
              <a:avLst/>
            </a:prstGeom>
            <a:noFill/>
            <a:ln w="9525">
              <a:noFill/>
              <a:miter lim="800000"/>
              <a:headEnd/>
              <a:tailEnd/>
            </a:ln>
          </p:spPr>
          <p:txBody>
            <a:bodyPr wrap="none" lIns="0" tIns="0" rIns="0" bIns="0">
              <a:spAutoFit/>
            </a:bodyPr>
            <a:lstStyle/>
            <a:p>
              <a:pPr>
                <a:defRPr/>
              </a:pPr>
              <a:r>
                <a:rPr lang="en-US" dirty="0">
                  <a:solidFill>
                    <a:srgbClr val="FF0000"/>
                  </a:solidFill>
                  <a:latin typeface="+mn-lt"/>
                  <a:cs typeface="Arial" charset="0"/>
                </a:rPr>
                <a:t>volume</a:t>
              </a:r>
            </a:p>
          </p:txBody>
        </p:sp>
      </p:grpSp>
      <p:grpSp>
        <p:nvGrpSpPr>
          <p:cNvPr id="9" name="Group 81"/>
          <p:cNvGrpSpPr>
            <a:grpSpLocks/>
          </p:cNvGrpSpPr>
          <p:nvPr/>
        </p:nvGrpSpPr>
        <p:grpSpPr bwMode="auto">
          <a:xfrm>
            <a:off x="4356100" y="3759200"/>
            <a:ext cx="1765300" cy="1092200"/>
            <a:chOff x="4356100" y="3759200"/>
            <a:chExt cx="1765300" cy="1092200"/>
          </a:xfrm>
        </p:grpSpPr>
        <p:sp>
          <p:nvSpPr>
            <p:cNvPr id="21508" name="Rectangle 9"/>
            <p:cNvSpPr>
              <a:spLocks noChangeArrowheads="1"/>
            </p:cNvSpPr>
            <p:nvPr/>
          </p:nvSpPr>
          <p:spPr bwMode="auto">
            <a:xfrm>
              <a:off x="5842000" y="3962400"/>
              <a:ext cx="279400" cy="889000"/>
            </a:xfrm>
            <a:prstGeom prst="rect">
              <a:avLst/>
            </a:prstGeom>
            <a:solidFill>
              <a:srgbClr val="99FF99"/>
            </a:solidFill>
            <a:ln w="9525">
              <a:noFill/>
              <a:miter lim="800000"/>
              <a:headEnd/>
              <a:tailEnd/>
            </a:ln>
          </p:spPr>
          <p:txBody>
            <a:bodyPr/>
            <a:lstStyle/>
            <a:p>
              <a:pPr>
                <a:defRPr/>
              </a:pPr>
              <a:endParaRPr lang="en-AU">
                <a:solidFill>
                  <a:srgbClr val="00B050"/>
                </a:solidFill>
                <a:latin typeface="+mn-lt"/>
                <a:cs typeface="Times New Roman" pitchFamily="18" charset="0"/>
              </a:endParaRPr>
            </a:p>
          </p:txBody>
        </p:sp>
        <p:sp>
          <p:nvSpPr>
            <p:cNvPr id="21520" name="Rectangle 22"/>
            <p:cNvSpPr>
              <a:spLocks noChangeArrowheads="1"/>
            </p:cNvSpPr>
            <p:nvPr/>
          </p:nvSpPr>
          <p:spPr bwMode="auto">
            <a:xfrm>
              <a:off x="5930900" y="4254500"/>
              <a:ext cx="171450" cy="369888"/>
            </a:xfrm>
            <a:prstGeom prst="rect">
              <a:avLst/>
            </a:prstGeom>
            <a:noFill/>
            <a:ln w="9525">
              <a:noFill/>
              <a:miter lim="800000"/>
              <a:headEnd/>
              <a:tailEnd/>
            </a:ln>
          </p:spPr>
          <p:txBody>
            <a:bodyPr wrap="none" lIns="0" tIns="0" rIns="0" bIns="0">
              <a:spAutoFit/>
            </a:bodyPr>
            <a:lstStyle/>
            <a:p>
              <a:pPr>
                <a:defRPr/>
              </a:pPr>
              <a:r>
                <a:rPr lang="en-US" dirty="0">
                  <a:latin typeface="+mn-lt"/>
                  <a:cs typeface="Arial" charset="0"/>
                </a:rPr>
                <a:t>1</a:t>
              </a:r>
            </a:p>
          </p:txBody>
        </p:sp>
        <p:grpSp>
          <p:nvGrpSpPr>
            <p:cNvPr id="29749" name="Group 26"/>
            <p:cNvGrpSpPr>
              <a:grpSpLocks/>
            </p:cNvGrpSpPr>
            <p:nvPr/>
          </p:nvGrpSpPr>
          <p:grpSpPr bwMode="auto">
            <a:xfrm>
              <a:off x="4356100" y="3759200"/>
              <a:ext cx="1130300" cy="814388"/>
              <a:chOff x="2568" y="2264"/>
              <a:chExt cx="712" cy="513"/>
            </a:xfrm>
          </p:grpSpPr>
          <p:sp>
            <p:nvSpPr>
              <p:cNvPr id="21586" name="Rectangle 23"/>
              <p:cNvSpPr>
                <a:spLocks noChangeArrowheads="1"/>
              </p:cNvSpPr>
              <p:nvPr/>
            </p:nvSpPr>
            <p:spPr bwMode="auto">
              <a:xfrm>
                <a:off x="2648" y="2264"/>
                <a:ext cx="528" cy="233"/>
              </a:xfrm>
              <a:prstGeom prst="rect">
                <a:avLst/>
              </a:prstGeom>
              <a:noFill/>
              <a:ln w="9525">
                <a:noFill/>
                <a:miter lim="800000"/>
                <a:headEnd/>
                <a:tailEnd/>
              </a:ln>
            </p:spPr>
            <p:txBody>
              <a:bodyPr wrap="none" lIns="0" tIns="0" rIns="0" bIns="0">
                <a:spAutoFit/>
              </a:bodyPr>
              <a:lstStyle/>
              <a:p>
                <a:pPr>
                  <a:defRPr/>
                </a:pPr>
                <a:r>
                  <a:rPr lang="en-US" dirty="0">
                    <a:solidFill>
                      <a:srgbClr val="00B050"/>
                    </a:solidFill>
                    <a:latin typeface="+mn-lt"/>
                    <a:cs typeface="Times New Roman" pitchFamily="18" charset="0"/>
                  </a:rPr>
                  <a:t>atoms</a:t>
                </a:r>
              </a:p>
            </p:txBody>
          </p:sp>
          <p:sp>
            <p:nvSpPr>
              <p:cNvPr id="21587" name="Line 24"/>
              <p:cNvSpPr>
                <a:spLocks noChangeShapeType="1"/>
              </p:cNvSpPr>
              <p:nvPr/>
            </p:nvSpPr>
            <p:spPr bwMode="auto">
              <a:xfrm>
                <a:off x="2600" y="2528"/>
                <a:ext cx="680" cy="1"/>
              </a:xfrm>
              <a:prstGeom prst="line">
                <a:avLst/>
              </a:prstGeom>
              <a:noFill/>
              <a:ln w="25400">
                <a:solidFill>
                  <a:srgbClr val="009900"/>
                </a:solidFill>
                <a:round/>
                <a:headEnd/>
                <a:tailEnd/>
              </a:ln>
            </p:spPr>
            <p:txBody>
              <a:bodyPr/>
              <a:lstStyle/>
              <a:p>
                <a:pPr>
                  <a:defRPr/>
                </a:pPr>
                <a:endParaRPr lang="en-AU">
                  <a:solidFill>
                    <a:srgbClr val="00B050"/>
                  </a:solidFill>
                  <a:latin typeface="+mn-lt"/>
                  <a:cs typeface="Arial" charset="0"/>
                </a:endParaRPr>
              </a:p>
            </p:txBody>
          </p:sp>
          <p:sp>
            <p:nvSpPr>
              <p:cNvPr id="21588" name="Rectangle 25"/>
              <p:cNvSpPr>
                <a:spLocks noChangeArrowheads="1"/>
              </p:cNvSpPr>
              <p:nvPr/>
            </p:nvSpPr>
            <p:spPr bwMode="auto">
              <a:xfrm>
                <a:off x="2568" y="2544"/>
                <a:ext cx="658" cy="233"/>
              </a:xfrm>
              <a:prstGeom prst="rect">
                <a:avLst/>
              </a:prstGeom>
              <a:noFill/>
              <a:ln w="9525">
                <a:noFill/>
                <a:miter lim="800000"/>
                <a:headEnd/>
                <a:tailEnd/>
              </a:ln>
            </p:spPr>
            <p:txBody>
              <a:bodyPr wrap="none" lIns="0" tIns="0" rIns="0" bIns="0">
                <a:spAutoFit/>
              </a:bodyPr>
              <a:lstStyle/>
              <a:p>
                <a:pPr>
                  <a:defRPr/>
                </a:pPr>
                <a:r>
                  <a:rPr lang="en-US" dirty="0">
                    <a:solidFill>
                      <a:srgbClr val="00B050"/>
                    </a:solidFill>
                    <a:latin typeface="+mn-lt"/>
                    <a:cs typeface="Times New Roman" pitchFamily="18" charset="0"/>
                  </a:rPr>
                  <a:t>unit cell</a:t>
                </a:r>
              </a:p>
            </p:txBody>
          </p:sp>
        </p:grpSp>
        <p:grpSp>
          <p:nvGrpSpPr>
            <p:cNvPr id="29750" name="Group 46"/>
            <p:cNvGrpSpPr>
              <a:grpSpLocks/>
            </p:cNvGrpSpPr>
            <p:nvPr/>
          </p:nvGrpSpPr>
          <p:grpSpPr bwMode="auto">
            <a:xfrm>
              <a:off x="5511800" y="4191000"/>
              <a:ext cx="419100" cy="139700"/>
              <a:chOff x="3296" y="2536"/>
              <a:chExt cx="264" cy="88"/>
            </a:xfrm>
          </p:grpSpPr>
          <p:sp>
            <p:nvSpPr>
              <p:cNvPr id="21572" name="Freeform 44"/>
              <p:cNvSpPr>
                <a:spLocks/>
              </p:cNvSpPr>
              <p:nvPr/>
            </p:nvSpPr>
            <p:spPr bwMode="auto">
              <a:xfrm>
                <a:off x="3464" y="2560"/>
                <a:ext cx="96" cy="64"/>
              </a:xfrm>
              <a:custGeom>
                <a:avLst/>
                <a:gdLst>
                  <a:gd name="T0" fmla="*/ 96 w 96"/>
                  <a:gd name="T1" fmla="*/ 56 h 64"/>
                  <a:gd name="T2" fmla="*/ 0 w 96"/>
                  <a:gd name="T3" fmla="*/ 64 h 64"/>
                  <a:gd name="T4" fmla="*/ 40 w 96"/>
                  <a:gd name="T5" fmla="*/ 40 h 64"/>
                  <a:gd name="T6" fmla="*/ 24 w 96"/>
                  <a:gd name="T7" fmla="*/ 0 h 64"/>
                  <a:gd name="T8" fmla="*/ 96 w 96"/>
                  <a:gd name="T9" fmla="*/ 56 h 64"/>
                  <a:gd name="T10" fmla="*/ 0 60000 65536"/>
                  <a:gd name="T11" fmla="*/ 0 60000 65536"/>
                  <a:gd name="T12" fmla="*/ 0 60000 65536"/>
                  <a:gd name="T13" fmla="*/ 0 60000 65536"/>
                  <a:gd name="T14" fmla="*/ 0 60000 65536"/>
                  <a:gd name="T15" fmla="*/ 0 w 96"/>
                  <a:gd name="T16" fmla="*/ 0 h 64"/>
                  <a:gd name="T17" fmla="*/ 96 w 96"/>
                  <a:gd name="T18" fmla="*/ 64 h 64"/>
                </a:gdLst>
                <a:ahLst/>
                <a:cxnLst>
                  <a:cxn ang="T10">
                    <a:pos x="T0" y="T1"/>
                  </a:cxn>
                  <a:cxn ang="T11">
                    <a:pos x="T2" y="T3"/>
                  </a:cxn>
                  <a:cxn ang="T12">
                    <a:pos x="T4" y="T5"/>
                  </a:cxn>
                  <a:cxn ang="T13">
                    <a:pos x="T6" y="T7"/>
                  </a:cxn>
                  <a:cxn ang="T14">
                    <a:pos x="T8" y="T9"/>
                  </a:cxn>
                </a:cxnLst>
                <a:rect l="T15" t="T16" r="T17" b="T18"/>
                <a:pathLst>
                  <a:path w="96" h="64">
                    <a:moveTo>
                      <a:pt x="96" y="56"/>
                    </a:moveTo>
                    <a:lnTo>
                      <a:pt x="0" y="64"/>
                    </a:lnTo>
                    <a:lnTo>
                      <a:pt x="40" y="40"/>
                    </a:lnTo>
                    <a:lnTo>
                      <a:pt x="24" y="0"/>
                    </a:lnTo>
                    <a:lnTo>
                      <a:pt x="96" y="56"/>
                    </a:lnTo>
                    <a:close/>
                  </a:path>
                </a:pathLst>
              </a:custGeom>
              <a:solidFill>
                <a:srgbClr val="009900"/>
              </a:solidFill>
              <a:ln w="12700">
                <a:solidFill>
                  <a:srgbClr val="009900"/>
                </a:solidFill>
                <a:prstDash val="solid"/>
                <a:round/>
                <a:headEnd/>
                <a:tailEnd/>
              </a:ln>
            </p:spPr>
            <p:txBody>
              <a:bodyPr/>
              <a:lstStyle/>
              <a:p>
                <a:pPr>
                  <a:defRPr/>
                </a:pPr>
                <a:endParaRPr lang="en-AU">
                  <a:solidFill>
                    <a:srgbClr val="00B050"/>
                  </a:solidFill>
                  <a:latin typeface="+mn-lt"/>
                  <a:cs typeface="Arial" charset="0"/>
                </a:endParaRPr>
              </a:p>
            </p:txBody>
          </p:sp>
          <p:sp>
            <p:nvSpPr>
              <p:cNvPr id="21573" name="Line 45"/>
              <p:cNvSpPr>
                <a:spLocks noChangeShapeType="1"/>
              </p:cNvSpPr>
              <p:nvPr/>
            </p:nvSpPr>
            <p:spPr bwMode="auto">
              <a:xfrm>
                <a:off x="3296" y="2536"/>
                <a:ext cx="208" cy="64"/>
              </a:xfrm>
              <a:prstGeom prst="line">
                <a:avLst/>
              </a:prstGeom>
              <a:noFill/>
              <a:ln w="25400">
                <a:solidFill>
                  <a:srgbClr val="009900"/>
                </a:solidFill>
                <a:round/>
                <a:headEnd/>
                <a:tailEnd/>
              </a:ln>
            </p:spPr>
            <p:txBody>
              <a:bodyPr/>
              <a:lstStyle/>
              <a:p>
                <a:pPr>
                  <a:defRPr/>
                </a:pPr>
                <a:endParaRPr lang="en-AU">
                  <a:solidFill>
                    <a:srgbClr val="00B050"/>
                  </a:solidFill>
                  <a:latin typeface="+mn-lt"/>
                  <a:cs typeface="Arial" charset="0"/>
                </a:endParaRPr>
              </a:p>
            </p:txBody>
          </p:sp>
        </p:grpSp>
      </p:grpSp>
      <p:sp>
        <p:nvSpPr>
          <p:cNvPr id="29707" name="Rectangle 8"/>
          <p:cNvSpPr>
            <a:spLocks noGrp="1" noChangeArrowheads="1"/>
          </p:cNvSpPr>
          <p:nvPr>
            <p:ph type="title" idx="4294967295"/>
          </p:nvPr>
        </p:nvSpPr>
        <p:spPr>
          <a:xfrm>
            <a:off x="0" y="360363"/>
            <a:ext cx="9144000" cy="692150"/>
          </a:xfrm>
        </p:spPr>
        <p:txBody>
          <a:bodyPr/>
          <a:lstStyle/>
          <a:p>
            <a:pPr eaLnBrk="1" hangingPunct="1"/>
            <a:r>
              <a:rPr lang="en-US" altLang="en-US" sz="3200" smtClean="0">
                <a:solidFill>
                  <a:schemeClr val="bg1"/>
                </a:solidFill>
              </a:rPr>
              <a:t>Atomic Packing Factor (APF)</a:t>
            </a:r>
          </a:p>
        </p:txBody>
      </p:sp>
      <p:grpSp>
        <p:nvGrpSpPr>
          <p:cNvPr id="4" name="Group 3"/>
          <p:cNvGrpSpPr>
            <a:grpSpLocks/>
          </p:cNvGrpSpPr>
          <p:nvPr/>
        </p:nvGrpSpPr>
        <p:grpSpPr bwMode="auto">
          <a:xfrm>
            <a:off x="323850" y="1335088"/>
            <a:ext cx="6057900" cy="1600200"/>
            <a:chOff x="323850" y="1335088"/>
            <a:chExt cx="6057900" cy="1600200"/>
          </a:xfrm>
        </p:grpSpPr>
        <p:sp>
          <p:nvSpPr>
            <p:cNvPr id="21530" name="Rectangle 49"/>
            <p:cNvSpPr>
              <a:spLocks noChangeArrowheads="1"/>
            </p:cNvSpPr>
            <p:nvPr/>
          </p:nvSpPr>
          <p:spPr bwMode="auto">
            <a:xfrm>
              <a:off x="438150" y="1754188"/>
              <a:ext cx="947738" cy="369887"/>
            </a:xfrm>
            <a:prstGeom prst="rect">
              <a:avLst/>
            </a:prstGeom>
            <a:noFill/>
            <a:ln w="9525">
              <a:noFill/>
              <a:miter lim="800000"/>
              <a:headEnd/>
              <a:tailEnd/>
            </a:ln>
          </p:spPr>
          <p:txBody>
            <a:bodyPr wrap="none" lIns="0" tIns="0" rIns="0" bIns="0">
              <a:spAutoFit/>
            </a:bodyPr>
            <a:lstStyle/>
            <a:p>
              <a:pPr>
                <a:defRPr/>
              </a:pPr>
              <a:r>
                <a:rPr lang="en-US" dirty="0">
                  <a:solidFill>
                    <a:srgbClr val="0000FF"/>
                  </a:solidFill>
                  <a:latin typeface="+mn-lt"/>
                  <a:cs typeface="Times New Roman" pitchFamily="18" charset="0"/>
                </a:rPr>
                <a:t>APF = </a:t>
              </a:r>
              <a:endParaRPr lang="en-US" dirty="0">
                <a:latin typeface="+mn-lt"/>
                <a:cs typeface="Times New Roman" pitchFamily="18" charset="0"/>
              </a:endParaRPr>
            </a:p>
          </p:txBody>
        </p:sp>
        <p:sp>
          <p:nvSpPr>
            <p:cNvPr id="21531" name="Line 50"/>
            <p:cNvSpPr>
              <a:spLocks noChangeShapeType="1"/>
            </p:cNvSpPr>
            <p:nvPr/>
          </p:nvSpPr>
          <p:spPr bwMode="auto">
            <a:xfrm>
              <a:off x="1454150" y="1893888"/>
              <a:ext cx="4572000" cy="1587"/>
            </a:xfrm>
            <a:prstGeom prst="line">
              <a:avLst/>
            </a:prstGeom>
            <a:noFill/>
            <a:ln w="12700">
              <a:solidFill>
                <a:srgbClr val="0000FF"/>
              </a:solidFill>
              <a:round/>
              <a:headEnd/>
              <a:tailEnd/>
            </a:ln>
          </p:spPr>
          <p:txBody>
            <a:bodyPr/>
            <a:lstStyle/>
            <a:p>
              <a:pPr>
                <a:defRPr/>
              </a:pPr>
              <a:endParaRPr lang="en-AU">
                <a:latin typeface="+mn-lt"/>
                <a:cs typeface="Arial" charset="0"/>
              </a:endParaRPr>
            </a:p>
          </p:txBody>
        </p:sp>
        <p:sp>
          <p:nvSpPr>
            <p:cNvPr id="21532" name="Rectangle 51"/>
            <p:cNvSpPr>
              <a:spLocks noChangeArrowheads="1"/>
            </p:cNvSpPr>
            <p:nvPr/>
          </p:nvSpPr>
          <p:spPr bwMode="auto">
            <a:xfrm>
              <a:off x="1581150" y="1525588"/>
              <a:ext cx="3868738" cy="369887"/>
            </a:xfrm>
            <a:prstGeom prst="rect">
              <a:avLst/>
            </a:prstGeom>
            <a:noFill/>
            <a:ln w="9525">
              <a:noFill/>
              <a:miter lim="800000"/>
              <a:headEnd/>
              <a:tailEnd/>
            </a:ln>
          </p:spPr>
          <p:txBody>
            <a:bodyPr wrap="none" lIns="0" tIns="0" rIns="0" bIns="0">
              <a:spAutoFit/>
            </a:bodyPr>
            <a:lstStyle/>
            <a:p>
              <a:pPr>
                <a:defRPr/>
              </a:pPr>
              <a:r>
                <a:rPr lang="en-US" dirty="0">
                  <a:solidFill>
                    <a:srgbClr val="0000FF"/>
                  </a:solidFill>
                  <a:latin typeface="+mn-lt"/>
                  <a:cs typeface="Times New Roman" pitchFamily="18" charset="0"/>
                </a:rPr>
                <a:t>Volume of atoms in unit cell*</a:t>
              </a:r>
              <a:endParaRPr lang="en-US" dirty="0">
                <a:latin typeface="+mn-lt"/>
                <a:cs typeface="Times New Roman" pitchFamily="18" charset="0"/>
              </a:endParaRPr>
            </a:p>
          </p:txBody>
        </p:sp>
        <p:sp>
          <p:nvSpPr>
            <p:cNvPr id="21533" name="Rectangle 52"/>
            <p:cNvSpPr>
              <a:spLocks noChangeArrowheads="1"/>
            </p:cNvSpPr>
            <p:nvPr/>
          </p:nvSpPr>
          <p:spPr bwMode="auto">
            <a:xfrm>
              <a:off x="2152650" y="1982788"/>
              <a:ext cx="2500313" cy="369887"/>
            </a:xfrm>
            <a:prstGeom prst="rect">
              <a:avLst/>
            </a:prstGeom>
            <a:noFill/>
            <a:ln w="9525">
              <a:noFill/>
              <a:miter lim="800000"/>
              <a:headEnd/>
              <a:tailEnd/>
            </a:ln>
          </p:spPr>
          <p:txBody>
            <a:bodyPr wrap="none" lIns="0" tIns="0" rIns="0" bIns="0">
              <a:spAutoFit/>
            </a:bodyPr>
            <a:lstStyle/>
            <a:p>
              <a:pPr>
                <a:defRPr/>
              </a:pPr>
              <a:r>
                <a:rPr lang="en-US" dirty="0">
                  <a:solidFill>
                    <a:srgbClr val="0000FF"/>
                  </a:solidFill>
                  <a:latin typeface="+mn-lt"/>
                  <a:cs typeface="Times New Roman" pitchFamily="18" charset="0"/>
                </a:rPr>
                <a:t>Volume of unit cell</a:t>
              </a:r>
              <a:endParaRPr lang="en-US" dirty="0">
                <a:latin typeface="+mn-lt"/>
                <a:cs typeface="Times New Roman" pitchFamily="18" charset="0"/>
              </a:endParaRPr>
            </a:p>
          </p:txBody>
        </p:sp>
        <p:sp>
          <p:nvSpPr>
            <p:cNvPr id="21534" name="Rectangle 53"/>
            <p:cNvSpPr>
              <a:spLocks noChangeArrowheads="1"/>
            </p:cNvSpPr>
            <p:nvPr/>
          </p:nvSpPr>
          <p:spPr bwMode="auto">
            <a:xfrm>
              <a:off x="323850" y="1335088"/>
              <a:ext cx="6057900" cy="1600200"/>
            </a:xfrm>
            <a:prstGeom prst="rect">
              <a:avLst/>
            </a:prstGeom>
            <a:noFill/>
            <a:ln w="25400">
              <a:solidFill>
                <a:srgbClr val="0000FF"/>
              </a:solidFill>
              <a:miter lim="800000"/>
              <a:headEnd/>
              <a:tailEnd/>
            </a:ln>
          </p:spPr>
          <p:txBody>
            <a:bodyPr/>
            <a:lstStyle/>
            <a:p>
              <a:pPr>
                <a:defRPr/>
              </a:pPr>
              <a:endParaRPr lang="en-AU">
                <a:latin typeface="+mn-lt"/>
                <a:cs typeface="Arial" charset="0"/>
              </a:endParaRPr>
            </a:p>
          </p:txBody>
        </p:sp>
        <p:sp>
          <p:nvSpPr>
            <p:cNvPr id="21535" name="Rectangle 54"/>
            <p:cNvSpPr>
              <a:spLocks noChangeArrowheads="1"/>
            </p:cNvSpPr>
            <p:nvPr/>
          </p:nvSpPr>
          <p:spPr bwMode="auto">
            <a:xfrm>
              <a:off x="430213" y="2554288"/>
              <a:ext cx="2054225" cy="246062"/>
            </a:xfrm>
            <a:prstGeom prst="rect">
              <a:avLst/>
            </a:prstGeom>
            <a:noFill/>
            <a:ln w="9525">
              <a:noFill/>
              <a:miter lim="800000"/>
              <a:headEnd/>
              <a:tailEnd/>
            </a:ln>
          </p:spPr>
          <p:txBody>
            <a:bodyPr wrap="none" lIns="0" tIns="0" rIns="0" bIns="0">
              <a:spAutoFit/>
            </a:bodyPr>
            <a:lstStyle/>
            <a:p>
              <a:pPr>
                <a:defRPr/>
              </a:pPr>
              <a:r>
                <a:rPr lang="en-US" sz="1600" dirty="0">
                  <a:solidFill>
                    <a:srgbClr val="0000FF"/>
                  </a:solidFill>
                  <a:latin typeface="+mn-lt"/>
                  <a:cs typeface="Arial" charset="0"/>
                </a:rPr>
                <a:t>*</a:t>
              </a:r>
              <a:r>
                <a:rPr lang="en-US" sz="1600" i="1" dirty="0">
                  <a:solidFill>
                    <a:srgbClr val="0000FF"/>
                  </a:solidFill>
                  <a:latin typeface="+mn-lt"/>
                  <a:cs typeface="Arial" charset="0"/>
                </a:rPr>
                <a:t>assume hard spheres</a:t>
              </a:r>
              <a:endParaRPr lang="en-US" sz="1600" i="1" dirty="0">
                <a:latin typeface="+mn-lt"/>
                <a:cs typeface="Arial" charset="0"/>
              </a:endParaRPr>
            </a:p>
          </p:txBody>
        </p:sp>
      </p:grpSp>
      <p:grpSp>
        <p:nvGrpSpPr>
          <p:cNvPr id="29709" name="Group 89"/>
          <p:cNvGrpSpPr>
            <a:grpSpLocks noChangeAspect="1"/>
          </p:cNvGrpSpPr>
          <p:nvPr/>
        </p:nvGrpSpPr>
        <p:grpSpPr bwMode="auto">
          <a:xfrm>
            <a:off x="1169988" y="3205163"/>
            <a:ext cx="2411412" cy="2695575"/>
            <a:chOff x="456" y="2084"/>
            <a:chExt cx="1687" cy="1885"/>
          </a:xfrm>
        </p:grpSpPr>
        <p:pic>
          <p:nvPicPr>
            <p:cNvPr id="29715"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2112"/>
              <a:ext cx="122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5" name="Rectangle 59"/>
            <p:cNvSpPr>
              <a:spLocks noChangeArrowheads="1"/>
            </p:cNvSpPr>
            <p:nvPr/>
          </p:nvSpPr>
          <p:spPr bwMode="auto">
            <a:xfrm>
              <a:off x="611" y="2084"/>
              <a:ext cx="1532" cy="1224"/>
            </a:xfrm>
            <a:prstGeom prst="rect">
              <a:avLst/>
            </a:prstGeom>
            <a:noFill/>
            <a:ln w="12700">
              <a:solidFill>
                <a:srgbClr val="FFFFFF"/>
              </a:solidFill>
              <a:miter lim="800000"/>
              <a:headEnd/>
              <a:tailEnd/>
            </a:ln>
          </p:spPr>
          <p:txBody>
            <a:bodyPr/>
            <a:lstStyle/>
            <a:p>
              <a:pPr>
                <a:defRPr/>
              </a:pPr>
              <a:endParaRPr lang="en-AU">
                <a:latin typeface="+mn-lt"/>
                <a:cs typeface="Times New Roman" pitchFamily="18" charset="0"/>
              </a:endParaRPr>
            </a:p>
          </p:txBody>
        </p:sp>
        <p:grpSp>
          <p:nvGrpSpPr>
            <p:cNvPr id="29717" name="Group 63"/>
            <p:cNvGrpSpPr>
              <a:grpSpLocks/>
            </p:cNvGrpSpPr>
            <p:nvPr/>
          </p:nvGrpSpPr>
          <p:grpSpPr bwMode="auto">
            <a:xfrm>
              <a:off x="576" y="2248"/>
              <a:ext cx="64" cy="744"/>
              <a:chOff x="576" y="2248"/>
              <a:chExt cx="64" cy="744"/>
            </a:xfrm>
          </p:grpSpPr>
          <p:sp>
            <p:nvSpPr>
              <p:cNvPr id="21569" name="Freeform 60"/>
              <p:cNvSpPr>
                <a:spLocks/>
              </p:cNvSpPr>
              <p:nvPr/>
            </p:nvSpPr>
            <p:spPr bwMode="auto">
              <a:xfrm>
                <a:off x="576" y="2248"/>
                <a:ext cx="64" cy="88"/>
              </a:xfrm>
              <a:custGeom>
                <a:avLst/>
                <a:gdLst>
                  <a:gd name="T0" fmla="*/ 32 w 64"/>
                  <a:gd name="T1" fmla="*/ 0 h 88"/>
                  <a:gd name="T2" fmla="*/ 64 w 64"/>
                  <a:gd name="T3" fmla="*/ 88 h 88"/>
                  <a:gd name="T4" fmla="*/ 32 w 64"/>
                  <a:gd name="T5" fmla="*/ 56 h 88"/>
                  <a:gd name="T6" fmla="*/ 0 w 64"/>
                  <a:gd name="T7" fmla="*/ 88 h 88"/>
                  <a:gd name="T8" fmla="*/ 32 w 64"/>
                  <a:gd name="T9" fmla="*/ 0 h 88"/>
                  <a:gd name="T10" fmla="*/ 0 60000 65536"/>
                  <a:gd name="T11" fmla="*/ 0 60000 65536"/>
                  <a:gd name="T12" fmla="*/ 0 60000 65536"/>
                  <a:gd name="T13" fmla="*/ 0 60000 65536"/>
                  <a:gd name="T14" fmla="*/ 0 60000 65536"/>
                  <a:gd name="T15" fmla="*/ 0 w 64"/>
                  <a:gd name="T16" fmla="*/ 0 h 88"/>
                  <a:gd name="T17" fmla="*/ 64 w 64"/>
                  <a:gd name="T18" fmla="*/ 88 h 88"/>
                </a:gdLst>
                <a:ahLst/>
                <a:cxnLst>
                  <a:cxn ang="T10">
                    <a:pos x="T0" y="T1"/>
                  </a:cxn>
                  <a:cxn ang="T11">
                    <a:pos x="T2" y="T3"/>
                  </a:cxn>
                  <a:cxn ang="T12">
                    <a:pos x="T4" y="T5"/>
                  </a:cxn>
                  <a:cxn ang="T13">
                    <a:pos x="T6" y="T7"/>
                  </a:cxn>
                  <a:cxn ang="T14">
                    <a:pos x="T8" y="T9"/>
                  </a:cxn>
                </a:cxnLst>
                <a:rect l="T15" t="T16" r="T17" b="T18"/>
                <a:pathLst>
                  <a:path w="64" h="88">
                    <a:moveTo>
                      <a:pt x="32" y="0"/>
                    </a:moveTo>
                    <a:lnTo>
                      <a:pt x="64" y="88"/>
                    </a:lnTo>
                    <a:lnTo>
                      <a:pt x="32" y="56"/>
                    </a:lnTo>
                    <a:lnTo>
                      <a:pt x="0" y="88"/>
                    </a:lnTo>
                    <a:lnTo>
                      <a:pt x="32" y="0"/>
                    </a:lnTo>
                    <a:close/>
                  </a:path>
                </a:pathLst>
              </a:custGeom>
              <a:solidFill>
                <a:srgbClr val="000000"/>
              </a:solidFill>
              <a:ln w="12700">
                <a:solidFill>
                  <a:srgbClr val="000000"/>
                </a:solidFill>
                <a:prstDash val="solid"/>
                <a:round/>
                <a:headEnd/>
                <a:tailEnd/>
              </a:ln>
            </p:spPr>
            <p:txBody>
              <a:bodyPr/>
              <a:lstStyle/>
              <a:p>
                <a:pPr>
                  <a:defRPr/>
                </a:pPr>
                <a:endParaRPr lang="en-AU">
                  <a:latin typeface="+mn-lt"/>
                  <a:cs typeface="Arial" charset="0"/>
                </a:endParaRPr>
              </a:p>
            </p:txBody>
          </p:sp>
          <p:sp>
            <p:nvSpPr>
              <p:cNvPr id="21570" name="Freeform 61"/>
              <p:cNvSpPr>
                <a:spLocks/>
              </p:cNvSpPr>
              <p:nvPr/>
            </p:nvSpPr>
            <p:spPr bwMode="auto">
              <a:xfrm>
                <a:off x="576" y="2904"/>
                <a:ext cx="64" cy="88"/>
              </a:xfrm>
              <a:custGeom>
                <a:avLst/>
                <a:gdLst>
                  <a:gd name="T0" fmla="*/ 32 w 64"/>
                  <a:gd name="T1" fmla="*/ 88 h 88"/>
                  <a:gd name="T2" fmla="*/ 0 w 64"/>
                  <a:gd name="T3" fmla="*/ 0 h 88"/>
                  <a:gd name="T4" fmla="*/ 32 w 64"/>
                  <a:gd name="T5" fmla="*/ 32 h 88"/>
                  <a:gd name="T6" fmla="*/ 64 w 64"/>
                  <a:gd name="T7" fmla="*/ 0 h 88"/>
                  <a:gd name="T8" fmla="*/ 32 w 64"/>
                  <a:gd name="T9" fmla="*/ 88 h 88"/>
                  <a:gd name="T10" fmla="*/ 0 60000 65536"/>
                  <a:gd name="T11" fmla="*/ 0 60000 65536"/>
                  <a:gd name="T12" fmla="*/ 0 60000 65536"/>
                  <a:gd name="T13" fmla="*/ 0 60000 65536"/>
                  <a:gd name="T14" fmla="*/ 0 60000 65536"/>
                  <a:gd name="T15" fmla="*/ 0 w 64"/>
                  <a:gd name="T16" fmla="*/ 0 h 88"/>
                  <a:gd name="T17" fmla="*/ 64 w 64"/>
                  <a:gd name="T18" fmla="*/ 88 h 88"/>
                </a:gdLst>
                <a:ahLst/>
                <a:cxnLst>
                  <a:cxn ang="T10">
                    <a:pos x="T0" y="T1"/>
                  </a:cxn>
                  <a:cxn ang="T11">
                    <a:pos x="T2" y="T3"/>
                  </a:cxn>
                  <a:cxn ang="T12">
                    <a:pos x="T4" y="T5"/>
                  </a:cxn>
                  <a:cxn ang="T13">
                    <a:pos x="T6" y="T7"/>
                  </a:cxn>
                  <a:cxn ang="T14">
                    <a:pos x="T8" y="T9"/>
                  </a:cxn>
                </a:cxnLst>
                <a:rect l="T15" t="T16" r="T17" b="T18"/>
                <a:pathLst>
                  <a:path w="64" h="88">
                    <a:moveTo>
                      <a:pt x="32" y="88"/>
                    </a:moveTo>
                    <a:lnTo>
                      <a:pt x="0" y="0"/>
                    </a:lnTo>
                    <a:lnTo>
                      <a:pt x="32" y="32"/>
                    </a:lnTo>
                    <a:lnTo>
                      <a:pt x="64" y="0"/>
                    </a:lnTo>
                    <a:lnTo>
                      <a:pt x="32" y="88"/>
                    </a:lnTo>
                    <a:close/>
                  </a:path>
                </a:pathLst>
              </a:custGeom>
              <a:solidFill>
                <a:srgbClr val="000000"/>
              </a:solidFill>
              <a:ln w="12700">
                <a:solidFill>
                  <a:srgbClr val="000000"/>
                </a:solidFill>
                <a:prstDash val="solid"/>
                <a:round/>
                <a:headEnd/>
                <a:tailEnd/>
              </a:ln>
            </p:spPr>
            <p:txBody>
              <a:bodyPr/>
              <a:lstStyle/>
              <a:p>
                <a:pPr>
                  <a:defRPr/>
                </a:pPr>
                <a:endParaRPr lang="en-AU">
                  <a:latin typeface="+mn-lt"/>
                  <a:cs typeface="Arial" charset="0"/>
                </a:endParaRPr>
              </a:p>
            </p:txBody>
          </p:sp>
          <p:sp>
            <p:nvSpPr>
              <p:cNvPr id="21571" name="Line 62"/>
              <p:cNvSpPr>
                <a:spLocks noChangeShapeType="1"/>
              </p:cNvSpPr>
              <p:nvPr/>
            </p:nvSpPr>
            <p:spPr bwMode="auto">
              <a:xfrm>
                <a:off x="608" y="2304"/>
                <a:ext cx="1" cy="633"/>
              </a:xfrm>
              <a:prstGeom prst="line">
                <a:avLst/>
              </a:prstGeom>
              <a:noFill/>
              <a:ln w="25400">
                <a:solidFill>
                  <a:srgbClr val="000000"/>
                </a:solidFill>
                <a:round/>
                <a:headEnd/>
                <a:tailEnd/>
              </a:ln>
            </p:spPr>
            <p:txBody>
              <a:bodyPr/>
              <a:lstStyle/>
              <a:p>
                <a:pPr>
                  <a:defRPr/>
                </a:pPr>
                <a:endParaRPr lang="en-AU">
                  <a:latin typeface="+mn-lt"/>
                  <a:cs typeface="Arial" charset="0"/>
                </a:endParaRPr>
              </a:p>
            </p:txBody>
          </p:sp>
        </p:grpSp>
        <p:sp>
          <p:nvSpPr>
            <p:cNvPr id="21547" name="Rectangle 64"/>
            <p:cNvSpPr>
              <a:spLocks noChangeArrowheads="1"/>
            </p:cNvSpPr>
            <p:nvPr/>
          </p:nvSpPr>
          <p:spPr bwMode="auto">
            <a:xfrm>
              <a:off x="536" y="2488"/>
              <a:ext cx="128" cy="222"/>
            </a:xfrm>
            <a:prstGeom prst="rect">
              <a:avLst/>
            </a:prstGeom>
            <a:solidFill>
              <a:srgbClr val="FFFFFF"/>
            </a:solidFill>
            <a:ln w="9525">
              <a:noFill/>
              <a:miter lim="800000"/>
              <a:headEnd/>
              <a:tailEnd/>
            </a:ln>
          </p:spPr>
          <p:txBody>
            <a:bodyPr/>
            <a:lstStyle/>
            <a:p>
              <a:pPr>
                <a:defRPr/>
              </a:pPr>
              <a:endParaRPr lang="en-AU">
                <a:latin typeface="+mn-lt"/>
                <a:cs typeface="Times New Roman" pitchFamily="18" charset="0"/>
              </a:endParaRPr>
            </a:p>
          </p:txBody>
        </p:sp>
        <p:sp>
          <p:nvSpPr>
            <p:cNvPr id="21548" name="Rectangle 65"/>
            <p:cNvSpPr>
              <a:spLocks noChangeArrowheads="1"/>
            </p:cNvSpPr>
            <p:nvPr/>
          </p:nvSpPr>
          <p:spPr bwMode="auto">
            <a:xfrm>
              <a:off x="456" y="2488"/>
              <a:ext cx="277" cy="258"/>
            </a:xfrm>
            <a:prstGeom prst="rect">
              <a:avLst/>
            </a:prstGeom>
            <a:noFill/>
            <a:ln w="9525">
              <a:noFill/>
              <a:miter lim="800000"/>
              <a:headEnd/>
              <a:tailEnd/>
            </a:ln>
          </p:spPr>
          <p:txBody>
            <a:bodyPr wrap="none" lIns="0" tIns="0" rIns="0" bIns="0">
              <a:spAutoFit/>
            </a:bodyPr>
            <a:lstStyle/>
            <a:p>
              <a:pPr>
                <a:defRPr/>
              </a:pPr>
              <a:r>
                <a:rPr lang="en-US" i="1" dirty="0">
                  <a:solidFill>
                    <a:srgbClr val="000000"/>
                  </a:solidFill>
                  <a:latin typeface="+mn-lt"/>
                  <a:cs typeface="Times New Roman" pitchFamily="18" charset="0"/>
                </a:rPr>
                <a:t>2R</a:t>
              </a:r>
              <a:endParaRPr lang="en-US" i="1" dirty="0">
                <a:latin typeface="+mn-lt"/>
                <a:cs typeface="Times New Roman" pitchFamily="18" charset="0"/>
              </a:endParaRPr>
            </a:p>
          </p:txBody>
        </p:sp>
        <p:sp>
          <p:nvSpPr>
            <p:cNvPr id="21549" name="Line 66"/>
            <p:cNvSpPr>
              <a:spLocks noChangeShapeType="1"/>
            </p:cNvSpPr>
            <p:nvPr/>
          </p:nvSpPr>
          <p:spPr bwMode="auto">
            <a:xfrm>
              <a:off x="480" y="2241"/>
              <a:ext cx="288" cy="0"/>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21550" name="Line 67"/>
            <p:cNvSpPr>
              <a:spLocks noChangeShapeType="1"/>
            </p:cNvSpPr>
            <p:nvPr/>
          </p:nvSpPr>
          <p:spPr bwMode="auto">
            <a:xfrm>
              <a:off x="488" y="2977"/>
              <a:ext cx="288" cy="0"/>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21553" name="Rectangle 71"/>
            <p:cNvSpPr>
              <a:spLocks noChangeArrowheads="1"/>
            </p:cNvSpPr>
            <p:nvPr/>
          </p:nvSpPr>
          <p:spPr bwMode="auto">
            <a:xfrm>
              <a:off x="456" y="3736"/>
              <a:ext cx="589" cy="233"/>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cs typeface="Times New Roman" pitchFamily="18" charset="0"/>
                </a:rPr>
                <a:t>           </a:t>
              </a:r>
              <a:endParaRPr lang="en-US" dirty="0">
                <a:latin typeface="+mn-lt"/>
                <a:cs typeface="Times New Roman" pitchFamily="18" charset="0"/>
              </a:endParaRPr>
            </a:p>
          </p:txBody>
        </p:sp>
        <p:grpSp>
          <p:nvGrpSpPr>
            <p:cNvPr id="29723" name="Group 77"/>
            <p:cNvGrpSpPr>
              <a:grpSpLocks/>
            </p:cNvGrpSpPr>
            <p:nvPr/>
          </p:nvGrpSpPr>
          <p:grpSpPr bwMode="auto">
            <a:xfrm>
              <a:off x="1256" y="3096"/>
              <a:ext cx="664" cy="216"/>
              <a:chOff x="1256" y="3096"/>
              <a:chExt cx="664" cy="216"/>
            </a:xfrm>
          </p:grpSpPr>
          <p:sp>
            <p:nvSpPr>
              <p:cNvPr id="21566" name="Freeform 74"/>
              <p:cNvSpPr>
                <a:spLocks/>
              </p:cNvSpPr>
              <p:nvPr/>
            </p:nvSpPr>
            <p:spPr bwMode="auto">
              <a:xfrm>
                <a:off x="1256" y="3235"/>
                <a:ext cx="112" cy="81"/>
              </a:xfrm>
              <a:custGeom>
                <a:avLst/>
                <a:gdLst>
                  <a:gd name="T0" fmla="*/ 0 w 112"/>
                  <a:gd name="T1" fmla="*/ 72 h 80"/>
                  <a:gd name="T2" fmla="*/ 88 w 112"/>
                  <a:gd name="T3" fmla="*/ 0 h 80"/>
                  <a:gd name="T4" fmla="*/ 72 w 112"/>
                  <a:gd name="T5" fmla="*/ 48 h 80"/>
                  <a:gd name="T6" fmla="*/ 112 w 112"/>
                  <a:gd name="T7" fmla="*/ 80 h 80"/>
                  <a:gd name="T8" fmla="*/ 0 w 112"/>
                  <a:gd name="T9" fmla="*/ 72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72"/>
                    </a:moveTo>
                    <a:lnTo>
                      <a:pt x="88" y="0"/>
                    </a:lnTo>
                    <a:lnTo>
                      <a:pt x="72" y="48"/>
                    </a:lnTo>
                    <a:lnTo>
                      <a:pt x="112" y="80"/>
                    </a:lnTo>
                    <a:lnTo>
                      <a:pt x="0" y="72"/>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1567" name="Freeform 75"/>
              <p:cNvSpPr>
                <a:spLocks/>
              </p:cNvSpPr>
              <p:nvPr/>
            </p:nvSpPr>
            <p:spPr bwMode="auto">
              <a:xfrm>
                <a:off x="1808" y="3096"/>
                <a:ext cx="112" cy="80"/>
              </a:xfrm>
              <a:custGeom>
                <a:avLst/>
                <a:gdLst>
                  <a:gd name="T0" fmla="*/ 112 w 112"/>
                  <a:gd name="T1" fmla="*/ 8 h 80"/>
                  <a:gd name="T2" fmla="*/ 24 w 112"/>
                  <a:gd name="T3" fmla="*/ 80 h 80"/>
                  <a:gd name="T4" fmla="*/ 40 w 112"/>
                  <a:gd name="T5" fmla="*/ 32 h 80"/>
                  <a:gd name="T6" fmla="*/ 0 w 112"/>
                  <a:gd name="T7" fmla="*/ 0 h 80"/>
                  <a:gd name="T8" fmla="*/ 112 w 112"/>
                  <a:gd name="T9" fmla="*/ 8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
                    </a:moveTo>
                    <a:lnTo>
                      <a:pt x="24" y="80"/>
                    </a:lnTo>
                    <a:lnTo>
                      <a:pt x="40" y="32"/>
                    </a:lnTo>
                    <a:lnTo>
                      <a:pt x="0" y="0"/>
                    </a:lnTo>
                    <a:lnTo>
                      <a:pt x="112" y="8"/>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1568" name="Line 76"/>
              <p:cNvSpPr>
                <a:spLocks noChangeShapeType="1"/>
              </p:cNvSpPr>
              <p:nvPr/>
            </p:nvSpPr>
            <p:spPr bwMode="auto">
              <a:xfrm flipV="1">
                <a:off x="1328" y="3131"/>
                <a:ext cx="520" cy="149"/>
              </a:xfrm>
              <a:prstGeom prst="line">
                <a:avLst/>
              </a:prstGeom>
              <a:noFill/>
              <a:ln w="38100">
                <a:solidFill>
                  <a:srgbClr val="663300"/>
                </a:solidFill>
                <a:round/>
                <a:headEnd/>
                <a:tailEnd/>
              </a:ln>
            </p:spPr>
            <p:txBody>
              <a:bodyPr/>
              <a:lstStyle/>
              <a:p>
                <a:pPr>
                  <a:defRPr/>
                </a:pPr>
                <a:endParaRPr lang="en-AU">
                  <a:latin typeface="+mn-lt"/>
                  <a:cs typeface="Arial" charset="0"/>
                </a:endParaRPr>
              </a:p>
            </p:txBody>
          </p:sp>
        </p:grpSp>
        <p:grpSp>
          <p:nvGrpSpPr>
            <p:cNvPr id="29724" name="Group 81"/>
            <p:cNvGrpSpPr>
              <a:grpSpLocks/>
            </p:cNvGrpSpPr>
            <p:nvPr/>
          </p:nvGrpSpPr>
          <p:grpSpPr bwMode="auto">
            <a:xfrm>
              <a:off x="792" y="2968"/>
              <a:ext cx="456" cy="336"/>
              <a:chOff x="792" y="2968"/>
              <a:chExt cx="456" cy="336"/>
            </a:xfrm>
          </p:grpSpPr>
          <p:sp>
            <p:nvSpPr>
              <p:cNvPr id="21563" name="Freeform 78"/>
              <p:cNvSpPr>
                <a:spLocks/>
              </p:cNvSpPr>
              <p:nvPr/>
            </p:nvSpPr>
            <p:spPr bwMode="auto">
              <a:xfrm>
                <a:off x="797" y="2968"/>
                <a:ext cx="100" cy="97"/>
              </a:xfrm>
              <a:custGeom>
                <a:avLst/>
                <a:gdLst>
                  <a:gd name="T0" fmla="*/ 0 w 104"/>
                  <a:gd name="T1" fmla="*/ 0 h 96"/>
                  <a:gd name="T2" fmla="*/ 104 w 104"/>
                  <a:gd name="T3" fmla="*/ 32 h 96"/>
                  <a:gd name="T4" fmla="*/ 56 w 104"/>
                  <a:gd name="T5" fmla="*/ 40 h 96"/>
                  <a:gd name="T6" fmla="*/ 56 w 104"/>
                  <a:gd name="T7" fmla="*/ 96 h 96"/>
                  <a:gd name="T8" fmla="*/ 0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0"/>
                    </a:moveTo>
                    <a:lnTo>
                      <a:pt x="104" y="32"/>
                    </a:lnTo>
                    <a:lnTo>
                      <a:pt x="56" y="40"/>
                    </a:lnTo>
                    <a:lnTo>
                      <a:pt x="56" y="96"/>
                    </a:lnTo>
                    <a:lnTo>
                      <a:pt x="0"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1564" name="Freeform 79"/>
              <p:cNvSpPr>
                <a:spLocks/>
              </p:cNvSpPr>
              <p:nvPr/>
            </p:nvSpPr>
            <p:spPr bwMode="auto">
              <a:xfrm>
                <a:off x="1143" y="3207"/>
                <a:ext cx="100" cy="97"/>
              </a:xfrm>
              <a:custGeom>
                <a:avLst/>
                <a:gdLst>
                  <a:gd name="T0" fmla="*/ 104 w 104"/>
                  <a:gd name="T1" fmla="*/ 96 h 96"/>
                  <a:gd name="T2" fmla="*/ 0 w 104"/>
                  <a:gd name="T3" fmla="*/ 64 h 96"/>
                  <a:gd name="T4" fmla="*/ 48 w 104"/>
                  <a:gd name="T5" fmla="*/ 56 h 96"/>
                  <a:gd name="T6" fmla="*/ 48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64"/>
                    </a:lnTo>
                    <a:lnTo>
                      <a:pt x="48" y="56"/>
                    </a:lnTo>
                    <a:lnTo>
                      <a:pt x="48" y="0"/>
                    </a:lnTo>
                    <a:lnTo>
                      <a:pt x="104" y="96"/>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1565" name="Line 80"/>
              <p:cNvSpPr>
                <a:spLocks noChangeShapeType="1"/>
              </p:cNvSpPr>
              <p:nvPr/>
            </p:nvSpPr>
            <p:spPr bwMode="auto">
              <a:xfrm>
                <a:off x="847" y="3008"/>
                <a:ext cx="347" cy="251"/>
              </a:xfrm>
              <a:prstGeom prst="line">
                <a:avLst/>
              </a:prstGeom>
              <a:noFill/>
              <a:ln w="50800">
                <a:solidFill>
                  <a:srgbClr val="663300"/>
                </a:solidFill>
                <a:round/>
                <a:headEnd/>
                <a:tailEnd/>
              </a:ln>
            </p:spPr>
            <p:txBody>
              <a:bodyPr/>
              <a:lstStyle/>
              <a:p>
                <a:pPr>
                  <a:defRPr/>
                </a:pPr>
                <a:endParaRPr lang="en-AU">
                  <a:latin typeface="+mn-lt"/>
                  <a:cs typeface="Arial" charset="0"/>
                </a:endParaRPr>
              </a:p>
            </p:txBody>
          </p:sp>
        </p:grpSp>
        <p:grpSp>
          <p:nvGrpSpPr>
            <p:cNvPr id="29725" name="Group 85"/>
            <p:cNvGrpSpPr>
              <a:grpSpLocks/>
            </p:cNvGrpSpPr>
            <p:nvPr/>
          </p:nvGrpSpPr>
          <p:grpSpPr bwMode="auto">
            <a:xfrm>
              <a:off x="1209" y="2472"/>
              <a:ext cx="96" cy="832"/>
              <a:chOff x="1200" y="2472"/>
              <a:chExt cx="96" cy="832"/>
            </a:xfrm>
          </p:grpSpPr>
          <p:sp>
            <p:nvSpPr>
              <p:cNvPr id="21560" name="Freeform 82"/>
              <p:cNvSpPr>
                <a:spLocks/>
              </p:cNvSpPr>
              <p:nvPr/>
            </p:nvSpPr>
            <p:spPr bwMode="auto">
              <a:xfrm>
                <a:off x="1200" y="2478"/>
                <a:ext cx="80" cy="100"/>
              </a:xfrm>
              <a:custGeom>
                <a:avLst/>
                <a:gdLst>
                  <a:gd name="T0" fmla="*/ 40 w 80"/>
                  <a:gd name="T1" fmla="*/ 0 h 104"/>
                  <a:gd name="T2" fmla="*/ 80 w 80"/>
                  <a:gd name="T3" fmla="*/ 104 h 104"/>
                  <a:gd name="T4" fmla="*/ 40 w 80"/>
                  <a:gd name="T5" fmla="*/ 72 h 104"/>
                  <a:gd name="T6" fmla="*/ 0 w 80"/>
                  <a:gd name="T7" fmla="*/ 104 h 104"/>
                  <a:gd name="T8" fmla="*/ 40 w 80"/>
                  <a:gd name="T9" fmla="*/ 0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40" y="0"/>
                    </a:moveTo>
                    <a:lnTo>
                      <a:pt x="80" y="104"/>
                    </a:lnTo>
                    <a:lnTo>
                      <a:pt x="40" y="72"/>
                    </a:lnTo>
                    <a:lnTo>
                      <a:pt x="0" y="104"/>
                    </a:lnTo>
                    <a:lnTo>
                      <a:pt x="40"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1561" name="Freeform 83"/>
              <p:cNvSpPr>
                <a:spLocks/>
              </p:cNvSpPr>
              <p:nvPr/>
            </p:nvSpPr>
            <p:spPr bwMode="auto">
              <a:xfrm>
                <a:off x="1216" y="3199"/>
                <a:ext cx="80" cy="100"/>
              </a:xfrm>
              <a:custGeom>
                <a:avLst/>
                <a:gdLst>
                  <a:gd name="T0" fmla="*/ 40 w 80"/>
                  <a:gd name="T1" fmla="*/ 104 h 104"/>
                  <a:gd name="T2" fmla="*/ 0 w 80"/>
                  <a:gd name="T3" fmla="*/ 0 h 104"/>
                  <a:gd name="T4" fmla="*/ 40 w 80"/>
                  <a:gd name="T5" fmla="*/ 32 h 104"/>
                  <a:gd name="T6" fmla="*/ 80 w 80"/>
                  <a:gd name="T7" fmla="*/ 0 h 104"/>
                  <a:gd name="T8" fmla="*/ 40 w 80"/>
                  <a:gd name="T9" fmla="*/ 104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40" y="104"/>
                    </a:moveTo>
                    <a:lnTo>
                      <a:pt x="0" y="0"/>
                    </a:lnTo>
                    <a:lnTo>
                      <a:pt x="40" y="32"/>
                    </a:lnTo>
                    <a:lnTo>
                      <a:pt x="80" y="0"/>
                    </a:lnTo>
                    <a:lnTo>
                      <a:pt x="40" y="104"/>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1562" name="Line 84"/>
              <p:cNvSpPr>
                <a:spLocks noChangeShapeType="1"/>
              </p:cNvSpPr>
              <p:nvPr/>
            </p:nvSpPr>
            <p:spPr bwMode="auto">
              <a:xfrm>
                <a:off x="1240" y="2548"/>
                <a:ext cx="16" cy="684"/>
              </a:xfrm>
              <a:prstGeom prst="line">
                <a:avLst/>
              </a:prstGeom>
              <a:noFill/>
              <a:ln w="38100">
                <a:solidFill>
                  <a:srgbClr val="663300"/>
                </a:solidFill>
                <a:round/>
                <a:headEnd/>
                <a:tailEnd/>
              </a:ln>
            </p:spPr>
            <p:txBody>
              <a:bodyPr/>
              <a:lstStyle/>
              <a:p>
                <a:pPr>
                  <a:defRPr/>
                </a:pPr>
                <a:endParaRPr lang="en-AU">
                  <a:latin typeface="+mn-lt"/>
                  <a:cs typeface="Arial" charset="0"/>
                </a:endParaRPr>
              </a:p>
            </p:txBody>
          </p:sp>
        </p:grpSp>
        <p:grpSp>
          <p:nvGrpSpPr>
            <p:cNvPr id="29726" name="Group 88"/>
            <p:cNvGrpSpPr>
              <a:grpSpLocks/>
            </p:cNvGrpSpPr>
            <p:nvPr/>
          </p:nvGrpSpPr>
          <p:grpSpPr bwMode="auto">
            <a:xfrm>
              <a:off x="1696" y="2904"/>
              <a:ext cx="232" cy="200"/>
              <a:chOff x="1696" y="2904"/>
              <a:chExt cx="232" cy="200"/>
            </a:xfrm>
          </p:grpSpPr>
          <p:sp>
            <p:nvSpPr>
              <p:cNvPr id="21558" name="Freeform 86"/>
              <p:cNvSpPr>
                <a:spLocks/>
              </p:cNvSpPr>
              <p:nvPr/>
            </p:nvSpPr>
            <p:spPr bwMode="auto">
              <a:xfrm>
                <a:off x="1701" y="2904"/>
                <a:ext cx="87" cy="80"/>
              </a:xfrm>
              <a:custGeom>
                <a:avLst/>
                <a:gdLst>
                  <a:gd name="T0" fmla="*/ 0 w 88"/>
                  <a:gd name="T1" fmla="*/ 0 h 80"/>
                  <a:gd name="T2" fmla="*/ 88 w 88"/>
                  <a:gd name="T3" fmla="*/ 32 h 80"/>
                  <a:gd name="T4" fmla="*/ 40 w 88"/>
                  <a:gd name="T5" fmla="*/ 40 h 80"/>
                  <a:gd name="T6" fmla="*/ 48 w 88"/>
                  <a:gd name="T7" fmla="*/ 80 h 80"/>
                  <a:gd name="T8" fmla="*/ 0 w 88"/>
                  <a:gd name="T9" fmla="*/ 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0" y="0"/>
                    </a:moveTo>
                    <a:lnTo>
                      <a:pt x="88" y="32"/>
                    </a:lnTo>
                    <a:lnTo>
                      <a:pt x="40" y="40"/>
                    </a:lnTo>
                    <a:lnTo>
                      <a:pt x="48" y="80"/>
                    </a:lnTo>
                    <a:lnTo>
                      <a:pt x="0" y="0"/>
                    </a:lnTo>
                    <a:close/>
                  </a:path>
                </a:pathLst>
              </a:custGeom>
              <a:solidFill>
                <a:srgbClr val="000000"/>
              </a:solidFill>
              <a:ln w="12700">
                <a:solidFill>
                  <a:srgbClr val="000000"/>
                </a:solidFill>
                <a:prstDash val="solid"/>
                <a:round/>
                <a:headEnd/>
                <a:tailEnd/>
              </a:ln>
            </p:spPr>
            <p:txBody>
              <a:bodyPr/>
              <a:lstStyle/>
              <a:p>
                <a:pPr>
                  <a:defRPr/>
                </a:pPr>
                <a:endParaRPr lang="en-AU">
                  <a:latin typeface="+mn-lt"/>
                  <a:cs typeface="Arial" charset="0"/>
                </a:endParaRPr>
              </a:p>
            </p:txBody>
          </p:sp>
          <p:sp>
            <p:nvSpPr>
              <p:cNvPr id="21559" name="Line 87"/>
              <p:cNvSpPr>
                <a:spLocks noChangeShapeType="1"/>
              </p:cNvSpPr>
              <p:nvPr/>
            </p:nvSpPr>
            <p:spPr bwMode="auto">
              <a:xfrm>
                <a:off x="1740" y="2944"/>
                <a:ext cx="188" cy="160"/>
              </a:xfrm>
              <a:prstGeom prst="line">
                <a:avLst/>
              </a:prstGeom>
              <a:noFill/>
              <a:ln w="25400">
                <a:solidFill>
                  <a:srgbClr val="000000"/>
                </a:solidFill>
                <a:round/>
                <a:headEnd/>
                <a:tailEnd/>
              </a:ln>
            </p:spPr>
            <p:txBody>
              <a:bodyPr/>
              <a:lstStyle/>
              <a:p>
                <a:pPr>
                  <a:defRPr/>
                </a:pPr>
                <a:endParaRPr lang="en-AU">
                  <a:latin typeface="+mn-lt"/>
                  <a:cs typeface="Arial" charset="0"/>
                </a:endParaRPr>
              </a:p>
            </p:txBody>
          </p:sp>
        </p:grpSp>
      </p:grpSp>
      <p:sp>
        <p:nvSpPr>
          <p:cNvPr id="21538" name="TextBox 84"/>
          <p:cNvSpPr txBox="1">
            <a:spLocks noChangeArrowheads="1"/>
          </p:cNvSpPr>
          <p:nvPr/>
        </p:nvSpPr>
        <p:spPr bwMode="auto">
          <a:xfrm>
            <a:off x="6723063" y="1892300"/>
            <a:ext cx="1470025" cy="830263"/>
          </a:xfrm>
          <a:prstGeom prst="rect">
            <a:avLst/>
          </a:prstGeom>
          <a:noFill/>
          <a:ln w="9525">
            <a:noFill/>
            <a:miter lim="800000"/>
            <a:headEnd/>
            <a:tailEnd/>
          </a:ln>
        </p:spPr>
        <p:txBody>
          <a:bodyPr wrap="none">
            <a:spAutoFit/>
          </a:bodyPr>
          <a:lstStyle/>
          <a:p>
            <a:pPr>
              <a:defRPr/>
            </a:pPr>
            <a:r>
              <a:rPr lang="en-AU" dirty="0">
                <a:solidFill>
                  <a:srgbClr val="FF0000"/>
                </a:solidFill>
                <a:latin typeface="+mn-lt"/>
                <a:cs typeface="Times New Roman" pitchFamily="18" charset="0"/>
              </a:rPr>
              <a:t>Volume </a:t>
            </a:r>
          </a:p>
          <a:p>
            <a:pPr>
              <a:defRPr/>
            </a:pPr>
            <a:r>
              <a:rPr lang="en-AU" dirty="0">
                <a:solidFill>
                  <a:srgbClr val="FF0000"/>
                </a:solidFill>
                <a:latin typeface="+mn-lt"/>
                <a:cs typeface="Times New Roman" pitchFamily="18" charset="0"/>
              </a:rPr>
              <a:t>of sphere</a:t>
            </a:r>
          </a:p>
        </p:txBody>
      </p:sp>
      <p:sp>
        <p:nvSpPr>
          <p:cNvPr id="29711" name="Rectangle 5"/>
          <p:cNvSpPr>
            <a:spLocks noChangeArrowheads="1"/>
          </p:cNvSpPr>
          <p:nvPr/>
        </p:nvSpPr>
        <p:spPr bwMode="auto">
          <a:xfrm>
            <a:off x="277813" y="5164138"/>
            <a:ext cx="3659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3.24, </a:t>
            </a:r>
            <a:r>
              <a:rPr lang="en-US" altLang="en-US" sz="1200" i="1">
                <a:solidFill>
                  <a:srgbClr val="000000"/>
                </a:solidFill>
              </a:rPr>
              <a:t>Callister &amp; Rethwisch 8e. </a:t>
            </a:r>
            <a:endParaRPr lang="en-US" altLang="en-US" sz="1200">
              <a:solidFill>
                <a:srgbClr val="000000"/>
              </a:solidFill>
            </a:endParaRPr>
          </a:p>
        </p:txBody>
      </p:sp>
      <p:sp>
        <p:nvSpPr>
          <p:cNvPr id="5" name="TextBox 4"/>
          <p:cNvSpPr txBox="1">
            <a:spLocks noRot="1" noChangeAspect="1" noMove="1" noResize="1" noEditPoints="1" noAdjustHandles="1" noChangeArrowheads="1" noChangeShapeType="1" noTextEdit="1"/>
          </p:cNvSpPr>
          <p:nvPr/>
        </p:nvSpPr>
        <p:spPr>
          <a:xfrm>
            <a:off x="8196737" y="1961182"/>
            <a:ext cx="795602" cy="692497"/>
          </a:xfrm>
          <a:prstGeom prst="rect">
            <a:avLst/>
          </a:prstGeom>
          <a:blipFill rotWithShape="0">
            <a:blip r:embed="rId5"/>
            <a:stretch>
              <a:fillRect/>
            </a:stretch>
          </a:blipFill>
        </p:spPr>
        <p:txBody>
          <a:bodyPr/>
          <a:lstStyle/>
          <a:p>
            <a:pPr>
              <a:defRPr/>
            </a:pPr>
            <a:r>
              <a:rPr lang="en-AU" dirty="0">
                <a:noFill/>
              </a:rPr>
              <a:t> </a:t>
            </a:r>
          </a:p>
        </p:txBody>
      </p:sp>
      <p:sp>
        <p:nvSpPr>
          <p:cNvPr id="87" name="TextBox 86"/>
          <p:cNvSpPr txBox="1">
            <a:spLocks noRot="1" noChangeAspect="1" noMove="1" noResize="1" noEditPoints="1" noAdjustHandles="1" noChangeArrowheads="1" noChangeShapeType="1" noTextEdit="1"/>
          </p:cNvSpPr>
          <p:nvPr/>
        </p:nvSpPr>
        <p:spPr>
          <a:xfrm>
            <a:off x="6370933" y="4036770"/>
            <a:ext cx="1780038" cy="692497"/>
          </a:xfrm>
          <a:prstGeom prst="rect">
            <a:avLst/>
          </a:prstGeom>
          <a:blipFill rotWithShape="0">
            <a:blip r:embed="rId6"/>
            <a:stretch>
              <a:fillRect/>
            </a:stretch>
          </a:blipFill>
        </p:spPr>
        <p:txBody>
          <a:bodyPr/>
          <a:lstStyle/>
          <a:p>
            <a:pPr>
              <a:defRPr/>
            </a:pPr>
            <a:r>
              <a:rPr lang="en-AU">
                <a:noFill/>
              </a:rPr>
              <a:t> </a:t>
            </a:r>
          </a:p>
        </p:txBody>
      </p:sp>
      <p:cxnSp>
        <p:nvCxnSpPr>
          <p:cNvPr id="8" name="Straight Arrow Connector 7"/>
          <p:cNvCxnSpPr>
            <a:cxnSpLocks noChangeShapeType="1"/>
          </p:cNvCxnSpPr>
          <p:nvPr/>
        </p:nvCxnSpPr>
        <p:spPr bwMode="auto">
          <a:xfrm flipH="1">
            <a:off x="7540625" y="3594100"/>
            <a:ext cx="393700" cy="434975"/>
          </a:xfrm>
          <a:prstGeom prst="straightConnector1">
            <a:avLst/>
          </a:prstGeom>
          <a:noFill/>
          <a:ln w="28575" algn="ctr">
            <a:solidFill>
              <a:srgbClr val="FF0000"/>
            </a:solidFill>
            <a:round/>
            <a:headEnd/>
            <a:tailEnd type="stealth" w="med" len="med"/>
          </a:ln>
          <a:extLst>
            <a:ext uri="{909E8E84-426E-40DD-AFC4-6F175D3DCCD1}">
              <a14:hiddenFill xmlns:a14="http://schemas.microsoft.com/office/drawing/2010/main">
                <a:noFill/>
              </a14:hiddenFill>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52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510"/>
                                        </p:tgtEl>
                                        <p:attrNameLst>
                                          <p:attrName>style.visibility</p:attrName>
                                        </p:attrNameLst>
                                      </p:cBhvr>
                                      <p:to>
                                        <p:strVal val="visible"/>
                                      </p:to>
                                    </p:set>
                                  </p:childTnLst>
                                </p:cTn>
                              </p:par>
                              <p:par>
                                <p:cTn id="22" presetID="1" presetClass="entr" presetSubtype="0" fill="hold" grpId="0" nodeType="withEffect" nodePh="1">
                                  <p:stCondLst>
                                    <p:cond delay="0"/>
                                  </p:stCondLst>
                                  <p:endCondLst>
                                    <p:cond evt="begin" delay="0">
                                      <p:tn val="22"/>
                                    </p:cond>
                                  </p:endCondLst>
                                  <p:childTnLst>
                                    <p:set>
                                      <p:cBhvr>
                                        <p:cTn id="23" dur="1" fill="hold">
                                          <p:stCondLst>
                                            <p:cond delay="0"/>
                                          </p:stCondLst>
                                        </p:cTn>
                                        <p:tgtEl>
                                          <p:spTgt spid="21514"/>
                                        </p:tgtEl>
                                        <p:attrNameLst>
                                          <p:attrName>style.visibility</p:attrName>
                                        </p:attrNameLst>
                                      </p:cBhvr>
                                      <p:to>
                                        <p:strVal val="visible"/>
                                      </p:to>
                                    </p:set>
                                  </p:childTnLst>
                                </p:cTn>
                              </p:par>
                              <p:par>
                                <p:cTn id="24" presetID="1" presetClass="entr" presetSubtype="0" fill="hold" grpId="0" nodeType="withEffect" nodePh="1">
                                  <p:stCondLst>
                                    <p:cond delay="0"/>
                                  </p:stCondLst>
                                  <p:endCondLst>
                                    <p:cond evt="begin" delay="0">
                                      <p:tn val="24"/>
                                    </p:cond>
                                  </p:endCondLst>
                                  <p:childTnLst>
                                    <p:set>
                                      <p:cBhvr>
                                        <p:cTn id="25" dur="1" fill="hold">
                                          <p:stCondLst>
                                            <p:cond delay="0"/>
                                          </p:stCondLst>
                                        </p:cTn>
                                        <p:tgtEl>
                                          <p:spTgt spid="215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7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53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mph" presetSubtype="0" fill="hold" grpId="1" nodeType="clickEffect">
                                  <p:stCondLst>
                                    <p:cond delay="0"/>
                                  </p:stCondLst>
                                  <p:childTnLst>
                                    <p:animEffect transition="out" filter="fade">
                                      <p:cBhvr>
                                        <p:cTn id="39" dur="500" tmFilter="0, 0; .2, .5; .8, .5; 1, 0"/>
                                        <p:tgtEl>
                                          <p:spTgt spid="21538"/>
                                        </p:tgtEl>
                                      </p:cBhvr>
                                    </p:animEffect>
                                    <p:animScale>
                                      <p:cBhvr>
                                        <p:cTn id="40" dur="250" autoRev="1" fill="hold"/>
                                        <p:tgtEl>
                                          <p:spTgt spid="21538"/>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11" grpId="0"/>
      <p:bldP spid="21510" grpId="0" animBg="1"/>
      <p:bldP spid="21514" grpId="0"/>
      <p:bldP spid="21519" grpId="0"/>
      <p:bldP spid="21538" grpId="0"/>
      <p:bldP spid="2153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66" name="Slide_3_9.AVI">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23825" y="2060575"/>
            <a:ext cx="35433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2416175" y="6080125"/>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solidFill>
                  <a:srgbClr val="00B0F0"/>
                </a:solidFill>
              </a:rPr>
              <a:t>Coordination No = 8</a:t>
            </a:r>
          </a:p>
        </p:txBody>
      </p:sp>
      <p:sp>
        <p:nvSpPr>
          <p:cNvPr id="31748" name="Rectangle 5"/>
          <p:cNvSpPr>
            <a:spLocks noChangeArrowheads="1"/>
          </p:cNvSpPr>
          <p:nvPr/>
        </p:nvSpPr>
        <p:spPr bwMode="auto">
          <a:xfrm>
            <a:off x="5362575" y="5016500"/>
            <a:ext cx="3781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3.02, </a:t>
            </a:r>
            <a:r>
              <a:rPr lang="en-US" altLang="en-US" sz="1200" i="1">
                <a:solidFill>
                  <a:srgbClr val="000000"/>
                </a:solidFill>
              </a:rPr>
              <a:t>Callister &amp; Rethwisch 8e. </a:t>
            </a:r>
            <a:endParaRPr lang="en-US" altLang="en-US" sz="1200">
              <a:solidFill>
                <a:srgbClr val="000000"/>
              </a:solidFill>
            </a:endParaRPr>
          </a:p>
        </p:txBody>
      </p:sp>
      <p:sp>
        <p:nvSpPr>
          <p:cNvPr id="22534" name="Rectangle 7"/>
          <p:cNvSpPr>
            <a:spLocks noChangeArrowheads="1"/>
          </p:cNvSpPr>
          <p:nvPr/>
        </p:nvSpPr>
        <p:spPr bwMode="auto">
          <a:xfrm>
            <a:off x="179388" y="1484313"/>
            <a:ext cx="4948237" cy="369887"/>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  Atoms </a:t>
            </a:r>
            <a:r>
              <a:rPr lang="en-US" dirty="0">
                <a:solidFill>
                  <a:srgbClr val="00B0F0"/>
                </a:solidFill>
                <a:latin typeface="+mn-lt"/>
                <a:cs typeface="Times New Roman" pitchFamily="18" charset="0"/>
              </a:rPr>
              <a:t>touch along cube diagonals</a:t>
            </a:r>
            <a:r>
              <a:rPr lang="en-US" dirty="0">
                <a:latin typeface="+mn-lt"/>
                <a:cs typeface="Times New Roman" pitchFamily="18" charset="0"/>
              </a:rPr>
              <a:t>.</a:t>
            </a:r>
          </a:p>
        </p:txBody>
      </p:sp>
      <p:sp>
        <p:nvSpPr>
          <p:cNvPr id="31750" name="Rectangle 9"/>
          <p:cNvSpPr>
            <a:spLocks noGrp="1" noChangeArrowheads="1"/>
          </p:cNvSpPr>
          <p:nvPr>
            <p:ph type="title" idx="4294967295"/>
          </p:nvPr>
        </p:nvSpPr>
        <p:spPr>
          <a:xfrm>
            <a:off x="0" y="366713"/>
            <a:ext cx="9144000" cy="685800"/>
          </a:xfrm>
        </p:spPr>
        <p:txBody>
          <a:bodyPr/>
          <a:lstStyle/>
          <a:p>
            <a:r>
              <a:rPr lang="en-US" altLang="en-US" sz="3200" smtClean="0">
                <a:solidFill>
                  <a:schemeClr val="bg1"/>
                </a:solidFill>
              </a:rPr>
              <a:t>Body Centered Cubic Structure</a:t>
            </a:r>
            <a:br>
              <a:rPr lang="en-US" altLang="en-US" sz="3200" smtClean="0">
                <a:solidFill>
                  <a:schemeClr val="bg1"/>
                </a:solidFill>
              </a:rPr>
            </a:br>
            <a:r>
              <a:rPr lang="en-US" altLang="en-US" sz="3200" smtClean="0">
                <a:solidFill>
                  <a:schemeClr val="bg1"/>
                </a:solidFill>
              </a:rPr>
              <a:t>(BCC)</a:t>
            </a:r>
          </a:p>
        </p:txBody>
      </p:sp>
      <p:sp>
        <p:nvSpPr>
          <p:cNvPr id="29703" name="Rectangle 13"/>
          <p:cNvSpPr>
            <a:spLocks noChangeArrowheads="1"/>
          </p:cNvSpPr>
          <p:nvPr/>
        </p:nvSpPr>
        <p:spPr bwMode="auto">
          <a:xfrm>
            <a:off x="179388" y="1931988"/>
            <a:ext cx="579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cs typeface="Times New Roman" panose="02020603050405020304" pitchFamily="18" charset="0"/>
              </a:rPr>
              <a:t>ex: Cr, W, Fe (</a:t>
            </a:r>
            <a:r>
              <a:rPr lang="en-US" altLang="en-US">
                <a:cs typeface="Times New Roman" panose="02020603050405020304" pitchFamily="18" charset="0"/>
                <a:sym typeface="Symbol" panose="05050102010706020507" pitchFamily="18" charset="2"/>
              </a:rPr>
              <a:t></a:t>
            </a:r>
            <a:r>
              <a:rPr lang="en-US" altLang="en-US">
                <a:cs typeface="Times New Roman" panose="02020603050405020304" pitchFamily="18" charset="0"/>
              </a:rPr>
              <a:t>), Tantalum, Molybdenum</a:t>
            </a:r>
          </a:p>
        </p:txBody>
      </p:sp>
      <p:pic>
        <p:nvPicPr>
          <p:cNvPr id="31752" name="Picture 17" descr="Figure_3_2a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950" y="3051175"/>
            <a:ext cx="43624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a:spLocks noChangeArrowheads="1"/>
          </p:cNvSpPr>
          <p:nvPr/>
        </p:nvSpPr>
        <p:spPr bwMode="auto">
          <a:xfrm>
            <a:off x="6948488" y="3846513"/>
            <a:ext cx="288925" cy="288925"/>
          </a:xfrm>
          <a:prstGeom prst="ellipse">
            <a:avLst/>
          </a:prstGeom>
          <a:solidFill>
            <a:srgbClr val="C0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1754" name="Rectangle 1"/>
          <p:cNvSpPr>
            <a:spLocks noChangeArrowheads="1"/>
          </p:cNvSpPr>
          <p:nvPr/>
        </p:nvSpPr>
        <p:spPr bwMode="auto">
          <a:xfrm>
            <a:off x="0" y="5538788"/>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a:solidFill>
                  <a:srgbClr val="FF0000"/>
                </a:solidFill>
                <a:cs typeface="Times New Roman" panose="02020603050405020304" pitchFamily="18" charset="0"/>
              </a:rPr>
              <a:t>(Note: </a:t>
            </a:r>
            <a:r>
              <a:rPr lang="en-US" altLang="en-US" sz="1600">
                <a:cs typeface="Times New Roman" panose="02020603050405020304" pitchFamily="18" charset="0"/>
              </a:rPr>
              <a:t>All atoms are identical; the center atom is shaded differently only for ease of viewing).</a:t>
            </a:r>
          </a:p>
        </p:txBody>
      </p:sp>
      <p:sp>
        <p:nvSpPr>
          <p:cNvPr id="3" name="Oval 2"/>
          <p:cNvSpPr>
            <a:spLocks noChangeArrowheads="1"/>
          </p:cNvSpPr>
          <p:nvPr/>
        </p:nvSpPr>
        <p:spPr bwMode="auto">
          <a:xfrm>
            <a:off x="6092825" y="3368675"/>
            <a:ext cx="165100"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3" name="Oval 12"/>
          <p:cNvSpPr>
            <a:spLocks noChangeArrowheads="1"/>
          </p:cNvSpPr>
          <p:nvPr/>
        </p:nvSpPr>
        <p:spPr bwMode="auto">
          <a:xfrm>
            <a:off x="6629400" y="3055938"/>
            <a:ext cx="166688"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4" name="Oval 13"/>
          <p:cNvSpPr>
            <a:spLocks noChangeArrowheads="1"/>
          </p:cNvSpPr>
          <p:nvPr/>
        </p:nvSpPr>
        <p:spPr bwMode="auto">
          <a:xfrm>
            <a:off x="7978775" y="3049588"/>
            <a:ext cx="165100"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5" name="Oval 14"/>
          <p:cNvSpPr>
            <a:spLocks noChangeArrowheads="1"/>
          </p:cNvSpPr>
          <p:nvPr/>
        </p:nvSpPr>
        <p:spPr bwMode="auto">
          <a:xfrm>
            <a:off x="7446963" y="3363913"/>
            <a:ext cx="166687"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6" name="Oval 15"/>
          <p:cNvSpPr>
            <a:spLocks noChangeArrowheads="1"/>
          </p:cNvSpPr>
          <p:nvPr/>
        </p:nvSpPr>
        <p:spPr bwMode="auto">
          <a:xfrm>
            <a:off x="7443788" y="4713288"/>
            <a:ext cx="165100"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7" name="Oval 16"/>
          <p:cNvSpPr>
            <a:spLocks noChangeArrowheads="1"/>
          </p:cNvSpPr>
          <p:nvPr/>
        </p:nvSpPr>
        <p:spPr bwMode="auto">
          <a:xfrm>
            <a:off x="6624638" y="4394200"/>
            <a:ext cx="166687"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8" name="Oval 17"/>
          <p:cNvSpPr>
            <a:spLocks noChangeArrowheads="1"/>
          </p:cNvSpPr>
          <p:nvPr/>
        </p:nvSpPr>
        <p:spPr bwMode="auto">
          <a:xfrm>
            <a:off x="6099175" y="4714875"/>
            <a:ext cx="166688"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9" name="Oval 18"/>
          <p:cNvSpPr>
            <a:spLocks noChangeArrowheads="1"/>
          </p:cNvSpPr>
          <p:nvPr/>
        </p:nvSpPr>
        <p:spPr bwMode="auto">
          <a:xfrm>
            <a:off x="7978775" y="4400550"/>
            <a:ext cx="165100" cy="165100"/>
          </a:xfrm>
          <a:prstGeom prst="ellipse">
            <a:avLst/>
          </a:prstGeom>
          <a:solidFill>
            <a:srgbClr val="00B0F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0" nodeType="clickEffect">
                                  <p:stCondLst>
                                    <p:cond delay="0"/>
                                  </p:stCondLst>
                                  <p:childTnLst>
                                    <p:animScale>
                                      <p:cBhvr>
                                        <p:cTn id="18" dur="2000" fill="hold"/>
                                        <p:tgtEl>
                                          <p:spTgt spid="3"/>
                                        </p:tgtEl>
                                      </p:cBhvr>
                                      <p:by x="150000" y="150000"/>
                                    </p:animScale>
                                  </p:childTnLst>
                                </p:cTn>
                              </p:par>
                              <p:par>
                                <p:cTn id="19" presetID="6" presetClass="emph" presetSubtype="0" fill="hold" grpId="0" nodeType="withEffect">
                                  <p:stCondLst>
                                    <p:cond delay="0"/>
                                  </p:stCondLst>
                                  <p:childTnLst>
                                    <p:animScale>
                                      <p:cBhvr>
                                        <p:cTn id="20" dur="2000" fill="hold"/>
                                        <p:tgtEl>
                                          <p:spTgt spid="13"/>
                                        </p:tgtEl>
                                      </p:cBhvr>
                                      <p:by x="150000" y="150000"/>
                                    </p:animScale>
                                  </p:childTnLst>
                                </p:cTn>
                              </p:par>
                              <p:par>
                                <p:cTn id="21" presetID="6" presetClass="emph" presetSubtype="0" fill="hold" grpId="0" nodeType="withEffect">
                                  <p:stCondLst>
                                    <p:cond delay="0"/>
                                  </p:stCondLst>
                                  <p:childTnLst>
                                    <p:animScale>
                                      <p:cBhvr>
                                        <p:cTn id="22" dur="2000" fill="hold"/>
                                        <p:tgtEl>
                                          <p:spTgt spid="15"/>
                                        </p:tgtEl>
                                      </p:cBhvr>
                                      <p:by x="150000" y="150000"/>
                                    </p:animScale>
                                  </p:childTnLst>
                                </p:cTn>
                              </p:par>
                              <p:par>
                                <p:cTn id="23" presetID="6" presetClass="emph" presetSubtype="0" fill="hold" grpId="0" nodeType="withEffect">
                                  <p:stCondLst>
                                    <p:cond delay="0"/>
                                  </p:stCondLst>
                                  <p:childTnLst>
                                    <p:animScale>
                                      <p:cBhvr>
                                        <p:cTn id="24" dur="2000" fill="hold"/>
                                        <p:tgtEl>
                                          <p:spTgt spid="14"/>
                                        </p:tgtEl>
                                      </p:cBhvr>
                                      <p:by x="150000" y="150000"/>
                                    </p:animScale>
                                  </p:childTnLst>
                                </p:cTn>
                              </p:par>
                              <p:par>
                                <p:cTn id="25" presetID="6" presetClass="emph" presetSubtype="0" fill="hold" grpId="0" nodeType="withEffect">
                                  <p:stCondLst>
                                    <p:cond delay="0"/>
                                  </p:stCondLst>
                                  <p:childTnLst>
                                    <p:animScale>
                                      <p:cBhvr>
                                        <p:cTn id="26" dur="2000" fill="hold"/>
                                        <p:tgtEl>
                                          <p:spTgt spid="19"/>
                                        </p:tgtEl>
                                      </p:cBhvr>
                                      <p:by x="150000" y="150000"/>
                                    </p:animScale>
                                  </p:childTnLst>
                                </p:cTn>
                              </p:par>
                              <p:par>
                                <p:cTn id="27" presetID="6" presetClass="emph" presetSubtype="0" fill="hold" grpId="0" nodeType="withEffect">
                                  <p:stCondLst>
                                    <p:cond delay="0"/>
                                  </p:stCondLst>
                                  <p:childTnLst>
                                    <p:animScale>
                                      <p:cBhvr>
                                        <p:cTn id="28" dur="2000" fill="hold"/>
                                        <p:tgtEl>
                                          <p:spTgt spid="16"/>
                                        </p:tgtEl>
                                      </p:cBhvr>
                                      <p:by x="150000" y="150000"/>
                                    </p:animScale>
                                  </p:childTnLst>
                                </p:cTn>
                              </p:par>
                              <p:par>
                                <p:cTn id="29" presetID="6" presetClass="emph" presetSubtype="0" fill="hold" grpId="0" nodeType="withEffect">
                                  <p:stCondLst>
                                    <p:cond delay="0"/>
                                  </p:stCondLst>
                                  <p:childTnLst>
                                    <p:animScale>
                                      <p:cBhvr>
                                        <p:cTn id="30" dur="2000" fill="hold"/>
                                        <p:tgtEl>
                                          <p:spTgt spid="17"/>
                                        </p:tgtEl>
                                      </p:cBhvr>
                                      <p:by x="150000" y="150000"/>
                                    </p:animScale>
                                  </p:childTnLst>
                                </p:cTn>
                              </p:par>
                              <p:par>
                                <p:cTn id="31" presetID="6" presetClass="emph" presetSubtype="0" fill="hold" grpId="0" nodeType="withEffect">
                                  <p:stCondLst>
                                    <p:cond delay="0"/>
                                  </p:stCondLst>
                                  <p:childTnLst>
                                    <p:animScale>
                                      <p:cBhvr>
                                        <p:cTn id="32" dur="2000" fill="hold"/>
                                        <p:tgtEl>
                                          <p:spTgt spid="18"/>
                                        </p:tgtEl>
                                      </p:cBhvr>
                                      <p:by x="150000" y="15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3726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1" fill="hold"/>
                                        <p:tgtEl>
                                          <p:spTgt spid="437266"/>
                                        </p:tgtEl>
                                      </p:cBhvr>
                                    </p:cmd>
                                  </p:childTnLst>
                                </p:cTn>
                              </p:par>
                            </p:childTnLst>
                          </p:cTn>
                        </p:par>
                      </p:childTnLst>
                    </p:cTn>
                  </p:par>
                </p:childTnLst>
              </p:cTn>
              <p:nextCondLst>
                <p:cond evt="onClick" delay="0">
                  <p:tgtEl>
                    <p:spTgt spid="437266"/>
                  </p:tgtEl>
                </p:cond>
              </p:nextCondLst>
            </p:seq>
            <p:video>
              <p:cMediaNode>
                <p:cTn id="42" fill="hold" display="0">
                  <p:stCondLst>
                    <p:cond delay="indefinite"/>
                  </p:stCondLst>
                  <p:endCondLst>
                    <p:cond evt="onNext" delay="0">
                      <p:tgtEl>
                        <p:sldTgt/>
                      </p:tgtEl>
                    </p:cond>
                    <p:cond evt="onPrev" delay="0">
                      <p:tgtEl>
                        <p:sldTgt/>
                      </p:tgtEl>
                    </p:cond>
                  </p:endCondLst>
                </p:cTn>
                <p:tgtEl>
                  <p:spTgt spid="437266"/>
                </p:tgtEl>
              </p:cMediaNode>
            </p:video>
          </p:childTnLst>
        </p:cTn>
      </p:par>
    </p:tnLst>
    <p:bldLst>
      <p:bldP spid="15363" grpId="0"/>
      <p:bldP spid="22534" grpId="0"/>
      <p:bldP spid="29703" grpId="0"/>
      <p:bldP spid="10" grpId="0" animBg="1"/>
      <p:bldP spid="3"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41"/>
          <p:cNvGrpSpPr>
            <a:grpSpLocks/>
          </p:cNvGrpSpPr>
          <p:nvPr/>
        </p:nvGrpSpPr>
        <p:grpSpPr bwMode="auto">
          <a:xfrm>
            <a:off x="-258763" y="1203325"/>
            <a:ext cx="3873501" cy="3810000"/>
            <a:chOff x="-324544" y="1700808"/>
            <a:chExt cx="3873500" cy="3810000"/>
          </a:xfrm>
        </p:grpSpPr>
        <p:sp>
          <p:nvSpPr>
            <p:cNvPr id="33840" name="AutoShape 83"/>
            <p:cNvSpPr>
              <a:spLocks noChangeAspect="1" noChangeArrowheads="1" noTextEdit="1"/>
            </p:cNvSpPr>
            <p:nvPr/>
          </p:nvSpPr>
          <p:spPr bwMode="auto">
            <a:xfrm>
              <a:off x="-324544" y="1700808"/>
              <a:ext cx="3873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pic>
          <p:nvPicPr>
            <p:cNvPr id="33841" name="Picture 85"/>
            <p:cNvPicPr>
              <a:picLocks noChangeAspect="1" noChangeArrowheads="1"/>
            </p:cNvPicPr>
            <p:nvPr/>
          </p:nvPicPr>
          <p:blipFill>
            <a:blip r:embed="rId4" cstate="print">
              <a:extLst>
                <a:ext uri="{28A0092B-C50C-407E-A947-70E740481C1C}">
                  <a14:useLocalDpi xmlns:a14="http://schemas.microsoft.com/office/drawing/2010/main" val="0"/>
                </a:ext>
              </a:extLst>
            </a:blip>
            <a:srcRect l="9044"/>
            <a:stretch>
              <a:fillRect/>
            </a:stretch>
          </p:blipFill>
          <p:spPr bwMode="auto">
            <a:xfrm>
              <a:off x="179512" y="1891308"/>
              <a:ext cx="315354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42" name="Group 101"/>
            <p:cNvGrpSpPr>
              <a:grpSpLocks/>
            </p:cNvGrpSpPr>
            <p:nvPr/>
          </p:nvGrpSpPr>
          <p:grpSpPr bwMode="auto">
            <a:xfrm>
              <a:off x="386656" y="2754908"/>
              <a:ext cx="2654300" cy="1473200"/>
              <a:chOff x="544" y="1336"/>
              <a:chExt cx="1672" cy="928"/>
            </a:xfrm>
          </p:grpSpPr>
          <p:sp>
            <p:nvSpPr>
              <p:cNvPr id="33886" name="Freeform 86"/>
              <p:cNvSpPr>
                <a:spLocks/>
              </p:cNvSpPr>
              <p:nvPr/>
            </p:nvSpPr>
            <p:spPr bwMode="auto">
              <a:xfrm>
                <a:off x="544" y="2176"/>
                <a:ext cx="112" cy="88"/>
              </a:xfrm>
              <a:custGeom>
                <a:avLst/>
                <a:gdLst>
                  <a:gd name="T0" fmla="*/ 0 w 112"/>
                  <a:gd name="T1" fmla="*/ 88 h 88"/>
                  <a:gd name="T2" fmla="*/ 72 w 112"/>
                  <a:gd name="T3" fmla="*/ 0 h 88"/>
                  <a:gd name="T4" fmla="*/ 64 w 112"/>
                  <a:gd name="T5" fmla="*/ 56 h 88"/>
                  <a:gd name="T6" fmla="*/ 112 w 112"/>
                  <a:gd name="T7" fmla="*/ 72 h 88"/>
                  <a:gd name="T8" fmla="*/ 0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88"/>
                    </a:moveTo>
                    <a:lnTo>
                      <a:pt x="72" y="0"/>
                    </a:lnTo>
                    <a:lnTo>
                      <a:pt x="64" y="56"/>
                    </a:lnTo>
                    <a:lnTo>
                      <a:pt x="112" y="72"/>
                    </a:lnTo>
                    <a:lnTo>
                      <a:pt x="0" y="88"/>
                    </a:lnTo>
                    <a:close/>
                  </a:path>
                </a:pathLst>
              </a:custGeom>
              <a:solidFill>
                <a:srgbClr val="663300"/>
              </a:solidFill>
              <a:ln w="12700">
                <a:solidFill>
                  <a:srgbClr val="663300"/>
                </a:solidFill>
                <a:prstDash val="solid"/>
                <a:round/>
                <a:headEnd/>
                <a:tailEnd/>
              </a:ln>
            </p:spPr>
            <p:txBody>
              <a:bodyPr/>
              <a:lstStyle/>
              <a:p>
                <a:endParaRPr lang="en-AU"/>
              </a:p>
            </p:txBody>
          </p:sp>
          <p:sp>
            <p:nvSpPr>
              <p:cNvPr id="33887" name="Freeform 87"/>
              <p:cNvSpPr>
                <a:spLocks/>
              </p:cNvSpPr>
              <p:nvPr/>
            </p:nvSpPr>
            <p:spPr bwMode="auto">
              <a:xfrm>
                <a:off x="2104" y="1336"/>
                <a:ext cx="112" cy="88"/>
              </a:xfrm>
              <a:custGeom>
                <a:avLst/>
                <a:gdLst>
                  <a:gd name="T0" fmla="*/ 112 w 112"/>
                  <a:gd name="T1" fmla="*/ 0 h 88"/>
                  <a:gd name="T2" fmla="*/ 40 w 112"/>
                  <a:gd name="T3" fmla="*/ 88 h 88"/>
                  <a:gd name="T4" fmla="*/ 48 w 112"/>
                  <a:gd name="T5" fmla="*/ 32 h 88"/>
                  <a:gd name="T6" fmla="*/ 0 w 112"/>
                  <a:gd name="T7" fmla="*/ 16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48" y="32"/>
                    </a:lnTo>
                    <a:lnTo>
                      <a:pt x="0" y="16"/>
                    </a:lnTo>
                    <a:lnTo>
                      <a:pt x="112" y="0"/>
                    </a:lnTo>
                    <a:close/>
                  </a:path>
                </a:pathLst>
              </a:custGeom>
              <a:solidFill>
                <a:srgbClr val="663300"/>
              </a:solidFill>
              <a:ln w="12700">
                <a:solidFill>
                  <a:srgbClr val="663300"/>
                </a:solidFill>
                <a:prstDash val="solid"/>
                <a:round/>
                <a:headEnd/>
                <a:tailEnd/>
              </a:ln>
            </p:spPr>
            <p:txBody>
              <a:bodyPr/>
              <a:lstStyle/>
              <a:p>
                <a:endParaRPr lang="en-AU"/>
              </a:p>
            </p:txBody>
          </p:sp>
          <p:sp>
            <p:nvSpPr>
              <p:cNvPr id="33888" name="Freeform 88"/>
              <p:cNvSpPr>
                <a:spLocks/>
              </p:cNvSpPr>
              <p:nvPr/>
            </p:nvSpPr>
            <p:spPr bwMode="auto">
              <a:xfrm>
                <a:off x="600" y="2192"/>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9" name="Freeform 89"/>
              <p:cNvSpPr>
                <a:spLocks/>
              </p:cNvSpPr>
              <p:nvPr/>
            </p:nvSpPr>
            <p:spPr bwMode="auto">
              <a:xfrm>
                <a:off x="728" y="2120"/>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0" name="Freeform 90"/>
              <p:cNvSpPr>
                <a:spLocks/>
              </p:cNvSpPr>
              <p:nvPr/>
            </p:nvSpPr>
            <p:spPr bwMode="auto">
              <a:xfrm>
                <a:off x="848" y="204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1" name="Freeform 91"/>
              <p:cNvSpPr>
                <a:spLocks/>
              </p:cNvSpPr>
              <p:nvPr/>
            </p:nvSpPr>
            <p:spPr bwMode="auto">
              <a:xfrm>
                <a:off x="976" y="1976"/>
                <a:ext cx="88" cy="64"/>
              </a:xfrm>
              <a:custGeom>
                <a:avLst/>
                <a:gdLst>
                  <a:gd name="T0" fmla="*/ 0 w 88"/>
                  <a:gd name="T1" fmla="*/ 40 h 64"/>
                  <a:gd name="T2" fmla="*/ 64 w 88"/>
                  <a:gd name="T3" fmla="*/ 0 h 64"/>
                  <a:gd name="T4" fmla="*/ 88 w 88"/>
                  <a:gd name="T5" fmla="*/ 24 h 64"/>
                  <a:gd name="T6" fmla="*/ 24 w 88"/>
                  <a:gd name="T7" fmla="*/ 64 h 64"/>
                  <a:gd name="T8" fmla="*/ 0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0" y="40"/>
                    </a:moveTo>
                    <a:lnTo>
                      <a:pt x="64" y="0"/>
                    </a:lnTo>
                    <a:lnTo>
                      <a:pt x="88"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2" name="Freeform 92"/>
              <p:cNvSpPr>
                <a:spLocks/>
              </p:cNvSpPr>
              <p:nvPr/>
            </p:nvSpPr>
            <p:spPr bwMode="auto">
              <a:xfrm>
                <a:off x="1104" y="1904"/>
                <a:ext cx="88" cy="64"/>
              </a:xfrm>
              <a:custGeom>
                <a:avLst/>
                <a:gdLst>
                  <a:gd name="T0" fmla="*/ 0 w 88"/>
                  <a:gd name="T1" fmla="*/ 40 h 64"/>
                  <a:gd name="T2" fmla="*/ 64 w 88"/>
                  <a:gd name="T3" fmla="*/ 0 h 64"/>
                  <a:gd name="T4" fmla="*/ 88 w 88"/>
                  <a:gd name="T5" fmla="*/ 24 h 64"/>
                  <a:gd name="T6" fmla="*/ 24 w 88"/>
                  <a:gd name="T7" fmla="*/ 64 h 64"/>
                  <a:gd name="T8" fmla="*/ 0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0" y="40"/>
                    </a:moveTo>
                    <a:lnTo>
                      <a:pt x="64" y="0"/>
                    </a:lnTo>
                    <a:lnTo>
                      <a:pt x="88"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3" name="Freeform 93"/>
              <p:cNvSpPr>
                <a:spLocks/>
              </p:cNvSpPr>
              <p:nvPr/>
            </p:nvSpPr>
            <p:spPr bwMode="auto">
              <a:xfrm>
                <a:off x="1232" y="1840"/>
                <a:ext cx="80" cy="56"/>
              </a:xfrm>
              <a:custGeom>
                <a:avLst/>
                <a:gdLst>
                  <a:gd name="T0" fmla="*/ 0 w 80"/>
                  <a:gd name="T1" fmla="*/ 32 h 56"/>
                  <a:gd name="T2" fmla="*/ 56 w 80"/>
                  <a:gd name="T3" fmla="*/ 0 h 56"/>
                  <a:gd name="T4" fmla="*/ 80 w 80"/>
                  <a:gd name="T5" fmla="*/ 24 h 56"/>
                  <a:gd name="T6" fmla="*/ 24 w 80"/>
                  <a:gd name="T7" fmla="*/ 56 h 56"/>
                  <a:gd name="T8" fmla="*/ 0 w 80"/>
                  <a:gd name="T9" fmla="*/ 32 h 56"/>
                  <a:gd name="T10" fmla="*/ 0 60000 65536"/>
                  <a:gd name="T11" fmla="*/ 0 60000 65536"/>
                  <a:gd name="T12" fmla="*/ 0 60000 65536"/>
                  <a:gd name="T13" fmla="*/ 0 60000 65536"/>
                  <a:gd name="T14" fmla="*/ 0 60000 65536"/>
                  <a:gd name="T15" fmla="*/ 0 w 80"/>
                  <a:gd name="T16" fmla="*/ 0 h 56"/>
                  <a:gd name="T17" fmla="*/ 80 w 80"/>
                  <a:gd name="T18" fmla="*/ 56 h 56"/>
                </a:gdLst>
                <a:ahLst/>
                <a:cxnLst>
                  <a:cxn ang="T10">
                    <a:pos x="T0" y="T1"/>
                  </a:cxn>
                  <a:cxn ang="T11">
                    <a:pos x="T2" y="T3"/>
                  </a:cxn>
                  <a:cxn ang="T12">
                    <a:pos x="T4" y="T5"/>
                  </a:cxn>
                  <a:cxn ang="T13">
                    <a:pos x="T6" y="T7"/>
                  </a:cxn>
                  <a:cxn ang="T14">
                    <a:pos x="T8" y="T9"/>
                  </a:cxn>
                </a:cxnLst>
                <a:rect l="T15" t="T16" r="T17" b="T18"/>
                <a:pathLst>
                  <a:path w="80" h="56">
                    <a:moveTo>
                      <a:pt x="0" y="32"/>
                    </a:moveTo>
                    <a:lnTo>
                      <a:pt x="56" y="0"/>
                    </a:lnTo>
                    <a:lnTo>
                      <a:pt x="80"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4" name="Freeform 94"/>
              <p:cNvSpPr>
                <a:spLocks/>
              </p:cNvSpPr>
              <p:nvPr/>
            </p:nvSpPr>
            <p:spPr bwMode="auto">
              <a:xfrm>
                <a:off x="1352" y="176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5" name="Freeform 95"/>
              <p:cNvSpPr>
                <a:spLocks/>
              </p:cNvSpPr>
              <p:nvPr/>
            </p:nvSpPr>
            <p:spPr bwMode="auto">
              <a:xfrm>
                <a:off x="1480" y="1696"/>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6" name="Freeform 96"/>
              <p:cNvSpPr>
                <a:spLocks/>
              </p:cNvSpPr>
              <p:nvPr/>
            </p:nvSpPr>
            <p:spPr bwMode="auto">
              <a:xfrm>
                <a:off x="1608" y="1624"/>
                <a:ext cx="80" cy="64"/>
              </a:xfrm>
              <a:custGeom>
                <a:avLst/>
                <a:gdLst>
                  <a:gd name="T0" fmla="*/ 0 w 80"/>
                  <a:gd name="T1" fmla="*/ 40 h 64"/>
                  <a:gd name="T2" fmla="*/ 56 w 80"/>
                  <a:gd name="T3" fmla="*/ 0 h 64"/>
                  <a:gd name="T4" fmla="*/ 80 w 80"/>
                  <a:gd name="T5" fmla="*/ 24 h 64"/>
                  <a:gd name="T6" fmla="*/ 24 w 80"/>
                  <a:gd name="T7" fmla="*/ 64 h 64"/>
                  <a:gd name="T8" fmla="*/ 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0" y="40"/>
                    </a:moveTo>
                    <a:lnTo>
                      <a:pt x="56" y="0"/>
                    </a:lnTo>
                    <a:lnTo>
                      <a:pt x="80"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7" name="Freeform 97"/>
              <p:cNvSpPr>
                <a:spLocks/>
              </p:cNvSpPr>
              <p:nvPr/>
            </p:nvSpPr>
            <p:spPr bwMode="auto">
              <a:xfrm>
                <a:off x="1728" y="1560"/>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8" name="Freeform 98"/>
              <p:cNvSpPr>
                <a:spLocks/>
              </p:cNvSpPr>
              <p:nvPr/>
            </p:nvSpPr>
            <p:spPr bwMode="auto">
              <a:xfrm>
                <a:off x="1856" y="148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99" name="Freeform 99"/>
              <p:cNvSpPr>
                <a:spLocks/>
              </p:cNvSpPr>
              <p:nvPr/>
            </p:nvSpPr>
            <p:spPr bwMode="auto">
              <a:xfrm>
                <a:off x="1984" y="1416"/>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900" name="Freeform 100"/>
              <p:cNvSpPr>
                <a:spLocks/>
              </p:cNvSpPr>
              <p:nvPr/>
            </p:nvSpPr>
            <p:spPr bwMode="auto">
              <a:xfrm>
                <a:off x="2104" y="1360"/>
                <a:ext cx="64" cy="48"/>
              </a:xfrm>
              <a:custGeom>
                <a:avLst/>
                <a:gdLst>
                  <a:gd name="T0" fmla="*/ 0 w 64"/>
                  <a:gd name="T1" fmla="*/ 24 h 48"/>
                  <a:gd name="T2" fmla="*/ 40 w 64"/>
                  <a:gd name="T3" fmla="*/ 0 h 48"/>
                  <a:gd name="T4" fmla="*/ 64 w 64"/>
                  <a:gd name="T5" fmla="*/ 24 h 48"/>
                  <a:gd name="T6" fmla="*/ 24 w 64"/>
                  <a:gd name="T7" fmla="*/ 48 h 48"/>
                  <a:gd name="T8" fmla="*/ 0 w 64"/>
                  <a:gd name="T9" fmla="*/ 24 h 48"/>
                  <a:gd name="T10" fmla="*/ 0 60000 65536"/>
                  <a:gd name="T11" fmla="*/ 0 60000 65536"/>
                  <a:gd name="T12" fmla="*/ 0 60000 65536"/>
                  <a:gd name="T13" fmla="*/ 0 60000 65536"/>
                  <a:gd name="T14" fmla="*/ 0 60000 65536"/>
                  <a:gd name="T15" fmla="*/ 0 w 64"/>
                  <a:gd name="T16" fmla="*/ 0 h 48"/>
                  <a:gd name="T17" fmla="*/ 64 w 64"/>
                  <a:gd name="T18" fmla="*/ 48 h 48"/>
                </a:gdLst>
                <a:ahLst/>
                <a:cxnLst>
                  <a:cxn ang="T10">
                    <a:pos x="T0" y="T1"/>
                  </a:cxn>
                  <a:cxn ang="T11">
                    <a:pos x="T2" y="T3"/>
                  </a:cxn>
                  <a:cxn ang="T12">
                    <a:pos x="T4" y="T5"/>
                  </a:cxn>
                  <a:cxn ang="T13">
                    <a:pos x="T6" y="T7"/>
                  </a:cxn>
                  <a:cxn ang="T14">
                    <a:pos x="T8" y="T9"/>
                  </a:cxn>
                </a:cxnLst>
                <a:rect l="T15" t="T16" r="T17" b="T18"/>
                <a:pathLst>
                  <a:path w="64" h="48">
                    <a:moveTo>
                      <a:pt x="0" y="24"/>
                    </a:moveTo>
                    <a:lnTo>
                      <a:pt x="40" y="0"/>
                    </a:lnTo>
                    <a:lnTo>
                      <a:pt x="64" y="24"/>
                    </a:lnTo>
                    <a:lnTo>
                      <a:pt x="24" y="48"/>
                    </a:lnTo>
                    <a:lnTo>
                      <a:pt x="0" y="2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33843" name="Group 116"/>
            <p:cNvGrpSpPr>
              <a:grpSpLocks/>
            </p:cNvGrpSpPr>
            <p:nvPr/>
          </p:nvGrpSpPr>
          <p:grpSpPr bwMode="auto">
            <a:xfrm>
              <a:off x="1491556" y="2170708"/>
              <a:ext cx="495300" cy="2832100"/>
              <a:chOff x="1240" y="968"/>
              <a:chExt cx="312" cy="1784"/>
            </a:xfrm>
          </p:grpSpPr>
          <p:sp>
            <p:nvSpPr>
              <p:cNvPr id="33872" name="Freeform 102"/>
              <p:cNvSpPr>
                <a:spLocks/>
              </p:cNvSpPr>
              <p:nvPr/>
            </p:nvSpPr>
            <p:spPr bwMode="auto">
              <a:xfrm>
                <a:off x="1240" y="2640"/>
                <a:ext cx="80" cy="112"/>
              </a:xfrm>
              <a:custGeom>
                <a:avLst/>
                <a:gdLst>
                  <a:gd name="T0" fmla="*/ 24 w 80"/>
                  <a:gd name="T1" fmla="*/ 112 h 112"/>
                  <a:gd name="T2" fmla="*/ 0 w 80"/>
                  <a:gd name="T3" fmla="*/ 0 h 112"/>
                  <a:gd name="T4" fmla="*/ 32 w 80"/>
                  <a:gd name="T5" fmla="*/ 40 h 112"/>
                  <a:gd name="T6" fmla="*/ 80 w 80"/>
                  <a:gd name="T7" fmla="*/ 16 h 112"/>
                  <a:gd name="T8" fmla="*/ 24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24" y="112"/>
                    </a:moveTo>
                    <a:lnTo>
                      <a:pt x="0" y="0"/>
                    </a:lnTo>
                    <a:lnTo>
                      <a:pt x="32" y="40"/>
                    </a:lnTo>
                    <a:lnTo>
                      <a:pt x="80" y="16"/>
                    </a:lnTo>
                    <a:lnTo>
                      <a:pt x="24" y="112"/>
                    </a:lnTo>
                    <a:close/>
                  </a:path>
                </a:pathLst>
              </a:custGeom>
              <a:solidFill>
                <a:srgbClr val="663300"/>
              </a:solidFill>
              <a:ln w="12700">
                <a:solidFill>
                  <a:srgbClr val="663300"/>
                </a:solidFill>
                <a:prstDash val="solid"/>
                <a:round/>
                <a:headEnd/>
                <a:tailEnd/>
              </a:ln>
            </p:spPr>
            <p:txBody>
              <a:bodyPr/>
              <a:lstStyle/>
              <a:p>
                <a:endParaRPr lang="en-AU"/>
              </a:p>
            </p:txBody>
          </p:sp>
          <p:sp>
            <p:nvSpPr>
              <p:cNvPr id="33873" name="Freeform 103"/>
              <p:cNvSpPr>
                <a:spLocks/>
              </p:cNvSpPr>
              <p:nvPr/>
            </p:nvSpPr>
            <p:spPr bwMode="auto">
              <a:xfrm>
                <a:off x="1472" y="968"/>
                <a:ext cx="80" cy="112"/>
              </a:xfrm>
              <a:custGeom>
                <a:avLst/>
                <a:gdLst>
                  <a:gd name="T0" fmla="*/ 56 w 80"/>
                  <a:gd name="T1" fmla="*/ 0 h 112"/>
                  <a:gd name="T2" fmla="*/ 80 w 80"/>
                  <a:gd name="T3" fmla="*/ 112 h 112"/>
                  <a:gd name="T4" fmla="*/ 48 w 80"/>
                  <a:gd name="T5" fmla="*/ 72 h 112"/>
                  <a:gd name="T6" fmla="*/ 0 w 80"/>
                  <a:gd name="T7" fmla="*/ 96 h 112"/>
                  <a:gd name="T8" fmla="*/ 56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56" y="0"/>
                    </a:moveTo>
                    <a:lnTo>
                      <a:pt x="80" y="112"/>
                    </a:lnTo>
                    <a:lnTo>
                      <a:pt x="48" y="72"/>
                    </a:lnTo>
                    <a:lnTo>
                      <a:pt x="0" y="96"/>
                    </a:lnTo>
                    <a:lnTo>
                      <a:pt x="56" y="0"/>
                    </a:lnTo>
                    <a:close/>
                  </a:path>
                </a:pathLst>
              </a:custGeom>
              <a:solidFill>
                <a:srgbClr val="663300"/>
              </a:solidFill>
              <a:ln w="12700">
                <a:solidFill>
                  <a:srgbClr val="663300"/>
                </a:solidFill>
                <a:prstDash val="solid"/>
                <a:round/>
                <a:headEnd/>
                <a:tailEnd/>
              </a:ln>
            </p:spPr>
            <p:txBody>
              <a:bodyPr/>
              <a:lstStyle/>
              <a:p>
                <a:endParaRPr lang="en-AU"/>
              </a:p>
            </p:txBody>
          </p:sp>
          <p:sp>
            <p:nvSpPr>
              <p:cNvPr id="33874" name="Freeform 104"/>
              <p:cNvSpPr>
                <a:spLocks/>
              </p:cNvSpPr>
              <p:nvPr/>
            </p:nvSpPr>
            <p:spPr bwMode="auto">
              <a:xfrm>
                <a:off x="1264" y="2600"/>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5" name="Freeform 105"/>
              <p:cNvSpPr>
                <a:spLocks/>
              </p:cNvSpPr>
              <p:nvPr/>
            </p:nvSpPr>
            <p:spPr bwMode="auto">
              <a:xfrm>
                <a:off x="1288" y="245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6" name="Freeform 106"/>
              <p:cNvSpPr>
                <a:spLocks/>
              </p:cNvSpPr>
              <p:nvPr/>
            </p:nvSpPr>
            <p:spPr bwMode="auto">
              <a:xfrm>
                <a:off x="1304" y="2320"/>
                <a:ext cx="40" cy="88"/>
              </a:xfrm>
              <a:custGeom>
                <a:avLst/>
                <a:gdLst>
                  <a:gd name="T0" fmla="*/ 0 w 40"/>
                  <a:gd name="T1" fmla="*/ 64 h 88"/>
                  <a:gd name="T2" fmla="*/ 16 w 40"/>
                  <a:gd name="T3" fmla="*/ 0 h 88"/>
                  <a:gd name="T4" fmla="*/ 40 w 40"/>
                  <a:gd name="T5" fmla="*/ 24 h 88"/>
                  <a:gd name="T6" fmla="*/ 24 w 40"/>
                  <a:gd name="T7" fmla="*/ 88 h 88"/>
                  <a:gd name="T8" fmla="*/ 0 w 40"/>
                  <a:gd name="T9" fmla="*/ 64 h 88"/>
                  <a:gd name="T10" fmla="*/ 0 60000 65536"/>
                  <a:gd name="T11" fmla="*/ 0 60000 65536"/>
                  <a:gd name="T12" fmla="*/ 0 60000 65536"/>
                  <a:gd name="T13" fmla="*/ 0 60000 65536"/>
                  <a:gd name="T14" fmla="*/ 0 60000 65536"/>
                  <a:gd name="T15" fmla="*/ 0 w 40"/>
                  <a:gd name="T16" fmla="*/ 0 h 88"/>
                  <a:gd name="T17" fmla="*/ 40 w 40"/>
                  <a:gd name="T18" fmla="*/ 88 h 88"/>
                </a:gdLst>
                <a:ahLst/>
                <a:cxnLst>
                  <a:cxn ang="T10">
                    <a:pos x="T0" y="T1"/>
                  </a:cxn>
                  <a:cxn ang="T11">
                    <a:pos x="T2" y="T3"/>
                  </a:cxn>
                  <a:cxn ang="T12">
                    <a:pos x="T4" y="T5"/>
                  </a:cxn>
                  <a:cxn ang="T13">
                    <a:pos x="T6" y="T7"/>
                  </a:cxn>
                  <a:cxn ang="T14">
                    <a:pos x="T8" y="T9"/>
                  </a:cxn>
                </a:cxnLst>
                <a:rect l="T15" t="T16" r="T17" b="T18"/>
                <a:pathLst>
                  <a:path w="40" h="88">
                    <a:moveTo>
                      <a:pt x="0" y="64"/>
                    </a:moveTo>
                    <a:lnTo>
                      <a:pt x="16" y="0"/>
                    </a:lnTo>
                    <a:lnTo>
                      <a:pt x="40" y="24"/>
                    </a:lnTo>
                    <a:lnTo>
                      <a:pt x="24" y="88"/>
                    </a:lnTo>
                    <a:lnTo>
                      <a:pt x="0" y="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7" name="Freeform 107"/>
              <p:cNvSpPr>
                <a:spLocks/>
              </p:cNvSpPr>
              <p:nvPr/>
            </p:nvSpPr>
            <p:spPr bwMode="auto">
              <a:xfrm>
                <a:off x="1328" y="217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8" name="Freeform 108"/>
              <p:cNvSpPr>
                <a:spLocks/>
              </p:cNvSpPr>
              <p:nvPr/>
            </p:nvSpPr>
            <p:spPr bwMode="auto">
              <a:xfrm>
                <a:off x="1352" y="2032"/>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9" name="Freeform 109"/>
              <p:cNvSpPr>
                <a:spLocks/>
              </p:cNvSpPr>
              <p:nvPr/>
            </p:nvSpPr>
            <p:spPr bwMode="auto">
              <a:xfrm>
                <a:off x="1368" y="1888"/>
                <a:ext cx="40" cy="96"/>
              </a:xfrm>
              <a:custGeom>
                <a:avLst/>
                <a:gdLst>
                  <a:gd name="T0" fmla="*/ 0 w 40"/>
                  <a:gd name="T1" fmla="*/ 72 h 96"/>
                  <a:gd name="T2" fmla="*/ 16 w 40"/>
                  <a:gd name="T3" fmla="*/ 0 h 96"/>
                  <a:gd name="T4" fmla="*/ 40 w 40"/>
                  <a:gd name="T5" fmla="*/ 24 h 96"/>
                  <a:gd name="T6" fmla="*/ 24 w 40"/>
                  <a:gd name="T7" fmla="*/ 96 h 96"/>
                  <a:gd name="T8" fmla="*/ 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0" y="72"/>
                    </a:moveTo>
                    <a:lnTo>
                      <a:pt x="16" y="0"/>
                    </a:lnTo>
                    <a:lnTo>
                      <a:pt x="40"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0" name="Freeform 110"/>
              <p:cNvSpPr>
                <a:spLocks/>
              </p:cNvSpPr>
              <p:nvPr/>
            </p:nvSpPr>
            <p:spPr bwMode="auto">
              <a:xfrm>
                <a:off x="1392" y="1744"/>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1" name="Freeform 111"/>
              <p:cNvSpPr>
                <a:spLocks/>
              </p:cNvSpPr>
              <p:nvPr/>
            </p:nvSpPr>
            <p:spPr bwMode="auto">
              <a:xfrm>
                <a:off x="1416" y="1608"/>
                <a:ext cx="32" cy="88"/>
              </a:xfrm>
              <a:custGeom>
                <a:avLst/>
                <a:gdLst>
                  <a:gd name="T0" fmla="*/ 0 w 32"/>
                  <a:gd name="T1" fmla="*/ 64 h 88"/>
                  <a:gd name="T2" fmla="*/ 8 w 32"/>
                  <a:gd name="T3" fmla="*/ 0 h 88"/>
                  <a:gd name="T4" fmla="*/ 32 w 32"/>
                  <a:gd name="T5" fmla="*/ 24 h 88"/>
                  <a:gd name="T6" fmla="*/ 24 w 32"/>
                  <a:gd name="T7" fmla="*/ 88 h 88"/>
                  <a:gd name="T8" fmla="*/ 0 w 32"/>
                  <a:gd name="T9" fmla="*/ 64 h 88"/>
                  <a:gd name="T10" fmla="*/ 0 60000 65536"/>
                  <a:gd name="T11" fmla="*/ 0 60000 65536"/>
                  <a:gd name="T12" fmla="*/ 0 60000 65536"/>
                  <a:gd name="T13" fmla="*/ 0 60000 65536"/>
                  <a:gd name="T14" fmla="*/ 0 60000 65536"/>
                  <a:gd name="T15" fmla="*/ 0 w 32"/>
                  <a:gd name="T16" fmla="*/ 0 h 88"/>
                  <a:gd name="T17" fmla="*/ 32 w 32"/>
                  <a:gd name="T18" fmla="*/ 88 h 88"/>
                </a:gdLst>
                <a:ahLst/>
                <a:cxnLst>
                  <a:cxn ang="T10">
                    <a:pos x="T0" y="T1"/>
                  </a:cxn>
                  <a:cxn ang="T11">
                    <a:pos x="T2" y="T3"/>
                  </a:cxn>
                  <a:cxn ang="T12">
                    <a:pos x="T4" y="T5"/>
                  </a:cxn>
                  <a:cxn ang="T13">
                    <a:pos x="T6" y="T7"/>
                  </a:cxn>
                  <a:cxn ang="T14">
                    <a:pos x="T8" y="T9"/>
                  </a:cxn>
                </a:cxnLst>
                <a:rect l="T15" t="T16" r="T17" b="T18"/>
                <a:pathLst>
                  <a:path w="32" h="88">
                    <a:moveTo>
                      <a:pt x="0" y="64"/>
                    </a:moveTo>
                    <a:lnTo>
                      <a:pt x="8" y="0"/>
                    </a:lnTo>
                    <a:lnTo>
                      <a:pt x="32" y="24"/>
                    </a:lnTo>
                    <a:lnTo>
                      <a:pt x="24" y="88"/>
                    </a:lnTo>
                    <a:lnTo>
                      <a:pt x="0" y="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2" name="Freeform 112"/>
              <p:cNvSpPr>
                <a:spLocks/>
              </p:cNvSpPr>
              <p:nvPr/>
            </p:nvSpPr>
            <p:spPr bwMode="auto">
              <a:xfrm>
                <a:off x="1440" y="1464"/>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3" name="Freeform 113"/>
              <p:cNvSpPr>
                <a:spLocks/>
              </p:cNvSpPr>
              <p:nvPr/>
            </p:nvSpPr>
            <p:spPr bwMode="auto">
              <a:xfrm>
                <a:off x="1456" y="1320"/>
                <a:ext cx="40" cy="96"/>
              </a:xfrm>
              <a:custGeom>
                <a:avLst/>
                <a:gdLst>
                  <a:gd name="T0" fmla="*/ 0 w 40"/>
                  <a:gd name="T1" fmla="*/ 72 h 96"/>
                  <a:gd name="T2" fmla="*/ 16 w 40"/>
                  <a:gd name="T3" fmla="*/ 0 h 96"/>
                  <a:gd name="T4" fmla="*/ 40 w 40"/>
                  <a:gd name="T5" fmla="*/ 24 h 96"/>
                  <a:gd name="T6" fmla="*/ 24 w 40"/>
                  <a:gd name="T7" fmla="*/ 96 h 96"/>
                  <a:gd name="T8" fmla="*/ 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0" y="72"/>
                    </a:moveTo>
                    <a:lnTo>
                      <a:pt x="16" y="0"/>
                    </a:lnTo>
                    <a:lnTo>
                      <a:pt x="40"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4" name="Freeform 114"/>
              <p:cNvSpPr>
                <a:spLocks/>
              </p:cNvSpPr>
              <p:nvPr/>
            </p:nvSpPr>
            <p:spPr bwMode="auto">
              <a:xfrm>
                <a:off x="1480" y="117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85" name="Freeform 115"/>
              <p:cNvSpPr>
                <a:spLocks/>
              </p:cNvSpPr>
              <p:nvPr/>
            </p:nvSpPr>
            <p:spPr bwMode="auto">
              <a:xfrm>
                <a:off x="1504" y="1032"/>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33844" name="Group 133"/>
            <p:cNvGrpSpPr>
              <a:grpSpLocks/>
            </p:cNvGrpSpPr>
            <p:nvPr/>
          </p:nvGrpSpPr>
          <p:grpSpPr bwMode="auto">
            <a:xfrm>
              <a:off x="399356" y="2488208"/>
              <a:ext cx="2667000" cy="2006600"/>
              <a:chOff x="552" y="1168"/>
              <a:chExt cx="1680" cy="1264"/>
            </a:xfrm>
          </p:grpSpPr>
          <p:sp>
            <p:nvSpPr>
              <p:cNvPr id="33856" name="Freeform 117"/>
              <p:cNvSpPr>
                <a:spLocks/>
              </p:cNvSpPr>
              <p:nvPr/>
            </p:nvSpPr>
            <p:spPr bwMode="auto">
              <a:xfrm>
                <a:off x="552" y="1168"/>
                <a:ext cx="104" cy="96"/>
              </a:xfrm>
              <a:custGeom>
                <a:avLst/>
                <a:gdLst>
                  <a:gd name="T0" fmla="*/ 0 w 104"/>
                  <a:gd name="T1" fmla="*/ 0 h 96"/>
                  <a:gd name="T2" fmla="*/ 104 w 104"/>
                  <a:gd name="T3" fmla="*/ 32 h 96"/>
                  <a:gd name="T4" fmla="*/ 56 w 104"/>
                  <a:gd name="T5" fmla="*/ 40 h 96"/>
                  <a:gd name="T6" fmla="*/ 56 w 104"/>
                  <a:gd name="T7" fmla="*/ 96 h 96"/>
                  <a:gd name="T8" fmla="*/ 0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0"/>
                    </a:moveTo>
                    <a:lnTo>
                      <a:pt x="104" y="32"/>
                    </a:lnTo>
                    <a:lnTo>
                      <a:pt x="56" y="40"/>
                    </a:lnTo>
                    <a:lnTo>
                      <a:pt x="56" y="96"/>
                    </a:lnTo>
                    <a:lnTo>
                      <a:pt x="0" y="0"/>
                    </a:lnTo>
                    <a:close/>
                  </a:path>
                </a:pathLst>
              </a:custGeom>
              <a:solidFill>
                <a:srgbClr val="663300"/>
              </a:solidFill>
              <a:ln w="12700">
                <a:solidFill>
                  <a:srgbClr val="663300"/>
                </a:solidFill>
                <a:prstDash val="solid"/>
                <a:round/>
                <a:headEnd/>
                <a:tailEnd/>
              </a:ln>
            </p:spPr>
            <p:txBody>
              <a:bodyPr/>
              <a:lstStyle/>
              <a:p>
                <a:endParaRPr lang="en-AU"/>
              </a:p>
            </p:txBody>
          </p:sp>
          <p:sp>
            <p:nvSpPr>
              <p:cNvPr id="33857" name="Freeform 118"/>
              <p:cNvSpPr>
                <a:spLocks/>
              </p:cNvSpPr>
              <p:nvPr/>
            </p:nvSpPr>
            <p:spPr bwMode="auto">
              <a:xfrm>
                <a:off x="2128" y="2336"/>
                <a:ext cx="104" cy="96"/>
              </a:xfrm>
              <a:custGeom>
                <a:avLst/>
                <a:gdLst>
                  <a:gd name="T0" fmla="*/ 104 w 104"/>
                  <a:gd name="T1" fmla="*/ 96 h 96"/>
                  <a:gd name="T2" fmla="*/ 0 w 104"/>
                  <a:gd name="T3" fmla="*/ 64 h 96"/>
                  <a:gd name="T4" fmla="*/ 48 w 104"/>
                  <a:gd name="T5" fmla="*/ 56 h 96"/>
                  <a:gd name="T6" fmla="*/ 48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64"/>
                    </a:lnTo>
                    <a:lnTo>
                      <a:pt x="48" y="56"/>
                    </a:lnTo>
                    <a:lnTo>
                      <a:pt x="48" y="0"/>
                    </a:lnTo>
                    <a:lnTo>
                      <a:pt x="104" y="96"/>
                    </a:lnTo>
                    <a:close/>
                  </a:path>
                </a:pathLst>
              </a:custGeom>
              <a:solidFill>
                <a:srgbClr val="663300"/>
              </a:solidFill>
              <a:ln w="12700">
                <a:solidFill>
                  <a:srgbClr val="663300"/>
                </a:solidFill>
                <a:prstDash val="solid"/>
                <a:round/>
                <a:headEnd/>
                <a:tailEnd/>
              </a:ln>
            </p:spPr>
            <p:txBody>
              <a:bodyPr/>
              <a:lstStyle/>
              <a:p>
                <a:endParaRPr lang="en-AU"/>
              </a:p>
            </p:txBody>
          </p:sp>
          <p:sp>
            <p:nvSpPr>
              <p:cNvPr id="33858" name="Freeform 119"/>
              <p:cNvSpPr>
                <a:spLocks/>
              </p:cNvSpPr>
              <p:nvPr/>
            </p:nvSpPr>
            <p:spPr bwMode="auto">
              <a:xfrm>
                <a:off x="2104" y="2344"/>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59" name="Freeform 120"/>
              <p:cNvSpPr>
                <a:spLocks/>
              </p:cNvSpPr>
              <p:nvPr/>
            </p:nvSpPr>
            <p:spPr bwMode="auto">
              <a:xfrm>
                <a:off x="1984" y="2256"/>
                <a:ext cx="88" cy="64"/>
              </a:xfrm>
              <a:custGeom>
                <a:avLst/>
                <a:gdLst>
                  <a:gd name="T0" fmla="*/ 88 w 88"/>
                  <a:gd name="T1" fmla="*/ 40 h 64"/>
                  <a:gd name="T2" fmla="*/ 24 w 88"/>
                  <a:gd name="T3" fmla="*/ 0 h 64"/>
                  <a:gd name="T4" fmla="*/ 0 w 88"/>
                  <a:gd name="T5" fmla="*/ 24 h 64"/>
                  <a:gd name="T6" fmla="*/ 64 w 88"/>
                  <a:gd name="T7" fmla="*/ 64 h 64"/>
                  <a:gd name="T8" fmla="*/ 88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88" y="40"/>
                    </a:moveTo>
                    <a:lnTo>
                      <a:pt x="24" y="0"/>
                    </a:lnTo>
                    <a:lnTo>
                      <a:pt x="0" y="24"/>
                    </a:lnTo>
                    <a:lnTo>
                      <a:pt x="64" y="64"/>
                    </a:lnTo>
                    <a:lnTo>
                      <a:pt x="88"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0" name="Freeform 121"/>
              <p:cNvSpPr>
                <a:spLocks/>
              </p:cNvSpPr>
              <p:nvPr/>
            </p:nvSpPr>
            <p:spPr bwMode="auto">
              <a:xfrm>
                <a:off x="1872" y="2168"/>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1" name="Freeform 122"/>
              <p:cNvSpPr>
                <a:spLocks/>
              </p:cNvSpPr>
              <p:nvPr/>
            </p:nvSpPr>
            <p:spPr bwMode="auto">
              <a:xfrm>
                <a:off x="1760" y="2080"/>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2" name="Freeform 123"/>
              <p:cNvSpPr>
                <a:spLocks/>
              </p:cNvSpPr>
              <p:nvPr/>
            </p:nvSpPr>
            <p:spPr bwMode="auto">
              <a:xfrm>
                <a:off x="1640" y="1992"/>
                <a:ext cx="88" cy="72"/>
              </a:xfrm>
              <a:custGeom>
                <a:avLst/>
                <a:gdLst>
                  <a:gd name="T0" fmla="*/ 88 w 88"/>
                  <a:gd name="T1" fmla="*/ 48 h 72"/>
                  <a:gd name="T2" fmla="*/ 24 w 88"/>
                  <a:gd name="T3" fmla="*/ 0 h 72"/>
                  <a:gd name="T4" fmla="*/ 0 w 88"/>
                  <a:gd name="T5" fmla="*/ 24 h 72"/>
                  <a:gd name="T6" fmla="*/ 64 w 88"/>
                  <a:gd name="T7" fmla="*/ 72 h 72"/>
                  <a:gd name="T8" fmla="*/ 88 w 88"/>
                  <a:gd name="T9" fmla="*/ 48 h 72"/>
                  <a:gd name="T10" fmla="*/ 0 60000 65536"/>
                  <a:gd name="T11" fmla="*/ 0 60000 65536"/>
                  <a:gd name="T12" fmla="*/ 0 60000 65536"/>
                  <a:gd name="T13" fmla="*/ 0 60000 65536"/>
                  <a:gd name="T14" fmla="*/ 0 60000 65536"/>
                  <a:gd name="T15" fmla="*/ 0 w 88"/>
                  <a:gd name="T16" fmla="*/ 0 h 72"/>
                  <a:gd name="T17" fmla="*/ 88 w 88"/>
                  <a:gd name="T18" fmla="*/ 72 h 72"/>
                </a:gdLst>
                <a:ahLst/>
                <a:cxnLst>
                  <a:cxn ang="T10">
                    <a:pos x="T0" y="T1"/>
                  </a:cxn>
                  <a:cxn ang="T11">
                    <a:pos x="T2" y="T3"/>
                  </a:cxn>
                  <a:cxn ang="T12">
                    <a:pos x="T4" y="T5"/>
                  </a:cxn>
                  <a:cxn ang="T13">
                    <a:pos x="T6" y="T7"/>
                  </a:cxn>
                  <a:cxn ang="T14">
                    <a:pos x="T8" y="T9"/>
                  </a:cxn>
                </a:cxnLst>
                <a:rect l="T15" t="T16" r="T17" b="T18"/>
                <a:pathLst>
                  <a:path w="88" h="72">
                    <a:moveTo>
                      <a:pt x="88" y="48"/>
                    </a:moveTo>
                    <a:lnTo>
                      <a:pt x="24" y="0"/>
                    </a:lnTo>
                    <a:lnTo>
                      <a:pt x="0" y="24"/>
                    </a:lnTo>
                    <a:lnTo>
                      <a:pt x="64" y="72"/>
                    </a:lnTo>
                    <a:lnTo>
                      <a:pt x="88"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3" name="Freeform 124"/>
              <p:cNvSpPr>
                <a:spLocks/>
              </p:cNvSpPr>
              <p:nvPr/>
            </p:nvSpPr>
            <p:spPr bwMode="auto">
              <a:xfrm>
                <a:off x="1528" y="1904"/>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4" name="Freeform 125"/>
              <p:cNvSpPr>
                <a:spLocks/>
              </p:cNvSpPr>
              <p:nvPr/>
            </p:nvSpPr>
            <p:spPr bwMode="auto">
              <a:xfrm>
                <a:off x="1416" y="1824"/>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5" name="Freeform 126"/>
              <p:cNvSpPr>
                <a:spLocks/>
              </p:cNvSpPr>
              <p:nvPr/>
            </p:nvSpPr>
            <p:spPr bwMode="auto">
              <a:xfrm>
                <a:off x="1296" y="1736"/>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6" name="Freeform 127"/>
              <p:cNvSpPr>
                <a:spLocks/>
              </p:cNvSpPr>
              <p:nvPr/>
            </p:nvSpPr>
            <p:spPr bwMode="auto">
              <a:xfrm>
                <a:off x="1184" y="1648"/>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7" name="Freeform 128"/>
              <p:cNvSpPr>
                <a:spLocks/>
              </p:cNvSpPr>
              <p:nvPr/>
            </p:nvSpPr>
            <p:spPr bwMode="auto">
              <a:xfrm>
                <a:off x="1072" y="1560"/>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8" name="Freeform 129"/>
              <p:cNvSpPr>
                <a:spLocks/>
              </p:cNvSpPr>
              <p:nvPr/>
            </p:nvSpPr>
            <p:spPr bwMode="auto">
              <a:xfrm>
                <a:off x="952" y="1472"/>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69" name="Freeform 130"/>
              <p:cNvSpPr>
                <a:spLocks/>
              </p:cNvSpPr>
              <p:nvPr/>
            </p:nvSpPr>
            <p:spPr bwMode="auto">
              <a:xfrm>
                <a:off x="840" y="1384"/>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0" name="Freeform 131"/>
              <p:cNvSpPr>
                <a:spLocks/>
              </p:cNvSpPr>
              <p:nvPr/>
            </p:nvSpPr>
            <p:spPr bwMode="auto">
              <a:xfrm>
                <a:off x="728" y="1296"/>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871" name="Freeform 132"/>
              <p:cNvSpPr>
                <a:spLocks/>
              </p:cNvSpPr>
              <p:nvPr/>
            </p:nvSpPr>
            <p:spPr bwMode="auto">
              <a:xfrm>
                <a:off x="608" y="1216"/>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33845" name="Group 137"/>
            <p:cNvGrpSpPr>
              <a:grpSpLocks/>
            </p:cNvGrpSpPr>
            <p:nvPr/>
          </p:nvGrpSpPr>
          <p:grpSpPr bwMode="auto">
            <a:xfrm>
              <a:off x="1529656" y="4659908"/>
              <a:ext cx="1549400" cy="520700"/>
              <a:chOff x="1264" y="2536"/>
              <a:chExt cx="976" cy="328"/>
            </a:xfrm>
          </p:grpSpPr>
          <p:sp>
            <p:nvSpPr>
              <p:cNvPr id="33853" name="Freeform 134"/>
              <p:cNvSpPr>
                <a:spLocks/>
              </p:cNvSpPr>
              <p:nvPr/>
            </p:nvSpPr>
            <p:spPr bwMode="auto">
              <a:xfrm>
                <a:off x="1264" y="2808"/>
                <a:ext cx="96" cy="56"/>
              </a:xfrm>
              <a:custGeom>
                <a:avLst/>
                <a:gdLst>
                  <a:gd name="T0" fmla="*/ 0 w 96"/>
                  <a:gd name="T1" fmla="*/ 56 h 56"/>
                  <a:gd name="T2" fmla="*/ 72 w 96"/>
                  <a:gd name="T3" fmla="*/ 0 h 56"/>
                  <a:gd name="T4" fmla="*/ 56 w 96"/>
                  <a:gd name="T5" fmla="*/ 40 h 56"/>
                  <a:gd name="T6" fmla="*/ 96 w 96"/>
                  <a:gd name="T7" fmla="*/ 56 h 56"/>
                  <a:gd name="T8" fmla="*/ 0 w 96"/>
                  <a:gd name="T9" fmla="*/ 56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56"/>
                    </a:moveTo>
                    <a:lnTo>
                      <a:pt x="72" y="0"/>
                    </a:lnTo>
                    <a:lnTo>
                      <a:pt x="56" y="40"/>
                    </a:lnTo>
                    <a:lnTo>
                      <a:pt x="96" y="56"/>
                    </a:lnTo>
                    <a:lnTo>
                      <a:pt x="0" y="56"/>
                    </a:lnTo>
                    <a:close/>
                  </a:path>
                </a:pathLst>
              </a:custGeom>
              <a:solidFill>
                <a:srgbClr val="000000"/>
              </a:solidFill>
              <a:ln w="12700">
                <a:solidFill>
                  <a:srgbClr val="000000"/>
                </a:solidFill>
                <a:prstDash val="solid"/>
                <a:round/>
                <a:headEnd/>
                <a:tailEnd/>
              </a:ln>
            </p:spPr>
            <p:txBody>
              <a:bodyPr/>
              <a:lstStyle/>
              <a:p>
                <a:endParaRPr lang="en-AU"/>
              </a:p>
            </p:txBody>
          </p:sp>
          <p:sp>
            <p:nvSpPr>
              <p:cNvPr id="33854" name="Freeform 135"/>
              <p:cNvSpPr>
                <a:spLocks/>
              </p:cNvSpPr>
              <p:nvPr/>
            </p:nvSpPr>
            <p:spPr bwMode="auto">
              <a:xfrm>
                <a:off x="2144" y="2536"/>
                <a:ext cx="96" cy="56"/>
              </a:xfrm>
              <a:custGeom>
                <a:avLst/>
                <a:gdLst>
                  <a:gd name="T0" fmla="*/ 96 w 96"/>
                  <a:gd name="T1" fmla="*/ 0 h 56"/>
                  <a:gd name="T2" fmla="*/ 24 w 96"/>
                  <a:gd name="T3" fmla="*/ 56 h 56"/>
                  <a:gd name="T4" fmla="*/ 40 w 96"/>
                  <a:gd name="T5" fmla="*/ 16 h 56"/>
                  <a:gd name="T6" fmla="*/ 0 w 96"/>
                  <a:gd name="T7" fmla="*/ 0 h 56"/>
                  <a:gd name="T8" fmla="*/ 96 w 96"/>
                  <a:gd name="T9" fmla="*/ 0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96" y="0"/>
                    </a:moveTo>
                    <a:lnTo>
                      <a:pt x="24" y="56"/>
                    </a:lnTo>
                    <a:lnTo>
                      <a:pt x="40" y="16"/>
                    </a:lnTo>
                    <a:lnTo>
                      <a:pt x="0" y="0"/>
                    </a:lnTo>
                    <a:lnTo>
                      <a:pt x="96" y="0"/>
                    </a:lnTo>
                    <a:close/>
                  </a:path>
                </a:pathLst>
              </a:custGeom>
              <a:solidFill>
                <a:srgbClr val="000000"/>
              </a:solidFill>
              <a:ln w="12700">
                <a:solidFill>
                  <a:srgbClr val="000000"/>
                </a:solidFill>
                <a:prstDash val="solid"/>
                <a:round/>
                <a:headEnd/>
                <a:tailEnd/>
              </a:ln>
            </p:spPr>
            <p:txBody>
              <a:bodyPr/>
              <a:lstStyle/>
              <a:p>
                <a:endParaRPr lang="en-AU"/>
              </a:p>
            </p:txBody>
          </p:sp>
          <p:sp>
            <p:nvSpPr>
              <p:cNvPr id="33855" name="Line 136"/>
              <p:cNvSpPr>
                <a:spLocks noChangeShapeType="1"/>
              </p:cNvSpPr>
              <p:nvPr/>
            </p:nvSpPr>
            <p:spPr bwMode="auto">
              <a:xfrm flipV="1">
                <a:off x="1320" y="2552"/>
                <a:ext cx="864" cy="2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3846" name="Rectangle 138"/>
            <p:cNvSpPr>
              <a:spLocks noChangeArrowheads="1"/>
            </p:cNvSpPr>
            <p:nvPr/>
          </p:nvSpPr>
          <p:spPr bwMode="auto">
            <a:xfrm>
              <a:off x="2304356" y="4685308"/>
              <a:ext cx="2032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3847" name="Rectangle 139"/>
            <p:cNvSpPr>
              <a:spLocks noChangeArrowheads="1"/>
            </p:cNvSpPr>
            <p:nvPr/>
          </p:nvSpPr>
          <p:spPr bwMode="auto">
            <a:xfrm>
              <a:off x="2304356" y="4685308"/>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rPr>
                <a:t>a</a:t>
              </a:r>
              <a:endParaRPr lang="en-US" altLang="en-US" i="1"/>
            </a:p>
          </p:txBody>
        </p:sp>
        <p:grpSp>
          <p:nvGrpSpPr>
            <p:cNvPr id="33848" name="Group 142"/>
            <p:cNvGrpSpPr>
              <a:grpSpLocks/>
            </p:cNvGrpSpPr>
            <p:nvPr/>
          </p:nvGrpSpPr>
          <p:grpSpPr bwMode="auto">
            <a:xfrm>
              <a:off x="1542356" y="4329708"/>
              <a:ext cx="482600" cy="698500"/>
              <a:chOff x="1272" y="2328"/>
              <a:chExt cx="304" cy="440"/>
            </a:xfrm>
          </p:grpSpPr>
          <p:sp>
            <p:nvSpPr>
              <p:cNvPr id="33851" name="Freeform 140"/>
              <p:cNvSpPr>
                <a:spLocks/>
              </p:cNvSpPr>
              <p:nvPr/>
            </p:nvSpPr>
            <p:spPr bwMode="auto">
              <a:xfrm>
                <a:off x="1496" y="2328"/>
                <a:ext cx="80" cy="88"/>
              </a:xfrm>
              <a:custGeom>
                <a:avLst/>
                <a:gdLst>
                  <a:gd name="T0" fmla="*/ 80 w 80"/>
                  <a:gd name="T1" fmla="*/ 0 h 88"/>
                  <a:gd name="T2" fmla="*/ 56 w 80"/>
                  <a:gd name="T3" fmla="*/ 88 h 88"/>
                  <a:gd name="T4" fmla="*/ 48 w 80"/>
                  <a:gd name="T5" fmla="*/ 48 h 88"/>
                  <a:gd name="T6" fmla="*/ 0 w 80"/>
                  <a:gd name="T7" fmla="*/ 56 h 88"/>
                  <a:gd name="T8" fmla="*/ 8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80" y="0"/>
                    </a:moveTo>
                    <a:lnTo>
                      <a:pt x="56" y="88"/>
                    </a:lnTo>
                    <a:lnTo>
                      <a:pt x="48" y="48"/>
                    </a:lnTo>
                    <a:lnTo>
                      <a:pt x="0" y="56"/>
                    </a:lnTo>
                    <a:lnTo>
                      <a:pt x="80" y="0"/>
                    </a:lnTo>
                    <a:close/>
                  </a:path>
                </a:pathLst>
              </a:custGeom>
              <a:solidFill>
                <a:srgbClr val="000000"/>
              </a:solidFill>
              <a:ln w="12700">
                <a:solidFill>
                  <a:srgbClr val="000000"/>
                </a:solidFill>
                <a:prstDash val="solid"/>
                <a:round/>
                <a:headEnd/>
                <a:tailEnd/>
              </a:ln>
            </p:spPr>
            <p:txBody>
              <a:bodyPr/>
              <a:lstStyle/>
              <a:p>
                <a:endParaRPr lang="en-AU"/>
              </a:p>
            </p:txBody>
          </p:sp>
          <p:sp>
            <p:nvSpPr>
              <p:cNvPr id="33852" name="Line 141"/>
              <p:cNvSpPr>
                <a:spLocks noChangeShapeType="1"/>
              </p:cNvSpPr>
              <p:nvPr/>
            </p:nvSpPr>
            <p:spPr bwMode="auto">
              <a:xfrm flipV="1">
                <a:off x="1272" y="2376"/>
                <a:ext cx="272" cy="39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3849" name="Rectangle 143"/>
            <p:cNvSpPr>
              <a:spLocks noChangeArrowheads="1"/>
            </p:cNvSpPr>
            <p:nvPr/>
          </p:nvSpPr>
          <p:spPr bwMode="auto">
            <a:xfrm>
              <a:off x="1694756" y="4469408"/>
              <a:ext cx="2413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3850" name="Rectangle 144"/>
            <p:cNvSpPr>
              <a:spLocks noChangeArrowheads="1"/>
            </p:cNvSpPr>
            <p:nvPr/>
          </p:nvSpPr>
          <p:spPr bwMode="auto">
            <a:xfrm>
              <a:off x="1694756" y="4469408"/>
              <a:ext cx="219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rPr>
                <a:t>R</a:t>
              </a:r>
              <a:endParaRPr lang="en-US" altLang="en-US" i="1"/>
            </a:p>
          </p:txBody>
        </p:sp>
      </p:grpSp>
      <p:grpSp>
        <p:nvGrpSpPr>
          <p:cNvPr id="111" name="Group 110"/>
          <p:cNvGrpSpPr>
            <a:grpSpLocks/>
          </p:cNvGrpSpPr>
          <p:nvPr/>
        </p:nvGrpSpPr>
        <p:grpSpPr bwMode="auto">
          <a:xfrm>
            <a:off x="463550" y="2236788"/>
            <a:ext cx="4060825" cy="1770062"/>
            <a:chOff x="461963" y="2220913"/>
            <a:chExt cx="4060776" cy="1770062"/>
          </a:xfrm>
        </p:grpSpPr>
        <p:grpSp>
          <p:nvGrpSpPr>
            <p:cNvPr id="33835" name="Group 143"/>
            <p:cNvGrpSpPr>
              <a:grpSpLocks/>
            </p:cNvGrpSpPr>
            <p:nvPr/>
          </p:nvGrpSpPr>
          <p:grpSpPr bwMode="auto">
            <a:xfrm>
              <a:off x="461963" y="2220913"/>
              <a:ext cx="2671762" cy="1770062"/>
              <a:chOff x="378719" y="2724746"/>
              <a:chExt cx="2671763" cy="1770063"/>
            </a:xfrm>
          </p:grpSpPr>
          <p:sp>
            <p:nvSpPr>
              <p:cNvPr id="33837" name="Line 12"/>
              <p:cNvSpPr>
                <a:spLocks noChangeShapeType="1"/>
              </p:cNvSpPr>
              <p:nvPr/>
            </p:nvSpPr>
            <p:spPr bwMode="auto">
              <a:xfrm flipH="1" flipV="1">
                <a:off x="3050481" y="2724746"/>
                <a:ext cx="0" cy="17700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838" name="Line 13"/>
              <p:cNvSpPr>
                <a:spLocks noChangeShapeType="1"/>
              </p:cNvSpPr>
              <p:nvPr/>
            </p:nvSpPr>
            <p:spPr bwMode="auto">
              <a:xfrm flipV="1">
                <a:off x="394594" y="2753321"/>
                <a:ext cx="2655888" cy="14652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839" name="Line 11"/>
              <p:cNvSpPr>
                <a:spLocks noChangeShapeType="1"/>
              </p:cNvSpPr>
              <p:nvPr/>
            </p:nvSpPr>
            <p:spPr bwMode="auto">
              <a:xfrm>
                <a:off x="378719" y="4218583"/>
                <a:ext cx="2671763" cy="276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grpSp>
        <p:cxnSp>
          <p:nvCxnSpPr>
            <p:cNvPr id="33836" name="Straight Arrow Connector 101"/>
            <p:cNvCxnSpPr>
              <a:cxnSpLocks noChangeShapeType="1"/>
            </p:cNvCxnSpPr>
            <p:nvPr/>
          </p:nvCxnSpPr>
          <p:spPr bwMode="auto">
            <a:xfrm flipV="1">
              <a:off x="3132866" y="2689392"/>
              <a:ext cx="1389873" cy="454192"/>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4" name="TextBox 103"/>
          <p:cNvSpPr txBox="1">
            <a:spLocks noChangeArrowheads="1"/>
          </p:cNvSpPr>
          <p:nvPr/>
        </p:nvSpPr>
        <p:spPr bwMode="auto">
          <a:xfrm>
            <a:off x="246063" y="5349875"/>
            <a:ext cx="799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How many atoms are in a BCC unit cell?</a:t>
            </a:r>
          </a:p>
        </p:txBody>
      </p:sp>
      <p:sp>
        <p:nvSpPr>
          <p:cNvPr id="33797" name="TextBox 104"/>
          <p:cNvSpPr txBox="1">
            <a:spLocks noChangeArrowheads="1"/>
          </p:cNvSpPr>
          <p:nvPr/>
        </p:nvSpPr>
        <p:spPr bwMode="auto">
          <a:xfrm>
            <a:off x="3843338" y="1393825"/>
            <a:ext cx="439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Unit cell volume</a:t>
            </a:r>
          </a:p>
        </p:txBody>
      </p:sp>
      <p:sp>
        <p:nvSpPr>
          <p:cNvPr id="103" name="TextBox 102"/>
          <p:cNvSpPr txBox="1">
            <a:spLocks noRot="1" noChangeAspect="1" noMove="1" noResize="1" noEditPoints="1" noAdjustHandles="1" noChangeArrowheads="1" noChangeShapeType="1" noTextEdit="1"/>
          </p:cNvSpPr>
          <p:nvPr/>
        </p:nvSpPr>
        <p:spPr>
          <a:xfrm>
            <a:off x="3564666" y="4238960"/>
            <a:ext cx="2219326" cy="722314"/>
          </a:xfrm>
          <a:prstGeom prst="rect">
            <a:avLst/>
          </a:prstGeom>
          <a:blipFill rotWithShape="0">
            <a:blip r:embed="rId5"/>
            <a:stretch>
              <a:fillRect l="-4396" b="-1681"/>
            </a:stretch>
          </a:blipFill>
        </p:spPr>
        <p:txBody>
          <a:bodyPr/>
          <a:lstStyle/>
          <a:p>
            <a:pPr>
              <a:defRPr/>
            </a:pPr>
            <a:r>
              <a:rPr lang="en-AU">
                <a:noFill/>
              </a:rPr>
              <a:t> </a:t>
            </a:r>
          </a:p>
        </p:txBody>
      </p:sp>
      <p:sp>
        <p:nvSpPr>
          <p:cNvPr id="106" name="TextBox 105"/>
          <p:cNvSpPr txBox="1">
            <a:spLocks noRot="1" noChangeAspect="1" noMove="1" noResize="1" noEditPoints="1" noAdjustHandles="1" noChangeArrowheads="1" noChangeShapeType="1" noTextEdit="1"/>
          </p:cNvSpPr>
          <p:nvPr/>
        </p:nvSpPr>
        <p:spPr>
          <a:xfrm>
            <a:off x="5500276" y="4309138"/>
            <a:ext cx="2024052" cy="622414"/>
          </a:xfrm>
          <a:prstGeom prst="rect">
            <a:avLst/>
          </a:prstGeom>
          <a:blipFill rotWithShape="0">
            <a:blip r:embed="rId6"/>
            <a:stretch>
              <a:fillRect l="-4518" b="-6863"/>
            </a:stretch>
          </a:blipFill>
        </p:spPr>
        <p:txBody>
          <a:bodyPr/>
          <a:lstStyle/>
          <a:p>
            <a:pPr>
              <a:defRPr/>
            </a:pPr>
            <a:r>
              <a:rPr lang="en-AU">
                <a:noFill/>
              </a:rPr>
              <a:t> </a:t>
            </a:r>
          </a:p>
        </p:txBody>
      </p:sp>
      <p:sp>
        <p:nvSpPr>
          <p:cNvPr id="107" name="TextBox 106"/>
          <p:cNvSpPr txBox="1">
            <a:spLocks noRot="1" noChangeAspect="1" noMove="1" noResize="1" noEditPoints="1" noAdjustHandles="1" noChangeArrowheads="1" noChangeShapeType="1" noTextEdit="1"/>
          </p:cNvSpPr>
          <p:nvPr/>
        </p:nvSpPr>
        <p:spPr>
          <a:xfrm>
            <a:off x="246022" y="5934670"/>
            <a:ext cx="7854370" cy="616387"/>
          </a:xfrm>
          <a:prstGeom prst="rect">
            <a:avLst/>
          </a:prstGeom>
          <a:blipFill rotWithShape="0">
            <a:blip r:embed="rId7"/>
            <a:stretch>
              <a:fillRect l="-1164" b="-8911"/>
            </a:stretch>
          </a:blipFill>
        </p:spPr>
        <p:txBody>
          <a:bodyPr/>
          <a:lstStyle/>
          <a:p>
            <a:pPr>
              <a:defRPr/>
            </a:pPr>
            <a:r>
              <a:rPr lang="en-AU">
                <a:noFill/>
              </a:rPr>
              <a:t> </a:t>
            </a:r>
          </a:p>
        </p:txBody>
      </p:sp>
      <p:sp>
        <p:nvSpPr>
          <p:cNvPr id="108" name="TextBox 107"/>
          <p:cNvSpPr txBox="1">
            <a:spLocks noChangeArrowheads="1"/>
          </p:cNvSpPr>
          <p:nvPr/>
        </p:nvSpPr>
        <p:spPr bwMode="auto">
          <a:xfrm>
            <a:off x="3924300" y="6021388"/>
            <a:ext cx="262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2 atoms</a:t>
            </a:r>
          </a:p>
        </p:txBody>
      </p:sp>
      <p:grpSp>
        <p:nvGrpSpPr>
          <p:cNvPr id="112" name="Group 111"/>
          <p:cNvGrpSpPr>
            <a:grpSpLocks/>
          </p:cNvGrpSpPr>
          <p:nvPr/>
        </p:nvGrpSpPr>
        <p:grpSpPr bwMode="auto">
          <a:xfrm>
            <a:off x="4427538" y="1876425"/>
            <a:ext cx="2568575" cy="2025650"/>
            <a:chOff x="4428266" y="1876592"/>
            <a:chExt cx="2568575" cy="2025650"/>
          </a:xfrm>
        </p:grpSpPr>
        <p:grpSp>
          <p:nvGrpSpPr>
            <p:cNvPr id="33814" name="Group 207"/>
            <p:cNvGrpSpPr>
              <a:grpSpLocks/>
            </p:cNvGrpSpPr>
            <p:nvPr/>
          </p:nvGrpSpPr>
          <p:grpSpPr bwMode="auto">
            <a:xfrm>
              <a:off x="4428266" y="1876592"/>
              <a:ext cx="2568575" cy="2025650"/>
              <a:chOff x="2901950" y="4376738"/>
              <a:chExt cx="2568575" cy="2025650"/>
            </a:xfrm>
          </p:grpSpPr>
          <p:sp>
            <p:nvSpPr>
              <p:cNvPr id="33816" name="Oval 15"/>
              <p:cNvSpPr>
                <a:spLocks noChangeArrowheads="1"/>
              </p:cNvSpPr>
              <p:nvPr/>
            </p:nvSpPr>
            <p:spPr bwMode="auto">
              <a:xfrm>
                <a:off x="2901950" y="5475288"/>
                <a:ext cx="977900" cy="9271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3817" name="Oval 16"/>
              <p:cNvSpPr>
                <a:spLocks noChangeArrowheads="1"/>
              </p:cNvSpPr>
              <p:nvPr/>
            </p:nvSpPr>
            <p:spPr bwMode="auto">
              <a:xfrm>
                <a:off x="3697288" y="4919663"/>
                <a:ext cx="977900" cy="928687"/>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3818" name="Oval 17"/>
              <p:cNvSpPr>
                <a:spLocks noChangeArrowheads="1"/>
              </p:cNvSpPr>
              <p:nvPr/>
            </p:nvSpPr>
            <p:spPr bwMode="auto">
              <a:xfrm>
                <a:off x="4492625" y="4376738"/>
                <a:ext cx="977900" cy="9271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3819" name="Text Box 21"/>
              <p:cNvSpPr txBox="1">
                <a:spLocks noChangeArrowheads="1"/>
              </p:cNvSpPr>
              <p:nvPr/>
            </p:nvSpPr>
            <p:spPr bwMode="auto">
              <a:xfrm>
                <a:off x="4994275" y="51927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i="1">
                    <a:latin typeface="Intergraph ANSI"/>
                  </a:rPr>
                  <a:t>a</a:t>
                </a:r>
              </a:p>
            </p:txBody>
          </p:sp>
          <p:sp>
            <p:nvSpPr>
              <p:cNvPr id="33820" name="Freeform 24"/>
              <p:cNvSpPr>
                <a:spLocks/>
              </p:cNvSpPr>
              <p:nvPr/>
            </p:nvSpPr>
            <p:spPr bwMode="auto">
              <a:xfrm>
                <a:off x="3773488" y="4908550"/>
                <a:ext cx="185737" cy="617538"/>
              </a:xfrm>
              <a:custGeom>
                <a:avLst/>
                <a:gdLst>
                  <a:gd name="T0" fmla="*/ 0 w 128"/>
                  <a:gd name="T1" fmla="*/ 0 h 448"/>
                  <a:gd name="T2" fmla="*/ 2147483646 w 128"/>
                  <a:gd name="T3" fmla="*/ 2147483646 h 448"/>
                  <a:gd name="T4" fmla="*/ 2147483646 w 128"/>
                  <a:gd name="T5" fmla="*/ 2147483646 h 448"/>
                  <a:gd name="T6" fmla="*/ 0 60000 65536"/>
                  <a:gd name="T7" fmla="*/ 0 60000 65536"/>
                  <a:gd name="T8" fmla="*/ 0 60000 65536"/>
                  <a:gd name="T9" fmla="*/ 0 w 128"/>
                  <a:gd name="T10" fmla="*/ 0 h 448"/>
                  <a:gd name="T11" fmla="*/ 128 w 128"/>
                  <a:gd name="T12" fmla="*/ 448 h 448"/>
                </a:gdLst>
                <a:ahLst/>
                <a:cxnLst>
                  <a:cxn ang="T6">
                    <a:pos x="T0" y="T1"/>
                  </a:cxn>
                  <a:cxn ang="T7">
                    <a:pos x="T2" y="T3"/>
                  </a:cxn>
                  <a:cxn ang="T8">
                    <a:pos x="T4" y="T5"/>
                  </a:cxn>
                </a:cxnLst>
                <a:rect l="T9" t="T10" r="T11" b="T12"/>
                <a:pathLst>
                  <a:path w="128" h="448">
                    <a:moveTo>
                      <a:pt x="0" y="0"/>
                    </a:moveTo>
                    <a:cubicBezTo>
                      <a:pt x="3" y="104"/>
                      <a:pt x="6" y="208"/>
                      <a:pt x="27" y="283"/>
                    </a:cubicBezTo>
                    <a:cubicBezTo>
                      <a:pt x="48" y="358"/>
                      <a:pt x="88" y="403"/>
                      <a:pt x="128" y="44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nvGrpSpPr>
              <p:cNvPr id="33821" name="Group 149"/>
              <p:cNvGrpSpPr>
                <a:grpSpLocks noChangeAspect="1"/>
              </p:cNvGrpSpPr>
              <p:nvPr/>
            </p:nvGrpSpPr>
            <p:grpSpPr bwMode="auto">
              <a:xfrm>
                <a:off x="4021138" y="5964238"/>
                <a:ext cx="669925" cy="431800"/>
                <a:chOff x="3672" y="1896"/>
                <a:chExt cx="422" cy="272"/>
              </a:xfrm>
            </p:grpSpPr>
            <p:sp>
              <p:nvSpPr>
                <p:cNvPr id="33827" name="AutoShape 148"/>
                <p:cNvSpPr>
                  <a:spLocks noChangeAspect="1" noChangeArrowheads="1" noTextEdit="1"/>
                </p:cNvSpPr>
                <p:nvPr/>
              </p:nvSpPr>
              <p:spPr bwMode="auto">
                <a:xfrm>
                  <a:off x="3672" y="1896"/>
                  <a:ext cx="42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33828" name="Line 150"/>
                <p:cNvSpPr>
                  <a:spLocks noChangeShapeType="1"/>
                </p:cNvSpPr>
                <p:nvPr/>
              </p:nvSpPr>
              <p:spPr bwMode="auto">
                <a:xfrm flipV="1">
                  <a:off x="3709" y="2054"/>
                  <a:ext cx="24"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829" name="Line 151"/>
                <p:cNvSpPr>
                  <a:spLocks noChangeShapeType="1"/>
                </p:cNvSpPr>
                <p:nvPr/>
              </p:nvSpPr>
              <p:spPr bwMode="auto">
                <a:xfrm>
                  <a:off x="3733" y="2058"/>
                  <a:ext cx="36" cy="6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830" name="Line 152"/>
                <p:cNvSpPr>
                  <a:spLocks noChangeShapeType="1"/>
                </p:cNvSpPr>
                <p:nvPr/>
              </p:nvSpPr>
              <p:spPr bwMode="auto">
                <a:xfrm flipV="1">
                  <a:off x="3773" y="1935"/>
                  <a:ext cx="48"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831" name="Line 153"/>
                <p:cNvSpPr>
                  <a:spLocks noChangeShapeType="1"/>
                </p:cNvSpPr>
                <p:nvPr/>
              </p:nvSpPr>
              <p:spPr bwMode="auto">
                <a:xfrm>
                  <a:off x="3821" y="1935"/>
                  <a:ext cx="11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832" name="Rectangle 154"/>
                <p:cNvSpPr>
                  <a:spLocks noChangeArrowheads="1"/>
                </p:cNvSpPr>
                <p:nvPr/>
              </p:nvSpPr>
              <p:spPr bwMode="auto">
                <a:xfrm>
                  <a:off x="3977" y="1944"/>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300" i="1">
                      <a:solidFill>
                        <a:srgbClr val="000000"/>
                      </a:solidFill>
                      <a:latin typeface="Intergraph ANSI"/>
                    </a:rPr>
                    <a:t>a</a:t>
                  </a:r>
                  <a:endParaRPr lang="en-US" altLang="en-US" i="1"/>
                </a:p>
              </p:txBody>
            </p:sp>
            <p:sp>
              <p:nvSpPr>
                <p:cNvPr id="33833" name="Rectangle 155"/>
                <p:cNvSpPr>
                  <a:spLocks noChangeArrowheads="1"/>
                </p:cNvSpPr>
                <p:nvPr/>
              </p:nvSpPr>
              <p:spPr bwMode="auto">
                <a:xfrm>
                  <a:off x="3938" y="1944"/>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300">
                      <a:solidFill>
                        <a:srgbClr val="000000"/>
                      </a:solidFill>
                      <a:latin typeface="Intergraph ANSI"/>
                    </a:rPr>
                    <a:t> </a:t>
                  </a:r>
                  <a:endParaRPr lang="en-US" altLang="en-US"/>
                </a:p>
              </p:txBody>
            </p:sp>
            <p:sp>
              <p:nvSpPr>
                <p:cNvPr id="33834" name="Rectangle 156"/>
                <p:cNvSpPr>
                  <a:spLocks noChangeArrowheads="1"/>
                </p:cNvSpPr>
                <p:nvPr/>
              </p:nvSpPr>
              <p:spPr bwMode="auto">
                <a:xfrm>
                  <a:off x="3833" y="1947"/>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300">
                      <a:solidFill>
                        <a:srgbClr val="000000"/>
                      </a:solidFill>
                      <a:latin typeface="Times New Roman" panose="02020603050405020304" pitchFamily="18" charset="0"/>
                    </a:rPr>
                    <a:t>2</a:t>
                  </a:r>
                  <a:endParaRPr lang="en-US" altLang="en-US"/>
                </a:p>
              </p:txBody>
            </p:sp>
          </p:grpSp>
          <p:grpSp>
            <p:nvGrpSpPr>
              <p:cNvPr id="33822" name="Group 158"/>
              <p:cNvGrpSpPr>
                <a:grpSpLocks noChangeAspect="1"/>
              </p:cNvGrpSpPr>
              <p:nvPr/>
            </p:nvGrpSpPr>
            <p:grpSpPr bwMode="auto">
              <a:xfrm>
                <a:off x="3348038" y="4508500"/>
                <a:ext cx="644525" cy="446088"/>
                <a:chOff x="3256" y="971"/>
                <a:chExt cx="406" cy="281"/>
              </a:xfrm>
            </p:grpSpPr>
            <p:sp>
              <p:nvSpPr>
                <p:cNvPr id="33824" name="AutoShape 157"/>
                <p:cNvSpPr>
                  <a:spLocks noChangeAspect="1" noChangeArrowheads="1" noTextEdit="1"/>
                </p:cNvSpPr>
                <p:nvPr/>
              </p:nvSpPr>
              <p:spPr bwMode="auto">
                <a:xfrm>
                  <a:off x="3256" y="971"/>
                  <a:ext cx="40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33825" name="Rectangle 163"/>
                <p:cNvSpPr>
                  <a:spLocks noChangeArrowheads="1"/>
                </p:cNvSpPr>
                <p:nvPr/>
              </p:nvSpPr>
              <p:spPr bwMode="auto">
                <a:xfrm>
                  <a:off x="3549" y="1019"/>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i="1"/>
                </a:p>
              </p:txBody>
            </p:sp>
            <p:sp>
              <p:nvSpPr>
                <p:cNvPr id="33826" name="Rectangle 164"/>
                <p:cNvSpPr>
                  <a:spLocks noChangeArrowheads="1"/>
                </p:cNvSpPr>
                <p:nvPr/>
              </p:nvSpPr>
              <p:spPr bwMode="auto">
                <a:xfrm>
                  <a:off x="3510" y="1019"/>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300">
                      <a:solidFill>
                        <a:srgbClr val="000000"/>
                      </a:solidFill>
                      <a:latin typeface="Intergraph ANSI"/>
                    </a:rPr>
                    <a:t> </a:t>
                  </a:r>
                  <a:endParaRPr lang="en-US" altLang="en-US"/>
                </a:p>
              </p:txBody>
            </p:sp>
          </p:grpSp>
          <p:sp>
            <p:nvSpPr>
              <p:cNvPr id="33823" name="Freeform 167"/>
              <p:cNvSpPr>
                <a:spLocks/>
              </p:cNvSpPr>
              <p:nvPr/>
            </p:nvSpPr>
            <p:spPr bwMode="auto">
              <a:xfrm>
                <a:off x="3348038" y="4833938"/>
                <a:ext cx="1651000" cy="1117600"/>
              </a:xfrm>
              <a:custGeom>
                <a:avLst/>
                <a:gdLst>
                  <a:gd name="T0" fmla="*/ 2147483646 w 1040"/>
                  <a:gd name="T1" fmla="*/ 2147483646 h 704"/>
                  <a:gd name="T2" fmla="*/ 2147483646 w 1040"/>
                  <a:gd name="T3" fmla="*/ 0 h 704"/>
                  <a:gd name="T4" fmla="*/ 0 w 1040"/>
                  <a:gd name="T5" fmla="*/ 2147483646 h 704"/>
                  <a:gd name="T6" fmla="*/ 2147483646 w 1040"/>
                  <a:gd name="T7" fmla="*/ 2147483646 h 704"/>
                  <a:gd name="T8" fmla="*/ 0 60000 65536"/>
                  <a:gd name="T9" fmla="*/ 0 60000 65536"/>
                  <a:gd name="T10" fmla="*/ 0 60000 65536"/>
                  <a:gd name="T11" fmla="*/ 0 60000 65536"/>
                  <a:gd name="T12" fmla="*/ 0 w 1040"/>
                  <a:gd name="T13" fmla="*/ 0 h 704"/>
                  <a:gd name="T14" fmla="*/ 1040 w 1040"/>
                  <a:gd name="T15" fmla="*/ 704 h 704"/>
                </a:gdLst>
                <a:ahLst/>
                <a:cxnLst>
                  <a:cxn ang="T8">
                    <a:pos x="T0" y="T1"/>
                  </a:cxn>
                  <a:cxn ang="T9">
                    <a:pos x="T2" y="T3"/>
                  </a:cxn>
                  <a:cxn ang="T10">
                    <a:pos x="T4" y="T5"/>
                  </a:cxn>
                  <a:cxn ang="T11">
                    <a:pos x="T6" y="T7"/>
                  </a:cxn>
                </a:cxnLst>
                <a:rect l="T12" t="T13" r="T14" b="T15"/>
                <a:pathLst>
                  <a:path w="1040" h="704">
                    <a:moveTo>
                      <a:pt x="1040" y="704"/>
                    </a:moveTo>
                    <a:lnTo>
                      <a:pt x="1040" y="0"/>
                    </a:lnTo>
                    <a:lnTo>
                      <a:pt x="0" y="704"/>
                    </a:lnTo>
                    <a:lnTo>
                      <a:pt x="1040" y="704"/>
                    </a:lnTo>
                    <a:close/>
                  </a:path>
                </a:pathLst>
              </a:custGeom>
              <a:noFill/>
              <a:ln w="28575"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33815" name="TextBox 108"/>
            <p:cNvSpPr txBox="1">
              <a:spLocks noChangeArrowheads="1"/>
            </p:cNvSpPr>
            <p:nvPr/>
          </p:nvSpPr>
          <p:spPr bwMode="auto">
            <a:xfrm>
              <a:off x="4952726" y="1988840"/>
              <a:ext cx="843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4R</a:t>
              </a:r>
            </a:p>
          </p:txBody>
        </p:sp>
      </p:grpSp>
      <p:grpSp>
        <p:nvGrpSpPr>
          <p:cNvPr id="121" name="Group 120"/>
          <p:cNvGrpSpPr>
            <a:grpSpLocks/>
          </p:cNvGrpSpPr>
          <p:nvPr/>
        </p:nvGrpSpPr>
        <p:grpSpPr bwMode="auto">
          <a:xfrm>
            <a:off x="447675" y="1652588"/>
            <a:ext cx="2695575" cy="2900362"/>
            <a:chOff x="447675" y="1652337"/>
            <a:chExt cx="2695575" cy="2900613"/>
          </a:xfrm>
        </p:grpSpPr>
        <p:sp>
          <p:nvSpPr>
            <p:cNvPr id="33806" name="Freeform 112"/>
            <p:cNvSpPr>
              <a:spLocks/>
            </p:cNvSpPr>
            <p:nvPr/>
          </p:nvSpPr>
          <p:spPr bwMode="auto">
            <a:xfrm>
              <a:off x="1427747" y="1652337"/>
              <a:ext cx="1010653" cy="577516"/>
            </a:xfrm>
            <a:custGeom>
              <a:avLst/>
              <a:gdLst>
                <a:gd name="T0" fmla="*/ 0 w 1010653"/>
                <a:gd name="T1" fmla="*/ 96252 h 577516"/>
                <a:gd name="T2" fmla="*/ 0 w 1010653"/>
                <a:gd name="T3" fmla="*/ 224589 h 577516"/>
                <a:gd name="T4" fmla="*/ 16042 w 1010653"/>
                <a:gd name="T5" fmla="*/ 336884 h 577516"/>
                <a:gd name="T6" fmla="*/ 64169 w 1010653"/>
                <a:gd name="T7" fmla="*/ 513347 h 577516"/>
                <a:gd name="T8" fmla="*/ 352927 w 1010653"/>
                <a:gd name="T9" fmla="*/ 449179 h 577516"/>
                <a:gd name="T10" fmla="*/ 593558 w 1010653"/>
                <a:gd name="T11" fmla="*/ 465221 h 577516"/>
                <a:gd name="T12" fmla="*/ 802106 w 1010653"/>
                <a:gd name="T13" fmla="*/ 577516 h 577516"/>
                <a:gd name="T14" fmla="*/ 866274 w 1010653"/>
                <a:gd name="T15" fmla="*/ 577516 h 577516"/>
                <a:gd name="T16" fmla="*/ 978569 w 1010653"/>
                <a:gd name="T17" fmla="*/ 385010 h 577516"/>
                <a:gd name="T18" fmla="*/ 1010653 w 1010653"/>
                <a:gd name="T19" fmla="*/ 304800 h 577516"/>
                <a:gd name="T20" fmla="*/ 962527 w 1010653"/>
                <a:gd name="T21" fmla="*/ 192505 h 577516"/>
                <a:gd name="T22" fmla="*/ 577516 w 1010653"/>
                <a:gd name="T23" fmla="*/ 0 h 577516"/>
                <a:gd name="T24" fmla="*/ 0 w 1010653"/>
                <a:gd name="T25" fmla="*/ 96252 h 5775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0653" h="577516">
                  <a:moveTo>
                    <a:pt x="0" y="96252"/>
                  </a:moveTo>
                  <a:lnTo>
                    <a:pt x="0" y="224589"/>
                  </a:lnTo>
                  <a:lnTo>
                    <a:pt x="16042" y="336884"/>
                  </a:lnTo>
                  <a:lnTo>
                    <a:pt x="64169" y="513347"/>
                  </a:lnTo>
                  <a:lnTo>
                    <a:pt x="352927" y="449179"/>
                  </a:lnTo>
                  <a:lnTo>
                    <a:pt x="593558" y="465221"/>
                  </a:lnTo>
                  <a:lnTo>
                    <a:pt x="802106" y="577516"/>
                  </a:lnTo>
                  <a:lnTo>
                    <a:pt x="866274" y="577516"/>
                  </a:lnTo>
                  <a:lnTo>
                    <a:pt x="978569" y="385010"/>
                  </a:lnTo>
                  <a:lnTo>
                    <a:pt x="1010653" y="304800"/>
                  </a:lnTo>
                  <a:lnTo>
                    <a:pt x="962527" y="192505"/>
                  </a:lnTo>
                  <a:lnTo>
                    <a:pt x="577516" y="0"/>
                  </a:lnTo>
                  <a:lnTo>
                    <a:pt x="0" y="96252"/>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nvGrpSpPr>
            <p:cNvPr id="33807" name="Group 119"/>
            <p:cNvGrpSpPr>
              <a:grpSpLocks/>
            </p:cNvGrpSpPr>
            <p:nvPr/>
          </p:nvGrpSpPr>
          <p:grpSpPr bwMode="auto">
            <a:xfrm>
              <a:off x="447675" y="1838325"/>
              <a:ext cx="2695575" cy="2714625"/>
              <a:chOff x="447675" y="1838325"/>
              <a:chExt cx="2695575" cy="2714625"/>
            </a:xfrm>
          </p:grpSpPr>
          <p:sp>
            <p:nvSpPr>
              <p:cNvPr id="33808" name="Freeform 113"/>
              <p:cNvSpPr>
                <a:spLocks/>
              </p:cNvSpPr>
              <p:nvPr/>
            </p:nvSpPr>
            <p:spPr bwMode="auto">
              <a:xfrm>
                <a:off x="457200" y="1838325"/>
                <a:ext cx="800100" cy="904875"/>
              </a:xfrm>
              <a:custGeom>
                <a:avLst/>
                <a:gdLst>
                  <a:gd name="T0" fmla="*/ 0 w 800100"/>
                  <a:gd name="T1" fmla="*/ 123825 h 904875"/>
                  <a:gd name="T2" fmla="*/ 0 w 800100"/>
                  <a:gd name="T3" fmla="*/ 866775 h 904875"/>
                  <a:gd name="T4" fmla="*/ 152400 w 800100"/>
                  <a:gd name="T5" fmla="*/ 904875 h 904875"/>
                  <a:gd name="T6" fmla="*/ 323850 w 800100"/>
                  <a:gd name="T7" fmla="*/ 857250 h 904875"/>
                  <a:gd name="T8" fmla="*/ 504825 w 800100"/>
                  <a:gd name="T9" fmla="*/ 781050 h 904875"/>
                  <a:gd name="T10" fmla="*/ 590550 w 800100"/>
                  <a:gd name="T11" fmla="*/ 647700 h 904875"/>
                  <a:gd name="T12" fmla="*/ 619125 w 800100"/>
                  <a:gd name="T13" fmla="*/ 466725 h 904875"/>
                  <a:gd name="T14" fmla="*/ 781050 w 800100"/>
                  <a:gd name="T15" fmla="*/ 409575 h 904875"/>
                  <a:gd name="T16" fmla="*/ 800100 w 800100"/>
                  <a:gd name="T17" fmla="*/ 304800 h 904875"/>
                  <a:gd name="T18" fmla="*/ 800100 w 800100"/>
                  <a:gd name="T19" fmla="*/ 190500 h 904875"/>
                  <a:gd name="T20" fmla="*/ 781050 w 800100"/>
                  <a:gd name="T21" fmla="*/ 66675 h 904875"/>
                  <a:gd name="T22" fmla="*/ 733425 w 800100"/>
                  <a:gd name="T23" fmla="*/ 0 h 904875"/>
                  <a:gd name="T24" fmla="*/ 0 w 800100"/>
                  <a:gd name="T25" fmla="*/ 123825 h 9048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0100" h="904875">
                    <a:moveTo>
                      <a:pt x="0" y="123825"/>
                    </a:moveTo>
                    <a:lnTo>
                      <a:pt x="0" y="866775"/>
                    </a:lnTo>
                    <a:lnTo>
                      <a:pt x="152400" y="904875"/>
                    </a:lnTo>
                    <a:lnTo>
                      <a:pt x="323850" y="857250"/>
                    </a:lnTo>
                    <a:lnTo>
                      <a:pt x="504825" y="781050"/>
                    </a:lnTo>
                    <a:lnTo>
                      <a:pt x="590550" y="647700"/>
                    </a:lnTo>
                    <a:lnTo>
                      <a:pt x="619125" y="466725"/>
                    </a:lnTo>
                    <a:lnTo>
                      <a:pt x="781050" y="409575"/>
                    </a:lnTo>
                    <a:lnTo>
                      <a:pt x="800100" y="304800"/>
                    </a:lnTo>
                    <a:lnTo>
                      <a:pt x="800100" y="190500"/>
                    </a:lnTo>
                    <a:lnTo>
                      <a:pt x="781050" y="66675"/>
                    </a:lnTo>
                    <a:lnTo>
                      <a:pt x="733425" y="0"/>
                    </a:lnTo>
                    <a:lnTo>
                      <a:pt x="0" y="123825"/>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809" name="Freeform 114"/>
              <p:cNvSpPr>
                <a:spLocks/>
              </p:cNvSpPr>
              <p:nvPr/>
            </p:nvSpPr>
            <p:spPr bwMode="auto">
              <a:xfrm>
                <a:off x="1066800" y="2209800"/>
                <a:ext cx="1219200" cy="1076325"/>
              </a:xfrm>
              <a:custGeom>
                <a:avLst/>
                <a:gdLst>
                  <a:gd name="T0" fmla="*/ 9525 w 1219200"/>
                  <a:gd name="T1" fmla="*/ 85725 h 1076325"/>
                  <a:gd name="T2" fmla="*/ 257175 w 1219200"/>
                  <a:gd name="T3" fmla="*/ 28575 h 1076325"/>
                  <a:gd name="T4" fmla="*/ 523875 w 1219200"/>
                  <a:gd name="T5" fmla="*/ 0 h 1076325"/>
                  <a:gd name="T6" fmla="*/ 742950 w 1219200"/>
                  <a:gd name="T7" fmla="*/ 0 h 1076325"/>
                  <a:gd name="T8" fmla="*/ 933450 w 1219200"/>
                  <a:gd name="T9" fmla="*/ 57150 h 1076325"/>
                  <a:gd name="T10" fmla="*/ 1123950 w 1219200"/>
                  <a:gd name="T11" fmla="*/ 123825 h 1076325"/>
                  <a:gd name="T12" fmla="*/ 1219200 w 1219200"/>
                  <a:gd name="T13" fmla="*/ 190500 h 1076325"/>
                  <a:gd name="T14" fmla="*/ 1190625 w 1219200"/>
                  <a:gd name="T15" fmla="*/ 447675 h 1076325"/>
                  <a:gd name="T16" fmla="*/ 1066800 w 1219200"/>
                  <a:gd name="T17" fmla="*/ 685800 h 1076325"/>
                  <a:gd name="T18" fmla="*/ 933450 w 1219200"/>
                  <a:gd name="T19" fmla="*/ 866775 h 1076325"/>
                  <a:gd name="T20" fmla="*/ 752475 w 1219200"/>
                  <a:gd name="T21" fmla="*/ 971550 h 1076325"/>
                  <a:gd name="T22" fmla="*/ 600075 w 1219200"/>
                  <a:gd name="T23" fmla="*/ 1047750 h 1076325"/>
                  <a:gd name="T24" fmla="*/ 466725 w 1219200"/>
                  <a:gd name="T25" fmla="*/ 1076325 h 1076325"/>
                  <a:gd name="T26" fmla="*/ 276225 w 1219200"/>
                  <a:gd name="T27" fmla="*/ 942975 h 1076325"/>
                  <a:gd name="T28" fmla="*/ 161925 w 1219200"/>
                  <a:gd name="T29" fmla="*/ 771525 h 1076325"/>
                  <a:gd name="T30" fmla="*/ 66675 w 1219200"/>
                  <a:gd name="T31" fmla="*/ 600075 h 1076325"/>
                  <a:gd name="T32" fmla="*/ 0 w 1219200"/>
                  <a:gd name="T33" fmla="*/ 419100 h 1076325"/>
                  <a:gd name="T34" fmla="*/ 9525 w 1219200"/>
                  <a:gd name="T35" fmla="*/ 85725 h 1076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19200" h="1076325">
                    <a:moveTo>
                      <a:pt x="9525" y="85725"/>
                    </a:moveTo>
                    <a:lnTo>
                      <a:pt x="257175" y="28575"/>
                    </a:lnTo>
                    <a:lnTo>
                      <a:pt x="523875" y="0"/>
                    </a:lnTo>
                    <a:lnTo>
                      <a:pt x="742950" y="0"/>
                    </a:lnTo>
                    <a:lnTo>
                      <a:pt x="933450" y="57150"/>
                    </a:lnTo>
                    <a:lnTo>
                      <a:pt x="1123950" y="123825"/>
                    </a:lnTo>
                    <a:lnTo>
                      <a:pt x="1219200" y="190500"/>
                    </a:lnTo>
                    <a:lnTo>
                      <a:pt x="1190625" y="447675"/>
                    </a:lnTo>
                    <a:lnTo>
                      <a:pt x="1066800" y="685800"/>
                    </a:lnTo>
                    <a:lnTo>
                      <a:pt x="933450" y="866775"/>
                    </a:lnTo>
                    <a:lnTo>
                      <a:pt x="752475" y="971550"/>
                    </a:lnTo>
                    <a:lnTo>
                      <a:pt x="600075" y="1047750"/>
                    </a:lnTo>
                    <a:lnTo>
                      <a:pt x="466725" y="1076325"/>
                    </a:lnTo>
                    <a:lnTo>
                      <a:pt x="276225" y="942975"/>
                    </a:lnTo>
                    <a:lnTo>
                      <a:pt x="161925" y="771525"/>
                    </a:lnTo>
                    <a:lnTo>
                      <a:pt x="66675" y="600075"/>
                    </a:lnTo>
                    <a:lnTo>
                      <a:pt x="0" y="419100"/>
                    </a:lnTo>
                    <a:lnTo>
                      <a:pt x="9525" y="85725"/>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810" name="Freeform 115"/>
              <p:cNvSpPr>
                <a:spLocks/>
              </p:cNvSpPr>
              <p:nvPr/>
            </p:nvSpPr>
            <p:spPr bwMode="auto">
              <a:xfrm>
                <a:off x="2295525" y="1952625"/>
                <a:ext cx="847725" cy="1057275"/>
              </a:xfrm>
              <a:custGeom>
                <a:avLst/>
                <a:gdLst>
                  <a:gd name="T0" fmla="*/ 314325 w 847725"/>
                  <a:gd name="T1" fmla="*/ 0 h 1057275"/>
                  <a:gd name="T2" fmla="*/ 123825 w 847725"/>
                  <a:gd name="T3" fmla="*/ 38100 h 1057275"/>
                  <a:gd name="T4" fmla="*/ 47625 w 847725"/>
                  <a:gd name="T5" fmla="*/ 180975 h 1057275"/>
                  <a:gd name="T6" fmla="*/ 0 w 847725"/>
                  <a:gd name="T7" fmla="*/ 276225 h 1057275"/>
                  <a:gd name="T8" fmla="*/ 28575 w 847725"/>
                  <a:gd name="T9" fmla="*/ 466725 h 1057275"/>
                  <a:gd name="T10" fmla="*/ 104775 w 847725"/>
                  <a:gd name="T11" fmla="*/ 638175 h 1057275"/>
                  <a:gd name="T12" fmla="*/ 228600 w 847725"/>
                  <a:gd name="T13" fmla="*/ 800100 h 1057275"/>
                  <a:gd name="T14" fmla="*/ 361950 w 847725"/>
                  <a:gd name="T15" fmla="*/ 914400 h 1057275"/>
                  <a:gd name="T16" fmla="*/ 523875 w 847725"/>
                  <a:gd name="T17" fmla="*/ 1000125 h 1057275"/>
                  <a:gd name="T18" fmla="*/ 704850 w 847725"/>
                  <a:gd name="T19" fmla="*/ 1057275 h 1057275"/>
                  <a:gd name="T20" fmla="*/ 847725 w 847725"/>
                  <a:gd name="T21" fmla="*/ 1047750 h 1057275"/>
                  <a:gd name="T22" fmla="*/ 838200 w 847725"/>
                  <a:gd name="T23" fmla="*/ 266700 h 1057275"/>
                  <a:gd name="T24" fmla="*/ 314325 w 847725"/>
                  <a:gd name="T25" fmla="*/ 0 h 1057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7725" h="1057275">
                    <a:moveTo>
                      <a:pt x="314325" y="0"/>
                    </a:moveTo>
                    <a:lnTo>
                      <a:pt x="123825" y="38100"/>
                    </a:lnTo>
                    <a:lnTo>
                      <a:pt x="47625" y="180975"/>
                    </a:lnTo>
                    <a:lnTo>
                      <a:pt x="0" y="276225"/>
                    </a:lnTo>
                    <a:lnTo>
                      <a:pt x="28575" y="466725"/>
                    </a:lnTo>
                    <a:lnTo>
                      <a:pt x="104775" y="638175"/>
                    </a:lnTo>
                    <a:lnTo>
                      <a:pt x="228600" y="800100"/>
                    </a:lnTo>
                    <a:lnTo>
                      <a:pt x="361950" y="914400"/>
                    </a:lnTo>
                    <a:lnTo>
                      <a:pt x="523875" y="1000125"/>
                    </a:lnTo>
                    <a:lnTo>
                      <a:pt x="704850" y="1057275"/>
                    </a:lnTo>
                    <a:lnTo>
                      <a:pt x="847725" y="1047750"/>
                    </a:lnTo>
                    <a:lnTo>
                      <a:pt x="838200" y="266700"/>
                    </a:lnTo>
                    <a:lnTo>
                      <a:pt x="314325" y="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811" name="Freeform 116"/>
              <p:cNvSpPr>
                <a:spLocks/>
              </p:cNvSpPr>
              <p:nvPr/>
            </p:nvSpPr>
            <p:spPr bwMode="auto">
              <a:xfrm>
                <a:off x="2390775" y="3267075"/>
                <a:ext cx="742950" cy="914400"/>
              </a:xfrm>
              <a:custGeom>
                <a:avLst/>
                <a:gdLst>
                  <a:gd name="T0" fmla="*/ 723900 w 742950"/>
                  <a:gd name="T1" fmla="*/ 0 h 914400"/>
                  <a:gd name="T2" fmla="*/ 581025 w 742950"/>
                  <a:gd name="T3" fmla="*/ 0 h 914400"/>
                  <a:gd name="T4" fmla="*/ 428625 w 742950"/>
                  <a:gd name="T5" fmla="*/ 47625 h 914400"/>
                  <a:gd name="T6" fmla="*/ 304800 w 742950"/>
                  <a:gd name="T7" fmla="*/ 133350 h 914400"/>
                  <a:gd name="T8" fmla="*/ 190500 w 742950"/>
                  <a:gd name="T9" fmla="*/ 266700 h 914400"/>
                  <a:gd name="T10" fmla="*/ 95250 w 742950"/>
                  <a:gd name="T11" fmla="*/ 381000 h 914400"/>
                  <a:gd name="T12" fmla="*/ 57150 w 742950"/>
                  <a:gd name="T13" fmla="*/ 495300 h 914400"/>
                  <a:gd name="T14" fmla="*/ 28575 w 742950"/>
                  <a:gd name="T15" fmla="*/ 600075 h 914400"/>
                  <a:gd name="T16" fmla="*/ 0 w 742950"/>
                  <a:gd name="T17" fmla="*/ 752475 h 914400"/>
                  <a:gd name="T18" fmla="*/ 85725 w 742950"/>
                  <a:gd name="T19" fmla="*/ 847725 h 914400"/>
                  <a:gd name="T20" fmla="*/ 228600 w 742950"/>
                  <a:gd name="T21" fmla="*/ 914400 h 914400"/>
                  <a:gd name="T22" fmla="*/ 742950 w 742950"/>
                  <a:gd name="T23" fmla="*/ 733425 h 914400"/>
                  <a:gd name="T24" fmla="*/ 723900 w 742950"/>
                  <a:gd name="T25" fmla="*/ 0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2950" h="914400">
                    <a:moveTo>
                      <a:pt x="723900" y="0"/>
                    </a:moveTo>
                    <a:lnTo>
                      <a:pt x="581025" y="0"/>
                    </a:lnTo>
                    <a:lnTo>
                      <a:pt x="428625" y="47625"/>
                    </a:lnTo>
                    <a:lnTo>
                      <a:pt x="304800" y="133350"/>
                    </a:lnTo>
                    <a:lnTo>
                      <a:pt x="190500" y="266700"/>
                    </a:lnTo>
                    <a:lnTo>
                      <a:pt x="95250" y="381000"/>
                    </a:lnTo>
                    <a:lnTo>
                      <a:pt x="57150" y="495300"/>
                    </a:lnTo>
                    <a:lnTo>
                      <a:pt x="28575" y="600075"/>
                    </a:lnTo>
                    <a:lnTo>
                      <a:pt x="0" y="752475"/>
                    </a:lnTo>
                    <a:lnTo>
                      <a:pt x="85725" y="847725"/>
                    </a:lnTo>
                    <a:lnTo>
                      <a:pt x="228600" y="914400"/>
                    </a:lnTo>
                    <a:lnTo>
                      <a:pt x="742950" y="733425"/>
                    </a:lnTo>
                    <a:lnTo>
                      <a:pt x="723900" y="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812" name="Freeform 117"/>
              <p:cNvSpPr>
                <a:spLocks/>
              </p:cNvSpPr>
              <p:nvPr/>
            </p:nvSpPr>
            <p:spPr bwMode="auto">
              <a:xfrm>
                <a:off x="1038225" y="3600450"/>
                <a:ext cx="1314450" cy="952500"/>
              </a:xfrm>
              <a:custGeom>
                <a:avLst/>
                <a:gdLst>
                  <a:gd name="T0" fmla="*/ 0 w 1314450"/>
                  <a:gd name="T1" fmla="*/ 552450 h 952500"/>
                  <a:gd name="T2" fmla="*/ 523875 w 1314450"/>
                  <a:gd name="T3" fmla="*/ 952500 h 952500"/>
                  <a:gd name="T4" fmla="*/ 1314450 w 1314450"/>
                  <a:gd name="T5" fmla="*/ 676275 h 952500"/>
                  <a:gd name="T6" fmla="*/ 1238250 w 1314450"/>
                  <a:gd name="T7" fmla="*/ 466725 h 952500"/>
                  <a:gd name="T8" fmla="*/ 1143000 w 1314450"/>
                  <a:gd name="T9" fmla="*/ 314325 h 952500"/>
                  <a:gd name="T10" fmla="*/ 942975 w 1314450"/>
                  <a:gd name="T11" fmla="*/ 114300 h 952500"/>
                  <a:gd name="T12" fmla="*/ 771525 w 1314450"/>
                  <a:gd name="T13" fmla="*/ 19050 h 952500"/>
                  <a:gd name="T14" fmla="*/ 581025 w 1314450"/>
                  <a:gd name="T15" fmla="*/ 0 h 952500"/>
                  <a:gd name="T16" fmla="*/ 371475 w 1314450"/>
                  <a:gd name="T17" fmla="*/ 57150 h 952500"/>
                  <a:gd name="T18" fmla="*/ 171450 w 1314450"/>
                  <a:gd name="T19" fmla="*/ 171450 h 952500"/>
                  <a:gd name="T20" fmla="*/ 57150 w 1314450"/>
                  <a:gd name="T21" fmla="*/ 361950 h 952500"/>
                  <a:gd name="T22" fmla="*/ 0 w 1314450"/>
                  <a:gd name="T23" fmla="*/ 552450 h 952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4450" h="952500">
                    <a:moveTo>
                      <a:pt x="0" y="552450"/>
                    </a:moveTo>
                    <a:lnTo>
                      <a:pt x="523875" y="952500"/>
                    </a:lnTo>
                    <a:lnTo>
                      <a:pt x="1314450" y="676275"/>
                    </a:lnTo>
                    <a:lnTo>
                      <a:pt x="1238250" y="466725"/>
                    </a:lnTo>
                    <a:lnTo>
                      <a:pt x="1143000" y="314325"/>
                    </a:lnTo>
                    <a:lnTo>
                      <a:pt x="942975" y="114300"/>
                    </a:lnTo>
                    <a:lnTo>
                      <a:pt x="771525" y="19050"/>
                    </a:lnTo>
                    <a:lnTo>
                      <a:pt x="581025" y="0"/>
                    </a:lnTo>
                    <a:lnTo>
                      <a:pt x="371475" y="57150"/>
                    </a:lnTo>
                    <a:lnTo>
                      <a:pt x="171450" y="171450"/>
                    </a:lnTo>
                    <a:lnTo>
                      <a:pt x="57150" y="361950"/>
                    </a:lnTo>
                    <a:lnTo>
                      <a:pt x="0" y="55245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813" name="Freeform 118"/>
              <p:cNvSpPr>
                <a:spLocks/>
              </p:cNvSpPr>
              <p:nvPr/>
            </p:nvSpPr>
            <p:spPr bwMode="auto">
              <a:xfrm>
                <a:off x="447675" y="3019425"/>
                <a:ext cx="781050" cy="1057275"/>
              </a:xfrm>
              <a:custGeom>
                <a:avLst/>
                <a:gdLst>
                  <a:gd name="T0" fmla="*/ 9525 w 781050"/>
                  <a:gd name="T1" fmla="*/ 0 h 1057275"/>
                  <a:gd name="T2" fmla="*/ 0 w 781050"/>
                  <a:gd name="T3" fmla="*/ 704850 h 1057275"/>
                  <a:gd name="T4" fmla="*/ 466725 w 781050"/>
                  <a:gd name="T5" fmla="*/ 1057275 h 1057275"/>
                  <a:gd name="T6" fmla="*/ 619125 w 781050"/>
                  <a:gd name="T7" fmla="*/ 1000125 h 1057275"/>
                  <a:gd name="T8" fmla="*/ 714375 w 781050"/>
                  <a:gd name="T9" fmla="*/ 819150 h 1057275"/>
                  <a:gd name="T10" fmla="*/ 781050 w 781050"/>
                  <a:gd name="T11" fmla="*/ 714375 h 1057275"/>
                  <a:gd name="T12" fmla="*/ 647700 w 781050"/>
                  <a:gd name="T13" fmla="*/ 600075 h 1057275"/>
                  <a:gd name="T14" fmla="*/ 523875 w 781050"/>
                  <a:gd name="T15" fmla="*/ 409575 h 1057275"/>
                  <a:gd name="T16" fmla="*/ 457200 w 781050"/>
                  <a:gd name="T17" fmla="*/ 238125 h 1057275"/>
                  <a:gd name="T18" fmla="*/ 438150 w 781050"/>
                  <a:gd name="T19" fmla="*/ 123825 h 1057275"/>
                  <a:gd name="T20" fmla="*/ 323850 w 781050"/>
                  <a:gd name="T21" fmla="*/ 57150 h 1057275"/>
                  <a:gd name="T22" fmla="*/ 171450 w 781050"/>
                  <a:gd name="T23" fmla="*/ 0 h 1057275"/>
                  <a:gd name="T24" fmla="*/ 9525 w 781050"/>
                  <a:gd name="T25" fmla="*/ 0 h 1057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1050" h="1057275">
                    <a:moveTo>
                      <a:pt x="9525" y="0"/>
                    </a:moveTo>
                    <a:lnTo>
                      <a:pt x="0" y="704850"/>
                    </a:lnTo>
                    <a:lnTo>
                      <a:pt x="466725" y="1057275"/>
                    </a:lnTo>
                    <a:lnTo>
                      <a:pt x="619125" y="1000125"/>
                    </a:lnTo>
                    <a:lnTo>
                      <a:pt x="714375" y="819150"/>
                    </a:lnTo>
                    <a:lnTo>
                      <a:pt x="781050" y="714375"/>
                    </a:lnTo>
                    <a:lnTo>
                      <a:pt x="647700" y="600075"/>
                    </a:lnTo>
                    <a:lnTo>
                      <a:pt x="523875" y="409575"/>
                    </a:lnTo>
                    <a:lnTo>
                      <a:pt x="457200" y="238125"/>
                    </a:lnTo>
                    <a:lnTo>
                      <a:pt x="438150" y="123825"/>
                    </a:lnTo>
                    <a:lnTo>
                      <a:pt x="323850" y="57150"/>
                    </a:lnTo>
                    <a:lnTo>
                      <a:pt x="171450" y="0"/>
                    </a:lnTo>
                    <a:lnTo>
                      <a:pt x="9525" y="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grpSp>
      <p:sp>
        <p:nvSpPr>
          <p:cNvPr id="122" name="Oval 121"/>
          <p:cNvSpPr>
            <a:spLocks noChangeArrowheads="1"/>
          </p:cNvSpPr>
          <p:nvPr/>
        </p:nvSpPr>
        <p:spPr bwMode="auto">
          <a:xfrm>
            <a:off x="841375" y="2082800"/>
            <a:ext cx="1876425" cy="1863725"/>
          </a:xfrm>
          <a:prstGeom prst="ellipse">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109" name="Rectangle 9"/>
          <p:cNvSpPr txBox="1">
            <a:spLocks noChangeArrowheads="1"/>
          </p:cNvSpPr>
          <p:nvPr/>
        </p:nvSpPr>
        <p:spPr bwMode="auto">
          <a:xfrm>
            <a:off x="0" y="36671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200" kern="0" smtClean="0">
                <a:solidFill>
                  <a:schemeClr val="bg1"/>
                </a:solidFill>
              </a:rPr>
              <a:t>Body Centered Cubic Structure</a:t>
            </a:r>
            <a:br>
              <a:rPr lang="en-US" altLang="en-US" sz="3200" kern="0" smtClean="0">
                <a:solidFill>
                  <a:schemeClr val="bg1"/>
                </a:solidFill>
              </a:rPr>
            </a:br>
            <a:r>
              <a:rPr lang="en-US" altLang="en-US" sz="3200" kern="0" smtClean="0">
                <a:solidFill>
                  <a:schemeClr val="bg1"/>
                </a:solidFill>
              </a:rPr>
              <a:t>(BCC)</a:t>
            </a:r>
            <a:endParaRPr lang="en-US" altLang="en-US" sz="3200" kern="0" dirty="0" smtClean="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06"/>
                                        </p:tgtEl>
                                      </p:cBhvr>
                                    </p:animEffect>
                                    <p:animScale>
                                      <p:cBhvr>
                                        <p:cTn id="21" dur="250" autoRev="1" fill="hold"/>
                                        <p:tgtEl>
                                          <p:spTgt spid="106"/>
                                        </p:tgtEl>
                                      </p:cBhvr>
                                      <p:by x="105000" y="105000"/>
                                    </p:animScale>
                                  </p:childTnLst>
                                </p:cTn>
                              </p:par>
                              <p:par>
                                <p:cTn id="22" presetID="10" presetClass="exit" presetSubtype="0" fill="hold" nodeType="withEffect">
                                  <p:stCondLst>
                                    <p:cond delay="0"/>
                                  </p:stCondLst>
                                  <p:childTnLst>
                                    <p:animEffect transition="out" filter="fade">
                                      <p:cBhvr>
                                        <p:cTn id="23" dur="500"/>
                                        <p:tgtEl>
                                          <p:spTgt spid="111"/>
                                        </p:tgtEl>
                                      </p:cBhvr>
                                    </p:animEffect>
                                    <p:set>
                                      <p:cBhvr>
                                        <p:cTn id="24" dur="1" fill="hold">
                                          <p:stCondLst>
                                            <p:cond delay="499"/>
                                          </p:stCondLst>
                                        </p:cTn>
                                        <p:tgtEl>
                                          <p:spTgt spid="11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122"/>
                                        </p:tgtEl>
                                      </p:cBhvr>
                                    </p:animEffect>
                                    <p:set>
                                      <p:cBhvr>
                                        <p:cTn id="39" dur="1" fill="hold">
                                          <p:stCondLst>
                                            <p:cond delay="499"/>
                                          </p:stCondLst>
                                        </p:cTn>
                                        <p:tgtEl>
                                          <p:spTgt spid="122"/>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8"/>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121"/>
                                        </p:tgtEl>
                                      </p:cBhvr>
                                    </p:animEffect>
                                    <p:set>
                                      <p:cBhvr>
                                        <p:cTn id="46" dur="1" fill="hold">
                                          <p:stCondLst>
                                            <p:cond delay="499"/>
                                          </p:stCondLst>
                                        </p:cTn>
                                        <p:tgtEl>
                                          <p:spTgt spid="12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108"/>
                                        </p:tgtEl>
                                      </p:cBhvr>
                                    </p:animEffect>
                                    <p:animScale>
                                      <p:cBhvr>
                                        <p:cTn id="53" dur="250" autoRev="1" fill="hold"/>
                                        <p:tgtEl>
                                          <p:spTgt spid="10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8" grpId="0"/>
      <p:bldP spid="108" grpId="1"/>
      <p:bldP spid="122" grpId="0" animBg="1"/>
      <p:bldP spid="1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idx="4294967295"/>
          </p:nvPr>
        </p:nvSpPr>
        <p:spPr>
          <a:xfrm>
            <a:off x="0" y="333375"/>
            <a:ext cx="9144000" cy="647700"/>
          </a:xfrm>
        </p:spPr>
        <p:txBody>
          <a:bodyPr/>
          <a:lstStyle/>
          <a:p>
            <a:r>
              <a:rPr lang="en-US" altLang="en-US" sz="3200" smtClean="0">
                <a:solidFill>
                  <a:schemeClr val="bg1"/>
                </a:solidFill>
              </a:rPr>
              <a:t>Atomic Packing Factor: BCC</a:t>
            </a:r>
          </a:p>
        </p:txBody>
      </p:sp>
      <p:grpSp>
        <p:nvGrpSpPr>
          <p:cNvPr id="2" name="Group 208"/>
          <p:cNvGrpSpPr>
            <a:grpSpLocks/>
          </p:cNvGrpSpPr>
          <p:nvPr/>
        </p:nvGrpSpPr>
        <p:grpSpPr bwMode="auto">
          <a:xfrm>
            <a:off x="4265613" y="4000500"/>
            <a:ext cx="3243262" cy="369888"/>
            <a:chOff x="4214813" y="2979738"/>
            <a:chExt cx="3243262" cy="369332"/>
          </a:xfrm>
        </p:grpSpPr>
        <p:sp>
          <p:nvSpPr>
            <p:cNvPr id="31888" name="Rectangle 39"/>
            <p:cNvSpPr>
              <a:spLocks noChangeArrowheads="1"/>
            </p:cNvSpPr>
            <p:nvPr/>
          </p:nvSpPr>
          <p:spPr bwMode="auto">
            <a:xfrm>
              <a:off x="4214813" y="2979738"/>
              <a:ext cx="94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dirty="0" smtClean="0">
                  <a:solidFill>
                    <a:srgbClr val="000000"/>
                  </a:solidFill>
                  <a:latin typeface="+mj-lt"/>
                  <a:cs typeface="Times New Roman" panose="02020603050405020304" pitchFamily="18" charset="0"/>
                </a:rPr>
                <a:t>APF = </a:t>
              </a:r>
              <a:endParaRPr lang="en-US" altLang="en-US" dirty="0" smtClean="0">
                <a:latin typeface="+mj-lt"/>
                <a:cs typeface="Times New Roman" panose="02020603050405020304" pitchFamily="18" charset="0"/>
              </a:endParaRPr>
            </a:p>
          </p:txBody>
        </p:sp>
        <p:sp>
          <p:nvSpPr>
            <p:cNvPr id="35936" name="Line 60"/>
            <p:cNvSpPr>
              <a:spLocks noChangeShapeType="1"/>
            </p:cNvSpPr>
            <p:nvPr/>
          </p:nvSpPr>
          <p:spPr bwMode="auto">
            <a:xfrm>
              <a:off x="5083175" y="3167063"/>
              <a:ext cx="2374900"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12" name="Group 11"/>
          <p:cNvGrpSpPr>
            <a:grpSpLocks/>
          </p:cNvGrpSpPr>
          <p:nvPr/>
        </p:nvGrpSpPr>
        <p:grpSpPr bwMode="auto">
          <a:xfrm>
            <a:off x="5580063" y="4162425"/>
            <a:ext cx="3168650" cy="946150"/>
            <a:chOff x="5379078" y="4162428"/>
            <a:chExt cx="3167967" cy="946144"/>
          </a:xfrm>
        </p:grpSpPr>
        <p:sp>
          <p:nvSpPr>
            <p:cNvPr id="35935" name="Rectangle 36"/>
            <p:cNvSpPr>
              <a:spLocks noRot="1" noChangeAspect="1" noMove="1" noResize="1" noEditPoints="1" noAdjustHandles="1" noChangeArrowheads="1" noChangeShapeType="1" noTextEdit="1"/>
            </p:cNvSpPr>
            <p:nvPr/>
          </p:nvSpPr>
          <p:spPr bwMode="auto">
            <a:xfrm>
              <a:off x="5379078" y="4264021"/>
              <a:ext cx="1188603" cy="844551"/>
            </a:xfrm>
            <a:prstGeom prst="rect">
              <a:avLst/>
            </a:prstGeom>
            <a:blipFill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a:noFill/>
                </a:rPr>
                <a:t> </a:t>
              </a:r>
            </a:p>
          </p:txBody>
        </p:sp>
        <p:grpSp>
          <p:nvGrpSpPr>
            <p:cNvPr id="35927" name="Group 63"/>
            <p:cNvGrpSpPr>
              <a:grpSpLocks/>
            </p:cNvGrpSpPr>
            <p:nvPr/>
          </p:nvGrpSpPr>
          <p:grpSpPr bwMode="auto">
            <a:xfrm>
              <a:off x="6573234" y="4505328"/>
              <a:ext cx="812801" cy="152400"/>
              <a:chOff x="2033" y="3872"/>
              <a:chExt cx="512" cy="96"/>
            </a:xfrm>
          </p:grpSpPr>
          <p:sp>
            <p:nvSpPr>
              <p:cNvPr id="35933" name="Freeform 61"/>
              <p:cNvSpPr>
                <a:spLocks/>
              </p:cNvSpPr>
              <p:nvPr/>
            </p:nvSpPr>
            <p:spPr bwMode="auto">
              <a:xfrm>
                <a:off x="2033" y="3872"/>
                <a:ext cx="120" cy="96"/>
              </a:xfrm>
              <a:custGeom>
                <a:avLst/>
                <a:gdLst>
                  <a:gd name="T0" fmla="*/ 0 w 120"/>
                  <a:gd name="T1" fmla="*/ 48 h 96"/>
                  <a:gd name="T2" fmla="*/ 120 w 120"/>
                  <a:gd name="T3" fmla="*/ 0 h 96"/>
                  <a:gd name="T4" fmla="*/ 120 w 120"/>
                  <a:gd name="T5" fmla="*/ 48 h 96"/>
                  <a:gd name="T6" fmla="*/ 120 w 120"/>
                  <a:gd name="T7" fmla="*/ 96 h 96"/>
                  <a:gd name="T8" fmla="*/ 0 w 120"/>
                  <a:gd name="T9" fmla="*/ 48 h 96"/>
                  <a:gd name="T10" fmla="*/ 0 60000 65536"/>
                  <a:gd name="T11" fmla="*/ 0 60000 65536"/>
                  <a:gd name="T12" fmla="*/ 0 60000 65536"/>
                  <a:gd name="T13" fmla="*/ 0 60000 65536"/>
                  <a:gd name="T14" fmla="*/ 0 60000 65536"/>
                  <a:gd name="T15" fmla="*/ 0 w 120"/>
                  <a:gd name="T16" fmla="*/ 0 h 96"/>
                  <a:gd name="T17" fmla="*/ 120 w 120"/>
                  <a:gd name="T18" fmla="*/ 96 h 96"/>
                </a:gdLst>
                <a:ahLst/>
                <a:cxnLst>
                  <a:cxn ang="T10">
                    <a:pos x="T0" y="T1"/>
                  </a:cxn>
                  <a:cxn ang="T11">
                    <a:pos x="T2" y="T3"/>
                  </a:cxn>
                  <a:cxn ang="T12">
                    <a:pos x="T4" y="T5"/>
                  </a:cxn>
                  <a:cxn ang="T13">
                    <a:pos x="T6" y="T7"/>
                  </a:cxn>
                  <a:cxn ang="T14">
                    <a:pos x="T8" y="T9"/>
                  </a:cxn>
                </a:cxnLst>
                <a:rect l="T15" t="T16" r="T17" b="T18"/>
                <a:pathLst>
                  <a:path w="120" h="96">
                    <a:moveTo>
                      <a:pt x="0" y="48"/>
                    </a:moveTo>
                    <a:lnTo>
                      <a:pt x="120" y="0"/>
                    </a:lnTo>
                    <a:lnTo>
                      <a:pt x="120" y="48"/>
                    </a:lnTo>
                    <a:lnTo>
                      <a:pt x="120" y="96"/>
                    </a:lnTo>
                    <a:lnTo>
                      <a:pt x="0" y="48"/>
                    </a:lnTo>
                    <a:close/>
                  </a:path>
                </a:pathLst>
              </a:custGeom>
              <a:solidFill>
                <a:srgbClr val="0066FF"/>
              </a:solidFill>
              <a:ln w="12700">
                <a:solidFill>
                  <a:srgbClr val="0066FF"/>
                </a:solidFill>
                <a:prstDash val="solid"/>
                <a:round/>
                <a:headEnd/>
                <a:tailEnd/>
              </a:ln>
            </p:spPr>
            <p:txBody>
              <a:bodyPr/>
              <a:lstStyle/>
              <a:p>
                <a:endParaRPr lang="en-AU"/>
              </a:p>
            </p:txBody>
          </p:sp>
          <p:sp>
            <p:nvSpPr>
              <p:cNvPr id="35934" name="Line 62"/>
              <p:cNvSpPr>
                <a:spLocks noChangeShapeType="1"/>
              </p:cNvSpPr>
              <p:nvPr/>
            </p:nvSpPr>
            <p:spPr bwMode="auto">
              <a:xfrm>
                <a:off x="2153" y="3920"/>
                <a:ext cx="392" cy="1"/>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35928" name="Group 68"/>
            <p:cNvGrpSpPr>
              <a:grpSpLocks/>
            </p:cNvGrpSpPr>
            <p:nvPr/>
          </p:nvGrpSpPr>
          <p:grpSpPr bwMode="auto">
            <a:xfrm>
              <a:off x="7353244" y="4162428"/>
              <a:ext cx="1193801" cy="835025"/>
              <a:chOff x="2581" y="3656"/>
              <a:chExt cx="752" cy="526"/>
            </a:xfrm>
          </p:grpSpPr>
          <p:sp>
            <p:nvSpPr>
              <p:cNvPr id="35929" name="Rectangle 64"/>
              <p:cNvSpPr>
                <a:spLocks noChangeArrowheads="1"/>
              </p:cNvSpPr>
              <p:nvPr/>
            </p:nvSpPr>
            <p:spPr bwMode="auto">
              <a:xfrm>
                <a:off x="2581" y="3948"/>
                <a:ext cx="752" cy="23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5930" name="Rectangle 65"/>
              <p:cNvSpPr>
                <a:spLocks noChangeArrowheads="1"/>
              </p:cNvSpPr>
              <p:nvPr/>
            </p:nvSpPr>
            <p:spPr bwMode="auto">
              <a:xfrm>
                <a:off x="2585" y="3952"/>
                <a:ext cx="65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66FF"/>
                    </a:solidFill>
                  </a:rPr>
                  <a:t>unit cell</a:t>
                </a:r>
                <a:endParaRPr lang="en-US" altLang="en-US"/>
              </a:p>
            </p:txBody>
          </p:sp>
          <p:sp>
            <p:nvSpPr>
              <p:cNvPr id="35931" name="Line 66"/>
              <p:cNvSpPr>
                <a:spLocks noChangeShapeType="1"/>
              </p:cNvSpPr>
              <p:nvPr/>
            </p:nvSpPr>
            <p:spPr bwMode="auto">
              <a:xfrm>
                <a:off x="2617" y="3928"/>
                <a:ext cx="680" cy="1"/>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5932" name="Rectangle 67"/>
              <p:cNvSpPr>
                <a:spLocks noChangeArrowheads="1"/>
              </p:cNvSpPr>
              <p:nvPr/>
            </p:nvSpPr>
            <p:spPr bwMode="auto">
              <a:xfrm>
                <a:off x="2609" y="3656"/>
                <a:ext cx="6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66FF"/>
                    </a:solidFill>
                  </a:rPr>
                  <a:t>volume</a:t>
                </a:r>
                <a:endParaRPr lang="en-US" altLang="en-US"/>
              </a:p>
            </p:txBody>
          </p:sp>
        </p:grpSp>
      </p:grpSp>
      <p:grpSp>
        <p:nvGrpSpPr>
          <p:cNvPr id="6" name="Group 205"/>
          <p:cNvGrpSpPr>
            <a:grpSpLocks/>
          </p:cNvGrpSpPr>
          <p:nvPr/>
        </p:nvGrpSpPr>
        <p:grpSpPr bwMode="auto">
          <a:xfrm>
            <a:off x="3786188" y="2936875"/>
            <a:ext cx="2016125" cy="1162050"/>
            <a:chOff x="3359150" y="1903415"/>
            <a:chExt cx="2016125" cy="1162048"/>
          </a:xfrm>
        </p:grpSpPr>
        <p:sp>
          <p:nvSpPr>
            <p:cNvPr id="35917" name="Rectangle 38"/>
            <p:cNvSpPr>
              <a:spLocks noChangeArrowheads="1"/>
            </p:cNvSpPr>
            <p:nvPr/>
          </p:nvSpPr>
          <p:spPr bwMode="auto">
            <a:xfrm>
              <a:off x="5095875" y="2176463"/>
              <a:ext cx="279400" cy="8890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5918" name="Rectangle 51"/>
            <p:cNvSpPr>
              <a:spLocks noChangeArrowheads="1"/>
            </p:cNvSpPr>
            <p:nvPr/>
          </p:nvSpPr>
          <p:spPr bwMode="auto">
            <a:xfrm>
              <a:off x="5184775" y="2468563"/>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2</a:t>
              </a:r>
              <a:endParaRPr lang="en-US" altLang="en-US"/>
            </a:p>
          </p:txBody>
        </p:sp>
        <p:grpSp>
          <p:nvGrpSpPr>
            <p:cNvPr id="35919" name="Group 55"/>
            <p:cNvGrpSpPr>
              <a:grpSpLocks/>
            </p:cNvGrpSpPr>
            <p:nvPr/>
          </p:nvGrpSpPr>
          <p:grpSpPr bwMode="auto">
            <a:xfrm>
              <a:off x="3359150" y="1903415"/>
              <a:ext cx="1130300" cy="827088"/>
              <a:chOff x="427" y="2727"/>
              <a:chExt cx="712" cy="521"/>
            </a:xfrm>
          </p:grpSpPr>
          <p:sp>
            <p:nvSpPr>
              <p:cNvPr id="35923" name="Rectangle 52"/>
              <p:cNvSpPr>
                <a:spLocks noChangeArrowheads="1"/>
              </p:cNvSpPr>
              <p:nvPr/>
            </p:nvSpPr>
            <p:spPr bwMode="auto">
              <a:xfrm>
                <a:off x="507" y="2727"/>
                <a:ext cx="5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B050"/>
                    </a:solidFill>
                  </a:rPr>
                  <a:t>atoms</a:t>
                </a:r>
              </a:p>
            </p:txBody>
          </p:sp>
          <p:sp>
            <p:nvSpPr>
              <p:cNvPr id="35924" name="Line 53"/>
              <p:cNvSpPr>
                <a:spLocks noChangeShapeType="1"/>
              </p:cNvSpPr>
              <p:nvPr/>
            </p:nvSpPr>
            <p:spPr bwMode="auto">
              <a:xfrm>
                <a:off x="459" y="2991"/>
                <a:ext cx="680" cy="1"/>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5925" name="Rectangle 54"/>
              <p:cNvSpPr>
                <a:spLocks noChangeArrowheads="1"/>
              </p:cNvSpPr>
              <p:nvPr/>
            </p:nvSpPr>
            <p:spPr bwMode="auto">
              <a:xfrm>
                <a:off x="427" y="3015"/>
                <a:ext cx="65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B050"/>
                    </a:solidFill>
                  </a:rPr>
                  <a:t>unit cell</a:t>
                </a:r>
              </a:p>
            </p:txBody>
          </p:sp>
        </p:grpSp>
        <p:grpSp>
          <p:nvGrpSpPr>
            <p:cNvPr id="35920" name="Group 74"/>
            <p:cNvGrpSpPr>
              <a:grpSpLocks/>
            </p:cNvGrpSpPr>
            <p:nvPr/>
          </p:nvGrpSpPr>
          <p:grpSpPr bwMode="auto">
            <a:xfrm>
              <a:off x="4430713" y="2508250"/>
              <a:ext cx="665162" cy="125413"/>
              <a:chOff x="1209" y="3232"/>
              <a:chExt cx="312" cy="96"/>
            </a:xfrm>
          </p:grpSpPr>
          <p:sp>
            <p:nvSpPr>
              <p:cNvPr id="35921" name="Freeform 72"/>
              <p:cNvSpPr>
                <a:spLocks/>
              </p:cNvSpPr>
              <p:nvPr/>
            </p:nvSpPr>
            <p:spPr bwMode="auto">
              <a:xfrm>
                <a:off x="1393" y="3240"/>
                <a:ext cx="128" cy="88"/>
              </a:xfrm>
              <a:custGeom>
                <a:avLst/>
                <a:gdLst>
                  <a:gd name="T0" fmla="*/ 128 w 128"/>
                  <a:gd name="T1" fmla="*/ 72 h 88"/>
                  <a:gd name="T2" fmla="*/ 0 w 128"/>
                  <a:gd name="T3" fmla="*/ 88 h 88"/>
                  <a:gd name="T4" fmla="*/ 8 w 128"/>
                  <a:gd name="T5" fmla="*/ 40 h 88"/>
                  <a:gd name="T6" fmla="*/ 24 w 128"/>
                  <a:gd name="T7" fmla="*/ 0 h 88"/>
                  <a:gd name="T8" fmla="*/ 128 w 128"/>
                  <a:gd name="T9" fmla="*/ 72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128" y="72"/>
                    </a:moveTo>
                    <a:lnTo>
                      <a:pt x="0" y="88"/>
                    </a:lnTo>
                    <a:lnTo>
                      <a:pt x="8" y="40"/>
                    </a:lnTo>
                    <a:lnTo>
                      <a:pt x="24" y="0"/>
                    </a:lnTo>
                    <a:lnTo>
                      <a:pt x="128" y="72"/>
                    </a:lnTo>
                    <a:close/>
                  </a:path>
                </a:pathLst>
              </a:custGeom>
              <a:solidFill>
                <a:srgbClr val="009900"/>
              </a:solidFill>
              <a:ln w="12700">
                <a:solidFill>
                  <a:srgbClr val="009900"/>
                </a:solidFill>
                <a:prstDash val="solid"/>
                <a:round/>
                <a:headEnd/>
                <a:tailEnd/>
              </a:ln>
            </p:spPr>
            <p:txBody>
              <a:bodyPr/>
              <a:lstStyle/>
              <a:p>
                <a:endParaRPr lang="en-AU"/>
              </a:p>
            </p:txBody>
          </p:sp>
          <p:sp>
            <p:nvSpPr>
              <p:cNvPr id="35922" name="Line 73"/>
              <p:cNvSpPr>
                <a:spLocks noChangeShapeType="1"/>
              </p:cNvSpPr>
              <p:nvPr/>
            </p:nvSpPr>
            <p:spPr bwMode="auto">
              <a:xfrm>
                <a:off x="1209" y="3232"/>
                <a:ext cx="192" cy="48"/>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sp>
        <p:nvSpPr>
          <p:cNvPr id="23582" name="Rectangle 4"/>
          <p:cNvSpPr>
            <a:spLocks noChangeArrowheads="1"/>
          </p:cNvSpPr>
          <p:nvPr/>
        </p:nvSpPr>
        <p:spPr bwMode="auto">
          <a:xfrm>
            <a:off x="1223963" y="5899150"/>
            <a:ext cx="6389687"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APF for a body-centered cubic structure = 0.68</a:t>
            </a:r>
          </a:p>
        </p:txBody>
      </p:sp>
      <p:grpSp>
        <p:nvGrpSpPr>
          <p:cNvPr id="35847" name="Group 141"/>
          <p:cNvGrpSpPr>
            <a:grpSpLocks/>
          </p:cNvGrpSpPr>
          <p:nvPr/>
        </p:nvGrpSpPr>
        <p:grpSpPr bwMode="auto">
          <a:xfrm>
            <a:off x="-241300" y="1196975"/>
            <a:ext cx="3873500" cy="3810000"/>
            <a:chOff x="-324544" y="1700808"/>
            <a:chExt cx="3873500" cy="3810000"/>
          </a:xfrm>
        </p:grpSpPr>
        <p:sp>
          <p:nvSpPr>
            <p:cNvPr id="35856" name="AutoShape 83"/>
            <p:cNvSpPr>
              <a:spLocks noChangeAspect="1" noChangeArrowheads="1" noTextEdit="1"/>
            </p:cNvSpPr>
            <p:nvPr/>
          </p:nvSpPr>
          <p:spPr bwMode="auto">
            <a:xfrm>
              <a:off x="-324544" y="1700808"/>
              <a:ext cx="3873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pic>
          <p:nvPicPr>
            <p:cNvPr id="35857" name="Picture 85"/>
            <p:cNvPicPr>
              <a:picLocks noChangeAspect="1" noChangeArrowheads="1"/>
            </p:cNvPicPr>
            <p:nvPr/>
          </p:nvPicPr>
          <p:blipFill>
            <a:blip r:embed="rId5" cstate="print">
              <a:extLst>
                <a:ext uri="{28A0092B-C50C-407E-A947-70E740481C1C}">
                  <a14:useLocalDpi xmlns:a14="http://schemas.microsoft.com/office/drawing/2010/main" val="0"/>
                </a:ext>
              </a:extLst>
            </a:blip>
            <a:srcRect l="9044"/>
            <a:stretch>
              <a:fillRect/>
            </a:stretch>
          </p:blipFill>
          <p:spPr bwMode="auto">
            <a:xfrm>
              <a:off x="179512" y="1891308"/>
              <a:ext cx="315354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8" name="Group 101"/>
            <p:cNvGrpSpPr>
              <a:grpSpLocks/>
            </p:cNvGrpSpPr>
            <p:nvPr/>
          </p:nvGrpSpPr>
          <p:grpSpPr bwMode="auto">
            <a:xfrm>
              <a:off x="386656" y="2754908"/>
              <a:ext cx="2654300" cy="1473200"/>
              <a:chOff x="544" y="1336"/>
              <a:chExt cx="1672" cy="928"/>
            </a:xfrm>
          </p:grpSpPr>
          <p:sp>
            <p:nvSpPr>
              <p:cNvPr id="35902" name="Freeform 86"/>
              <p:cNvSpPr>
                <a:spLocks/>
              </p:cNvSpPr>
              <p:nvPr/>
            </p:nvSpPr>
            <p:spPr bwMode="auto">
              <a:xfrm>
                <a:off x="544" y="2176"/>
                <a:ext cx="112" cy="88"/>
              </a:xfrm>
              <a:custGeom>
                <a:avLst/>
                <a:gdLst>
                  <a:gd name="T0" fmla="*/ 0 w 112"/>
                  <a:gd name="T1" fmla="*/ 88 h 88"/>
                  <a:gd name="T2" fmla="*/ 72 w 112"/>
                  <a:gd name="T3" fmla="*/ 0 h 88"/>
                  <a:gd name="T4" fmla="*/ 64 w 112"/>
                  <a:gd name="T5" fmla="*/ 56 h 88"/>
                  <a:gd name="T6" fmla="*/ 112 w 112"/>
                  <a:gd name="T7" fmla="*/ 72 h 88"/>
                  <a:gd name="T8" fmla="*/ 0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88"/>
                    </a:moveTo>
                    <a:lnTo>
                      <a:pt x="72" y="0"/>
                    </a:lnTo>
                    <a:lnTo>
                      <a:pt x="64" y="56"/>
                    </a:lnTo>
                    <a:lnTo>
                      <a:pt x="112" y="72"/>
                    </a:lnTo>
                    <a:lnTo>
                      <a:pt x="0" y="88"/>
                    </a:lnTo>
                    <a:close/>
                  </a:path>
                </a:pathLst>
              </a:custGeom>
              <a:solidFill>
                <a:srgbClr val="663300"/>
              </a:solidFill>
              <a:ln w="12700">
                <a:solidFill>
                  <a:srgbClr val="663300"/>
                </a:solidFill>
                <a:prstDash val="solid"/>
                <a:round/>
                <a:headEnd/>
                <a:tailEnd/>
              </a:ln>
            </p:spPr>
            <p:txBody>
              <a:bodyPr/>
              <a:lstStyle/>
              <a:p>
                <a:endParaRPr lang="en-AU"/>
              </a:p>
            </p:txBody>
          </p:sp>
          <p:sp>
            <p:nvSpPr>
              <p:cNvPr id="35903" name="Freeform 87"/>
              <p:cNvSpPr>
                <a:spLocks/>
              </p:cNvSpPr>
              <p:nvPr/>
            </p:nvSpPr>
            <p:spPr bwMode="auto">
              <a:xfrm>
                <a:off x="2104" y="1336"/>
                <a:ext cx="112" cy="88"/>
              </a:xfrm>
              <a:custGeom>
                <a:avLst/>
                <a:gdLst>
                  <a:gd name="T0" fmla="*/ 112 w 112"/>
                  <a:gd name="T1" fmla="*/ 0 h 88"/>
                  <a:gd name="T2" fmla="*/ 40 w 112"/>
                  <a:gd name="T3" fmla="*/ 88 h 88"/>
                  <a:gd name="T4" fmla="*/ 48 w 112"/>
                  <a:gd name="T5" fmla="*/ 32 h 88"/>
                  <a:gd name="T6" fmla="*/ 0 w 112"/>
                  <a:gd name="T7" fmla="*/ 16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48" y="32"/>
                    </a:lnTo>
                    <a:lnTo>
                      <a:pt x="0" y="16"/>
                    </a:lnTo>
                    <a:lnTo>
                      <a:pt x="112" y="0"/>
                    </a:lnTo>
                    <a:close/>
                  </a:path>
                </a:pathLst>
              </a:custGeom>
              <a:solidFill>
                <a:srgbClr val="663300"/>
              </a:solidFill>
              <a:ln w="12700">
                <a:solidFill>
                  <a:srgbClr val="663300"/>
                </a:solidFill>
                <a:prstDash val="solid"/>
                <a:round/>
                <a:headEnd/>
                <a:tailEnd/>
              </a:ln>
            </p:spPr>
            <p:txBody>
              <a:bodyPr/>
              <a:lstStyle/>
              <a:p>
                <a:endParaRPr lang="en-AU"/>
              </a:p>
            </p:txBody>
          </p:sp>
          <p:sp>
            <p:nvSpPr>
              <p:cNvPr id="35904" name="Freeform 88"/>
              <p:cNvSpPr>
                <a:spLocks/>
              </p:cNvSpPr>
              <p:nvPr/>
            </p:nvSpPr>
            <p:spPr bwMode="auto">
              <a:xfrm>
                <a:off x="600" y="2192"/>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5" name="Freeform 89"/>
              <p:cNvSpPr>
                <a:spLocks/>
              </p:cNvSpPr>
              <p:nvPr/>
            </p:nvSpPr>
            <p:spPr bwMode="auto">
              <a:xfrm>
                <a:off x="728" y="2120"/>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6" name="Freeform 90"/>
              <p:cNvSpPr>
                <a:spLocks/>
              </p:cNvSpPr>
              <p:nvPr/>
            </p:nvSpPr>
            <p:spPr bwMode="auto">
              <a:xfrm>
                <a:off x="848" y="204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7" name="Freeform 91"/>
              <p:cNvSpPr>
                <a:spLocks/>
              </p:cNvSpPr>
              <p:nvPr/>
            </p:nvSpPr>
            <p:spPr bwMode="auto">
              <a:xfrm>
                <a:off x="976" y="1976"/>
                <a:ext cx="88" cy="64"/>
              </a:xfrm>
              <a:custGeom>
                <a:avLst/>
                <a:gdLst>
                  <a:gd name="T0" fmla="*/ 0 w 88"/>
                  <a:gd name="T1" fmla="*/ 40 h 64"/>
                  <a:gd name="T2" fmla="*/ 64 w 88"/>
                  <a:gd name="T3" fmla="*/ 0 h 64"/>
                  <a:gd name="T4" fmla="*/ 88 w 88"/>
                  <a:gd name="T5" fmla="*/ 24 h 64"/>
                  <a:gd name="T6" fmla="*/ 24 w 88"/>
                  <a:gd name="T7" fmla="*/ 64 h 64"/>
                  <a:gd name="T8" fmla="*/ 0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0" y="40"/>
                    </a:moveTo>
                    <a:lnTo>
                      <a:pt x="64" y="0"/>
                    </a:lnTo>
                    <a:lnTo>
                      <a:pt x="88"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8" name="Freeform 92"/>
              <p:cNvSpPr>
                <a:spLocks/>
              </p:cNvSpPr>
              <p:nvPr/>
            </p:nvSpPr>
            <p:spPr bwMode="auto">
              <a:xfrm>
                <a:off x="1104" y="1904"/>
                <a:ext cx="88" cy="64"/>
              </a:xfrm>
              <a:custGeom>
                <a:avLst/>
                <a:gdLst>
                  <a:gd name="T0" fmla="*/ 0 w 88"/>
                  <a:gd name="T1" fmla="*/ 40 h 64"/>
                  <a:gd name="T2" fmla="*/ 64 w 88"/>
                  <a:gd name="T3" fmla="*/ 0 h 64"/>
                  <a:gd name="T4" fmla="*/ 88 w 88"/>
                  <a:gd name="T5" fmla="*/ 24 h 64"/>
                  <a:gd name="T6" fmla="*/ 24 w 88"/>
                  <a:gd name="T7" fmla="*/ 64 h 64"/>
                  <a:gd name="T8" fmla="*/ 0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0" y="40"/>
                    </a:moveTo>
                    <a:lnTo>
                      <a:pt x="64" y="0"/>
                    </a:lnTo>
                    <a:lnTo>
                      <a:pt x="88"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9" name="Freeform 93"/>
              <p:cNvSpPr>
                <a:spLocks/>
              </p:cNvSpPr>
              <p:nvPr/>
            </p:nvSpPr>
            <p:spPr bwMode="auto">
              <a:xfrm>
                <a:off x="1232" y="1840"/>
                <a:ext cx="80" cy="56"/>
              </a:xfrm>
              <a:custGeom>
                <a:avLst/>
                <a:gdLst>
                  <a:gd name="T0" fmla="*/ 0 w 80"/>
                  <a:gd name="T1" fmla="*/ 32 h 56"/>
                  <a:gd name="T2" fmla="*/ 56 w 80"/>
                  <a:gd name="T3" fmla="*/ 0 h 56"/>
                  <a:gd name="T4" fmla="*/ 80 w 80"/>
                  <a:gd name="T5" fmla="*/ 24 h 56"/>
                  <a:gd name="T6" fmla="*/ 24 w 80"/>
                  <a:gd name="T7" fmla="*/ 56 h 56"/>
                  <a:gd name="T8" fmla="*/ 0 w 80"/>
                  <a:gd name="T9" fmla="*/ 32 h 56"/>
                  <a:gd name="T10" fmla="*/ 0 60000 65536"/>
                  <a:gd name="T11" fmla="*/ 0 60000 65536"/>
                  <a:gd name="T12" fmla="*/ 0 60000 65536"/>
                  <a:gd name="T13" fmla="*/ 0 60000 65536"/>
                  <a:gd name="T14" fmla="*/ 0 60000 65536"/>
                  <a:gd name="T15" fmla="*/ 0 w 80"/>
                  <a:gd name="T16" fmla="*/ 0 h 56"/>
                  <a:gd name="T17" fmla="*/ 80 w 80"/>
                  <a:gd name="T18" fmla="*/ 56 h 56"/>
                </a:gdLst>
                <a:ahLst/>
                <a:cxnLst>
                  <a:cxn ang="T10">
                    <a:pos x="T0" y="T1"/>
                  </a:cxn>
                  <a:cxn ang="T11">
                    <a:pos x="T2" y="T3"/>
                  </a:cxn>
                  <a:cxn ang="T12">
                    <a:pos x="T4" y="T5"/>
                  </a:cxn>
                  <a:cxn ang="T13">
                    <a:pos x="T6" y="T7"/>
                  </a:cxn>
                  <a:cxn ang="T14">
                    <a:pos x="T8" y="T9"/>
                  </a:cxn>
                </a:cxnLst>
                <a:rect l="T15" t="T16" r="T17" b="T18"/>
                <a:pathLst>
                  <a:path w="80" h="56">
                    <a:moveTo>
                      <a:pt x="0" y="32"/>
                    </a:moveTo>
                    <a:lnTo>
                      <a:pt x="56" y="0"/>
                    </a:lnTo>
                    <a:lnTo>
                      <a:pt x="80"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10" name="Freeform 94"/>
              <p:cNvSpPr>
                <a:spLocks/>
              </p:cNvSpPr>
              <p:nvPr/>
            </p:nvSpPr>
            <p:spPr bwMode="auto">
              <a:xfrm>
                <a:off x="1352" y="176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 name="Freeform 95"/>
              <p:cNvSpPr>
                <a:spLocks/>
              </p:cNvSpPr>
              <p:nvPr/>
            </p:nvSpPr>
            <p:spPr bwMode="auto">
              <a:xfrm>
                <a:off x="1480" y="1696"/>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12" name="Freeform 96"/>
              <p:cNvSpPr>
                <a:spLocks/>
              </p:cNvSpPr>
              <p:nvPr/>
            </p:nvSpPr>
            <p:spPr bwMode="auto">
              <a:xfrm>
                <a:off x="1608" y="1624"/>
                <a:ext cx="80" cy="64"/>
              </a:xfrm>
              <a:custGeom>
                <a:avLst/>
                <a:gdLst>
                  <a:gd name="T0" fmla="*/ 0 w 80"/>
                  <a:gd name="T1" fmla="*/ 40 h 64"/>
                  <a:gd name="T2" fmla="*/ 56 w 80"/>
                  <a:gd name="T3" fmla="*/ 0 h 64"/>
                  <a:gd name="T4" fmla="*/ 80 w 80"/>
                  <a:gd name="T5" fmla="*/ 24 h 64"/>
                  <a:gd name="T6" fmla="*/ 24 w 80"/>
                  <a:gd name="T7" fmla="*/ 64 h 64"/>
                  <a:gd name="T8" fmla="*/ 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0" y="40"/>
                    </a:moveTo>
                    <a:lnTo>
                      <a:pt x="56" y="0"/>
                    </a:lnTo>
                    <a:lnTo>
                      <a:pt x="80"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13" name="Freeform 97"/>
              <p:cNvSpPr>
                <a:spLocks/>
              </p:cNvSpPr>
              <p:nvPr/>
            </p:nvSpPr>
            <p:spPr bwMode="auto">
              <a:xfrm>
                <a:off x="1728" y="1560"/>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14" name="Freeform 98"/>
              <p:cNvSpPr>
                <a:spLocks/>
              </p:cNvSpPr>
              <p:nvPr/>
            </p:nvSpPr>
            <p:spPr bwMode="auto">
              <a:xfrm>
                <a:off x="1856" y="148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15" name="Freeform 99"/>
              <p:cNvSpPr>
                <a:spLocks/>
              </p:cNvSpPr>
              <p:nvPr/>
            </p:nvSpPr>
            <p:spPr bwMode="auto">
              <a:xfrm>
                <a:off x="1984" y="1416"/>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16" name="Freeform 100"/>
              <p:cNvSpPr>
                <a:spLocks/>
              </p:cNvSpPr>
              <p:nvPr/>
            </p:nvSpPr>
            <p:spPr bwMode="auto">
              <a:xfrm>
                <a:off x="2104" y="1360"/>
                <a:ext cx="64" cy="48"/>
              </a:xfrm>
              <a:custGeom>
                <a:avLst/>
                <a:gdLst>
                  <a:gd name="T0" fmla="*/ 0 w 64"/>
                  <a:gd name="T1" fmla="*/ 24 h 48"/>
                  <a:gd name="T2" fmla="*/ 40 w 64"/>
                  <a:gd name="T3" fmla="*/ 0 h 48"/>
                  <a:gd name="T4" fmla="*/ 64 w 64"/>
                  <a:gd name="T5" fmla="*/ 24 h 48"/>
                  <a:gd name="T6" fmla="*/ 24 w 64"/>
                  <a:gd name="T7" fmla="*/ 48 h 48"/>
                  <a:gd name="T8" fmla="*/ 0 w 64"/>
                  <a:gd name="T9" fmla="*/ 24 h 48"/>
                  <a:gd name="T10" fmla="*/ 0 60000 65536"/>
                  <a:gd name="T11" fmla="*/ 0 60000 65536"/>
                  <a:gd name="T12" fmla="*/ 0 60000 65536"/>
                  <a:gd name="T13" fmla="*/ 0 60000 65536"/>
                  <a:gd name="T14" fmla="*/ 0 60000 65536"/>
                  <a:gd name="T15" fmla="*/ 0 w 64"/>
                  <a:gd name="T16" fmla="*/ 0 h 48"/>
                  <a:gd name="T17" fmla="*/ 64 w 64"/>
                  <a:gd name="T18" fmla="*/ 48 h 48"/>
                </a:gdLst>
                <a:ahLst/>
                <a:cxnLst>
                  <a:cxn ang="T10">
                    <a:pos x="T0" y="T1"/>
                  </a:cxn>
                  <a:cxn ang="T11">
                    <a:pos x="T2" y="T3"/>
                  </a:cxn>
                  <a:cxn ang="T12">
                    <a:pos x="T4" y="T5"/>
                  </a:cxn>
                  <a:cxn ang="T13">
                    <a:pos x="T6" y="T7"/>
                  </a:cxn>
                  <a:cxn ang="T14">
                    <a:pos x="T8" y="T9"/>
                  </a:cxn>
                </a:cxnLst>
                <a:rect l="T15" t="T16" r="T17" b="T18"/>
                <a:pathLst>
                  <a:path w="64" h="48">
                    <a:moveTo>
                      <a:pt x="0" y="24"/>
                    </a:moveTo>
                    <a:lnTo>
                      <a:pt x="40" y="0"/>
                    </a:lnTo>
                    <a:lnTo>
                      <a:pt x="64" y="24"/>
                    </a:lnTo>
                    <a:lnTo>
                      <a:pt x="24" y="48"/>
                    </a:lnTo>
                    <a:lnTo>
                      <a:pt x="0" y="2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35859" name="Group 116"/>
            <p:cNvGrpSpPr>
              <a:grpSpLocks/>
            </p:cNvGrpSpPr>
            <p:nvPr/>
          </p:nvGrpSpPr>
          <p:grpSpPr bwMode="auto">
            <a:xfrm>
              <a:off x="1491556" y="2170708"/>
              <a:ext cx="495300" cy="2832100"/>
              <a:chOff x="1240" y="968"/>
              <a:chExt cx="312" cy="1784"/>
            </a:xfrm>
          </p:grpSpPr>
          <p:sp>
            <p:nvSpPr>
              <p:cNvPr id="35888" name="Freeform 102"/>
              <p:cNvSpPr>
                <a:spLocks/>
              </p:cNvSpPr>
              <p:nvPr/>
            </p:nvSpPr>
            <p:spPr bwMode="auto">
              <a:xfrm>
                <a:off x="1240" y="2640"/>
                <a:ext cx="80" cy="112"/>
              </a:xfrm>
              <a:custGeom>
                <a:avLst/>
                <a:gdLst>
                  <a:gd name="T0" fmla="*/ 24 w 80"/>
                  <a:gd name="T1" fmla="*/ 112 h 112"/>
                  <a:gd name="T2" fmla="*/ 0 w 80"/>
                  <a:gd name="T3" fmla="*/ 0 h 112"/>
                  <a:gd name="T4" fmla="*/ 32 w 80"/>
                  <a:gd name="T5" fmla="*/ 40 h 112"/>
                  <a:gd name="T6" fmla="*/ 80 w 80"/>
                  <a:gd name="T7" fmla="*/ 16 h 112"/>
                  <a:gd name="T8" fmla="*/ 24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24" y="112"/>
                    </a:moveTo>
                    <a:lnTo>
                      <a:pt x="0" y="0"/>
                    </a:lnTo>
                    <a:lnTo>
                      <a:pt x="32" y="40"/>
                    </a:lnTo>
                    <a:lnTo>
                      <a:pt x="80" y="16"/>
                    </a:lnTo>
                    <a:lnTo>
                      <a:pt x="24" y="112"/>
                    </a:lnTo>
                    <a:close/>
                  </a:path>
                </a:pathLst>
              </a:custGeom>
              <a:solidFill>
                <a:srgbClr val="663300"/>
              </a:solidFill>
              <a:ln w="12700">
                <a:solidFill>
                  <a:srgbClr val="663300"/>
                </a:solidFill>
                <a:prstDash val="solid"/>
                <a:round/>
                <a:headEnd/>
                <a:tailEnd/>
              </a:ln>
            </p:spPr>
            <p:txBody>
              <a:bodyPr/>
              <a:lstStyle/>
              <a:p>
                <a:endParaRPr lang="en-AU"/>
              </a:p>
            </p:txBody>
          </p:sp>
          <p:sp>
            <p:nvSpPr>
              <p:cNvPr id="35889" name="Freeform 103"/>
              <p:cNvSpPr>
                <a:spLocks/>
              </p:cNvSpPr>
              <p:nvPr/>
            </p:nvSpPr>
            <p:spPr bwMode="auto">
              <a:xfrm>
                <a:off x="1472" y="968"/>
                <a:ext cx="80" cy="112"/>
              </a:xfrm>
              <a:custGeom>
                <a:avLst/>
                <a:gdLst>
                  <a:gd name="T0" fmla="*/ 56 w 80"/>
                  <a:gd name="T1" fmla="*/ 0 h 112"/>
                  <a:gd name="T2" fmla="*/ 80 w 80"/>
                  <a:gd name="T3" fmla="*/ 112 h 112"/>
                  <a:gd name="T4" fmla="*/ 48 w 80"/>
                  <a:gd name="T5" fmla="*/ 72 h 112"/>
                  <a:gd name="T6" fmla="*/ 0 w 80"/>
                  <a:gd name="T7" fmla="*/ 96 h 112"/>
                  <a:gd name="T8" fmla="*/ 56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56" y="0"/>
                    </a:moveTo>
                    <a:lnTo>
                      <a:pt x="80" y="112"/>
                    </a:lnTo>
                    <a:lnTo>
                      <a:pt x="48" y="72"/>
                    </a:lnTo>
                    <a:lnTo>
                      <a:pt x="0" y="96"/>
                    </a:lnTo>
                    <a:lnTo>
                      <a:pt x="56" y="0"/>
                    </a:lnTo>
                    <a:close/>
                  </a:path>
                </a:pathLst>
              </a:custGeom>
              <a:solidFill>
                <a:srgbClr val="663300"/>
              </a:solidFill>
              <a:ln w="12700">
                <a:solidFill>
                  <a:srgbClr val="663300"/>
                </a:solidFill>
                <a:prstDash val="solid"/>
                <a:round/>
                <a:headEnd/>
                <a:tailEnd/>
              </a:ln>
            </p:spPr>
            <p:txBody>
              <a:bodyPr/>
              <a:lstStyle/>
              <a:p>
                <a:endParaRPr lang="en-AU"/>
              </a:p>
            </p:txBody>
          </p:sp>
          <p:sp>
            <p:nvSpPr>
              <p:cNvPr id="35890" name="Freeform 104"/>
              <p:cNvSpPr>
                <a:spLocks/>
              </p:cNvSpPr>
              <p:nvPr/>
            </p:nvSpPr>
            <p:spPr bwMode="auto">
              <a:xfrm>
                <a:off x="1264" y="2600"/>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1" name="Freeform 105"/>
              <p:cNvSpPr>
                <a:spLocks/>
              </p:cNvSpPr>
              <p:nvPr/>
            </p:nvSpPr>
            <p:spPr bwMode="auto">
              <a:xfrm>
                <a:off x="1288" y="245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2" name="Freeform 106"/>
              <p:cNvSpPr>
                <a:spLocks/>
              </p:cNvSpPr>
              <p:nvPr/>
            </p:nvSpPr>
            <p:spPr bwMode="auto">
              <a:xfrm>
                <a:off x="1304" y="2320"/>
                <a:ext cx="40" cy="88"/>
              </a:xfrm>
              <a:custGeom>
                <a:avLst/>
                <a:gdLst>
                  <a:gd name="T0" fmla="*/ 0 w 40"/>
                  <a:gd name="T1" fmla="*/ 64 h 88"/>
                  <a:gd name="T2" fmla="*/ 16 w 40"/>
                  <a:gd name="T3" fmla="*/ 0 h 88"/>
                  <a:gd name="T4" fmla="*/ 40 w 40"/>
                  <a:gd name="T5" fmla="*/ 24 h 88"/>
                  <a:gd name="T6" fmla="*/ 24 w 40"/>
                  <a:gd name="T7" fmla="*/ 88 h 88"/>
                  <a:gd name="T8" fmla="*/ 0 w 40"/>
                  <a:gd name="T9" fmla="*/ 64 h 88"/>
                  <a:gd name="T10" fmla="*/ 0 60000 65536"/>
                  <a:gd name="T11" fmla="*/ 0 60000 65536"/>
                  <a:gd name="T12" fmla="*/ 0 60000 65536"/>
                  <a:gd name="T13" fmla="*/ 0 60000 65536"/>
                  <a:gd name="T14" fmla="*/ 0 60000 65536"/>
                  <a:gd name="T15" fmla="*/ 0 w 40"/>
                  <a:gd name="T16" fmla="*/ 0 h 88"/>
                  <a:gd name="T17" fmla="*/ 40 w 40"/>
                  <a:gd name="T18" fmla="*/ 88 h 88"/>
                </a:gdLst>
                <a:ahLst/>
                <a:cxnLst>
                  <a:cxn ang="T10">
                    <a:pos x="T0" y="T1"/>
                  </a:cxn>
                  <a:cxn ang="T11">
                    <a:pos x="T2" y="T3"/>
                  </a:cxn>
                  <a:cxn ang="T12">
                    <a:pos x="T4" y="T5"/>
                  </a:cxn>
                  <a:cxn ang="T13">
                    <a:pos x="T6" y="T7"/>
                  </a:cxn>
                  <a:cxn ang="T14">
                    <a:pos x="T8" y="T9"/>
                  </a:cxn>
                </a:cxnLst>
                <a:rect l="T15" t="T16" r="T17" b="T18"/>
                <a:pathLst>
                  <a:path w="40" h="88">
                    <a:moveTo>
                      <a:pt x="0" y="64"/>
                    </a:moveTo>
                    <a:lnTo>
                      <a:pt x="16" y="0"/>
                    </a:lnTo>
                    <a:lnTo>
                      <a:pt x="40" y="24"/>
                    </a:lnTo>
                    <a:lnTo>
                      <a:pt x="24" y="88"/>
                    </a:lnTo>
                    <a:lnTo>
                      <a:pt x="0" y="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3" name="Freeform 107"/>
              <p:cNvSpPr>
                <a:spLocks/>
              </p:cNvSpPr>
              <p:nvPr/>
            </p:nvSpPr>
            <p:spPr bwMode="auto">
              <a:xfrm>
                <a:off x="1328" y="217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4" name="Freeform 108"/>
              <p:cNvSpPr>
                <a:spLocks/>
              </p:cNvSpPr>
              <p:nvPr/>
            </p:nvSpPr>
            <p:spPr bwMode="auto">
              <a:xfrm>
                <a:off x="1352" y="2032"/>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5" name="Freeform 109"/>
              <p:cNvSpPr>
                <a:spLocks/>
              </p:cNvSpPr>
              <p:nvPr/>
            </p:nvSpPr>
            <p:spPr bwMode="auto">
              <a:xfrm>
                <a:off x="1368" y="1888"/>
                <a:ext cx="40" cy="96"/>
              </a:xfrm>
              <a:custGeom>
                <a:avLst/>
                <a:gdLst>
                  <a:gd name="T0" fmla="*/ 0 w 40"/>
                  <a:gd name="T1" fmla="*/ 72 h 96"/>
                  <a:gd name="T2" fmla="*/ 16 w 40"/>
                  <a:gd name="T3" fmla="*/ 0 h 96"/>
                  <a:gd name="T4" fmla="*/ 40 w 40"/>
                  <a:gd name="T5" fmla="*/ 24 h 96"/>
                  <a:gd name="T6" fmla="*/ 24 w 40"/>
                  <a:gd name="T7" fmla="*/ 96 h 96"/>
                  <a:gd name="T8" fmla="*/ 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0" y="72"/>
                    </a:moveTo>
                    <a:lnTo>
                      <a:pt x="16" y="0"/>
                    </a:lnTo>
                    <a:lnTo>
                      <a:pt x="40"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6" name="Freeform 110"/>
              <p:cNvSpPr>
                <a:spLocks/>
              </p:cNvSpPr>
              <p:nvPr/>
            </p:nvSpPr>
            <p:spPr bwMode="auto">
              <a:xfrm>
                <a:off x="1392" y="1744"/>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7" name="Freeform 111"/>
              <p:cNvSpPr>
                <a:spLocks/>
              </p:cNvSpPr>
              <p:nvPr/>
            </p:nvSpPr>
            <p:spPr bwMode="auto">
              <a:xfrm>
                <a:off x="1416" y="1608"/>
                <a:ext cx="32" cy="88"/>
              </a:xfrm>
              <a:custGeom>
                <a:avLst/>
                <a:gdLst>
                  <a:gd name="T0" fmla="*/ 0 w 32"/>
                  <a:gd name="T1" fmla="*/ 64 h 88"/>
                  <a:gd name="T2" fmla="*/ 8 w 32"/>
                  <a:gd name="T3" fmla="*/ 0 h 88"/>
                  <a:gd name="T4" fmla="*/ 32 w 32"/>
                  <a:gd name="T5" fmla="*/ 24 h 88"/>
                  <a:gd name="T6" fmla="*/ 24 w 32"/>
                  <a:gd name="T7" fmla="*/ 88 h 88"/>
                  <a:gd name="T8" fmla="*/ 0 w 32"/>
                  <a:gd name="T9" fmla="*/ 64 h 88"/>
                  <a:gd name="T10" fmla="*/ 0 60000 65536"/>
                  <a:gd name="T11" fmla="*/ 0 60000 65536"/>
                  <a:gd name="T12" fmla="*/ 0 60000 65536"/>
                  <a:gd name="T13" fmla="*/ 0 60000 65536"/>
                  <a:gd name="T14" fmla="*/ 0 60000 65536"/>
                  <a:gd name="T15" fmla="*/ 0 w 32"/>
                  <a:gd name="T16" fmla="*/ 0 h 88"/>
                  <a:gd name="T17" fmla="*/ 32 w 32"/>
                  <a:gd name="T18" fmla="*/ 88 h 88"/>
                </a:gdLst>
                <a:ahLst/>
                <a:cxnLst>
                  <a:cxn ang="T10">
                    <a:pos x="T0" y="T1"/>
                  </a:cxn>
                  <a:cxn ang="T11">
                    <a:pos x="T2" y="T3"/>
                  </a:cxn>
                  <a:cxn ang="T12">
                    <a:pos x="T4" y="T5"/>
                  </a:cxn>
                  <a:cxn ang="T13">
                    <a:pos x="T6" y="T7"/>
                  </a:cxn>
                  <a:cxn ang="T14">
                    <a:pos x="T8" y="T9"/>
                  </a:cxn>
                </a:cxnLst>
                <a:rect l="T15" t="T16" r="T17" b="T18"/>
                <a:pathLst>
                  <a:path w="32" h="88">
                    <a:moveTo>
                      <a:pt x="0" y="64"/>
                    </a:moveTo>
                    <a:lnTo>
                      <a:pt x="8" y="0"/>
                    </a:lnTo>
                    <a:lnTo>
                      <a:pt x="32" y="24"/>
                    </a:lnTo>
                    <a:lnTo>
                      <a:pt x="24" y="88"/>
                    </a:lnTo>
                    <a:lnTo>
                      <a:pt x="0" y="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8" name="Freeform 112"/>
              <p:cNvSpPr>
                <a:spLocks/>
              </p:cNvSpPr>
              <p:nvPr/>
            </p:nvSpPr>
            <p:spPr bwMode="auto">
              <a:xfrm>
                <a:off x="1440" y="1464"/>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99" name="Freeform 113"/>
              <p:cNvSpPr>
                <a:spLocks/>
              </p:cNvSpPr>
              <p:nvPr/>
            </p:nvSpPr>
            <p:spPr bwMode="auto">
              <a:xfrm>
                <a:off x="1456" y="1320"/>
                <a:ext cx="40" cy="96"/>
              </a:xfrm>
              <a:custGeom>
                <a:avLst/>
                <a:gdLst>
                  <a:gd name="T0" fmla="*/ 0 w 40"/>
                  <a:gd name="T1" fmla="*/ 72 h 96"/>
                  <a:gd name="T2" fmla="*/ 16 w 40"/>
                  <a:gd name="T3" fmla="*/ 0 h 96"/>
                  <a:gd name="T4" fmla="*/ 40 w 40"/>
                  <a:gd name="T5" fmla="*/ 24 h 96"/>
                  <a:gd name="T6" fmla="*/ 24 w 40"/>
                  <a:gd name="T7" fmla="*/ 96 h 96"/>
                  <a:gd name="T8" fmla="*/ 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0" y="72"/>
                    </a:moveTo>
                    <a:lnTo>
                      <a:pt x="16" y="0"/>
                    </a:lnTo>
                    <a:lnTo>
                      <a:pt x="40"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0" name="Freeform 114"/>
              <p:cNvSpPr>
                <a:spLocks/>
              </p:cNvSpPr>
              <p:nvPr/>
            </p:nvSpPr>
            <p:spPr bwMode="auto">
              <a:xfrm>
                <a:off x="1480" y="117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901" name="Freeform 115"/>
              <p:cNvSpPr>
                <a:spLocks/>
              </p:cNvSpPr>
              <p:nvPr/>
            </p:nvSpPr>
            <p:spPr bwMode="auto">
              <a:xfrm>
                <a:off x="1504" y="1032"/>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35860" name="Group 133"/>
            <p:cNvGrpSpPr>
              <a:grpSpLocks/>
            </p:cNvGrpSpPr>
            <p:nvPr/>
          </p:nvGrpSpPr>
          <p:grpSpPr bwMode="auto">
            <a:xfrm>
              <a:off x="399356" y="2488208"/>
              <a:ext cx="2667000" cy="2006600"/>
              <a:chOff x="552" y="1168"/>
              <a:chExt cx="1680" cy="1264"/>
            </a:xfrm>
          </p:grpSpPr>
          <p:sp>
            <p:nvSpPr>
              <p:cNvPr id="35872" name="Freeform 117"/>
              <p:cNvSpPr>
                <a:spLocks/>
              </p:cNvSpPr>
              <p:nvPr/>
            </p:nvSpPr>
            <p:spPr bwMode="auto">
              <a:xfrm>
                <a:off x="552" y="1168"/>
                <a:ext cx="104" cy="96"/>
              </a:xfrm>
              <a:custGeom>
                <a:avLst/>
                <a:gdLst>
                  <a:gd name="T0" fmla="*/ 0 w 104"/>
                  <a:gd name="T1" fmla="*/ 0 h 96"/>
                  <a:gd name="T2" fmla="*/ 104 w 104"/>
                  <a:gd name="T3" fmla="*/ 32 h 96"/>
                  <a:gd name="T4" fmla="*/ 56 w 104"/>
                  <a:gd name="T5" fmla="*/ 40 h 96"/>
                  <a:gd name="T6" fmla="*/ 56 w 104"/>
                  <a:gd name="T7" fmla="*/ 96 h 96"/>
                  <a:gd name="T8" fmla="*/ 0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0"/>
                    </a:moveTo>
                    <a:lnTo>
                      <a:pt x="104" y="32"/>
                    </a:lnTo>
                    <a:lnTo>
                      <a:pt x="56" y="40"/>
                    </a:lnTo>
                    <a:lnTo>
                      <a:pt x="56" y="96"/>
                    </a:lnTo>
                    <a:lnTo>
                      <a:pt x="0" y="0"/>
                    </a:lnTo>
                    <a:close/>
                  </a:path>
                </a:pathLst>
              </a:custGeom>
              <a:solidFill>
                <a:srgbClr val="663300"/>
              </a:solidFill>
              <a:ln w="12700">
                <a:solidFill>
                  <a:srgbClr val="663300"/>
                </a:solidFill>
                <a:prstDash val="solid"/>
                <a:round/>
                <a:headEnd/>
                <a:tailEnd/>
              </a:ln>
            </p:spPr>
            <p:txBody>
              <a:bodyPr/>
              <a:lstStyle/>
              <a:p>
                <a:endParaRPr lang="en-AU"/>
              </a:p>
            </p:txBody>
          </p:sp>
          <p:sp>
            <p:nvSpPr>
              <p:cNvPr id="35873" name="Freeform 118"/>
              <p:cNvSpPr>
                <a:spLocks/>
              </p:cNvSpPr>
              <p:nvPr/>
            </p:nvSpPr>
            <p:spPr bwMode="auto">
              <a:xfrm>
                <a:off x="2128" y="2336"/>
                <a:ext cx="104" cy="96"/>
              </a:xfrm>
              <a:custGeom>
                <a:avLst/>
                <a:gdLst>
                  <a:gd name="T0" fmla="*/ 104 w 104"/>
                  <a:gd name="T1" fmla="*/ 96 h 96"/>
                  <a:gd name="T2" fmla="*/ 0 w 104"/>
                  <a:gd name="T3" fmla="*/ 64 h 96"/>
                  <a:gd name="T4" fmla="*/ 48 w 104"/>
                  <a:gd name="T5" fmla="*/ 56 h 96"/>
                  <a:gd name="T6" fmla="*/ 48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64"/>
                    </a:lnTo>
                    <a:lnTo>
                      <a:pt x="48" y="56"/>
                    </a:lnTo>
                    <a:lnTo>
                      <a:pt x="48" y="0"/>
                    </a:lnTo>
                    <a:lnTo>
                      <a:pt x="104" y="96"/>
                    </a:lnTo>
                    <a:close/>
                  </a:path>
                </a:pathLst>
              </a:custGeom>
              <a:solidFill>
                <a:srgbClr val="663300"/>
              </a:solidFill>
              <a:ln w="12700">
                <a:solidFill>
                  <a:srgbClr val="663300"/>
                </a:solidFill>
                <a:prstDash val="solid"/>
                <a:round/>
                <a:headEnd/>
                <a:tailEnd/>
              </a:ln>
            </p:spPr>
            <p:txBody>
              <a:bodyPr/>
              <a:lstStyle/>
              <a:p>
                <a:endParaRPr lang="en-AU"/>
              </a:p>
            </p:txBody>
          </p:sp>
          <p:sp>
            <p:nvSpPr>
              <p:cNvPr id="35874" name="Freeform 119"/>
              <p:cNvSpPr>
                <a:spLocks/>
              </p:cNvSpPr>
              <p:nvPr/>
            </p:nvSpPr>
            <p:spPr bwMode="auto">
              <a:xfrm>
                <a:off x="2104" y="2344"/>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75" name="Freeform 120"/>
              <p:cNvSpPr>
                <a:spLocks/>
              </p:cNvSpPr>
              <p:nvPr/>
            </p:nvSpPr>
            <p:spPr bwMode="auto">
              <a:xfrm>
                <a:off x="1984" y="2256"/>
                <a:ext cx="88" cy="64"/>
              </a:xfrm>
              <a:custGeom>
                <a:avLst/>
                <a:gdLst>
                  <a:gd name="T0" fmla="*/ 88 w 88"/>
                  <a:gd name="T1" fmla="*/ 40 h 64"/>
                  <a:gd name="T2" fmla="*/ 24 w 88"/>
                  <a:gd name="T3" fmla="*/ 0 h 64"/>
                  <a:gd name="T4" fmla="*/ 0 w 88"/>
                  <a:gd name="T5" fmla="*/ 24 h 64"/>
                  <a:gd name="T6" fmla="*/ 64 w 88"/>
                  <a:gd name="T7" fmla="*/ 64 h 64"/>
                  <a:gd name="T8" fmla="*/ 88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88" y="40"/>
                    </a:moveTo>
                    <a:lnTo>
                      <a:pt x="24" y="0"/>
                    </a:lnTo>
                    <a:lnTo>
                      <a:pt x="0" y="24"/>
                    </a:lnTo>
                    <a:lnTo>
                      <a:pt x="64" y="64"/>
                    </a:lnTo>
                    <a:lnTo>
                      <a:pt x="88"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76" name="Freeform 121"/>
              <p:cNvSpPr>
                <a:spLocks/>
              </p:cNvSpPr>
              <p:nvPr/>
            </p:nvSpPr>
            <p:spPr bwMode="auto">
              <a:xfrm>
                <a:off x="1872" y="2168"/>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77" name="Freeform 122"/>
              <p:cNvSpPr>
                <a:spLocks/>
              </p:cNvSpPr>
              <p:nvPr/>
            </p:nvSpPr>
            <p:spPr bwMode="auto">
              <a:xfrm>
                <a:off x="1760" y="2080"/>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78" name="Freeform 123"/>
              <p:cNvSpPr>
                <a:spLocks/>
              </p:cNvSpPr>
              <p:nvPr/>
            </p:nvSpPr>
            <p:spPr bwMode="auto">
              <a:xfrm>
                <a:off x="1640" y="1992"/>
                <a:ext cx="88" cy="72"/>
              </a:xfrm>
              <a:custGeom>
                <a:avLst/>
                <a:gdLst>
                  <a:gd name="T0" fmla="*/ 88 w 88"/>
                  <a:gd name="T1" fmla="*/ 48 h 72"/>
                  <a:gd name="T2" fmla="*/ 24 w 88"/>
                  <a:gd name="T3" fmla="*/ 0 h 72"/>
                  <a:gd name="T4" fmla="*/ 0 w 88"/>
                  <a:gd name="T5" fmla="*/ 24 h 72"/>
                  <a:gd name="T6" fmla="*/ 64 w 88"/>
                  <a:gd name="T7" fmla="*/ 72 h 72"/>
                  <a:gd name="T8" fmla="*/ 88 w 88"/>
                  <a:gd name="T9" fmla="*/ 48 h 72"/>
                  <a:gd name="T10" fmla="*/ 0 60000 65536"/>
                  <a:gd name="T11" fmla="*/ 0 60000 65536"/>
                  <a:gd name="T12" fmla="*/ 0 60000 65536"/>
                  <a:gd name="T13" fmla="*/ 0 60000 65536"/>
                  <a:gd name="T14" fmla="*/ 0 60000 65536"/>
                  <a:gd name="T15" fmla="*/ 0 w 88"/>
                  <a:gd name="T16" fmla="*/ 0 h 72"/>
                  <a:gd name="T17" fmla="*/ 88 w 88"/>
                  <a:gd name="T18" fmla="*/ 72 h 72"/>
                </a:gdLst>
                <a:ahLst/>
                <a:cxnLst>
                  <a:cxn ang="T10">
                    <a:pos x="T0" y="T1"/>
                  </a:cxn>
                  <a:cxn ang="T11">
                    <a:pos x="T2" y="T3"/>
                  </a:cxn>
                  <a:cxn ang="T12">
                    <a:pos x="T4" y="T5"/>
                  </a:cxn>
                  <a:cxn ang="T13">
                    <a:pos x="T6" y="T7"/>
                  </a:cxn>
                  <a:cxn ang="T14">
                    <a:pos x="T8" y="T9"/>
                  </a:cxn>
                </a:cxnLst>
                <a:rect l="T15" t="T16" r="T17" b="T18"/>
                <a:pathLst>
                  <a:path w="88" h="72">
                    <a:moveTo>
                      <a:pt x="88" y="48"/>
                    </a:moveTo>
                    <a:lnTo>
                      <a:pt x="24" y="0"/>
                    </a:lnTo>
                    <a:lnTo>
                      <a:pt x="0" y="24"/>
                    </a:lnTo>
                    <a:lnTo>
                      <a:pt x="64" y="72"/>
                    </a:lnTo>
                    <a:lnTo>
                      <a:pt x="88"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79" name="Freeform 124"/>
              <p:cNvSpPr>
                <a:spLocks/>
              </p:cNvSpPr>
              <p:nvPr/>
            </p:nvSpPr>
            <p:spPr bwMode="auto">
              <a:xfrm>
                <a:off x="1528" y="1904"/>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0" name="Freeform 125"/>
              <p:cNvSpPr>
                <a:spLocks/>
              </p:cNvSpPr>
              <p:nvPr/>
            </p:nvSpPr>
            <p:spPr bwMode="auto">
              <a:xfrm>
                <a:off x="1416" y="1824"/>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1" name="Freeform 126"/>
              <p:cNvSpPr>
                <a:spLocks/>
              </p:cNvSpPr>
              <p:nvPr/>
            </p:nvSpPr>
            <p:spPr bwMode="auto">
              <a:xfrm>
                <a:off x="1296" y="1736"/>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2" name="Freeform 127"/>
              <p:cNvSpPr>
                <a:spLocks/>
              </p:cNvSpPr>
              <p:nvPr/>
            </p:nvSpPr>
            <p:spPr bwMode="auto">
              <a:xfrm>
                <a:off x="1184" y="1648"/>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3" name="Freeform 128"/>
              <p:cNvSpPr>
                <a:spLocks/>
              </p:cNvSpPr>
              <p:nvPr/>
            </p:nvSpPr>
            <p:spPr bwMode="auto">
              <a:xfrm>
                <a:off x="1072" y="1560"/>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4" name="Freeform 129"/>
              <p:cNvSpPr>
                <a:spLocks/>
              </p:cNvSpPr>
              <p:nvPr/>
            </p:nvSpPr>
            <p:spPr bwMode="auto">
              <a:xfrm>
                <a:off x="952" y="1472"/>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5" name="Freeform 130"/>
              <p:cNvSpPr>
                <a:spLocks/>
              </p:cNvSpPr>
              <p:nvPr/>
            </p:nvSpPr>
            <p:spPr bwMode="auto">
              <a:xfrm>
                <a:off x="840" y="1384"/>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6" name="Freeform 131"/>
              <p:cNvSpPr>
                <a:spLocks/>
              </p:cNvSpPr>
              <p:nvPr/>
            </p:nvSpPr>
            <p:spPr bwMode="auto">
              <a:xfrm>
                <a:off x="728" y="1296"/>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887" name="Freeform 132"/>
              <p:cNvSpPr>
                <a:spLocks/>
              </p:cNvSpPr>
              <p:nvPr/>
            </p:nvSpPr>
            <p:spPr bwMode="auto">
              <a:xfrm>
                <a:off x="608" y="1216"/>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35861" name="Group 137"/>
            <p:cNvGrpSpPr>
              <a:grpSpLocks/>
            </p:cNvGrpSpPr>
            <p:nvPr/>
          </p:nvGrpSpPr>
          <p:grpSpPr bwMode="auto">
            <a:xfrm>
              <a:off x="1529656" y="4659908"/>
              <a:ext cx="1549400" cy="520700"/>
              <a:chOff x="1264" y="2536"/>
              <a:chExt cx="976" cy="328"/>
            </a:xfrm>
          </p:grpSpPr>
          <p:sp>
            <p:nvSpPr>
              <p:cNvPr id="35869" name="Freeform 134"/>
              <p:cNvSpPr>
                <a:spLocks/>
              </p:cNvSpPr>
              <p:nvPr/>
            </p:nvSpPr>
            <p:spPr bwMode="auto">
              <a:xfrm>
                <a:off x="1264" y="2808"/>
                <a:ext cx="96" cy="56"/>
              </a:xfrm>
              <a:custGeom>
                <a:avLst/>
                <a:gdLst>
                  <a:gd name="T0" fmla="*/ 0 w 96"/>
                  <a:gd name="T1" fmla="*/ 56 h 56"/>
                  <a:gd name="T2" fmla="*/ 72 w 96"/>
                  <a:gd name="T3" fmla="*/ 0 h 56"/>
                  <a:gd name="T4" fmla="*/ 56 w 96"/>
                  <a:gd name="T5" fmla="*/ 40 h 56"/>
                  <a:gd name="T6" fmla="*/ 96 w 96"/>
                  <a:gd name="T7" fmla="*/ 56 h 56"/>
                  <a:gd name="T8" fmla="*/ 0 w 96"/>
                  <a:gd name="T9" fmla="*/ 56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56"/>
                    </a:moveTo>
                    <a:lnTo>
                      <a:pt x="72" y="0"/>
                    </a:lnTo>
                    <a:lnTo>
                      <a:pt x="56" y="40"/>
                    </a:lnTo>
                    <a:lnTo>
                      <a:pt x="96" y="56"/>
                    </a:lnTo>
                    <a:lnTo>
                      <a:pt x="0" y="56"/>
                    </a:lnTo>
                    <a:close/>
                  </a:path>
                </a:pathLst>
              </a:custGeom>
              <a:solidFill>
                <a:srgbClr val="000000"/>
              </a:solidFill>
              <a:ln w="12700">
                <a:solidFill>
                  <a:srgbClr val="000000"/>
                </a:solidFill>
                <a:prstDash val="solid"/>
                <a:round/>
                <a:headEnd/>
                <a:tailEnd/>
              </a:ln>
            </p:spPr>
            <p:txBody>
              <a:bodyPr/>
              <a:lstStyle/>
              <a:p>
                <a:endParaRPr lang="en-AU"/>
              </a:p>
            </p:txBody>
          </p:sp>
          <p:sp>
            <p:nvSpPr>
              <p:cNvPr id="35870" name="Freeform 135"/>
              <p:cNvSpPr>
                <a:spLocks/>
              </p:cNvSpPr>
              <p:nvPr/>
            </p:nvSpPr>
            <p:spPr bwMode="auto">
              <a:xfrm>
                <a:off x="2144" y="2536"/>
                <a:ext cx="96" cy="56"/>
              </a:xfrm>
              <a:custGeom>
                <a:avLst/>
                <a:gdLst>
                  <a:gd name="T0" fmla="*/ 96 w 96"/>
                  <a:gd name="T1" fmla="*/ 0 h 56"/>
                  <a:gd name="T2" fmla="*/ 24 w 96"/>
                  <a:gd name="T3" fmla="*/ 56 h 56"/>
                  <a:gd name="T4" fmla="*/ 40 w 96"/>
                  <a:gd name="T5" fmla="*/ 16 h 56"/>
                  <a:gd name="T6" fmla="*/ 0 w 96"/>
                  <a:gd name="T7" fmla="*/ 0 h 56"/>
                  <a:gd name="T8" fmla="*/ 96 w 96"/>
                  <a:gd name="T9" fmla="*/ 0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96" y="0"/>
                    </a:moveTo>
                    <a:lnTo>
                      <a:pt x="24" y="56"/>
                    </a:lnTo>
                    <a:lnTo>
                      <a:pt x="40" y="16"/>
                    </a:lnTo>
                    <a:lnTo>
                      <a:pt x="0" y="0"/>
                    </a:lnTo>
                    <a:lnTo>
                      <a:pt x="96" y="0"/>
                    </a:lnTo>
                    <a:close/>
                  </a:path>
                </a:pathLst>
              </a:custGeom>
              <a:solidFill>
                <a:srgbClr val="000000"/>
              </a:solidFill>
              <a:ln w="12700">
                <a:solidFill>
                  <a:srgbClr val="000000"/>
                </a:solidFill>
                <a:prstDash val="solid"/>
                <a:round/>
                <a:headEnd/>
                <a:tailEnd/>
              </a:ln>
            </p:spPr>
            <p:txBody>
              <a:bodyPr/>
              <a:lstStyle/>
              <a:p>
                <a:endParaRPr lang="en-AU"/>
              </a:p>
            </p:txBody>
          </p:sp>
          <p:sp>
            <p:nvSpPr>
              <p:cNvPr id="35871" name="Line 136"/>
              <p:cNvSpPr>
                <a:spLocks noChangeShapeType="1"/>
              </p:cNvSpPr>
              <p:nvPr/>
            </p:nvSpPr>
            <p:spPr bwMode="auto">
              <a:xfrm flipV="1">
                <a:off x="1320" y="2552"/>
                <a:ext cx="864" cy="2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5862" name="Rectangle 138"/>
            <p:cNvSpPr>
              <a:spLocks noChangeArrowheads="1"/>
            </p:cNvSpPr>
            <p:nvPr/>
          </p:nvSpPr>
          <p:spPr bwMode="auto">
            <a:xfrm>
              <a:off x="2304356" y="4685308"/>
              <a:ext cx="2032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5863" name="Rectangle 139"/>
            <p:cNvSpPr>
              <a:spLocks noChangeArrowheads="1"/>
            </p:cNvSpPr>
            <p:nvPr/>
          </p:nvSpPr>
          <p:spPr bwMode="auto">
            <a:xfrm>
              <a:off x="2304356" y="4685308"/>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rPr>
                <a:t>a</a:t>
              </a:r>
              <a:endParaRPr lang="en-US" altLang="en-US" i="1"/>
            </a:p>
          </p:txBody>
        </p:sp>
        <p:grpSp>
          <p:nvGrpSpPr>
            <p:cNvPr id="35864" name="Group 142"/>
            <p:cNvGrpSpPr>
              <a:grpSpLocks/>
            </p:cNvGrpSpPr>
            <p:nvPr/>
          </p:nvGrpSpPr>
          <p:grpSpPr bwMode="auto">
            <a:xfrm>
              <a:off x="1542356" y="4329708"/>
              <a:ext cx="482600" cy="698500"/>
              <a:chOff x="1272" y="2328"/>
              <a:chExt cx="304" cy="440"/>
            </a:xfrm>
          </p:grpSpPr>
          <p:sp>
            <p:nvSpPr>
              <p:cNvPr id="35867" name="Freeform 140"/>
              <p:cNvSpPr>
                <a:spLocks/>
              </p:cNvSpPr>
              <p:nvPr/>
            </p:nvSpPr>
            <p:spPr bwMode="auto">
              <a:xfrm>
                <a:off x="1496" y="2328"/>
                <a:ext cx="80" cy="88"/>
              </a:xfrm>
              <a:custGeom>
                <a:avLst/>
                <a:gdLst>
                  <a:gd name="T0" fmla="*/ 80 w 80"/>
                  <a:gd name="T1" fmla="*/ 0 h 88"/>
                  <a:gd name="T2" fmla="*/ 56 w 80"/>
                  <a:gd name="T3" fmla="*/ 88 h 88"/>
                  <a:gd name="T4" fmla="*/ 48 w 80"/>
                  <a:gd name="T5" fmla="*/ 48 h 88"/>
                  <a:gd name="T6" fmla="*/ 0 w 80"/>
                  <a:gd name="T7" fmla="*/ 56 h 88"/>
                  <a:gd name="T8" fmla="*/ 8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80" y="0"/>
                    </a:moveTo>
                    <a:lnTo>
                      <a:pt x="56" y="88"/>
                    </a:lnTo>
                    <a:lnTo>
                      <a:pt x="48" y="48"/>
                    </a:lnTo>
                    <a:lnTo>
                      <a:pt x="0" y="56"/>
                    </a:lnTo>
                    <a:lnTo>
                      <a:pt x="80" y="0"/>
                    </a:lnTo>
                    <a:close/>
                  </a:path>
                </a:pathLst>
              </a:custGeom>
              <a:solidFill>
                <a:srgbClr val="000000"/>
              </a:solidFill>
              <a:ln w="12700">
                <a:solidFill>
                  <a:srgbClr val="000000"/>
                </a:solidFill>
                <a:prstDash val="solid"/>
                <a:round/>
                <a:headEnd/>
                <a:tailEnd/>
              </a:ln>
            </p:spPr>
            <p:txBody>
              <a:bodyPr/>
              <a:lstStyle/>
              <a:p>
                <a:endParaRPr lang="en-AU"/>
              </a:p>
            </p:txBody>
          </p:sp>
          <p:sp>
            <p:nvSpPr>
              <p:cNvPr id="35868" name="Line 141"/>
              <p:cNvSpPr>
                <a:spLocks noChangeShapeType="1"/>
              </p:cNvSpPr>
              <p:nvPr/>
            </p:nvSpPr>
            <p:spPr bwMode="auto">
              <a:xfrm flipV="1">
                <a:off x="1272" y="2376"/>
                <a:ext cx="272" cy="39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5865" name="Rectangle 143"/>
            <p:cNvSpPr>
              <a:spLocks noChangeArrowheads="1"/>
            </p:cNvSpPr>
            <p:nvPr/>
          </p:nvSpPr>
          <p:spPr bwMode="auto">
            <a:xfrm>
              <a:off x="1694756" y="4469408"/>
              <a:ext cx="2413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5866" name="Rectangle 144"/>
            <p:cNvSpPr>
              <a:spLocks noChangeArrowheads="1"/>
            </p:cNvSpPr>
            <p:nvPr/>
          </p:nvSpPr>
          <p:spPr bwMode="auto">
            <a:xfrm>
              <a:off x="1694756" y="4469408"/>
              <a:ext cx="219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rPr>
                <a:t>R</a:t>
              </a:r>
              <a:endParaRPr lang="en-US" altLang="en-US" i="1"/>
            </a:p>
          </p:txBody>
        </p:sp>
      </p:grpSp>
      <p:sp>
        <p:nvSpPr>
          <p:cNvPr id="35848" name="Rectangle 5"/>
          <p:cNvSpPr>
            <a:spLocks noChangeArrowheads="1"/>
          </p:cNvSpPr>
          <p:nvPr/>
        </p:nvSpPr>
        <p:spPr bwMode="auto">
          <a:xfrm>
            <a:off x="82550" y="4797425"/>
            <a:ext cx="27003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 pg 50, </a:t>
            </a:r>
            <a:r>
              <a:rPr lang="en-US" altLang="en-US" sz="1200" i="1">
                <a:solidFill>
                  <a:srgbClr val="000000"/>
                </a:solidFill>
              </a:rPr>
              <a:t>Callister &amp; Rethwisch 8e. </a:t>
            </a:r>
            <a:endParaRPr lang="en-US" altLang="en-US" sz="1200">
              <a:solidFill>
                <a:srgbClr val="000000"/>
              </a:solidFill>
            </a:endParaRPr>
          </a:p>
        </p:txBody>
      </p:sp>
      <p:grpSp>
        <p:nvGrpSpPr>
          <p:cNvPr id="13" name="Group 12"/>
          <p:cNvGrpSpPr>
            <a:grpSpLocks/>
          </p:cNvGrpSpPr>
          <p:nvPr/>
        </p:nvGrpSpPr>
        <p:grpSpPr bwMode="auto">
          <a:xfrm>
            <a:off x="5827713" y="3141663"/>
            <a:ext cx="3111500" cy="944562"/>
            <a:chOff x="5828091" y="3140968"/>
            <a:chExt cx="3111029" cy="945257"/>
          </a:xfrm>
        </p:grpSpPr>
        <p:sp>
          <p:nvSpPr>
            <p:cNvPr id="35911" name="Rectangle 37"/>
            <p:cNvSpPr>
              <a:spLocks noRot="1" noChangeAspect="1" noMove="1" noResize="1" noEditPoints="1" noAdjustHandles="1" noChangeArrowheads="1" noChangeShapeType="1" noTextEdit="1"/>
            </p:cNvSpPr>
            <p:nvPr/>
          </p:nvSpPr>
          <p:spPr bwMode="auto">
            <a:xfrm>
              <a:off x="5828091" y="3197222"/>
              <a:ext cx="1060450" cy="889003"/>
            </a:xfrm>
            <a:prstGeom prst="rect">
              <a:avLst/>
            </a:prstGeom>
            <a:blipFill rotWithShape="0">
              <a:blip r:embed="rId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a:noFill/>
                </a:rPr>
                <a:t> </a:t>
              </a:r>
            </a:p>
          </p:txBody>
        </p:sp>
        <p:grpSp>
          <p:nvGrpSpPr>
            <p:cNvPr id="35851" name="Group 59"/>
            <p:cNvGrpSpPr>
              <a:grpSpLocks/>
            </p:cNvGrpSpPr>
            <p:nvPr/>
          </p:nvGrpSpPr>
          <p:grpSpPr bwMode="auto">
            <a:xfrm>
              <a:off x="7872320" y="3140968"/>
              <a:ext cx="1066800" cy="801691"/>
              <a:chOff x="3281" y="3032"/>
              <a:chExt cx="672" cy="505"/>
            </a:xfrm>
          </p:grpSpPr>
          <p:sp>
            <p:nvSpPr>
              <p:cNvPr id="35853" name="Rectangle 56"/>
              <p:cNvSpPr>
                <a:spLocks noChangeArrowheads="1"/>
              </p:cNvSpPr>
              <p:nvPr/>
            </p:nvSpPr>
            <p:spPr bwMode="auto">
              <a:xfrm>
                <a:off x="3385" y="3304"/>
                <a:ext cx="4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atom</a:t>
                </a:r>
              </a:p>
            </p:txBody>
          </p:sp>
          <p:sp>
            <p:nvSpPr>
              <p:cNvPr id="35854" name="Line 57"/>
              <p:cNvSpPr>
                <a:spLocks noChangeShapeType="1"/>
              </p:cNvSpPr>
              <p:nvPr/>
            </p:nvSpPr>
            <p:spPr bwMode="auto">
              <a:xfrm>
                <a:off x="3289" y="3296"/>
                <a:ext cx="664"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5855" name="Rectangle 58"/>
              <p:cNvSpPr>
                <a:spLocks noChangeArrowheads="1"/>
              </p:cNvSpPr>
              <p:nvPr/>
            </p:nvSpPr>
            <p:spPr bwMode="auto">
              <a:xfrm>
                <a:off x="3281" y="3032"/>
                <a:ext cx="6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volume</a:t>
                </a:r>
              </a:p>
            </p:txBody>
          </p:sp>
        </p:grpSp>
        <p:cxnSp>
          <p:nvCxnSpPr>
            <p:cNvPr id="35852" name="Straight Arrow Connector 6"/>
            <p:cNvCxnSpPr>
              <a:cxnSpLocks noChangeShapeType="1"/>
            </p:cNvCxnSpPr>
            <p:nvPr/>
          </p:nvCxnSpPr>
          <p:spPr bwMode="auto">
            <a:xfrm flipV="1">
              <a:off x="6816186" y="3600449"/>
              <a:ext cx="986550" cy="130176"/>
            </a:xfrm>
            <a:prstGeom prst="straightConnector1">
              <a:avLst/>
            </a:prstGeom>
            <a:noFill/>
            <a:ln w="38100" algn="ctr">
              <a:solidFill>
                <a:srgbClr val="FF0000"/>
              </a:solidFill>
              <a:round/>
              <a:headEnd type="triangle" w="med" len="med"/>
              <a:tailEnd/>
            </a:ln>
            <a:extLst>
              <a:ext uri="{909E8E84-426E-40DD-AFC4-6F175D3DCCD1}">
                <a14:hiddenFill xmlns:a14="http://schemas.microsoft.com/office/drawing/2010/main">
                  <a:noFill/>
                </a14:hiddenFill>
              </a:ext>
            </a:extLst>
          </p:spPr>
        </p:cxn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72" name="Slide_3_11.AVI">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11125" y="2105025"/>
            <a:ext cx="35433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ChangeArrowheads="1"/>
          </p:cNvSpPr>
          <p:nvPr/>
        </p:nvSpPr>
        <p:spPr bwMode="auto">
          <a:xfrm>
            <a:off x="2928938" y="6246813"/>
            <a:ext cx="3265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solidFill>
                  <a:srgbClr val="00B0F0"/>
                </a:solidFill>
              </a:rPr>
              <a:t>Coordination No = 12</a:t>
            </a:r>
          </a:p>
        </p:txBody>
      </p:sp>
      <p:sp>
        <p:nvSpPr>
          <p:cNvPr id="24582" name="Rectangle 5"/>
          <p:cNvSpPr>
            <a:spLocks noChangeArrowheads="1"/>
          </p:cNvSpPr>
          <p:nvPr/>
        </p:nvSpPr>
        <p:spPr bwMode="auto">
          <a:xfrm>
            <a:off x="249238" y="1427163"/>
            <a:ext cx="8502650" cy="369887"/>
          </a:xfrm>
          <a:prstGeom prst="rect">
            <a:avLst/>
          </a:prstGeom>
          <a:noFill/>
          <a:ln w="9525">
            <a:noFill/>
            <a:miter lim="800000"/>
            <a:headEnd/>
            <a:tailEnd/>
          </a:ln>
        </p:spPr>
        <p:txBody>
          <a:bodyPr lIns="0" tIns="0" rIns="0" bIns="0">
            <a:spAutoFit/>
          </a:bodyPr>
          <a:lstStyle/>
          <a:p>
            <a:pPr>
              <a:defRPr/>
            </a:pPr>
            <a:r>
              <a:rPr lang="en-US" dirty="0">
                <a:latin typeface="+mn-lt"/>
                <a:cs typeface="Times New Roman" pitchFamily="18" charset="0"/>
              </a:rPr>
              <a:t>Atoms </a:t>
            </a:r>
            <a:r>
              <a:rPr lang="en-US" dirty="0">
                <a:solidFill>
                  <a:srgbClr val="00B0F0"/>
                </a:solidFill>
                <a:latin typeface="+mn-lt"/>
                <a:cs typeface="Times New Roman" pitchFamily="18" charset="0"/>
              </a:rPr>
              <a:t>touch along face diagonals</a:t>
            </a:r>
            <a:r>
              <a:rPr lang="en-US" dirty="0">
                <a:latin typeface="+mn-lt"/>
                <a:cs typeface="Times New Roman" pitchFamily="18" charset="0"/>
              </a:rPr>
              <a:t>.</a:t>
            </a:r>
          </a:p>
        </p:txBody>
      </p:sp>
      <p:sp>
        <p:nvSpPr>
          <p:cNvPr id="480263" name="Rectangle 7"/>
          <p:cNvSpPr>
            <a:spLocks noGrp="1" noChangeArrowheads="1"/>
          </p:cNvSpPr>
          <p:nvPr>
            <p:ph type="title" idx="4294967295"/>
          </p:nvPr>
        </p:nvSpPr>
        <p:spPr>
          <a:xfrm>
            <a:off x="0" y="260350"/>
            <a:ext cx="9144000" cy="936625"/>
          </a:xfrm>
        </p:spPr>
        <p:txBody>
          <a:bodyPr rtlCol="0">
            <a:normAutofit fontScale="90000"/>
          </a:bodyPr>
          <a:lstStyle/>
          <a:p>
            <a:pPr eaLnBrk="1" fontAlgn="auto" hangingPunct="1">
              <a:spcAft>
                <a:spcPts val="0"/>
              </a:spcAft>
              <a:defRPr/>
            </a:pPr>
            <a:r>
              <a:rPr lang="en-US" sz="3200" dirty="0" smtClean="0">
                <a:solidFill>
                  <a:schemeClr val="bg1"/>
                </a:solidFill>
              </a:rPr>
              <a:t>Face Centered Cubic Structure</a:t>
            </a:r>
            <a:br>
              <a:rPr lang="en-US" sz="3200" dirty="0" smtClean="0">
                <a:solidFill>
                  <a:schemeClr val="bg1"/>
                </a:solidFill>
              </a:rPr>
            </a:br>
            <a:r>
              <a:rPr lang="en-US" sz="3200" dirty="0" smtClean="0">
                <a:solidFill>
                  <a:schemeClr val="bg1"/>
                </a:solidFill>
              </a:rPr>
              <a:t>(FCC)</a:t>
            </a:r>
          </a:p>
        </p:txBody>
      </p:sp>
      <p:sp>
        <p:nvSpPr>
          <p:cNvPr id="24585" name="Rectangle 9"/>
          <p:cNvSpPr>
            <a:spLocks noChangeArrowheads="1"/>
          </p:cNvSpPr>
          <p:nvPr/>
        </p:nvSpPr>
        <p:spPr bwMode="auto">
          <a:xfrm>
            <a:off x="111125" y="1985963"/>
            <a:ext cx="4029075" cy="461962"/>
          </a:xfrm>
          <a:prstGeom prst="rect">
            <a:avLst/>
          </a:prstGeom>
          <a:noFill/>
          <a:ln w="9525">
            <a:noFill/>
            <a:prstDash val="dash"/>
            <a:miter lim="800000"/>
            <a:headEnd/>
            <a:tailEnd/>
          </a:ln>
        </p:spPr>
        <p:txBody>
          <a:bodyPr wrap="none">
            <a:spAutoFit/>
          </a:bodyPr>
          <a:lstStyle/>
          <a:p>
            <a:pPr>
              <a:defRPr/>
            </a:pPr>
            <a:r>
              <a:rPr lang="en-US" dirty="0">
                <a:latin typeface="+mn-lt"/>
                <a:cs typeface="Times New Roman" pitchFamily="18" charset="0"/>
              </a:rPr>
              <a:t>ex: Al, Cu, Au, </a:t>
            </a:r>
            <a:r>
              <a:rPr lang="en-US" dirty="0" err="1">
                <a:latin typeface="+mn-lt"/>
                <a:cs typeface="Times New Roman" pitchFamily="18" charset="0"/>
              </a:rPr>
              <a:t>Pb</a:t>
            </a:r>
            <a:r>
              <a:rPr lang="en-US" dirty="0">
                <a:latin typeface="+mn-lt"/>
                <a:cs typeface="Times New Roman" pitchFamily="18" charset="0"/>
              </a:rPr>
              <a:t>, Ni, Pt, Ag</a:t>
            </a:r>
          </a:p>
        </p:txBody>
      </p:sp>
      <p:pic>
        <p:nvPicPr>
          <p:cNvPr id="37895" name="Picture 14" descr="Fig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774950"/>
            <a:ext cx="414496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5"/>
          <p:cNvSpPr>
            <a:spLocks noChangeArrowheads="1"/>
          </p:cNvSpPr>
          <p:nvPr/>
        </p:nvSpPr>
        <p:spPr bwMode="auto">
          <a:xfrm>
            <a:off x="-36513" y="5292725"/>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a:solidFill>
                  <a:srgbClr val="FF0000"/>
                </a:solidFill>
              </a:rPr>
              <a:t>(Note: </a:t>
            </a:r>
            <a:r>
              <a:rPr lang="en-US" altLang="en-US" sz="1600"/>
              <a:t>All atoms are identical; the face-centered atoms are shaded differently only for ease of viewing.)</a:t>
            </a:r>
          </a:p>
        </p:txBody>
      </p:sp>
      <p:sp>
        <p:nvSpPr>
          <p:cNvPr id="37897" name="Rectangle 5"/>
          <p:cNvSpPr>
            <a:spLocks noChangeArrowheads="1"/>
          </p:cNvSpPr>
          <p:nvPr/>
        </p:nvSpPr>
        <p:spPr bwMode="auto">
          <a:xfrm>
            <a:off x="5362575" y="4867275"/>
            <a:ext cx="378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3.02, </a:t>
            </a:r>
            <a:r>
              <a:rPr lang="en-US" altLang="en-US" sz="1200" i="1">
                <a:solidFill>
                  <a:srgbClr val="000000"/>
                </a:solidFill>
              </a:rPr>
              <a:t>Callister &amp; Rethwisch 8e. </a:t>
            </a:r>
            <a:endParaRPr lang="en-US" altLang="en-US" sz="1200">
              <a:solidFill>
                <a:srgbClr val="0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8027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480272"/>
                                        </p:tgtEl>
                                      </p:cBhvr>
                                    </p:cmd>
                                  </p:childTnLst>
                                </p:cTn>
                              </p:par>
                            </p:childTnLst>
                          </p:cTn>
                        </p:par>
                      </p:childTnLst>
                    </p:cTn>
                  </p:par>
                </p:childTnLst>
              </p:cTn>
              <p:nextCondLst>
                <p:cond evt="onClick" delay="0">
                  <p:tgtEl>
                    <p:spTgt spid="480272"/>
                  </p:tgtEl>
                </p:cond>
              </p:nextCondLst>
            </p:seq>
            <p:video>
              <p:cMediaNode>
                <p:cTn id="20" fill="hold" display="0">
                  <p:stCondLst>
                    <p:cond delay="indefinite"/>
                  </p:stCondLst>
                  <p:endCondLst>
                    <p:cond evt="onNext" delay="0">
                      <p:tgtEl>
                        <p:sldTgt/>
                      </p:tgtEl>
                    </p:cond>
                    <p:cond evt="onPrev" delay="0">
                      <p:tgtEl>
                        <p:sldTgt/>
                      </p:tgtEl>
                    </p:cond>
                  </p:endCondLst>
                </p:cTn>
                <p:tgtEl>
                  <p:spTgt spid="480272"/>
                </p:tgtEl>
              </p:cMediaNode>
            </p:video>
          </p:childTnLst>
        </p:cTn>
      </p:par>
    </p:tnLst>
    <p:bldLst>
      <p:bldP spid="33795" grpId="0"/>
      <p:bldP spid="24582" grpId="0"/>
      <p:bldP spid="245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a:spLocks noChangeArrowheads="1"/>
          </p:cNvSpPr>
          <p:nvPr/>
        </p:nvSpPr>
        <p:spPr bwMode="auto">
          <a:xfrm>
            <a:off x="246063" y="5349875"/>
            <a:ext cx="799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How many atoms are in a FCC unit cell?</a:t>
            </a:r>
          </a:p>
        </p:txBody>
      </p:sp>
      <p:sp>
        <p:nvSpPr>
          <p:cNvPr id="39939" name="TextBox 34"/>
          <p:cNvSpPr txBox="1">
            <a:spLocks noChangeArrowheads="1"/>
          </p:cNvSpPr>
          <p:nvPr/>
        </p:nvSpPr>
        <p:spPr bwMode="auto">
          <a:xfrm>
            <a:off x="3843338" y="1393825"/>
            <a:ext cx="439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Unit cell volume</a:t>
            </a:r>
          </a:p>
        </p:txBody>
      </p:sp>
      <p:sp>
        <p:nvSpPr>
          <p:cNvPr id="37" name="TextBox 36"/>
          <p:cNvSpPr txBox="1">
            <a:spLocks noRot="1" noChangeAspect="1" noMove="1" noResize="1" noEditPoints="1" noAdjustHandles="1" noChangeArrowheads="1" noChangeShapeType="1" noTextEdit="1"/>
          </p:cNvSpPr>
          <p:nvPr/>
        </p:nvSpPr>
        <p:spPr>
          <a:xfrm>
            <a:off x="246022" y="5934670"/>
            <a:ext cx="7854370" cy="616387"/>
          </a:xfrm>
          <a:prstGeom prst="rect">
            <a:avLst/>
          </a:prstGeom>
          <a:blipFill rotWithShape="0">
            <a:blip r:embed="rId4"/>
            <a:stretch>
              <a:fillRect l="-1164" b="-8911"/>
            </a:stretch>
          </a:blipFill>
        </p:spPr>
        <p:txBody>
          <a:bodyPr/>
          <a:lstStyle/>
          <a:p>
            <a:pPr>
              <a:defRPr/>
            </a:pPr>
            <a:r>
              <a:rPr lang="en-AU">
                <a:noFill/>
              </a:rPr>
              <a:t> </a:t>
            </a:r>
          </a:p>
        </p:txBody>
      </p:sp>
      <p:sp>
        <p:nvSpPr>
          <p:cNvPr id="38" name="TextBox 37"/>
          <p:cNvSpPr txBox="1">
            <a:spLocks noChangeArrowheads="1"/>
          </p:cNvSpPr>
          <p:nvPr/>
        </p:nvSpPr>
        <p:spPr bwMode="auto">
          <a:xfrm>
            <a:off x="4284663" y="6011863"/>
            <a:ext cx="262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4 atoms</a:t>
            </a:r>
          </a:p>
        </p:txBody>
      </p:sp>
      <p:pic>
        <p:nvPicPr>
          <p:cNvPr id="39942" name="Picture 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50" y="1625600"/>
            <a:ext cx="3251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3" name="Straight Connector 41"/>
          <p:cNvCxnSpPr>
            <a:cxnSpLocks noChangeShapeType="1"/>
          </p:cNvCxnSpPr>
          <p:nvPr/>
        </p:nvCxnSpPr>
        <p:spPr bwMode="auto">
          <a:xfrm flipV="1">
            <a:off x="2268538" y="3860800"/>
            <a:ext cx="1150937" cy="735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62" name="Group 61"/>
          <p:cNvGrpSpPr>
            <a:grpSpLocks/>
          </p:cNvGrpSpPr>
          <p:nvPr/>
        </p:nvGrpSpPr>
        <p:grpSpPr bwMode="auto">
          <a:xfrm>
            <a:off x="933450" y="1989138"/>
            <a:ext cx="2262188" cy="1993900"/>
            <a:chOff x="934047" y="1988840"/>
            <a:chExt cx="2260888" cy="1994797"/>
          </a:xfrm>
        </p:grpSpPr>
        <p:sp>
          <p:nvSpPr>
            <p:cNvPr id="39979" name="Oval 58"/>
            <p:cNvSpPr>
              <a:spLocks noChangeArrowheads="1"/>
            </p:cNvSpPr>
            <p:nvPr/>
          </p:nvSpPr>
          <p:spPr bwMode="auto">
            <a:xfrm rot="-1741533">
              <a:off x="934047" y="2657737"/>
              <a:ext cx="1022691" cy="1325900"/>
            </a:xfrm>
            <a:prstGeom prst="ellipse">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9980" name="Oval 59"/>
            <p:cNvSpPr>
              <a:spLocks noChangeArrowheads="1"/>
            </p:cNvSpPr>
            <p:nvPr/>
          </p:nvSpPr>
          <p:spPr bwMode="auto">
            <a:xfrm rot="2101589">
              <a:off x="2360274" y="2702932"/>
              <a:ext cx="834661" cy="1190372"/>
            </a:xfrm>
            <a:prstGeom prst="ellipse">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9981" name="Oval 60"/>
            <p:cNvSpPr>
              <a:spLocks noChangeArrowheads="1"/>
            </p:cNvSpPr>
            <p:nvPr/>
          </p:nvSpPr>
          <p:spPr bwMode="auto">
            <a:xfrm>
              <a:off x="1433628" y="1988840"/>
              <a:ext cx="1296144" cy="380615"/>
            </a:xfrm>
            <a:prstGeom prst="ellipse">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grpSp>
      <p:grpSp>
        <p:nvGrpSpPr>
          <p:cNvPr id="77" name="Group 76"/>
          <p:cNvGrpSpPr>
            <a:grpSpLocks/>
          </p:cNvGrpSpPr>
          <p:nvPr/>
        </p:nvGrpSpPr>
        <p:grpSpPr bwMode="auto">
          <a:xfrm>
            <a:off x="666750" y="1857375"/>
            <a:ext cx="2714625" cy="2724150"/>
            <a:chOff x="666750" y="1857375"/>
            <a:chExt cx="2714625" cy="2724150"/>
          </a:xfrm>
        </p:grpSpPr>
        <p:sp>
          <p:nvSpPr>
            <p:cNvPr id="67" name="Freeform 66"/>
            <p:cNvSpPr/>
            <p:nvPr/>
          </p:nvSpPr>
          <p:spPr bwMode="auto">
            <a:xfrm>
              <a:off x="1590675" y="3781425"/>
              <a:ext cx="1114425" cy="800100"/>
            </a:xfrm>
            <a:custGeom>
              <a:avLst/>
              <a:gdLst>
                <a:gd name="connsiteX0" fmla="*/ 0 w 1114425"/>
                <a:gd name="connsiteY0" fmla="*/ 561975 h 800100"/>
                <a:gd name="connsiteX1" fmla="*/ 47625 w 1114425"/>
                <a:gd name="connsiteY1" fmla="*/ 390525 h 800100"/>
                <a:gd name="connsiteX2" fmla="*/ 104775 w 1114425"/>
                <a:gd name="connsiteY2" fmla="*/ 247650 h 800100"/>
                <a:gd name="connsiteX3" fmla="*/ 238125 w 1114425"/>
                <a:gd name="connsiteY3" fmla="*/ 114300 h 800100"/>
                <a:gd name="connsiteX4" fmla="*/ 381000 w 1114425"/>
                <a:gd name="connsiteY4" fmla="*/ 38100 h 800100"/>
                <a:gd name="connsiteX5" fmla="*/ 495300 w 1114425"/>
                <a:gd name="connsiteY5" fmla="*/ 0 h 800100"/>
                <a:gd name="connsiteX6" fmla="*/ 647700 w 1114425"/>
                <a:gd name="connsiteY6" fmla="*/ 0 h 800100"/>
                <a:gd name="connsiteX7" fmla="*/ 819150 w 1114425"/>
                <a:gd name="connsiteY7" fmla="*/ 38100 h 800100"/>
                <a:gd name="connsiteX8" fmla="*/ 952500 w 1114425"/>
                <a:gd name="connsiteY8" fmla="*/ 133350 h 800100"/>
                <a:gd name="connsiteX9" fmla="*/ 1047750 w 1114425"/>
                <a:gd name="connsiteY9" fmla="*/ 238125 h 800100"/>
                <a:gd name="connsiteX10" fmla="*/ 1104900 w 1114425"/>
                <a:gd name="connsiteY10" fmla="*/ 342900 h 800100"/>
                <a:gd name="connsiteX11" fmla="*/ 1114425 w 1114425"/>
                <a:gd name="connsiteY11" fmla="*/ 542925 h 800100"/>
                <a:gd name="connsiteX12" fmla="*/ 666750 w 1114425"/>
                <a:gd name="connsiteY12" fmla="*/ 800100 h 800100"/>
                <a:gd name="connsiteX13" fmla="*/ 0 w 1114425"/>
                <a:gd name="connsiteY13" fmla="*/ 561975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25" h="800100">
                  <a:moveTo>
                    <a:pt x="0" y="561975"/>
                  </a:moveTo>
                  <a:lnTo>
                    <a:pt x="47625" y="390525"/>
                  </a:lnTo>
                  <a:lnTo>
                    <a:pt x="104775" y="247650"/>
                  </a:lnTo>
                  <a:lnTo>
                    <a:pt x="238125" y="114300"/>
                  </a:lnTo>
                  <a:lnTo>
                    <a:pt x="381000" y="38100"/>
                  </a:lnTo>
                  <a:lnTo>
                    <a:pt x="495300" y="0"/>
                  </a:lnTo>
                  <a:lnTo>
                    <a:pt x="647700" y="0"/>
                  </a:lnTo>
                  <a:lnTo>
                    <a:pt x="819150" y="38100"/>
                  </a:lnTo>
                  <a:lnTo>
                    <a:pt x="952500" y="133350"/>
                  </a:lnTo>
                  <a:lnTo>
                    <a:pt x="1047750" y="238125"/>
                  </a:lnTo>
                  <a:lnTo>
                    <a:pt x="1104900" y="342900"/>
                  </a:lnTo>
                  <a:lnTo>
                    <a:pt x="1114425" y="542925"/>
                  </a:lnTo>
                  <a:lnTo>
                    <a:pt x="666750" y="800100"/>
                  </a:lnTo>
                  <a:lnTo>
                    <a:pt x="0" y="561975"/>
                  </a:lnTo>
                  <a:close/>
                </a:path>
              </a:pathLst>
            </a:custGeom>
            <a:noFill/>
            <a:ln w="38100" cap="flat" cmpd="sng" algn="ctr">
              <a:solidFill>
                <a:srgbClr val="00B050"/>
              </a:solidFill>
              <a:prstDash val="solid"/>
              <a:round/>
              <a:headEnd type="none" w="med" len="med"/>
              <a:tailEnd type="none" w="med" len="med"/>
            </a:ln>
            <a:effectLst/>
          </p:spPr>
          <p:txBody>
            <a:bodyPr/>
            <a:lstStyle/>
            <a:p>
              <a:pPr>
                <a:defRPr/>
              </a:pPr>
              <a:endParaRPr lang="en-AU">
                <a:ln>
                  <a:solidFill>
                    <a:srgbClr val="00B050"/>
                  </a:solidFill>
                </a:ln>
                <a:latin typeface="Arial" charset="0"/>
                <a:cs typeface="Arial" charset="0"/>
              </a:endParaRPr>
            </a:p>
          </p:txBody>
        </p:sp>
        <p:sp>
          <p:nvSpPr>
            <p:cNvPr id="39973" name="Freeform 67"/>
            <p:cNvSpPr>
              <a:spLocks/>
            </p:cNvSpPr>
            <p:nvPr/>
          </p:nvSpPr>
          <p:spPr bwMode="auto">
            <a:xfrm>
              <a:off x="2771775" y="3305175"/>
              <a:ext cx="609600" cy="828675"/>
            </a:xfrm>
            <a:custGeom>
              <a:avLst/>
              <a:gdLst>
                <a:gd name="T0" fmla="*/ 0 w 609600"/>
                <a:gd name="T1" fmla="*/ 533400 h 828675"/>
                <a:gd name="T2" fmla="*/ 47625 w 609600"/>
                <a:gd name="T3" fmla="*/ 695325 h 828675"/>
                <a:gd name="T4" fmla="*/ 180975 w 609600"/>
                <a:gd name="T5" fmla="*/ 809625 h 828675"/>
                <a:gd name="T6" fmla="*/ 266700 w 609600"/>
                <a:gd name="T7" fmla="*/ 828675 h 828675"/>
                <a:gd name="T8" fmla="*/ 609600 w 609600"/>
                <a:gd name="T9" fmla="*/ 600075 h 828675"/>
                <a:gd name="T10" fmla="*/ 609600 w 609600"/>
                <a:gd name="T11" fmla="*/ 95250 h 828675"/>
                <a:gd name="T12" fmla="*/ 485775 w 609600"/>
                <a:gd name="T13" fmla="*/ 0 h 828675"/>
                <a:gd name="T14" fmla="*/ 419100 w 609600"/>
                <a:gd name="T15" fmla="*/ 180975 h 828675"/>
                <a:gd name="T16" fmla="*/ 352425 w 609600"/>
                <a:gd name="T17" fmla="*/ 304800 h 828675"/>
                <a:gd name="T18" fmla="*/ 238125 w 609600"/>
                <a:gd name="T19" fmla="*/ 409575 h 828675"/>
                <a:gd name="T20" fmla="*/ 142875 w 609600"/>
                <a:gd name="T21" fmla="*/ 485775 h 828675"/>
                <a:gd name="T22" fmla="*/ 0 w 609600"/>
                <a:gd name="T23" fmla="*/ 533400 h 8286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9600" h="828675">
                  <a:moveTo>
                    <a:pt x="0" y="533400"/>
                  </a:moveTo>
                  <a:lnTo>
                    <a:pt x="47625" y="695325"/>
                  </a:lnTo>
                  <a:lnTo>
                    <a:pt x="180975" y="809625"/>
                  </a:lnTo>
                  <a:lnTo>
                    <a:pt x="266700" y="828675"/>
                  </a:lnTo>
                  <a:lnTo>
                    <a:pt x="609600" y="600075"/>
                  </a:lnTo>
                  <a:lnTo>
                    <a:pt x="609600" y="95250"/>
                  </a:lnTo>
                  <a:lnTo>
                    <a:pt x="485775" y="0"/>
                  </a:lnTo>
                  <a:lnTo>
                    <a:pt x="419100" y="180975"/>
                  </a:lnTo>
                  <a:lnTo>
                    <a:pt x="352425" y="304800"/>
                  </a:lnTo>
                  <a:lnTo>
                    <a:pt x="238125" y="409575"/>
                  </a:lnTo>
                  <a:lnTo>
                    <a:pt x="142875" y="485775"/>
                  </a:lnTo>
                  <a:lnTo>
                    <a:pt x="0" y="53340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74" name="Freeform 68"/>
            <p:cNvSpPr>
              <a:spLocks/>
            </p:cNvSpPr>
            <p:nvPr/>
          </p:nvSpPr>
          <p:spPr bwMode="auto">
            <a:xfrm>
              <a:off x="695325" y="3248025"/>
              <a:ext cx="790575" cy="942975"/>
            </a:xfrm>
            <a:custGeom>
              <a:avLst/>
              <a:gdLst>
                <a:gd name="T0" fmla="*/ 0 w 790575"/>
                <a:gd name="T1" fmla="*/ 114300 h 942975"/>
                <a:gd name="T2" fmla="*/ 19050 w 790575"/>
                <a:gd name="T3" fmla="*/ 742950 h 942975"/>
                <a:gd name="T4" fmla="*/ 542925 w 790575"/>
                <a:gd name="T5" fmla="*/ 942975 h 942975"/>
                <a:gd name="T6" fmla="*/ 676275 w 790575"/>
                <a:gd name="T7" fmla="*/ 847725 h 942975"/>
                <a:gd name="T8" fmla="*/ 742950 w 790575"/>
                <a:gd name="T9" fmla="*/ 762000 h 942975"/>
                <a:gd name="T10" fmla="*/ 790575 w 790575"/>
                <a:gd name="T11" fmla="*/ 685800 h 942975"/>
                <a:gd name="T12" fmla="*/ 628650 w 790575"/>
                <a:gd name="T13" fmla="*/ 638175 h 942975"/>
                <a:gd name="T14" fmla="*/ 476250 w 790575"/>
                <a:gd name="T15" fmla="*/ 533400 h 942975"/>
                <a:gd name="T16" fmla="*/ 371475 w 790575"/>
                <a:gd name="T17" fmla="*/ 428625 h 942975"/>
                <a:gd name="T18" fmla="*/ 276225 w 790575"/>
                <a:gd name="T19" fmla="*/ 276225 h 942975"/>
                <a:gd name="T20" fmla="*/ 209550 w 790575"/>
                <a:gd name="T21" fmla="*/ 38100 h 942975"/>
                <a:gd name="T22" fmla="*/ 209550 w 790575"/>
                <a:gd name="T23" fmla="*/ 0 h 942975"/>
                <a:gd name="T24" fmla="*/ 0 w 790575"/>
                <a:gd name="T25" fmla="*/ 114300 h 9429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575" h="942975">
                  <a:moveTo>
                    <a:pt x="0" y="114300"/>
                  </a:moveTo>
                  <a:lnTo>
                    <a:pt x="19050" y="742950"/>
                  </a:lnTo>
                  <a:lnTo>
                    <a:pt x="542925" y="942975"/>
                  </a:lnTo>
                  <a:lnTo>
                    <a:pt x="676275" y="847725"/>
                  </a:lnTo>
                  <a:lnTo>
                    <a:pt x="742950" y="762000"/>
                  </a:lnTo>
                  <a:lnTo>
                    <a:pt x="790575" y="685800"/>
                  </a:lnTo>
                  <a:lnTo>
                    <a:pt x="628650" y="638175"/>
                  </a:lnTo>
                  <a:lnTo>
                    <a:pt x="476250" y="533400"/>
                  </a:lnTo>
                  <a:lnTo>
                    <a:pt x="371475" y="428625"/>
                  </a:lnTo>
                  <a:lnTo>
                    <a:pt x="276225" y="276225"/>
                  </a:lnTo>
                  <a:lnTo>
                    <a:pt x="209550" y="38100"/>
                  </a:lnTo>
                  <a:lnTo>
                    <a:pt x="209550" y="0"/>
                  </a:lnTo>
                  <a:lnTo>
                    <a:pt x="0" y="11430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75" name="Freeform 69"/>
            <p:cNvSpPr>
              <a:spLocks/>
            </p:cNvSpPr>
            <p:nvPr/>
          </p:nvSpPr>
          <p:spPr bwMode="auto">
            <a:xfrm>
              <a:off x="666750" y="2095500"/>
              <a:ext cx="742950" cy="742950"/>
            </a:xfrm>
            <a:custGeom>
              <a:avLst/>
              <a:gdLst>
                <a:gd name="T0" fmla="*/ 0 w 742950"/>
                <a:gd name="T1" fmla="*/ 161925 h 742950"/>
                <a:gd name="T2" fmla="*/ 19050 w 742950"/>
                <a:gd name="T3" fmla="*/ 723900 h 742950"/>
                <a:gd name="T4" fmla="*/ 114300 w 742950"/>
                <a:gd name="T5" fmla="*/ 742950 h 742950"/>
                <a:gd name="T6" fmla="*/ 238125 w 742950"/>
                <a:gd name="T7" fmla="*/ 714375 h 742950"/>
                <a:gd name="T8" fmla="*/ 390525 w 742950"/>
                <a:gd name="T9" fmla="*/ 647700 h 742950"/>
                <a:gd name="T10" fmla="*/ 561975 w 742950"/>
                <a:gd name="T11" fmla="*/ 523875 h 742950"/>
                <a:gd name="T12" fmla="*/ 647700 w 742950"/>
                <a:gd name="T13" fmla="*/ 438150 h 742950"/>
                <a:gd name="T14" fmla="*/ 685800 w 742950"/>
                <a:gd name="T15" fmla="*/ 342900 h 742950"/>
                <a:gd name="T16" fmla="*/ 742950 w 742950"/>
                <a:gd name="T17" fmla="*/ 238125 h 742950"/>
                <a:gd name="T18" fmla="*/ 742950 w 742950"/>
                <a:gd name="T19" fmla="*/ 133350 h 742950"/>
                <a:gd name="T20" fmla="*/ 723900 w 742950"/>
                <a:gd name="T21" fmla="*/ 76200 h 742950"/>
                <a:gd name="T22" fmla="*/ 657225 w 742950"/>
                <a:gd name="T23" fmla="*/ 19050 h 742950"/>
                <a:gd name="T24" fmla="*/ 600075 w 742950"/>
                <a:gd name="T25" fmla="*/ 0 h 742950"/>
                <a:gd name="T26" fmla="*/ 0 w 742950"/>
                <a:gd name="T27" fmla="*/ 161925 h 7429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2950" h="742950">
                  <a:moveTo>
                    <a:pt x="0" y="161925"/>
                  </a:moveTo>
                  <a:lnTo>
                    <a:pt x="19050" y="723900"/>
                  </a:lnTo>
                  <a:lnTo>
                    <a:pt x="114300" y="742950"/>
                  </a:lnTo>
                  <a:lnTo>
                    <a:pt x="238125" y="714375"/>
                  </a:lnTo>
                  <a:lnTo>
                    <a:pt x="390525" y="647700"/>
                  </a:lnTo>
                  <a:lnTo>
                    <a:pt x="561975" y="523875"/>
                  </a:lnTo>
                  <a:lnTo>
                    <a:pt x="647700" y="438150"/>
                  </a:lnTo>
                  <a:lnTo>
                    <a:pt x="685800" y="342900"/>
                  </a:lnTo>
                  <a:lnTo>
                    <a:pt x="742950" y="238125"/>
                  </a:lnTo>
                  <a:lnTo>
                    <a:pt x="742950" y="133350"/>
                  </a:lnTo>
                  <a:lnTo>
                    <a:pt x="723900" y="76200"/>
                  </a:lnTo>
                  <a:lnTo>
                    <a:pt x="657225" y="19050"/>
                  </a:lnTo>
                  <a:lnTo>
                    <a:pt x="600075" y="0"/>
                  </a:lnTo>
                  <a:lnTo>
                    <a:pt x="0" y="161925"/>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76" name="Freeform 70"/>
            <p:cNvSpPr>
              <a:spLocks/>
            </p:cNvSpPr>
            <p:nvPr/>
          </p:nvSpPr>
          <p:spPr bwMode="auto">
            <a:xfrm>
              <a:off x="2724150" y="2038350"/>
              <a:ext cx="638175" cy="838200"/>
            </a:xfrm>
            <a:custGeom>
              <a:avLst/>
              <a:gdLst>
                <a:gd name="T0" fmla="*/ 590550 w 638175"/>
                <a:gd name="T1" fmla="*/ 104775 h 838200"/>
                <a:gd name="T2" fmla="*/ 123825 w 638175"/>
                <a:gd name="T3" fmla="*/ 0 h 838200"/>
                <a:gd name="T4" fmla="*/ 38100 w 638175"/>
                <a:gd name="T5" fmla="*/ 47625 h 838200"/>
                <a:gd name="T6" fmla="*/ 19050 w 638175"/>
                <a:gd name="T7" fmla="*/ 123825 h 838200"/>
                <a:gd name="T8" fmla="*/ 0 w 638175"/>
                <a:gd name="T9" fmla="*/ 209550 h 838200"/>
                <a:gd name="T10" fmla="*/ 28575 w 638175"/>
                <a:gd name="T11" fmla="*/ 371475 h 838200"/>
                <a:gd name="T12" fmla="*/ 85725 w 638175"/>
                <a:gd name="T13" fmla="*/ 514350 h 838200"/>
                <a:gd name="T14" fmla="*/ 152400 w 638175"/>
                <a:gd name="T15" fmla="*/ 609600 h 838200"/>
                <a:gd name="T16" fmla="*/ 257175 w 638175"/>
                <a:gd name="T17" fmla="*/ 657225 h 838200"/>
                <a:gd name="T18" fmla="*/ 361950 w 638175"/>
                <a:gd name="T19" fmla="*/ 723900 h 838200"/>
                <a:gd name="T20" fmla="*/ 514350 w 638175"/>
                <a:gd name="T21" fmla="*/ 800100 h 838200"/>
                <a:gd name="T22" fmla="*/ 638175 w 638175"/>
                <a:gd name="T23" fmla="*/ 838200 h 838200"/>
                <a:gd name="T24" fmla="*/ 590550 w 638175"/>
                <a:gd name="T25" fmla="*/ 104775 h 838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8175" h="838200">
                  <a:moveTo>
                    <a:pt x="590550" y="104775"/>
                  </a:moveTo>
                  <a:lnTo>
                    <a:pt x="123825" y="0"/>
                  </a:lnTo>
                  <a:lnTo>
                    <a:pt x="38100" y="47625"/>
                  </a:lnTo>
                  <a:lnTo>
                    <a:pt x="19050" y="123825"/>
                  </a:lnTo>
                  <a:lnTo>
                    <a:pt x="0" y="209550"/>
                  </a:lnTo>
                  <a:lnTo>
                    <a:pt x="28575" y="371475"/>
                  </a:lnTo>
                  <a:lnTo>
                    <a:pt x="85725" y="514350"/>
                  </a:lnTo>
                  <a:lnTo>
                    <a:pt x="152400" y="609600"/>
                  </a:lnTo>
                  <a:lnTo>
                    <a:pt x="257175" y="657225"/>
                  </a:lnTo>
                  <a:lnTo>
                    <a:pt x="361950" y="723900"/>
                  </a:lnTo>
                  <a:lnTo>
                    <a:pt x="514350" y="800100"/>
                  </a:lnTo>
                  <a:lnTo>
                    <a:pt x="638175" y="838200"/>
                  </a:lnTo>
                  <a:lnTo>
                    <a:pt x="590550" y="104775"/>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77" name="Freeform 71"/>
            <p:cNvSpPr>
              <a:spLocks/>
            </p:cNvSpPr>
            <p:nvPr/>
          </p:nvSpPr>
          <p:spPr bwMode="auto">
            <a:xfrm>
              <a:off x="1600200" y="1857375"/>
              <a:ext cx="838200" cy="161925"/>
            </a:xfrm>
            <a:custGeom>
              <a:avLst/>
              <a:gdLst>
                <a:gd name="T0" fmla="*/ 390525 w 838200"/>
                <a:gd name="T1" fmla="*/ 0 h 161925"/>
                <a:gd name="T2" fmla="*/ 19050 w 838200"/>
                <a:gd name="T3" fmla="*/ 104775 h 161925"/>
                <a:gd name="T4" fmla="*/ 0 w 838200"/>
                <a:gd name="T5" fmla="*/ 161925 h 161925"/>
                <a:gd name="T6" fmla="*/ 238125 w 838200"/>
                <a:gd name="T7" fmla="*/ 123825 h 161925"/>
                <a:gd name="T8" fmla="*/ 400050 w 838200"/>
                <a:gd name="T9" fmla="*/ 114300 h 161925"/>
                <a:gd name="T10" fmla="*/ 600075 w 838200"/>
                <a:gd name="T11" fmla="*/ 114300 h 161925"/>
                <a:gd name="T12" fmla="*/ 714375 w 838200"/>
                <a:gd name="T13" fmla="*/ 123825 h 161925"/>
                <a:gd name="T14" fmla="*/ 838200 w 838200"/>
                <a:gd name="T15" fmla="*/ 104775 h 161925"/>
                <a:gd name="T16" fmla="*/ 390525 w 838200"/>
                <a:gd name="T17" fmla="*/ 0 h 16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8200" h="161925">
                  <a:moveTo>
                    <a:pt x="390525" y="0"/>
                  </a:moveTo>
                  <a:lnTo>
                    <a:pt x="19050" y="104775"/>
                  </a:lnTo>
                  <a:lnTo>
                    <a:pt x="0" y="161925"/>
                  </a:lnTo>
                  <a:lnTo>
                    <a:pt x="238125" y="123825"/>
                  </a:lnTo>
                  <a:lnTo>
                    <a:pt x="400050" y="114300"/>
                  </a:lnTo>
                  <a:lnTo>
                    <a:pt x="600075" y="114300"/>
                  </a:lnTo>
                  <a:lnTo>
                    <a:pt x="714375" y="123825"/>
                  </a:lnTo>
                  <a:lnTo>
                    <a:pt x="838200" y="104775"/>
                  </a:lnTo>
                  <a:lnTo>
                    <a:pt x="390525" y="0"/>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78" name="Freeform 73"/>
            <p:cNvSpPr>
              <a:spLocks/>
            </p:cNvSpPr>
            <p:nvPr/>
          </p:nvSpPr>
          <p:spPr bwMode="auto">
            <a:xfrm>
              <a:off x="1685925" y="2352675"/>
              <a:ext cx="904875" cy="847725"/>
            </a:xfrm>
            <a:custGeom>
              <a:avLst/>
              <a:gdLst>
                <a:gd name="T0" fmla="*/ 904875 w 904875"/>
                <a:gd name="T1" fmla="*/ 85725 h 847725"/>
                <a:gd name="T2" fmla="*/ 895350 w 904875"/>
                <a:gd name="T3" fmla="*/ 295275 h 847725"/>
                <a:gd name="T4" fmla="*/ 857250 w 904875"/>
                <a:gd name="T5" fmla="*/ 428625 h 847725"/>
                <a:gd name="T6" fmla="*/ 781050 w 904875"/>
                <a:gd name="T7" fmla="*/ 571500 h 847725"/>
                <a:gd name="T8" fmla="*/ 695325 w 904875"/>
                <a:gd name="T9" fmla="*/ 723900 h 847725"/>
                <a:gd name="T10" fmla="*/ 533400 w 904875"/>
                <a:gd name="T11" fmla="*/ 847725 h 847725"/>
                <a:gd name="T12" fmla="*/ 342900 w 904875"/>
                <a:gd name="T13" fmla="*/ 762000 h 847725"/>
                <a:gd name="T14" fmla="*/ 180975 w 904875"/>
                <a:gd name="T15" fmla="*/ 647700 h 847725"/>
                <a:gd name="T16" fmla="*/ 85725 w 904875"/>
                <a:gd name="T17" fmla="*/ 495300 h 847725"/>
                <a:gd name="T18" fmla="*/ 0 w 904875"/>
                <a:gd name="T19" fmla="*/ 342900 h 847725"/>
                <a:gd name="T20" fmla="*/ 19050 w 904875"/>
                <a:gd name="T21" fmla="*/ 123825 h 847725"/>
                <a:gd name="T22" fmla="*/ 171450 w 904875"/>
                <a:gd name="T23" fmla="*/ 66675 h 847725"/>
                <a:gd name="T24" fmla="*/ 314325 w 904875"/>
                <a:gd name="T25" fmla="*/ 0 h 847725"/>
                <a:gd name="T26" fmla="*/ 514350 w 904875"/>
                <a:gd name="T27" fmla="*/ 0 h 847725"/>
                <a:gd name="T28" fmla="*/ 685800 w 904875"/>
                <a:gd name="T29" fmla="*/ 28575 h 847725"/>
                <a:gd name="T30" fmla="*/ 904875 w 904875"/>
                <a:gd name="T31" fmla="*/ 85725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4875" h="847725">
                  <a:moveTo>
                    <a:pt x="904875" y="85725"/>
                  </a:moveTo>
                  <a:lnTo>
                    <a:pt x="895350" y="295275"/>
                  </a:lnTo>
                  <a:lnTo>
                    <a:pt x="857250" y="428625"/>
                  </a:lnTo>
                  <a:lnTo>
                    <a:pt x="781050" y="571500"/>
                  </a:lnTo>
                  <a:lnTo>
                    <a:pt x="695325" y="723900"/>
                  </a:lnTo>
                  <a:lnTo>
                    <a:pt x="533400" y="847725"/>
                  </a:lnTo>
                  <a:lnTo>
                    <a:pt x="342900" y="762000"/>
                  </a:lnTo>
                  <a:lnTo>
                    <a:pt x="180975" y="647700"/>
                  </a:lnTo>
                  <a:lnTo>
                    <a:pt x="85725" y="495300"/>
                  </a:lnTo>
                  <a:lnTo>
                    <a:pt x="0" y="342900"/>
                  </a:lnTo>
                  <a:lnTo>
                    <a:pt x="19050" y="123825"/>
                  </a:lnTo>
                  <a:lnTo>
                    <a:pt x="171450" y="66675"/>
                  </a:lnTo>
                  <a:lnTo>
                    <a:pt x="314325" y="0"/>
                  </a:lnTo>
                  <a:lnTo>
                    <a:pt x="514350" y="0"/>
                  </a:lnTo>
                  <a:lnTo>
                    <a:pt x="685800" y="28575"/>
                  </a:lnTo>
                  <a:lnTo>
                    <a:pt x="904875" y="85725"/>
                  </a:lnTo>
                  <a:close/>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78" name="TextBox 77"/>
          <p:cNvSpPr txBox="1">
            <a:spLocks noChangeArrowheads="1"/>
          </p:cNvSpPr>
          <p:nvPr/>
        </p:nvSpPr>
        <p:spPr bwMode="auto">
          <a:xfrm>
            <a:off x="3678238" y="4148138"/>
            <a:ext cx="183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a = 2√2(R), </a:t>
            </a:r>
            <a:endParaRPr lang="en-AU" altLang="en-US">
              <a:solidFill>
                <a:srgbClr val="00B0F0"/>
              </a:solidFill>
            </a:endParaRPr>
          </a:p>
        </p:txBody>
      </p:sp>
      <p:grpSp>
        <p:nvGrpSpPr>
          <p:cNvPr id="84" name="Group 83"/>
          <p:cNvGrpSpPr>
            <a:grpSpLocks/>
          </p:cNvGrpSpPr>
          <p:nvPr/>
        </p:nvGrpSpPr>
        <p:grpSpPr bwMode="auto">
          <a:xfrm>
            <a:off x="4427538" y="1876425"/>
            <a:ext cx="2600325" cy="2025650"/>
            <a:chOff x="4428266" y="1876592"/>
            <a:chExt cx="2599531" cy="2025650"/>
          </a:xfrm>
        </p:grpSpPr>
        <p:sp>
          <p:nvSpPr>
            <p:cNvPr id="39956" name="Oval 15"/>
            <p:cNvSpPr>
              <a:spLocks noChangeArrowheads="1"/>
            </p:cNvSpPr>
            <p:nvPr/>
          </p:nvSpPr>
          <p:spPr bwMode="auto">
            <a:xfrm>
              <a:off x="4428266" y="2975142"/>
              <a:ext cx="977900" cy="9271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9957" name="Oval 16"/>
            <p:cNvSpPr>
              <a:spLocks noChangeArrowheads="1"/>
            </p:cNvSpPr>
            <p:nvPr/>
          </p:nvSpPr>
          <p:spPr bwMode="auto">
            <a:xfrm>
              <a:off x="5223604" y="2419517"/>
              <a:ext cx="977900" cy="928687"/>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9958" name="Oval 17"/>
            <p:cNvSpPr>
              <a:spLocks noChangeArrowheads="1"/>
            </p:cNvSpPr>
            <p:nvPr/>
          </p:nvSpPr>
          <p:spPr bwMode="auto">
            <a:xfrm>
              <a:off x="6018941" y="1876592"/>
              <a:ext cx="977900" cy="9271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39959" name="Freeform 24"/>
            <p:cNvSpPr>
              <a:spLocks/>
            </p:cNvSpPr>
            <p:nvPr/>
          </p:nvSpPr>
          <p:spPr bwMode="auto">
            <a:xfrm>
              <a:off x="5299804" y="2408404"/>
              <a:ext cx="185737" cy="617538"/>
            </a:xfrm>
            <a:custGeom>
              <a:avLst/>
              <a:gdLst>
                <a:gd name="T0" fmla="*/ 0 w 128"/>
                <a:gd name="T1" fmla="*/ 0 h 448"/>
                <a:gd name="T2" fmla="*/ 2147483646 w 128"/>
                <a:gd name="T3" fmla="*/ 2147483646 h 448"/>
                <a:gd name="T4" fmla="*/ 2147483646 w 128"/>
                <a:gd name="T5" fmla="*/ 2147483646 h 448"/>
                <a:gd name="T6" fmla="*/ 0 60000 65536"/>
                <a:gd name="T7" fmla="*/ 0 60000 65536"/>
                <a:gd name="T8" fmla="*/ 0 60000 65536"/>
                <a:gd name="T9" fmla="*/ 0 w 128"/>
                <a:gd name="T10" fmla="*/ 0 h 448"/>
                <a:gd name="T11" fmla="*/ 128 w 128"/>
                <a:gd name="T12" fmla="*/ 448 h 448"/>
              </a:gdLst>
              <a:ahLst/>
              <a:cxnLst>
                <a:cxn ang="T6">
                  <a:pos x="T0" y="T1"/>
                </a:cxn>
                <a:cxn ang="T7">
                  <a:pos x="T2" y="T3"/>
                </a:cxn>
                <a:cxn ang="T8">
                  <a:pos x="T4" y="T5"/>
                </a:cxn>
              </a:cxnLst>
              <a:rect l="T9" t="T10" r="T11" b="T12"/>
              <a:pathLst>
                <a:path w="128" h="448">
                  <a:moveTo>
                    <a:pt x="0" y="0"/>
                  </a:moveTo>
                  <a:cubicBezTo>
                    <a:pt x="3" y="104"/>
                    <a:pt x="6" y="208"/>
                    <a:pt x="27" y="283"/>
                  </a:cubicBezTo>
                  <a:cubicBezTo>
                    <a:pt x="48" y="358"/>
                    <a:pt x="88" y="403"/>
                    <a:pt x="128" y="44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grpSp>
          <p:nvGrpSpPr>
            <p:cNvPr id="39960" name="Group 149"/>
            <p:cNvGrpSpPr>
              <a:grpSpLocks noChangeAspect="1"/>
            </p:cNvGrpSpPr>
            <p:nvPr/>
          </p:nvGrpSpPr>
          <p:grpSpPr bwMode="auto">
            <a:xfrm>
              <a:off x="5547454" y="3464096"/>
              <a:ext cx="669925" cy="427038"/>
              <a:chOff x="3672" y="1896"/>
              <a:chExt cx="422" cy="269"/>
            </a:xfrm>
          </p:grpSpPr>
          <p:sp>
            <p:nvSpPr>
              <p:cNvPr id="39970" name="AutoShape 148"/>
              <p:cNvSpPr>
                <a:spLocks noChangeAspect="1" noChangeArrowheads="1" noTextEdit="1"/>
              </p:cNvSpPr>
              <p:nvPr/>
            </p:nvSpPr>
            <p:spPr bwMode="auto">
              <a:xfrm>
                <a:off x="3672" y="1896"/>
                <a:ext cx="42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39971" name="Rectangle 155"/>
              <p:cNvSpPr>
                <a:spLocks noChangeArrowheads="1"/>
              </p:cNvSpPr>
              <p:nvPr/>
            </p:nvSpPr>
            <p:spPr bwMode="auto">
              <a:xfrm>
                <a:off x="3938" y="1944"/>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300">
                    <a:solidFill>
                      <a:srgbClr val="000000"/>
                    </a:solidFill>
                    <a:latin typeface="Intergraph ANSI"/>
                  </a:rPr>
                  <a:t> </a:t>
                </a:r>
                <a:endParaRPr lang="en-US" altLang="en-US"/>
              </a:p>
            </p:txBody>
          </p:sp>
        </p:grpSp>
        <p:grpSp>
          <p:nvGrpSpPr>
            <p:cNvPr id="39961" name="Group 158"/>
            <p:cNvGrpSpPr>
              <a:grpSpLocks noChangeAspect="1"/>
            </p:cNvGrpSpPr>
            <p:nvPr/>
          </p:nvGrpSpPr>
          <p:grpSpPr bwMode="auto">
            <a:xfrm>
              <a:off x="4874354" y="2008356"/>
              <a:ext cx="644525" cy="450851"/>
              <a:chOff x="3256" y="971"/>
              <a:chExt cx="406" cy="284"/>
            </a:xfrm>
          </p:grpSpPr>
          <p:sp>
            <p:nvSpPr>
              <p:cNvPr id="39966" name="AutoShape 157"/>
              <p:cNvSpPr>
                <a:spLocks noChangeAspect="1" noChangeArrowheads="1" noTextEdit="1"/>
              </p:cNvSpPr>
              <p:nvPr/>
            </p:nvSpPr>
            <p:spPr bwMode="auto">
              <a:xfrm>
                <a:off x="3256" y="971"/>
                <a:ext cx="40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39967" name="Line 159"/>
              <p:cNvSpPr>
                <a:spLocks noChangeShapeType="1"/>
              </p:cNvSpPr>
              <p:nvPr/>
            </p:nvSpPr>
            <p:spPr bwMode="auto">
              <a:xfrm flipV="1">
                <a:off x="3293" y="1131"/>
                <a:ext cx="24"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9968" name="Rectangle 164"/>
              <p:cNvSpPr>
                <a:spLocks noChangeArrowheads="1"/>
              </p:cNvSpPr>
              <p:nvPr/>
            </p:nvSpPr>
            <p:spPr bwMode="auto">
              <a:xfrm>
                <a:off x="3510" y="1019"/>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300">
                    <a:solidFill>
                      <a:srgbClr val="000000"/>
                    </a:solidFill>
                    <a:latin typeface="Intergraph ANSI"/>
                  </a:rPr>
                  <a:t> </a:t>
                </a:r>
                <a:endParaRPr lang="en-US" altLang="en-US"/>
              </a:p>
            </p:txBody>
          </p:sp>
          <p:sp>
            <p:nvSpPr>
              <p:cNvPr id="39969" name="Rectangle 165"/>
              <p:cNvSpPr>
                <a:spLocks noChangeArrowheads="1"/>
              </p:cNvSpPr>
              <p:nvPr/>
            </p:nvSpPr>
            <p:spPr bwMode="auto">
              <a:xfrm>
                <a:off x="3411" y="1022"/>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39962" name="Freeform 167"/>
            <p:cNvSpPr>
              <a:spLocks/>
            </p:cNvSpPr>
            <p:nvPr/>
          </p:nvSpPr>
          <p:spPr bwMode="auto">
            <a:xfrm>
              <a:off x="4874354" y="2308956"/>
              <a:ext cx="1681956" cy="1206504"/>
            </a:xfrm>
            <a:custGeom>
              <a:avLst/>
              <a:gdLst>
                <a:gd name="T0" fmla="*/ 2147483646 w 1040"/>
                <a:gd name="T1" fmla="*/ 2147483646 h 704"/>
                <a:gd name="T2" fmla="*/ 2147483646 w 1040"/>
                <a:gd name="T3" fmla="*/ 0 h 704"/>
                <a:gd name="T4" fmla="*/ 0 w 1040"/>
                <a:gd name="T5" fmla="*/ 2147483646 h 704"/>
                <a:gd name="T6" fmla="*/ 2147483646 w 1040"/>
                <a:gd name="T7" fmla="*/ 2147483646 h 704"/>
                <a:gd name="T8" fmla="*/ 0 60000 65536"/>
                <a:gd name="T9" fmla="*/ 0 60000 65536"/>
                <a:gd name="T10" fmla="*/ 0 60000 65536"/>
                <a:gd name="T11" fmla="*/ 0 60000 65536"/>
                <a:gd name="T12" fmla="*/ 0 w 1040"/>
                <a:gd name="T13" fmla="*/ 0 h 704"/>
                <a:gd name="T14" fmla="*/ 1040 w 1040"/>
                <a:gd name="T15" fmla="*/ 704 h 704"/>
              </a:gdLst>
              <a:ahLst/>
              <a:cxnLst>
                <a:cxn ang="T8">
                  <a:pos x="T0" y="T1"/>
                </a:cxn>
                <a:cxn ang="T9">
                  <a:pos x="T2" y="T3"/>
                </a:cxn>
                <a:cxn ang="T10">
                  <a:pos x="T4" y="T5"/>
                </a:cxn>
                <a:cxn ang="T11">
                  <a:pos x="T6" y="T7"/>
                </a:cxn>
              </a:cxnLst>
              <a:rect l="T12" t="T13" r="T14" b="T15"/>
              <a:pathLst>
                <a:path w="1040" h="704">
                  <a:moveTo>
                    <a:pt x="1040" y="704"/>
                  </a:moveTo>
                  <a:lnTo>
                    <a:pt x="1040" y="0"/>
                  </a:lnTo>
                  <a:lnTo>
                    <a:pt x="0" y="704"/>
                  </a:lnTo>
                  <a:lnTo>
                    <a:pt x="1040" y="704"/>
                  </a:lnTo>
                  <a:close/>
                </a:path>
              </a:pathLst>
            </a:custGeom>
            <a:noFill/>
            <a:ln w="28575"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63" name="TextBox 56"/>
            <p:cNvSpPr txBox="1">
              <a:spLocks noChangeArrowheads="1"/>
            </p:cNvSpPr>
            <p:nvPr/>
          </p:nvSpPr>
          <p:spPr bwMode="auto">
            <a:xfrm>
              <a:off x="4860032" y="1988840"/>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4R</a:t>
              </a:r>
            </a:p>
          </p:txBody>
        </p:sp>
        <p:sp>
          <p:nvSpPr>
            <p:cNvPr id="39964" name="TextBox 78"/>
            <p:cNvSpPr txBox="1">
              <a:spLocks noChangeArrowheads="1"/>
            </p:cNvSpPr>
            <p:nvPr/>
          </p:nvSpPr>
          <p:spPr bwMode="auto">
            <a:xfrm>
              <a:off x="6556310" y="2779868"/>
              <a:ext cx="471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a</a:t>
              </a:r>
            </a:p>
          </p:txBody>
        </p:sp>
        <p:sp>
          <p:nvSpPr>
            <p:cNvPr id="39965" name="TextBox 79"/>
            <p:cNvSpPr txBox="1">
              <a:spLocks noChangeArrowheads="1"/>
            </p:cNvSpPr>
            <p:nvPr/>
          </p:nvSpPr>
          <p:spPr bwMode="auto">
            <a:xfrm>
              <a:off x="5652120" y="3429000"/>
              <a:ext cx="471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a</a:t>
              </a:r>
            </a:p>
          </p:txBody>
        </p:sp>
      </p:grpSp>
      <p:grpSp>
        <p:nvGrpSpPr>
          <p:cNvPr id="83" name="Group 82"/>
          <p:cNvGrpSpPr>
            <a:grpSpLocks/>
          </p:cNvGrpSpPr>
          <p:nvPr/>
        </p:nvGrpSpPr>
        <p:grpSpPr bwMode="auto">
          <a:xfrm>
            <a:off x="2263775" y="2090738"/>
            <a:ext cx="2379663" cy="2511425"/>
            <a:chOff x="2264363" y="2090828"/>
            <a:chExt cx="2379645" cy="2511119"/>
          </a:xfrm>
        </p:grpSpPr>
        <p:grpSp>
          <p:nvGrpSpPr>
            <p:cNvPr id="39951" name="Group 62"/>
            <p:cNvGrpSpPr>
              <a:grpSpLocks/>
            </p:cNvGrpSpPr>
            <p:nvPr/>
          </p:nvGrpSpPr>
          <p:grpSpPr bwMode="auto">
            <a:xfrm>
              <a:off x="2264363" y="2090828"/>
              <a:ext cx="1125542" cy="2511119"/>
              <a:chOff x="2264363" y="2084554"/>
              <a:chExt cx="1125542" cy="2511119"/>
            </a:xfrm>
          </p:grpSpPr>
          <p:cxnSp>
            <p:nvCxnSpPr>
              <p:cNvPr id="39953" name="Straight Connector 45"/>
              <p:cNvCxnSpPr>
                <a:cxnSpLocks noChangeShapeType="1"/>
              </p:cNvCxnSpPr>
              <p:nvPr/>
            </p:nvCxnSpPr>
            <p:spPr bwMode="auto">
              <a:xfrm flipH="1">
                <a:off x="2283283" y="2084554"/>
                <a:ext cx="1106622" cy="2511119"/>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9954" name="Straight Connector 49"/>
              <p:cNvCxnSpPr>
                <a:cxnSpLocks noChangeShapeType="1"/>
              </p:cNvCxnSpPr>
              <p:nvPr/>
            </p:nvCxnSpPr>
            <p:spPr bwMode="auto">
              <a:xfrm>
                <a:off x="3367191" y="2132856"/>
                <a:ext cx="7175" cy="1769386"/>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9955" name="Straight Connector 54"/>
              <p:cNvCxnSpPr>
                <a:cxnSpLocks noChangeShapeType="1"/>
              </p:cNvCxnSpPr>
              <p:nvPr/>
            </p:nvCxnSpPr>
            <p:spPr bwMode="auto">
              <a:xfrm flipV="1">
                <a:off x="2264363" y="3896059"/>
                <a:ext cx="1109591" cy="6996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cxnSp>
          <p:nvCxnSpPr>
            <p:cNvPr id="39952" name="Straight Arrow Connector 81"/>
            <p:cNvCxnSpPr>
              <a:cxnSpLocks noChangeShapeType="1"/>
            </p:cNvCxnSpPr>
            <p:nvPr/>
          </p:nvCxnSpPr>
          <p:spPr bwMode="auto">
            <a:xfrm flipV="1">
              <a:off x="3362325" y="2779868"/>
              <a:ext cx="1281683" cy="246074"/>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85" name="TextBox 84"/>
          <p:cNvSpPr txBox="1">
            <a:spLocks noChangeArrowheads="1"/>
          </p:cNvSpPr>
          <p:nvPr/>
        </p:nvSpPr>
        <p:spPr bwMode="auto">
          <a:xfrm>
            <a:off x="5337175" y="4149725"/>
            <a:ext cx="3122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00B0F0"/>
                </a:solidFill>
              </a:rPr>
              <a:t>a</a:t>
            </a:r>
            <a:r>
              <a:rPr lang="en-AU" altLang="en-US" baseline="30000">
                <a:solidFill>
                  <a:srgbClr val="00B0F0"/>
                </a:solidFill>
              </a:rPr>
              <a:t>3</a:t>
            </a:r>
            <a:r>
              <a:rPr lang="en-AU" altLang="en-US">
                <a:solidFill>
                  <a:srgbClr val="00B0F0"/>
                </a:solidFill>
              </a:rPr>
              <a:t> = 16√2(R)</a:t>
            </a:r>
            <a:r>
              <a:rPr lang="en-AU" altLang="en-US" baseline="30000">
                <a:solidFill>
                  <a:srgbClr val="00B0F0"/>
                </a:solidFill>
              </a:rPr>
              <a:t>3</a:t>
            </a:r>
            <a:r>
              <a:rPr lang="en-AU" altLang="en-US">
                <a:solidFill>
                  <a:srgbClr val="00B0F0"/>
                </a:solidFill>
              </a:rPr>
              <a:t> </a:t>
            </a:r>
          </a:p>
        </p:txBody>
      </p:sp>
      <p:sp>
        <p:nvSpPr>
          <p:cNvPr id="45" name="Rectangle 7"/>
          <p:cNvSpPr txBox="1">
            <a:spLocks noChangeArrowheads="1"/>
          </p:cNvSpPr>
          <p:nvPr/>
        </p:nvSpPr>
        <p:spPr bwMode="auto">
          <a:xfrm>
            <a:off x="0" y="260350"/>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sz="3200" kern="0" smtClean="0">
                <a:solidFill>
                  <a:schemeClr val="bg1"/>
                </a:solidFill>
              </a:rPr>
              <a:t>Face Centered Cubic Structure</a:t>
            </a:r>
            <a:br>
              <a:rPr lang="en-US" sz="3200" kern="0" smtClean="0">
                <a:solidFill>
                  <a:schemeClr val="bg1"/>
                </a:solidFill>
              </a:rPr>
            </a:br>
            <a:r>
              <a:rPr lang="en-US" sz="3200" kern="0" smtClean="0">
                <a:solidFill>
                  <a:schemeClr val="bg1"/>
                </a:solidFill>
              </a:rPr>
              <a:t>(FCC)</a:t>
            </a:r>
            <a:endParaRPr lang="en-US" sz="3200" kern="0" dirty="0" smtClean="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mph" presetSubtype="0" fill="hold" grpId="1" nodeType="clickEffect">
                                  <p:stCondLst>
                                    <p:cond delay="0"/>
                                  </p:stCondLst>
                                  <p:childTnLst>
                                    <p:animEffect transition="out" filter="fade">
                                      <p:cBhvr>
                                        <p:cTn id="20" dur="1000" tmFilter="0, 0; .2, .5; .8, .5; 1, 0"/>
                                        <p:tgtEl>
                                          <p:spTgt spid="85"/>
                                        </p:tgtEl>
                                      </p:cBhvr>
                                    </p:animEffect>
                                    <p:animScale>
                                      <p:cBhvr>
                                        <p:cTn id="21" dur="500" autoRev="1" fill="hold"/>
                                        <p:tgtEl>
                                          <p:spTgt spid="85"/>
                                        </p:tgtEl>
                                      </p:cBhvr>
                                      <p:by x="105000" y="105000"/>
                                    </p:animScale>
                                  </p:childTnLst>
                                </p:cTn>
                              </p:par>
                              <p:par>
                                <p:cTn id="22" presetID="10" presetClass="exit" presetSubtype="0" fill="hold" nodeType="withEffect">
                                  <p:stCondLst>
                                    <p:cond delay="0"/>
                                  </p:stCondLst>
                                  <p:childTnLst>
                                    <p:animEffect transition="out" filter="fade">
                                      <p:cBhvr>
                                        <p:cTn id="23" dur="1000"/>
                                        <p:tgtEl>
                                          <p:spTgt spid="83"/>
                                        </p:tgtEl>
                                      </p:cBhvr>
                                    </p:animEffect>
                                    <p:set>
                                      <p:cBhvr>
                                        <p:cTn id="24" dur="1" fill="hold">
                                          <p:stCondLst>
                                            <p:cond delay="999"/>
                                          </p:stCondLst>
                                        </p:cTn>
                                        <p:tgtEl>
                                          <p:spTgt spid="8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1000"/>
                                        <p:tgtEl>
                                          <p:spTgt spid="62"/>
                                        </p:tgtEl>
                                      </p:cBhvr>
                                    </p:animEffect>
                                    <p:set>
                                      <p:cBhvr>
                                        <p:cTn id="41" dur="1" fill="hold">
                                          <p:stCondLst>
                                            <p:cond delay="999"/>
                                          </p:stCondLst>
                                        </p:cTn>
                                        <p:tgtEl>
                                          <p:spTgt spid="6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mph" presetSubtype="0" fill="hold" grpId="1" nodeType="clickEffect">
                                  <p:stCondLst>
                                    <p:cond delay="0"/>
                                  </p:stCondLst>
                                  <p:childTnLst>
                                    <p:animEffect transition="out" filter="fade">
                                      <p:cBhvr>
                                        <p:cTn id="49" dur="1000" tmFilter="0, 0; .2, .5; .8, .5; 1, 0"/>
                                        <p:tgtEl>
                                          <p:spTgt spid="38"/>
                                        </p:tgtEl>
                                      </p:cBhvr>
                                    </p:animEffect>
                                    <p:animScale>
                                      <p:cBhvr>
                                        <p:cTn id="50" dur="500" autoRev="1" fill="hold"/>
                                        <p:tgtEl>
                                          <p:spTgt spid="38"/>
                                        </p:tgtEl>
                                      </p:cBhvr>
                                      <p:by x="105000" y="105000"/>
                                    </p:animScale>
                                  </p:childTnLst>
                                </p:cTn>
                              </p:par>
                              <p:par>
                                <p:cTn id="51" presetID="10" presetClass="exit" presetSubtype="0" fill="hold" nodeType="withEffect">
                                  <p:stCondLst>
                                    <p:cond delay="0"/>
                                  </p:stCondLst>
                                  <p:childTnLst>
                                    <p:animEffect transition="out" filter="fade">
                                      <p:cBhvr>
                                        <p:cTn id="52" dur="1000"/>
                                        <p:tgtEl>
                                          <p:spTgt spid="77"/>
                                        </p:tgtEl>
                                      </p:cBhvr>
                                    </p:animEffect>
                                    <p:set>
                                      <p:cBhvr>
                                        <p:cTn id="53" dur="1" fill="hold">
                                          <p:stCondLst>
                                            <p:cond delay="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38" grpId="1"/>
      <p:bldP spid="78" grpId="0"/>
      <p:bldP spid="85" grpId="0"/>
      <p:bldP spid="8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ChangeArrowheads="1"/>
          </p:cNvSpPr>
          <p:nvPr/>
        </p:nvSpPr>
        <p:spPr bwMode="auto">
          <a:xfrm>
            <a:off x="1438275" y="5445125"/>
            <a:ext cx="6302375"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APF for a face-centered cubic structure = 0.74</a:t>
            </a:r>
          </a:p>
        </p:txBody>
      </p:sp>
      <p:sp>
        <p:nvSpPr>
          <p:cNvPr id="41987" name="Rectangle 9"/>
          <p:cNvSpPr>
            <a:spLocks noGrp="1" noChangeArrowheads="1"/>
          </p:cNvSpPr>
          <p:nvPr>
            <p:ph type="title" idx="4294967295"/>
          </p:nvPr>
        </p:nvSpPr>
        <p:spPr>
          <a:xfrm>
            <a:off x="0" y="360363"/>
            <a:ext cx="9144000" cy="692150"/>
          </a:xfrm>
        </p:spPr>
        <p:txBody>
          <a:bodyPr/>
          <a:lstStyle/>
          <a:p>
            <a:pPr eaLnBrk="1" hangingPunct="1"/>
            <a:r>
              <a:rPr lang="en-US" altLang="en-US" sz="3200" smtClean="0">
                <a:solidFill>
                  <a:schemeClr val="bg1"/>
                </a:solidFill>
              </a:rPr>
              <a:t>Atomic Packing Factor: FCC</a:t>
            </a:r>
          </a:p>
        </p:txBody>
      </p:sp>
      <p:sp>
        <p:nvSpPr>
          <p:cNvPr id="25605" name="Text Box 39"/>
          <p:cNvSpPr txBox="1">
            <a:spLocks noChangeArrowheads="1"/>
          </p:cNvSpPr>
          <p:nvPr/>
        </p:nvSpPr>
        <p:spPr bwMode="auto">
          <a:xfrm>
            <a:off x="2770188" y="5969000"/>
            <a:ext cx="4281487" cy="461963"/>
          </a:xfrm>
          <a:prstGeom prst="rect">
            <a:avLst/>
          </a:prstGeom>
          <a:noFill/>
          <a:ln w="9525">
            <a:noFill/>
            <a:prstDash val="dash"/>
            <a:miter lim="800000"/>
            <a:headEnd/>
            <a:tailEnd/>
          </a:ln>
        </p:spPr>
        <p:txBody>
          <a:bodyPr>
            <a:spAutoFit/>
          </a:bodyPr>
          <a:lstStyle/>
          <a:p>
            <a:pPr>
              <a:spcBef>
                <a:spcPct val="50000"/>
              </a:spcBef>
              <a:defRPr/>
            </a:pPr>
            <a:r>
              <a:rPr lang="en-US" b="1" dirty="0">
                <a:solidFill>
                  <a:srgbClr val="C00000"/>
                </a:solidFill>
                <a:latin typeface="+mn-lt"/>
                <a:cs typeface="Times New Roman" pitchFamily="18" charset="0"/>
              </a:rPr>
              <a:t>maximum achievable APF</a:t>
            </a:r>
          </a:p>
        </p:txBody>
      </p:sp>
      <p:sp>
        <p:nvSpPr>
          <p:cNvPr id="25702" name="Rectangle 45"/>
          <p:cNvSpPr>
            <a:spLocks noChangeArrowheads="1"/>
          </p:cNvSpPr>
          <p:nvPr/>
        </p:nvSpPr>
        <p:spPr bwMode="auto">
          <a:xfrm>
            <a:off x="3995738" y="3381375"/>
            <a:ext cx="947737" cy="369888"/>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cs typeface="Times New Roman" pitchFamily="18" charset="0"/>
              </a:rPr>
              <a:t>APF = </a:t>
            </a:r>
            <a:endParaRPr lang="en-US" dirty="0">
              <a:latin typeface="+mn-lt"/>
              <a:cs typeface="Times New Roman" pitchFamily="18" charset="0"/>
            </a:endParaRPr>
          </a:p>
        </p:txBody>
      </p:sp>
      <p:sp>
        <p:nvSpPr>
          <p:cNvPr id="25714" name="Line 66"/>
          <p:cNvSpPr>
            <a:spLocks noChangeShapeType="1"/>
          </p:cNvSpPr>
          <p:nvPr/>
        </p:nvSpPr>
        <p:spPr bwMode="auto">
          <a:xfrm>
            <a:off x="5024438" y="3622675"/>
            <a:ext cx="2374900" cy="1588"/>
          </a:xfrm>
          <a:prstGeom prst="line">
            <a:avLst/>
          </a:prstGeom>
          <a:noFill/>
          <a:ln w="38100">
            <a:solidFill>
              <a:srgbClr val="000000"/>
            </a:solidFill>
            <a:round/>
            <a:headEnd/>
            <a:tailEnd/>
          </a:ln>
        </p:spPr>
        <p:txBody>
          <a:bodyPr/>
          <a:lstStyle/>
          <a:p>
            <a:pPr>
              <a:defRPr/>
            </a:pPr>
            <a:endParaRPr lang="en-AU">
              <a:latin typeface="+mn-lt"/>
              <a:cs typeface="Arial" charset="0"/>
            </a:endParaRPr>
          </a:p>
        </p:txBody>
      </p:sp>
      <p:grpSp>
        <p:nvGrpSpPr>
          <p:cNvPr id="5" name="Group 4"/>
          <p:cNvGrpSpPr>
            <a:grpSpLocks/>
          </p:cNvGrpSpPr>
          <p:nvPr/>
        </p:nvGrpSpPr>
        <p:grpSpPr bwMode="auto">
          <a:xfrm>
            <a:off x="3852863" y="2492375"/>
            <a:ext cx="1968500" cy="1028700"/>
            <a:chOff x="3347864" y="2492896"/>
            <a:chExt cx="1968500" cy="1028700"/>
          </a:xfrm>
        </p:grpSpPr>
        <p:sp>
          <p:nvSpPr>
            <p:cNvPr id="25701" name="Rectangle 44"/>
            <p:cNvSpPr>
              <a:spLocks noChangeArrowheads="1"/>
            </p:cNvSpPr>
            <p:nvPr/>
          </p:nvSpPr>
          <p:spPr bwMode="auto">
            <a:xfrm>
              <a:off x="5036964" y="2632596"/>
              <a:ext cx="279400" cy="889000"/>
            </a:xfrm>
            <a:prstGeom prst="rect">
              <a:avLst/>
            </a:prstGeom>
            <a:solidFill>
              <a:srgbClr val="99FF99"/>
            </a:solidFill>
            <a:ln w="9525">
              <a:noFill/>
              <a:miter lim="800000"/>
              <a:headEnd/>
              <a:tailEnd/>
            </a:ln>
          </p:spPr>
          <p:txBody>
            <a:bodyPr/>
            <a:lstStyle/>
            <a:p>
              <a:pPr>
                <a:defRPr/>
              </a:pPr>
              <a:endParaRPr lang="en-AU">
                <a:latin typeface="+mn-lt"/>
                <a:cs typeface="Times New Roman" pitchFamily="18" charset="0"/>
              </a:endParaRPr>
            </a:p>
          </p:txBody>
        </p:sp>
        <p:sp>
          <p:nvSpPr>
            <p:cNvPr id="25711" name="Rectangle 57"/>
            <p:cNvSpPr>
              <a:spLocks noChangeArrowheads="1"/>
            </p:cNvSpPr>
            <p:nvPr/>
          </p:nvSpPr>
          <p:spPr bwMode="auto">
            <a:xfrm>
              <a:off x="5125864" y="2924696"/>
              <a:ext cx="171450" cy="369888"/>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cs typeface="Times New Roman" pitchFamily="18" charset="0"/>
                </a:rPr>
                <a:t>4</a:t>
              </a:r>
              <a:endParaRPr lang="en-US" dirty="0">
                <a:latin typeface="+mn-lt"/>
                <a:cs typeface="Times New Roman" pitchFamily="18" charset="0"/>
              </a:endParaRPr>
            </a:p>
          </p:txBody>
        </p:sp>
        <p:grpSp>
          <p:nvGrpSpPr>
            <p:cNvPr id="42096" name="Group 98"/>
            <p:cNvGrpSpPr>
              <a:grpSpLocks/>
            </p:cNvGrpSpPr>
            <p:nvPr/>
          </p:nvGrpSpPr>
          <p:grpSpPr bwMode="auto">
            <a:xfrm>
              <a:off x="3347864" y="2492896"/>
              <a:ext cx="1079500" cy="827088"/>
              <a:chOff x="1512" y="2816"/>
              <a:chExt cx="680" cy="521"/>
            </a:xfrm>
          </p:grpSpPr>
          <p:sp>
            <p:nvSpPr>
              <p:cNvPr id="25737" name="Rectangle 58"/>
              <p:cNvSpPr>
                <a:spLocks noChangeArrowheads="1"/>
              </p:cNvSpPr>
              <p:nvPr/>
            </p:nvSpPr>
            <p:spPr bwMode="auto">
              <a:xfrm>
                <a:off x="1600" y="2816"/>
                <a:ext cx="528" cy="233"/>
              </a:xfrm>
              <a:prstGeom prst="rect">
                <a:avLst/>
              </a:prstGeom>
              <a:noFill/>
              <a:ln w="9525">
                <a:noFill/>
                <a:miter lim="800000"/>
                <a:headEnd/>
                <a:tailEnd/>
              </a:ln>
            </p:spPr>
            <p:txBody>
              <a:bodyPr wrap="none" lIns="0" tIns="0" rIns="0" bIns="0">
                <a:spAutoFit/>
              </a:bodyPr>
              <a:lstStyle/>
              <a:p>
                <a:pPr>
                  <a:defRPr/>
                </a:pPr>
                <a:r>
                  <a:rPr lang="en-US" dirty="0">
                    <a:solidFill>
                      <a:srgbClr val="00B050"/>
                    </a:solidFill>
                    <a:latin typeface="+mn-lt"/>
                    <a:cs typeface="Times New Roman" pitchFamily="18" charset="0"/>
                  </a:rPr>
                  <a:t>atoms</a:t>
                </a:r>
              </a:p>
            </p:txBody>
          </p:sp>
          <p:sp>
            <p:nvSpPr>
              <p:cNvPr id="25738" name="Line 59"/>
              <p:cNvSpPr>
                <a:spLocks noChangeShapeType="1"/>
              </p:cNvSpPr>
              <p:nvPr/>
            </p:nvSpPr>
            <p:spPr bwMode="auto">
              <a:xfrm>
                <a:off x="1512" y="3080"/>
                <a:ext cx="680" cy="1"/>
              </a:xfrm>
              <a:prstGeom prst="line">
                <a:avLst/>
              </a:prstGeom>
              <a:noFill/>
              <a:ln w="25400">
                <a:solidFill>
                  <a:srgbClr val="009900"/>
                </a:solidFill>
                <a:round/>
                <a:headEnd/>
                <a:tailEnd/>
              </a:ln>
            </p:spPr>
            <p:txBody>
              <a:bodyPr/>
              <a:lstStyle/>
              <a:p>
                <a:pPr>
                  <a:defRPr/>
                </a:pPr>
                <a:endParaRPr lang="en-AU">
                  <a:solidFill>
                    <a:srgbClr val="00B050"/>
                  </a:solidFill>
                  <a:latin typeface="+mn-lt"/>
                  <a:cs typeface="Arial" charset="0"/>
                </a:endParaRPr>
              </a:p>
            </p:txBody>
          </p:sp>
          <p:sp>
            <p:nvSpPr>
              <p:cNvPr id="25739" name="Rectangle 60"/>
              <p:cNvSpPr>
                <a:spLocks noChangeArrowheads="1"/>
              </p:cNvSpPr>
              <p:nvPr/>
            </p:nvSpPr>
            <p:spPr bwMode="auto">
              <a:xfrm>
                <a:off x="1520" y="3104"/>
                <a:ext cx="658" cy="233"/>
              </a:xfrm>
              <a:prstGeom prst="rect">
                <a:avLst/>
              </a:prstGeom>
              <a:noFill/>
              <a:ln w="9525">
                <a:noFill/>
                <a:miter lim="800000"/>
                <a:headEnd/>
                <a:tailEnd/>
              </a:ln>
            </p:spPr>
            <p:txBody>
              <a:bodyPr wrap="none" lIns="0" tIns="0" rIns="0" bIns="0">
                <a:spAutoFit/>
              </a:bodyPr>
              <a:lstStyle/>
              <a:p>
                <a:pPr>
                  <a:defRPr/>
                </a:pPr>
                <a:r>
                  <a:rPr lang="en-US" dirty="0">
                    <a:solidFill>
                      <a:srgbClr val="00B050"/>
                    </a:solidFill>
                    <a:latin typeface="+mn-lt"/>
                    <a:cs typeface="Times New Roman" pitchFamily="18" charset="0"/>
                  </a:rPr>
                  <a:t>unit cell</a:t>
                </a:r>
              </a:p>
            </p:txBody>
          </p:sp>
        </p:grpSp>
        <p:grpSp>
          <p:nvGrpSpPr>
            <p:cNvPr id="42097" name="Group 80"/>
            <p:cNvGrpSpPr>
              <a:grpSpLocks/>
            </p:cNvGrpSpPr>
            <p:nvPr/>
          </p:nvGrpSpPr>
          <p:grpSpPr bwMode="auto">
            <a:xfrm>
              <a:off x="4541664" y="2937396"/>
              <a:ext cx="495300" cy="152400"/>
              <a:chOff x="2264" y="3096"/>
              <a:chExt cx="312" cy="96"/>
            </a:xfrm>
          </p:grpSpPr>
          <p:sp>
            <p:nvSpPr>
              <p:cNvPr id="25719" name="Freeform 78"/>
              <p:cNvSpPr>
                <a:spLocks/>
              </p:cNvSpPr>
              <p:nvPr/>
            </p:nvSpPr>
            <p:spPr bwMode="auto">
              <a:xfrm>
                <a:off x="2448" y="3104"/>
                <a:ext cx="128" cy="88"/>
              </a:xfrm>
              <a:custGeom>
                <a:avLst/>
                <a:gdLst>
                  <a:gd name="T0" fmla="*/ 128 w 128"/>
                  <a:gd name="T1" fmla="*/ 72 h 88"/>
                  <a:gd name="T2" fmla="*/ 0 w 128"/>
                  <a:gd name="T3" fmla="*/ 88 h 88"/>
                  <a:gd name="T4" fmla="*/ 8 w 128"/>
                  <a:gd name="T5" fmla="*/ 40 h 88"/>
                  <a:gd name="T6" fmla="*/ 24 w 128"/>
                  <a:gd name="T7" fmla="*/ 0 h 88"/>
                  <a:gd name="T8" fmla="*/ 128 w 128"/>
                  <a:gd name="T9" fmla="*/ 72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128" y="72"/>
                    </a:moveTo>
                    <a:lnTo>
                      <a:pt x="0" y="88"/>
                    </a:lnTo>
                    <a:lnTo>
                      <a:pt x="8" y="40"/>
                    </a:lnTo>
                    <a:lnTo>
                      <a:pt x="24" y="0"/>
                    </a:lnTo>
                    <a:lnTo>
                      <a:pt x="128" y="72"/>
                    </a:lnTo>
                    <a:close/>
                  </a:path>
                </a:pathLst>
              </a:custGeom>
              <a:solidFill>
                <a:srgbClr val="009900"/>
              </a:solidFill>
              <a:ln w="12700">
                <a:solidFill>
                  <a:srgbClr val="009900"/>
                </a:solidFill>
                <a:prstDash val="solid"/>
                <a:round/>
                <a:headEnd/>
                <a:tailEnd/>
              </a:ln>
            </p:spPr>
            <p:txBody>
              <a:bodyPr/>
              <a:lstStyle/>
              <a:p>
                <a:pPr>
                  <a:defRPr/>
                </a:pPr>
                <a:endParaRPr lang="en-AU">
                  <a:latin typeface="+mn-lt"/>
                  <a:cs typeface="Arial" charset="0"/>
                </a:endParaRPr>
              </a:p>
            </p:txBody>
          </p:sp>
          <p:sp>
            <p:nvSpPr>
              <p:cNvPr id="25720" name="Line 79"/>
              <p:cNvSpPr>
                <a:spLocks noChangeShapeType="1"/>
              </p:cNvSpPr>
              <p:nvPr/>
            </p:nvSpPr>
            <p:spPr bwMode="auto">
              <a:xfrm>
                <a:off x="2264" y="3096"/>
                <a:ext cx="192" cy="48"/>
              </a:xfrm>
              <a:prstGeom prst="line">
                <a:avLst/>
              </a:prstGeom>
              <a:noFill/>
              <a:ln w="25400">
                <a:solidFill>
                  <a:srgbClr val="009900"/>
                </a:solidFill>
                <a:round/>
                <a:headEnd/>
                <a:tailEnd/>
              </a:ln>
            </p:spPr>
            <p:txBody>
              <a:bodyPr/>
              <a:lstStyle/>
              <a:p>
                <a:pPr>
                  <a:defRPr/>
                </a:pPr>
                <a:endParaRPr lang="en-AU">
                  <a:latin typeface="+mn-lt"/>
                  <a:cs typeface="Arial" charset="0"/>
                </a:endParaRPr>
              </a:p>
            </p:txBody>
          </p:sp>
        </p:grpSp>
      </p:grpSp>
      <p:sp>
        <p:nvSpPr>
          <p:cNvPr id="25611" name="Line 10"/>
          <p:cNvSpPr>
            <a:spLocks noChangeShapeType="1"/>
          </p:cNvSpPr>
          <p:nvPr/>
        </p:nvSpPr>
        <p:spPr bwMode="auto">
          <a:xfrm>
            <a:off x="385763" y="3783013"/>
            <a:ext cx="1539875" cy="593725"/>
          </a:xfrm>
          <a:prstGeom prst="line">
            <a:avLst/>
          </a:prstGeom>
          <a:noFill/>
          <a:ln w="38100">
            <a:solidFill>
              <a:schemeClr val="accent2"/>
            </a:solidFill>
            <a:round/>
            <a:headEnd/>
            <a:tailEnd/>
          </a:ln>
        </p:spPr>
        <p:txBody>
          <a:bodyPr/>
          <a:lstStyle/>
          <a:p>
            <a:pPr>
              <a:defRPr/>
            </a:pPr>
            <a:endParaRPr lang="en-AU">
              <a:latin typeface="+mn-lt"/>
              <a:cs typeface="Arial" charset="0"/>
            </a:endParaRPr>
          </a:p>
        </p:txBody>
      </p:sp>
      <p:sp>
        <p:nvSpPr>
          <p:cNvPr id="25612" name="Line 11"/>
          <p:cNvSpPr>
            <a:spLocks noChangeShapeType="1"/>
          </p:cNvSpPr>
          <p:nvPr/>
        </p:nvSpPr>
        <p:spPr bwMode="auto">
          <a:xfrm flipH="1" flipV="1">
            <a:off x="1865313" y="2389188"/>
            <a:ext cx="14287" cy="1987550"/>
          </a:xfrm>
          <a:prstGeom prst="line">
            <a:avLst/>
          </a:prstGeom>
          <a:noFill/>
          <a:ln w="38100">
            <a:solidFill>
              <a:schemeClr val="accent2"/>
            </a:solidFill>
            <a:round/>
            <a:headEnd/>
            <a:tailEnd/>
          </a:ln>
        </p:spPr>
        <p:txBody>
          <a:bodyPr/>
          <a:lstStyle/>
          <a:p>
            <a:pPr>
              <a:defRPr/>
            </a:pPr>
            <a:endParaRPr lang="en-AU">
              <a:latin typeface="+mn-lt"/>
              <a:cs typeface="Arial" charset="0"/>
            </a:endParaRPr>
          </a:p>
        </p:txBody>
      </p:sp>
      <p:sp>
        <p:nvSpPr>
          <p:cNvPr id="25613" name="Line 12"/>
          <p:cNvSpPr>
            <a:spLocks noChangeShapeType="1"/>
          </p:cNvSpPr>
          <p:nvPr/>
        </p:nvSpPr>
        <p:spPr bwMode="auto">
          <a:xfrm flipV="1">
            <a:off x="385763" y="2403475"/>
            <a:ext cx="1495425" cy="1393825"/>
          </a:xfrm>
          <a:prstGeom prst="line">
            <a:avLst/>
          </a:prstGeom>
          <a:noFill/>
          <a:ln w="57150">
            <a:solidFill>
              <a:schemeClr val="accent2"/>
            </a:solidFill>
            <a:round/>
            <a:headEnd/>
            <a:tailEnd/>
          </a:ln>
        </p:spPr>
        <p:txBody>
          <a:bodyPr/>
          <a:lstStyle/>
          <a:p>
            <a:pPr>
              <a:defRPr/>
            </a:pPr>
            <a:endParaRPr lang="en-AU">
              <a:latin typeface="+mn-lt"/>
              <a:cs typeface="Arial" charset="0"/>
            </a:endParaRPr>
          </a:p>
        </p:txBody>
      </p:sp>
      <p:pic>
        <p:nvPicPr>
          <p:cNvPr id="41995" name="Picture 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12875"/>
            <a:ext cx="3251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6" name="Group 115"/>
          <p:cNvGrpSpPr>
            <a:grpSpLocks/>
          </p:cNvGrpSpPr>
          <p:nvPr/>
        </p:nvGrpSpPr>
        <p:grpSpPr bwMode="auto">
          <a:xfrm>
            <a:off x="1866900" y="2441575"/>
            <a:ext cx="1092200" cy="1206500"/>
            <a:chOff x="1344" y="1496"/>
            <a:chExt cx="688" cy="760"/>
          </a:xfrm>
        </p:grpSpPr>
        <p:sp>
          <p:nvSpPr>
            <p:cNvPr id="25686" name="Freeform 106"/>
            <p:cNvSpPr>
              <a:spLocks/>
            </p:cNvSpPr>
            <p:nvPr/>
          </p:nvSpPr>
          <p:spPr bwMode="auto">
            <a:xfrm>
              <a:off x="1344" y="1496"/>
              <a:ext cx="96" cy="104"/>
            </a:xfrm>
            <a:custGeom>
              <a:avLst/>
              <a:gdLst>
                <a:gd name="T0" fmla="*/ 0 w 96"/>
                <a:gd name="T1" fmla="*/ 0 h 104"/>
                <a:gd name="T2" fmla="*/ 96 w 96"/>
                <a:gd name="T3" fmla="*/ 48 h 104"/>
                <a:gd name="T4" fmla="*/ 48 w 96"/>
                <a:gd name="T5" fmla="*/ 56 h 104"/>
                <a:gd name="T6" fmla="*/ 40 w 96"/>
                <a:gd name="T7" fmla="*/ 104 h 104"/>
                <a:gd name="T8" fmla="*/ 0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0" y="0"/>
                  </a:moveTo>
                  <a:lnTo>
                    <a:pt x="96" y="48"/>
                  </a:lnTo>
                  <a:lnTo>
                    <a:pt x="48" y="56"/>
                  </a:lnTo>
                  <a:lnTo>
                    <a:pt x="40" y="104"/>
                  </a:lnTo>
                  <a:lnTo>
                    <a:pt x="0"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87" name="Freeform 107"/>
            <p:cNvSpPr>
              <a:spLocks/>
            </p:cNvSpPr>
            <p:nvPr/>
          </p:nvSpPr>
          <p:spPr bwMode="auto">
            <a:xfrm>
              <a:off x="1936" y="2152"/>
              <a:ext cx="96" cy="104"/>
            </a:xfrm>
            <a:custGeom>
              <a:avLst/>
              <a:gdLst>
                <a:gd name="T0" fmla="*/ 96 w 96"/>
                <a:gd name="T1" fmla="*/ 104 h 104"/>
                <a:gd name="T2" fmla="*/ 0 w 96"/>
                <a:gd name="T3" fmla="*/ 56 h 104"/>
                <a:gd name="T4" fmla="*/ 48 w 96"/>
                <a:gd name="T5" fmla="*/ 48 h 104"/>
                <a:gd name="T6" fmla="*/ 56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56"/>
                  </a:lnTo>
                  <a:lnTo>
                    <a:pt x="48" y="48"/>
                  </a:lnTo>
                  <a:lnTo>
                    <a:pt x="56" y="0"/>
                  </a:lnTo>
                  <a:lnTo>
                    <a:pt x="96" y="104"/>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88" name="Freeform 108"/>
            <p:cNvSpPr>
              <a:spLocks/>
            </p:cNvSpPr>
            <p:nvPr/>
          </p:nvSpPr>
          <p:spPr bwMode="auto">
            <a:xfrm>
              <a:off x="1920" y="2136"/>
              <a:ext cx="72" cy="80"/>
            </a:xfrm>
            <a:custGeom>
              <a:avLst/>
              <a:gdLst>
                <a:gd name="T0" fmla="*/ 72 w 72"/>
                <a:gd name="T1" fmla="*/ 56 h 80"/>
                <a:gd name="T2" fmla="*/ 24 w 72"/>
                <a:gd name="T3" fmla="*/ 0 h 80"/>
                <a:gd name="T4" fmla="*/ 0 w 72"/>
                <a:gd name="T5" fmla="*/ 24 h 80"/>
                <a:gd name="T6" fmla="*/ 48 w 72"/>
                <a:gd name="T7" fmla="*/ 80 h 80"/>
                <a:gd name="T8" fmla="*/ 72 w 72"/>
                <a:gd name="T9" fmla="*/ 56 h 80"/>
                <a:gd name="T10" fmla="*/ 0 60000 65536"/>
                <a:gd name="T11" fmla="*/ 0 60000 65536"/>
                <a:gd name="T12" fmla="*/ 0 60000 65536"/>
                <a:gd name="T13" fmla="*/ 0 60000 65536"/>
                <a:gd name="T14" fmla="*/ 0 60000 65536"/>
                <a:gd name="T15" fmla="*/ 0 w 72"/>
                <a:gd name="T16" fmla="*/ 0 h 80"/>
                <a:gd name="T17" fmla="*/ 72 w 72"/>
                <a:gd name="T18" fmla="*/ 80 h 80"/>
              </a:gdLst>
              <a:ahLst/>
              <a:cxnLst>
                <a:cxn ang="T10">
                  <a:pos x="T0" y="T1"/>
                </a:cxn>
                <a:cxn ang="T11">
                  <a:pos x="T2" y="T3"/>
                </a:cxn>
                <a:cxn ang="T12">
                  <a:pos x="T4" y="T5"/>
                </a:cxn>
                <a:cxn ang="T13">
                  <a:pos x="T6" y="T7"/>
                </a:cxn>
                <a:cxn ang="T14">
                  <a:pos x="T8" y="T9"/>
                </a:cxn>
              </a:cxnLst>
              <a:rect l="T15" t="T16" r="T17" b="T18"/>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9" name="Freeform 109"/>
            <p:cNvSpPr>
              <a:spLocks/>
            </p:cNvSpPr>
            <p:nvPr/>
          </p:nvSpPr>
          <p:spPr bwMode="auto">
            <a:xfrm>
              <a:off x="1824" y="2032"/>
              <a:ext cx="72" cy="80"/>
            </a:xfrm>
            <a:custGeom>
              <a:avLst/>
              <a:gdLst>
                <a:gd name="T0" fmla="*/ 72 w 72"/>
                <a:gd name="T1" fmla="*/ 56 h 80"/>
                <a:gd name="T2" fmla="*/ 24 w 72"/>
                <a:gd name="T3" fmla="*/ 0 h 80"/>
                <a:gd name="T4" fmla="*/ 0 w 72"/>
                <a:gd name="T5" fmla="*/ 24 h 80"/>
                <a:gd name="T6" fmla="*/ 48 w 72"/>
                <a:gd name="T7" fmla="*/ 80 h 80"/>
                <a:gd name="T8" fmla="*/ 72 w 72"/>
                <a:gd name="T9" fmla="*/ 56 h 80"/>
                <a:gd name="T10" fmla="*/ 0 60000 65536"/>
                <a:gd name="T11" fmla="*/ 0 60000 65536"/>
                <a:gd name="T12" fmla="*/ 0 60000 65536"/>
                <a:gd name="T13" fmla="*/ 0 60000 65536"/>
                <a:gd name="T14" fmla="*/ 0 60000 65536"/>
                <a:gd name="T15" fmla="*/ 0 w 72"/>
                <a:gd name="T16" fmla="*/ 0 h 80"/>
                <a:gd name="T17" fmla="*/ 72 w 72"/>
                <a:gd name="T18" fmla="*/ 80 h 80"/>
              </a:gdLst>
              <a:ahLst/>
              <a:cxnLst>
                <a:cxn ang="T10">
                  <a:pos x="T0" y="T1"/>
                </a:cxn>
                <a:cxn ang="T11">
                  <a:pos x="T2" y="T3"/>
                </a:cxn>
                <a:cxn ang="T12">
                  <a:pos x="T4" y="T5"/>
                </a:cxn>
                <a:cxn ang="T13">
                  <a:pos x="T6" y="T7"/>
                </a:cxn>
                <a:cxn ang="T14">
                  <a:pos x="T8" y="T9"/>
                </a:cxn>
              </a:cxnLst>
              <a:rect l="T15" t="T16" r="T17" b="T18"/>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90" name="Freeform 110"/>
            <p:cNvSpPr>
              <a:spLocks/>
            </p:cNvSpPr>
            <p:nvPr/>
          </p:nvSpPr>
          <p:spPr bwMode="auto">
            <a:xfrm>
              <a:off x="1728" y="1928"/>
              <a:ext cx="72" cy="72"/>
            </a:xfrm>
            <a:custGeom>
              <a:avLst/>
              <a:gdLst>
                <a:gd name="T0" fmla="*/ 72 w 72"/>
                <a:gd name="T1" fmla="*/ 48 h 72"/>
                <a:gd name="T2" fmla="*/ 24 w 72"/>
                <a:gd name="T3" fmla="*/ 0 h 72"/>
                <a:gd name="T4" fmla="*/ 0 w 72"/>
                <a:gd name="T5" fmla="*/ 24 h 72"/>
                <a:gd name="T6" fmla="*/ 48 w 72"/>
                <a:gd name="T7" fmla="*/ 72 h 72"/>
                <a:gd name="T8" fmla="*/ 72 w 72"/>
                <a:gd name="T9" fmla="*/ 48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72" y="48"/>
                  </a:moveTo>
                  <a:lnTo>
                    <a:pt x="24" y="0"/>
                  </a:lnTo>
                  <a:lnTo>
                    <a:pt x="0" y="24"/>
                  </a:lnTo>
                  <a:lnTo>
                    <a:pt x="48" y="72"/>
                  </a:lnTo>
                  <a:lnTo>
                    <a:pt x="72"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91" name="Freeform 111"/>
            <p:cNvSpPr>
              <a:spLocks/>
            </p:cNvSpPr>
            <p:nvPr/>
          </p:nvSpPr>
          <p:spPr bwMode="auto">
            <a:xfrm>
              <a:off x="1632" y="1816"/>
              <a:ext cx="72" cy="80"/>
            </a:xfrm>
            <a:custGeom>
              <a:avLst/>
              <a:gdLst>
                <a:gd name="T0" fmla="*/ 72 w 72"/>
                <a:gd name="T1" fmla="*/ 56 h 80"/>
                <a:gd name="T2" fmla="*/ 24 w 72"/>
                <a:gd name="T3" fmla="*/ 0 h 80"/>
                <a:gd name="T4" fmla="*/ 0 w 72"/>
                <a:gd name="T5" fmla="*/ 24 h 80"/>
                <a:gd name="T6" fmla="*/ 48 w 72"/>
                <a:gd name="T7" fmla="*/ 80 h 80"/>
                <a:gd name="T8" fmla="*/ 72 w 72"/>
                <a:gd name="T9" fmla="*/ 56 h 80"/>
                <a:gd name="T10" fmla="*/ 0 60000 65536"/>
                <a:gd name="T11" fmla="*/ 0 60000 65536"/>
                <a:gd name="T12" fmla="*/ 0 60000 65536"/>
                <a:gd name="T13" fmla="*/ 0 60000 65536"/>
                <a:gd name="T14" fmla="*/ 0 60000 65536"/>
                <a:gd name="T15" fmla="*/ 0 w 72"/>
                <a:gd name="T16" fmla="*/ 0 h 80"/>
                <a:gd name="T17" fmla="*/ 72 w 72"/>
                <a:gd name="T18" fmla="*/ 80 h 80"/>
              </a:gdLst>
              <a:ahLst/>
              <a:cxnLst>
                <a:cxn ang="T10">
                  <a:pos x="T0" y="T1"/>
                </a:cxn>
                <a:cxn ang="T11">
                  <a:pos x="T2" y="T3"/>
                </a:cxn>
                <a:cxn ang="T12">
                  <a:pos x="T4" y="T5"/>
                </a:cxn>
                <a:cxn ang="T13">
                  <a:pos x="T6" y="T7"/>
                </a:cxn>
                <a:cxn ang="T14">
                  <a:pos x="T8" y="T9"/>
                </a:cxn>
              </a:cxnLst>
              <a:rect l="T15" t="T16" r="T17" b="T18"/>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92" name="Freeform 112"/>
            <p:cNvSpPr>
              <a:spLocks/>
            </p:cNvSpPr>
            <p:nvPr/>
          </p:nvSpPr>
          <p:spPr bwMode="auto">
            <a:xfrm>
              <a:off x="1528" y="1712"/>
              <a:ext cx="72" cy="80"/>
            </a:xfrm>
            <a:custGeom>
              <a:avLst/>
              <a:gdLst>
                <a:gd name="T0" fmla="*/ 72 w 72"/>
                <a:gd name="T1" fmla="*/ 56 h 80"/>
                <a:gd name="T2" fmla="*/ 24 w 72"/>
                <a:gd name="T3" fmla="*/ 0 h 80"/>
                <a:gd name="T4" fmla="*/ 0 w 72"/>
                <a:gd name="T5" fmla="*/ 24 h 80"/>
                <a:gd name="T6" fmla="*/ 48 w 72"/>
                <a:gd name="T7" fmla="*/ 80 h 80"/>
                <a:gd name="T8" fmla="*/ 72 w 72"/>
                <a:gd name="T9" fmla="*/ 56 h 80"/>
                <a:gd name="T10" fmla="*/ 0 60000 65536"/>
                <a:gd name="T11" fmla="*/ 0 60000 65536"/>
                <a:gd name="T12" fmla="*/ 0 60000 65536"/>
                <a:gd name="T13" fmla="*/ 0 60000 65536"/>
                <a:gd name="T14" fmla="*/ 0 60000 65536"/>
                <a:gd name="T15" fmla="*/ 0 w 72"/>
                <a:gd name="T16" fmla="*/ 0 h 80"/>
                <a:gd name="T17" fmla="*/ 72 w 72"/>
                <a:gd name="T18" fmla="*/ 80 h 80"/>
              </a:gdLst>
              <a:ahLst/>
              <a:cxnLst>
                <a:cxn ang="T10">
                  <a:pos x="T0" y="T1"/>
                </a:cxn>
                <a:cxn ang="T11">
                  <a:pos x="T2" y="T3"/>
                </a:cxn>
                <a:cxn ang="T12">
                  <a:pos x="T4" y="T5"/>
                </a:cxn>
                <a:cxn ang="T13">
                  <a:pos x="T6" y="T7"/>
                </a:cxn>
                <a:cxn ang="T14">
                  <a:pos x="T8" y="T9"/>
                </a:cxn>
              </a:cxnLst>
              <a:rect l="T15" t="T16" r="T17" b="T18"/>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93" name="Freeform 113"/>
            <p:cNvSpPr>
              <a:spLocks/>
            </p:cNvSpPr>
            <p:nvPr/>
          </p:nvSpPr>
          <p:spPr bwMode="auto">
            <a:xfrm>
              <a:off x="1432" y="1608"/>
              <a:ext cx="72" cy="80"/>
            </a:xfrm>
            <a:custGeom>
              <a:avLst/>
              <a:gdLst>
                <a:gd name="T0" fmla="*/ 72 w 72"/>
                <a:gd name="T1" fmla="*/ 56 h 80"/>
                <a:gd name="T2" fmla="*/ 24 w 72"/>
                <a:gd name="T3" fmla="*/ 0 h 80"/>
                <a:gd name="T4" fmla="*/ 0 w 72"/>
                <a:gd name="T5" fmla="*/ 24 h 80"/>
                <a:gd name="T6" fmla="*/ 48 w 72"/>
                <a:gd name="T7" fmla="*/ 80 h 80"/>
                <a:gd name="T8" fmla="*/ 72 w 72"/>
                <a:gd name="T9" fmla="*/ 56 h 80"/>
                <a:gd name="T10" fmla="*/ 0 60000 65536"/>
                <a:gd name="T11" fmla="*/ 0 60000 65536"/>
                <a:gd name="T12" fmla="*/ 0 60000 65536"/>
                <a:gd name="T13" fmla="*/ 0 60000 65536"/>
                <a:gd name="T14" fmla="*/ 0 60000 65536"/>
                <a:gd name="T15" fmla="*/ 0 w 72"/>
                <a:gd name="T16" fmla="*/ 0 h 80"/>
                <a:gd name="T17" fmla="*/ 72 w 72"/>
                <a:gd name="T18" fmla="*/ 80 h 80"/>
              </a:gdLst>
              <a:ahLst/>
              <a:cxnLst>
                <a:cxn ang="T10">
                  <a:pos x="T0" y="T1"/>
                </a:cxn>
                <a:cxn ang="T11">
                  <a:pos x="T2" y="T3"/>
                </a:cxn>
                <a:cxn ang="T12">
                  <a:pos x="T4" y="T5"/>
                </a:cxn>
                <a:cxn ang="T13">
                  <a:pos x="T6" y="T7"/>
                </a:cxn>
                <a:cxn ang="T14">
                  <a:pos x="T8" y="T9"/>
                </a:cxn>
              </a:cxnLst>
              <a:rect l="T15" t="T16" r="T17" b="T18"/>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94" name="Freeform 114"/>
            <p:cNvSpPr>
              <a:spLocks/>
            </p:cNvSpPr>
            <p:nvPr/>
          </p:nvSpPr>
          <p:spPr bwMode="auto">
            <a:xfrm>
              <a:off x="1376" y="1544"/>
              <a:ext cx="32" cy="32"/>
            </a:xfrm>
            <a:custGeom>
              <a:avLst/>
              <a:gdLst>
                <a:gd name="T0" fmla="*/ 32 w 32"/>
                <a:gd name="T1" fmla="*/ 8 h 32"/>
                <a:gd name="T2" fmla="*/ 24 w 32"/>
                <a:gd name="T3" fmla="*/ 0 h 32"/>
                <a:gd name="T4" fmla="*/ 0 w 32"/>
                <a:gd name="T5" fmla="*/ 24 h 32"/>
                <a:gd name="T6" fmla="*/ 8 w 32"/>
                <a:gd name="T7" fmla="*/ 32 h 32"/>
                <a:gd name="T8" fmla="*/ 32 w 32"/>
                <a:gd name="T9" fmla="*/ 8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32" y="8"/>
                  </a:moveTo>
                  <a:lnTo>
                    <a:pt x="24" y="0"/>
                  </a:lnTo>
                  <a:lnTo>
                    <a:pt x="0" y="24"/>
                  </a:lnTo>
                  <a:lnTo>
                    <a:pt x="8" y="32"/>
                  </a:lnTo>
                  <a:lnTo>
                    <a:pt x="32" y="8"/>
                  </a:lnTo>
                  <a:close/>
                </a:path>
              </a:pathLst>
            </a:custGeom>
            <a:solidFill>
              <a:srgbClr val="663300"/>
            </a:solidFill>
            <a:ln w="9525">
              <a:noFill/>
              <a:round/>
              <a:headEnd/>
              <a:tailEnd/>
            </a:ln>
          </p:spPr>
          <p:txBody>
            <a:bodyPr/>
            <a:lstStyle/>
            <a:p>
              <a:pPr>
                <a:defRPr/>
              </a:pPr>
              <a:endParaRPr lang="en-AU">
                <a:latin typeface="+mn-lt"/>
                <a:cs typeface="Arial" charset="0"/>
              </a:endParaRPr>
            </a:p>
          </p:txBody>
        </p:sp>
      </p:grpSp>
      <p:grpSp>
        <p:nvGrpSpPr>
          <p:cNvPr id="41997" name="Group 129"/>
          <p:cNvGrpSpPr>
            <a:grpSpLocks/>
          </p:cNvGrpSpPr>
          <p:nvPr/>
        </p:nvGrpSpPr>
        <p:grpSpPr bwMode="auto">
          <a:xfrm>
            <a:off x="1905000" y="1971675"/>
            <a:ext cx="1079500" cy="2349500"/>
            <a:chOff x="1368" y="1200"/>
            <a:chExt cx="680" cy="1480"/>
          </a:xfrm>
        </p:grpSpPr>
        <p:sp>
          <p:nvSpPr>
            <p:cNvPr id="25673" name="Freeform 116"/>
            <p:cNvSpPr>
              <a:spLocks/>
            </p:cNvSpPr>
            <p:nvPr/>
          </p:nvSpPr>
          <p:spPr bwMode="auto">
            <a:xfrm>
              <a:off x="1368" y="2568"/>
              <a:ext cx="80" cy="112"/>
            </a:xfrm>
            <a:custGeom>
              <a:avLst/>
              <a:gdLst>
                <a:gd name="T0" fmla="*/ 0 w 80"/>
                <a:gd name="T1" fmla="*/ 112 h 112"/>
                <a:gd name="T2" fmla="*/ 8 w 80"/>
                <a:gd name="T3" fmla="*/ 0 h 112"/>
                <a:gd name="T4" fmla="*/ 32 w 80"/>
                <a:gd name="T5" fmla="*/ 48 h 112"/>
                <a:gd name="T6" fmla="*/ 80 w 80"/>
                <a:gd name="T7" fmla="*/ 32 h 112"/>
                <a:gd name="T8" fmla="*/ 0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0" y="112"/>
                  </a:moveTo>
                  <a:lnTo>
                    <a:pt x="8" y="0"/>
                  </a:lnTo>
                  <a:lnTo>
                    <a:pt x="32" y="48"/>
                  </a:lnTo>
                  <a:lnTo>
                    <a:pt x="80" y="32"/>
                  </a:lnTo>
                  <a:lnTo>
                    <a:pt x="0" y="112"/>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74" name="Freeform 117"/>
            <p:cNvSpPr>
              <a:spLocks/>
            </p:cNvSpPr>
            <p:nvPr/>
          </p:nvSpPr>
          <p:spPr bwMode="auto">
            <a:xfrm>
              <a:off x="1968" y="1200"/>
              <a:ext cx="80" cy="112"/>
            </a:xfrm>
            <a:custGeom>
              <a:avLst/>
              <a:gdLst>
                <a:gd name="T0" fmla="*/ 80 w 80"/>
                <a:gd name="T1" fmla="*/ 0 h 112"/>
                <a:gd name="T2" fmla="*/ 72 w 80"/>
                <a:gd name="T3" fmla="*/ 112 h 112"/>
                <a:gd name="T4" fmla="*/ 48 w 80"/>
                <a:gd name="T5" fmla="*/ 64 h 112"/>
                <a:gd name="T6" fmla="*/ 0 w 80"/>
                <a:gd name="T7" fmla="*/ 80 h 112"/>
                <a:gd name="T8" fmla="*/ 80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80" y="0"/>
                  </a:moveTo>
                  <a:lnTo>
                    <a:pt x="72" y="112"/>
                  </a:lnTo>
                  <a:lnTo>
                    <a:pt x="48" y="64"/>
                  </a:lnTo>
                  <a:lnTo>
                    <a:pt x="0" y="80"/>
                  </a:lnTo>
                  <a:lnTo>
                    <a:pt x="80"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75" name="Freeform 118"/>
            <p:cNvSpPr>
              <a:spLocks/>
            </p:cNvSpPr>
            <p:nvPr/>
          </p:nvSpPr>
          <p:spPr bwMode="auto">
            <a:xfrm>
              <a:off x="1392" y="2544"/>
              <a:ext cx="56" cy="88"/>
            </a:xfrm>
            <a:custGeom>
              <a:avLst/>
              <a:gdLst>
                <a:gd name="T0" fmla="*/ 0 w 56"/>
                <a:gd name="T1" fmla="*/ 64 h 88"/>
                <a:gd name="T2" fmla="*/ 32 w 56"/>
                <a:gd name="T3" fmla="*/ 0 h 88"/>
                <a:gd name="T4" fmla="*/ 56 w 56"/>
                <a:gd name="T5" fmla="*/ 24 h 88"/>
                <a:gd name="T6" fmla="*/ 24 w 56"/>
                <a:gd name="T7" fmla="*/ 88 h 88"/>
                <a:gd name="T8" fmla="*/ 0 w 56"/>
                <a:gd name="T9" fmla="*/ 64 h 88"/>
                <a:gd name="T10" fmla="*/ 0 60000 65536"/>
                <a:gd name="T11" fmla="*/ 0 60000 65536"/>
                <a:gd name="T12" fmla="*/ 0 60000 65536"/>
                <a:gd name="T13" fmla="*/ 0 60000 65536"/>
                <a:gd name="T14" fmla="*/ 0 60000 65536"/>
                <a:gd name="T15" fmla="*/ 0 w 56"/>
                <a:gd name="T16" fmla="*/ 0 h 88"/>
                <a:gd name="T17" fmla="*/ 56 w 56"/>
                <a:gd name="T18" fmla="*/ 88 h 88"/>
              </a:gdLst>
              <a:ahLst/>
              <a:cxnLst>
                <a:cxn ang="T10">
                  <a:pos x="T0" y="T1"/>
                </a:cxn>
                <a:cxn ang="T11">
                  <a:pos x="T2" y="T3"/>
                </a:cxn>
                <a:cxn ang="T12">
                  <a:pos x="T4" y="T5"/>
                </a:cxn>
                <a:cxn ang="T13">
                  <a:pos x="T6" y="T7"/>
                </a:cxn>
                <a:cxn ang="T14">
                  <a:pos x="T8" y="T9"/>
                </a:cxn>
              </a:cxnLst>
              <a:rect l="T15" t="T16" r="T17" b="T18"/>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6" name="Freeform 119"/>
            <p:cNvSpPr>
              <a:spLocks/>
            </p:cNvSpPr>
            <p:nvPr/>
          </p:nvSpPr>
          <p:spPr bwMode="auto">
            <a:xfrm>
              <a:off x="1448" y="2408"/>
              <a:ext cx="56" cy="96"/>
            </a:xfrm>
            <a:custGeom>
              <a:avLst/>
              <a:gdLst>
                <a:gd name="T0" fmla="*/ 0 w 56"/>
                <a:gd name="T1" fmla="*/ 72 h 96"/>
                <a:gd name="T2" fmla="*/ 32 w 56"/>
                <a:gd name="T3" fmla="*/ 0 h 96"/>
                <a:gd name="T4" fmla="*/ 56 w 56"/>
                <a:gd name="T5" fmla="*/ 24 h 96"/>
                <a:gd name="T6" fmla="*/ 24 w 56"/>
                <a:gd name="T7" fmla="*/ 96 h 96"/>
                <a:gd name="T8" fmla="*/ 0 w 56"/>
                <a:gd name="T9" fmla="*/ 72 h 96"/>
                <a:gd name="T10" fmla="*/ 0 60000 65536"/>
                <a:gd name="T11" fmla="*/ 0 60000 65536"/>
                <a:gd name="T12" fmla="*/ 0 60000 65536"/>
                <a:gd name="T13" fmla="*/ 0 60000 65536"/>
                <a:gd name="T14" fmla="*/ 0 60000 65536"/>
                <a:gd name="T15" fmla="*/ 0 w 56"/>
                <a:gd name="T16" fmla="*/ 0 h 96"/>
                <a:gd name="T17" fmla="*/ 56 w 56"/>
                <a:gd name="T18" fmla="*/ 96 h 96"/>
              </a:gdLst>
              <a:ahLst/>
              <a:cxnLst>
                <a:cxn ang="T10">
                  <a:pos x="T0" y="T1"/>
                </a:cxn>
                <a:cxn ang="T11">
                  <a:pos x="T2" y="T3"/>
                </a:cxn>
                <a:cxn ang="T12">
                  <a:pos x="T4" y="T5"/>
                </a:cxn>
                <a:cxn ang="T13">
                  <a:pos x="T6" y="T7"/>
                </a:cxn>
                <a:cxn ang="T14">
                  <a:pos x="T8" y="T9"/>
                </a:cxn>
              </a:cxnLst>
              <a:rect l="T15" t="T16" r="T17" b="T18"/>
              <a:pathLst>
                <a:path w="56" h="96">
                  <a:moveTo>
                    <a:pt x="0" y="72"/>
                  </a:moveTo>
                  <a:lnTo>
                    <a:pt x="32" y="0"/>
                  </a:lnTo>
                  <a:lnTo>
                    <a:pt x="56" y="24"/>
                  </a:lnTo>
                  <a:lnTo>
                    <a:pt x="24" y="96"/>
                  </a:lnTo>
                  <a:lnTo>
                    <a:pt x="0" y="72"/>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7" name="Freeform 120"/>
            <p:cNvSpPr>
              <a:spLocks/>
            </p:cNvSpPr>
            <p:nvPr/>
          </p:nvSpPr>
          <p:spPr bwMode="auto">
            <a:xfrm>
              <a:off x="1512" y="2280"/>
              <a:ext cx="56" cy="88"/>
            </a:xfrm>
            <a:custGeom>
              <a:avLst/>
              <a:gdLst>
                <a:gd name="T0" fmla="*/ 0 w 56"/>
                <a:gd name="T1" fmla="*/ 64 h 88"/>
                <a:gd name="T2" fmla="*/ 32 w 56"/>
                <a:gd name="T3" fmla="*/ 0 h 88"/>
                <a:gd name="T4" fmla="*/ 56 w 56"/>
                <a:gd name="T5" fmla="*/ 24 h 88"/>
                <a:gd name="T6" fmla="*/ 24 w 56"/>
                <a:gd name="T7" fmla="*/ 88 h 88"/>
                <a:gd name="T8" fmla="*/ 0 w 56"/>
                <a:gd name="T9" fmla="*/ 64 h 88"/>
                <a:gd name="T10" fmla="*/ 0 60000 65536"/>
                <a:gd name="T11" fmla="*/ 0 60000 65536"/>
                <a:gd name="T12" fmla="*/ 0 60000 65536"/>
                <a:gd name="T13" fmla="*/ 0 60000 65536"/>
                <a:gd name="T14" fmla="*/ 0 60000 65536"/>
                <a:gd name="T15" fmla="*/ 0 w 56"/>
                <a:gd name="T16" fmla="*/ 0 h 88"/>
                <a:gd name="T17" fmla="*/ 56 w 56"/>
                <a:gd name="T18" fmla="*/ 88 h 88"/>
              </a:gdLst>
              <a:ahLst/>
              <a:cxnLst>
                <a:cxn ang="T10">
                  <a:pos x="T0" y="T1"/>
                </a:cxn>
                <a:cxn ang="T11">
                  <a:pos x="T2" y="T3"/>
                </a:cxn>
                <a:cxn ang="T12">
                  <a:pos x="T4" y="T5"/>
                </a:cxn>
                <a:cxn ang="T13">
                  <a:pos x="T6" y="T7"/>
                </a:cxn>
                <a:cxn ang="T14">
                  <a:pos x="T8" y="T9"/>
                </a:cxn>
              </a:cxnLst>
              <a:rect l="T15" t="T16" r="T17" b="T18"/>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8" name="Freeform 121"/>
            <p:cNvSpPr>
              <a:spLocks/>
            </p:cNvSpPr>
            <p:nvPr/>
          </p:nvSpPr>
          <p:spPr bwMode="auto">
            <a:xfrm>
              <a:off x="1568" y="2152"/>
              <a:ext cx="56" cy="88"/>
            </a:xfrm>
            <a:custGeom>
              <a:avLst/>
              <a:gdLst>
                <a:gd name="T0" fmla="*/ 0 w 56"/>
                <a:gd name="T1" fmla="*/ 64 h 88"/>
                <a:gd name="T2" fmla="*/ 32 w 56"/>
                <a:gd name="T3" fmla="*/ 0 h 88"/>
                <a:gd name="T4" fmla="*/ 56 w 56"/>
                <a:gd name="T5" fmla="*/ 24 h 88"/>
                <a:gd name="T6" fmla="*/ 24 w 56"/>
                <a:gd name="T7" fmla="*/ 88 h 88"/>
                <a:gd name="T8" fmla="*/ 0 w 56"/>
                <a:gd name="T9" fmla="*/ 64 h 88"/>
                <a:gd name="T10" fmla="*/ 0 60000 65536"/>
                <a:gd name="T11" fmla="*/ 0 60000 65536"/>
                <a:gd name="T12" fmla="*/ 0 60000 65536"/>
                <a:gd name="T13" fmla="*/ 0 60000 65536"/>
                <a:gd name="T14" fmla="*/ 0 60000 65536"/>
                <a:gd name="T15" fmla="*/ 0 w 56"/>
                <a:gd name="T16" fmla="*/ 0 h 88"/>
                <a:gd name="T17" fmla="*/ 56 w 56"/>
                <a:gd name="T18" fmla="*/ 88 h 88"/>
              </a:gdLst>
              <a:ahLst/>
              <a:cxnLst>
                <a:cxn ang="T10">
                  <a:pos x="T0" y="T1"/>
                </a:cxn>
                <a:cxn ang="T11">
                  <a:pos x="T2" y="T3"/>
                </a:cxn>
                <a:cxn ang="T12">
                  <a:pos x="T4" y="T5"/>
                </a:cxn>
                <a:cxn ang="T13">
                  <a:pos x="T6" y="T7"/>
                </a:cxn>
                <a:cxn ang="T14">
                  <a:pos x="T8" y="T9"/>
                </a:cxn>
              </a:cxnLst>
              <a:rect l="T15" t="T16" r="T17" b="T18"/>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9" name="Freeform 122"/>
            <p:cNvSpPr>
              <a:spLocks/>
            </p:cNvSpPr>
            <p:nvPr/>
          </p:nvSpPr>
          <p:spPr bwMode="auto">
            <a:xfrm>
              <a:off x="1632" y="2016"/>
              <a:ext cx="56" cy="96"/>
            </a:xfrm>
            <a:custGeom>
              <a:avLst/>
              <a:gdLst>
                <a:gd name="T0" fmla="*/ 0 w 56"/>
                <a:gd name="T1" fmla="*/ 72 h 96"/>
                <a:gd name="T2" fmla="*/ 32 w 56"/>
                <a:gd name="T3" fmla="*/ 0 h 96"/>
                <a:gd name="T4" fmla="*/ 56 w 56"/>
                <a:gd name="T5" fmla="*/ 24 h 96"/>
                <a:gd name="T6" fmla="*/ 24 w 56"/>
                <a:gd name="T7" fmla="*/ 96 h 96"/>
                <a:gd name="T8" fmla="*/ 0 w 56"/>
                <a:gd name="T9" fmla="*/ 72 h 96"/>
                <a:gd name="T10" fmla="*/ 0 60000 65536"/>
                <a:gd name="T11" fmla="*/ 0 60000 65536"/>
                <a:gd name="T12" fmla="*/ 0 60000 65536"/>
                <a:gd name="T13" fmla="*/ 0 60000 65536"/>
                <a:gd name="T14" fmla="*/ 0 60000 65536"/>
                <a:gd name="T15" fmla="*/ 0 w 56"/>
                <a:gd name="T16" fmla="*/ 0 h 96"/>
                <a:gd name="T17" fmla="*/ 56 w 56"/>
                <a:gd name="T18" fmla="*/ 96 h 96"/>
              </a:gdLst>
              <a:ahLst/>
              <a:cxnLst>
                <a:cxn ang="T10">
                  <a:pos x="T0" y="T1"/>
                </a:cxn>
                <a:cxn ang="T11">
                  <a:pos x="T2" y="T3"/>
                </a:cxn>
                <a:cxn ang="T12">
                  <a:pos x="T4" y="T5"/>
                </a:cxn>
                <a:cxn ang="T13">
                  <a:pos x="T6" y="T7"/>
                </a:cxn>
                <a:cxn ang="T14">
                  <a:pos x="T8" y="T9"/>
                </a:cxn>
              </a:cxnLst>
              <a:rect l="T15" t="T16" r="T17" b="T18"/>
              <a:pathLst>
                <a:path w="56" h="96">
                  <a:moveTo>
                    <a:pt x="0" y="72"/>
                  </a:moveTo>
                  <a:lnTo>
                    <a:pt x="32" y="0"/>
                  </a:lnTo>
                  <a:lnTo>
                    <a:pt x="56" y="24"/>
                  </a:lnTo>
                  <a:lnTo>
                    <a:pt x="24" y="96"/>
                  </a:lnTo>
                  <a:lnTo>
                    <a:pt x="0" y="72"/>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0" name="Freeform 123"/>
            <p:cNvSpPr>
              <a:spLocks/>
            </p:cNvSpPr>
            <p:nvPr/>
          </p:nvSpPr>
          <p:spPr bwMode="auto">
            <a:xfrm>
              <a:off x="1688" y="1888"/>
              <a:ext cx="56" cy="88"/>
            </a:xfrm>
            <a:custGeom>
              <a:avLst/>
              <a:gdLst>
                <a:gd name="T0" fmla="*/ 0 w 56"/>
                <a:gd name="T1" fmla="*/ 64 h 88"/>
                <a:gd name="T2" fmla="*/ 32 w 56"/>
                <a:gd name="T3" fmla="*/ 0 h 88"/>
                <a:gd name="T4" fmla="*/ 56 w 56"/>
                <a:gd name="T5" fmla="*/ 24 h 88"/>
                <a:gd name="T6" fmla="*/ 24 w 56"/>
                <a:gd name="T7" fmla="*/ 88 h 88"/>
                <a:gd name="T8" fmla="*/ 0 w 56"/>
                <a:gd name="T9" fmla="*/ 64 h 88"/>
                <a:gd name="T10" fmla="*/ 0 60000 65536"/>
                <a:gd name="T11" fmla="*/ 0 60000 65536"/>
                <a:gd name="T12" fmla="*/ 0 60000 65536"/>
                <a:gd name="T13" fmla="*/ 0 60000 65536"/>
                <a:gd name="T14" fmla="*/ 0 60000 65536"/>
                <a:gd name="T15" fmla="*/ 0 w 56"/>
                <a:gd name="T16" fmla="*/ 0 h 88"/>
                <a:gd name="T17" fmla="*/ 56 w 56"/>
                <a:gd name="T18" fmla="*/ 88 h 88"/>
              </a:gdLst>
              <a:ahLst/>
              <a:cxnLst>
                <a:cxn ang="T10">
                  <a:pos x="T0" y="T1"/>
                </a:cxn>
                <a:cxn ang="T11">
                  <a:pos x="T2" y="T3"/>
                </a:cxn>
                <a:cxn ang="T12">
                  <a:pos x="T4" y="T5"/>
                </a:cxn>
                <a:cxn ang="T13">
                  <a:pos x="T6" y="T7"/>
                </a:cxn>
                <a:cxn ang="T14">
                  <a:pos x="T8" y="T9"/>
                </a:cxn>
              </a:cxnLst>
              <a:rect l="T15" t="T16" r="T17" b="T18"/>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1" name="Freeform 124"/>
            <p:cNvSpPr>
              <a:spLocks/>
            </p:cNvSpPr>
            <p:nvPr/>
          </p:nvSpPr>
          <p:spPr bwMode="auto">
            <a:xfrm>
              <a:off x="1752" y="1760"/>
              <a:ext cx="48" cy="88"/>
            </a:xfrm>
            <a:custGeom>
              <a:avLst/>
              <a:gdLst>
                <a:gd name="T0" fmla="*/ 0 w 48"/>
                <a:gd name="T1" fmla="*/ 64 h 88"/>
                <a:gd name="T2" fmla="*/ 24 w 48"/>
                <a:gd name="T3" fmla="*/ 0 h 88"/>
                <a:gd name="T4" fmla="*/ 48 w 48"/>
                <a:gd name="T5" fmla="*/ 24 h 88"/>
                <a:gd name="T6" fmla="*/ 24 w 48"/>
                <a:gd name="T7" fmla="*/ 88 h 88"/>
                <a:gd name="T8" fmla="*/ 0 w 48"/>
                <a:gd name="T9" fmla="*/ 64 h 88"/>
                <a:gd name="T10" fmla="*/ 0 60000 65536"/>
                <a:gd name="T11" fmla="*/ 0 60000 65536"/>
                <a:gd name="T12" fmla="*/ 0 60000 65536"/>
                <a:gd name="T13" fmla="*/ 0 60000 65536"/>
                <a:gd name="T14" fmla="*/ 0 60000 65536"/>
                <a:gd name="T15" fmla="*/ 0 w 48"/>
                <a:gd name="T16" fmla="*/ 0 h 88"/>
                <a:gd name="T17" fmla="*/ 48 w 48"/>
                <a:gd name="T18" fmla="*/ 88 h 88"/>
              </a:gdLst>
              <a:ahLst/>
              <a:cxnLst>
                <a:cxn ang="T10">
                  <a:pos x="T0" y="T1"/>
                </a:cxn>
                <a:cxn ang="T11">
                  <a:pos x="T2" y="T3"/>
                </a:cxn>
                <a:cxn ang="T12">
                  <a:pos x="T4" y="T5"/>
                </a:cxn>
                <a:cxn ang="T13">
                  <a:pos x="T6" y="T7"/>
                </a:cxn>
                <a:cxn ang="T14">
                  <a:pos x="T8" y="T9"/>
                </a:cxn>
              </a:cxnLst>
              <a:rect l="T15" t="T16" r="T17" b="T18"/>
              <a:pathLst>
                <a:path w="48" h="88">
                  <a:moveTo>
                    <a:pt x="0" y="64"/>
                  </a:moveTo>
                  <a:lnTo>
                    <a:pt x="24" y="0"/>
                  </a:lnTo>
                  <a:lnTo>
                    <a:pt x="48"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2" name="Freeform 125"/>
            <p:cNvSpPr>
              <a:spLocks/>
            </p:cNvSpPr>
            <p:nvPr/>
          </p:nvSpPr>
          <p:spPr bwMode="auto">
            <a:xfrm>
              <a:off x="1808" y="1624"/>
              <a:ext cx="56" cy="88"/>
            </a:xfrm>
            <a:custGeom>
              <a:avLst/>
              <a:gdLst>
                <a:gd name="T0" fmla="*/ 0 w 56"/>
                <a:gd name="T1" fmla="*/ 64 h 88"/>
                <a:gd name="T2" fmla="*/ 32 w 56"/>
                <a:gd name="T3" fmla="*/ 0 h 88"/>
                <a:gd name="T4" fmla="*/ 56 w 56"/>
                <a:gd name="T5" fmla="*/ 24 h 88"/>
                <a:gd name="T6" fmla="*/ 24 w 56"/>
                <a:gd name="T7" fmla="*/ 88 h 88"/>
                <a:gd name="T8" fmla="*/ 0 w 56"/>
                <a:gd name="T9" fmla="*/ 64 h 88"/>
                <a:gd name="T10" fmla="*/ 0 60000 65536"/>
                <a:gd name="T11" fmla="*/ 0 60000 65536"/>
                <a:gd name="T12" fmla="*/ 0 60000 65536"/>
                <a:gd name="T13" fmla="*/ 0 60000 65536"/>
                <a:gd name="T14" fmla="*/ 0 60000 65536"/>
                <a:gd name="T15" fmla="*/ 0 w 56"/>
                <a:gd name="T16" fmla="*/ 0 h 88"/>
                <a:gd name="T17" fmla="*/ 56 w 56"/>
                <a:gd name="T18" fmla="*/ 88 h 88"/>
              </a:gdLst>
              <a:ahLst/>
              <a:cxnLst>
                <a:cxn ang="T10">
                  <a:pos x="T0" y="T1"/>
                </a:cxn>
                <a:cxn ang="T11">
                  <a:pos x="T2" y="T3"/>
                </a:cxn>
                <a:cxn ang="T12">
                  <a:pos x="T4" y="T5"/>
                </a:cxn>
                <a:cxn ang="T13">
                  <a:pos x="T6" y="T7"/>
                </a:cxn>
                <a:cxn ang="T14">
                  <a:pos x="T8" y="T9"/>
                </a:cxn>
              </a:cxnLst>
              <a:rect l="T15" t="T16" r="T17" b="T18"/>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3" name="Freeform 126"/>
            <p:cNvSpPr>
              <a:spLocks/>
            </p:cNvSpPr>
            <p:nvPr/>
          </p:nvSpPr>
          <p:spPr bwMode="auto">
            <a:xfrm>
              <a:off x="1872" y="1496"/>
              <a:ext cx="48" cy="88"/>
            </a:xfrm>
            <a:custGeom>
              <a:avLst/>
              <a:gdLst>
                <a:gd name="T0" fmla="*/ 0 w 48"/>
                <a:gd name="T1" fmla="*/ 64 h 88"/>
                <a:gd name="T2" fmla="*/ 24 w 48"/>
                <a:gd name="T3" fmla="*/ 0 h 88"/>
                <a:gd name="T4" fmla="*/ 48 w 48"/>
                <a:gd name="T5" fmla="*/ 24 h 88"/>
                <a:gd name="T6" fmla="*/ 24 w 48"/>
                <a:gd name="T7" fmla="*/ 88 h 88"/>
                <a:gd name="T8" fmla="*/ 0 w 48"/>
                <a:gd name="T9" fmla="*/ 64 h 88"/>
                <a:gd name="T10" fmla="*/ 0 60000 65536"/>
                <a:gd name="T11" fmla="*/ 0 60000 65536"/>
                <a:gd name="T12" fmla="*/ 0 60000 65536"/>
                <a:gd name="T13" fmla="*/ 0 60000 65536"/>
                <a:gd name="T14" fmla="*/ 0 60000 65536"/>
                <a:gd name="T15" fmla="*/ 0 w 48"/>
                <a:gd name="T16" fmla="*/ 0 h 88"/>
                <a:gd name="T17" fmla="*/ 48 w 48"/>
                <a:gd name="T18" fmla="*/ 88 h 88"/>
              </a:gdLst>
              <a:ahLst/>
              <a:cxnLst>
                <a:cxn ang="T10">
                  <a:pos x="T0" y="T1"/>
                </a:cxn>
                <a:cxn ang="T11">
                  <a:pos x="T2" y="T3"/>
                </a:cxn>
                <a:cxn ang="T12">
                  <a:pos x="T4" y="T5"/>
                </a:cxn>
                <a:cxn ang="T13">
                  <a:pos x="T6" y="T7"/>
                </a:cxn>
                <a:cxn ang="T14">
                  <a:pos x="T8" y="T9"/>
                </a:cxn>
              </a:cxnLst>
              <a:rect l="T15" t="T16" r="T17" b="T18"/>
              <a:pathLst>
                <a:path w="48" h="88">
                  <a:moveTo>
                    <a:pt x="0" y="64"/>
                  </a:moveTo>
                  <a:lnTo>
                    <a:pt x="24" y="0"/>
                  </a:lnTo>
                  <a:lnTo>
                    <a:pt x="48" y="24"/>
                  </a:lnTo>
                  <a:lnTo>
                    <a:pt x="24" y="88"/>
                  </a:lnTo>
                  <a:lnTo>
                    <a:pt x="0" y="64"/>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4" name="Freeform 127"/>
            <p:cNvSpPr>
              <a:spLocks/>
            </p:cNvSpPr>
            <p:nvPr/>
          </p:nvSpPr>
          <p:spPr bwMode="auto">
            <a:xfrm>
              <a:off x="1928" y="1360"/>
              <a:ext cx="56" cy="96"/>
            </a:xfrm>
            <a:custGeom>
              <a:avLst/>
              <a:gdLst>
                <a:gd name="T0" fmla="*/ 0 w 56"/>
                <a:gd name="T1" fmla="*/ 72 h 96"/>
                <a:gd name="T2" fmla="*/ 32 w 56"/>
                <a:gd name="T3" fmla="*/ 0 h 96"/>
                <a:gd name="T4" fmla="*/ 56 w 56"/>
                <a:gd name="T5" fmla="*/ 24 h 96"/>
                <a:gd name="T6" fmla="*/ 24 w 56"/>
                <a:gd name="T7" fmla="*/ 96 h 96"/>
                <a:gd name="T8" fmla="*/ 0 w 56"/>
                <a:gd name="T9" fmla="*/ 72 h 96"/>
                <a:gd name="T10" fmla="*/ 0 60000 65536"/>
                <a:gd name="T11" fmla="*/ 0 60000 65536"/>
                <a:gd name="T12" fmla="*/ 0 60000 65536"/>
                <a:gd name="T13" fmla="*/ 0 60000 65536"/>
                <a:gd name="T14" fmla="*/ 0 60000 65536"/>
                <a:gd name="T15" fmla="*/ 0 w 56"/>
                <a:gd name="T16" fmla="*/ 0 h 96"/>
                <a:gd name="T17" fmla="*/ 56 w 56"/>
                <a:gd name="T18" fmla="*/ 96 h 96"/>
              </a:gdLst>
              <a:ahLst/>
              <a:cxnLst>
                <a:cxn ang="T10">
                  <a:pos x="T0" y="T1"/>
                </a:cxn>
                <a:cxn ang="T11">
                  <a:pos x="T2" y="T3"/>
                </a:cxn>
                <a:cxn ang="T12">
                  <a:pos x="T4" y="T5"/>
                </a:cxn>
                <a:cxn ang="T13">
                  <a:pos x="T6" y="T7"/>
                </a:cxn>
                <a:cxn ang="T14">
                  <a:pos x="T8" y="T9"/>
                </a:cxn>
              </a:cxnLst>
              <a:rect l="T15" t="T16" r="T17" b="T18"/>
              <a:pathLst>
                <a:path w="56" h="96">
                  <a:moveTo>
                    <a:pt x="0" y="72"/>
                  </a:moveTo>
                  <a:lnTo>
                    <a:pt x="32" y="0"/>
                  </a:lnTo>
                  <a:lnTo>
                    <a:pt x="56" y="24"/>
                  </a:lnTo>
                  <a:lnTo>
                    <a:pt x="24" y="96"/>
                  </a:lnTo>
                  <a:lnTo>
                    <a:pt x="0" y="72"/>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85" name="Freeform 128"/>
            <p:cNvSpPr>
              <a:spLocks/>
            </p:cNvSpPr>
            <p:nvPr/>
          </p:nvSpPr>
          <p:spPr bwMode="auto">
            <a:xfrm>
              <a:off x="1992" y="1256"/>
              <a:ext cx="40" cy="64"/>
            </a:xfrm>
            <a:custGeom>
              <a:avLst/>
              <a:gdLst>
                <a:gd name="T0" fmla="*/ 0 w 40"/>
                <a:gd name="T1" fmla="*/ 40 h 64"/>
                <a:gd name="T2" fmla="*/ 16 w 40"/>
                <a:gd name="T3" fmla="*/ 0 h 64"/>
                <a:gd name="T4" fmla="*/ 40 w 40"/>
                <a:gd name="T5" fmla="*/ 24 h 64"/>
                <a:gd name="T6" fmla="*/ 24 w 40"/>
                <a:gd name="T7" fmla="*/ 64 h 64"/>
                <a:gd name="T8" fmla="*/ 0 w 40"/>
                <a:gd name="T9" fmla="*/ 40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0" y="40"/>
                  </a:moveTo>
                  <a:lnTo>
                    <a:pt x="16" y="0"/>
                  </a:lnTo>
                  <a:lnTo>
                    <a:pt x="40" y="24"/>
                  </a:lnTo>
                  <a:lnTo>
                    <a:pt x="24" y="64"/>
                  </a:lnTo>
                  <a:lnTo>
                    <a:pt x="0" y="40"/>
                  </a:lnTo>
                  <a:close/>
                </a:path>
              </a:pathLst>
            </a:custGeom>
            <a:solidFill>
              <a:srgbClr val="663300"/>
            </a:solidFill>
            <a:ln w="9525">
              <a:noFill/>
              <a:round/>
              <a:headEnd/>
              <a:tailEnd/>
            </a:ln>
          </p:spPr>
          <p:txBody>
            <a:bodyPr/>
            <a:lstStyle/>
            <a:p>
              <a:pPr>
                <a:defRPr/>
              </a:pPr>
              <a:endParaRPr lang="en-AU">
                <a:latin typeface="+mn-lt"/>
                <a:cs typeface="Arial" charset="0"/>
              </a:endParaRPr>
            </a:p>
          </p:txBody>
        </p:sp>
      </p:grpSp>
      <p:grpSp>
        <p:nvGrpSpPr>
          <p:cNvPr id="41998" name="Group 154"/>
          <p:cNvGrpSpPr>
            <a:grpSpLocks/>
          </p:cNvGrpSpPr>
          <p:nvPr/>
        </p:nvGrpSpPr>
        <p:grpSpPr bwMode="auto">
          <a:xfrm>
            <a:off x="355600" y="2085975"/>
            <a:ext cx="1511300" cy="2247900"/>
            <a:chOff x="392" y="1272"/>
            <a:chExt cx="952" cy="1416"/>
          </a:xfrm>
        </p:grpSpPr>
        <p:sp>
          <p:nvSpPr>
            <p:cNvPr id="25660" name="Freeform 141"/>
            <p:cNvSpPr>
              <a:spLocks/>
            </p:cNvSpPr>
            <p:nvPr/>
          </p:nvSpPr>
          <p:spPr bwMode="auto">
            <a:xfrm>
              <a:off x="392" y="1272"/>
              <a:ext cx="88" cy="112"/>
            </a:xfrm>
            <a:custGeom>
              <a:avLst/>
              <a:gdLst>
                <a:gd name="T0" fmla="*/ 0 w 88"/>
                <a:gd name="T1" fmla="*/ 0 h 112"/>
                <a:gd name="T2" fmla="*/ 88 w 88"/>
                <a:gd name="T3" fmla="*/ 64 h 112"/>
                <a:gd name="T4" fmla="*/ 40 w 88"/>
                <a:gd name="T5" fmla="*/ 56 h 112"/>
                <a:gd name="T6" fmla="*/ 24 w 88"/>
                <a:gd name="T7" fmla="*/ 112 h 112"/>
                <a:gd name="T8" fmla="*/ 0 w 88"/>
                <a:gd name="T9" fmla="*/ 0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0"/>
                  </a:moveTo>
                  <a:lnTo>
                    <a:pt x="88" y="64"/>
                  </a:lnTo>
                  <a:lnTo>
                    <a:pt x="40" y="56"/>
                  </a:lnTo>
                  <a:lnTo>
                    <a:pt x="24" y="112"/>
                  </a:lnTo>
                  <a:lnTo>
                    <a:pt x="0"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61" name="Freeform 142"/>
            <p:cNvSpPr>
              <a:spLocks/>
            </p:cNvSpPr>
            <p:nvPr/>
          </p:nvSpPr>
          <p:spPr bwMode="auto">
            <a:xfrm>
              <a:off x="1256" y="2576"/>
              <a:ext cx="88" cy="112"/>
            </a:xfrm>
            <a:custGeom>
              <a:avLst/>
              <a:gdLst>
                <a:gd name="T0" fmla="*/ 88 w 88"/>
                <a:gd name="T1" fmla="*/ 112 h 112"/>
                <a:gd name="T2" fmla="*/ 0 w 88"/>
                <a:gd name="T3" fmla="*/ 48 h 112"/>
                <a:gd name="T4" fmla="*/ 48 w 88"/>
                <a:gd name="T5" fmla="*/ 56 h 112"/>
                <a:gd name="T6" fmla="*/ 64 w 88"/>
                <a:gd name="T7" fmla="*/ 0 h 112"/>
                <a:gd name="T8" fmla="*/ 88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112"/>
                  </a:moveTo>
                  <a:lnTo>
                    <a:pt x="0" y="48"/>
                  </a:lnTo>
                  <a:lnTo>
                    <a:pt x="48" y="56"/>
                  </a:lnTo>
                  <a:lnTo>
                    <a:pt x="64" y="0"/>
                  </a:lnTo>
                  <a:lnTo>
                    <a:pt x="88" y="112"/>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62" name="Freeform 143"/>
            <p:cNvSpPr>
              <a:spLocks/>
            </p:cNvSpPr>
            <p:nvPr/>
          </p:nvSpPr>
          <p:spPr bwMode="auto">
            <a:xfrm>
              <a:off x="1248" y="256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3" name="Freeform 144"/>
            <p:cNvSpPr>
              <a:spLocks/>
            </p:cNvSpPr>
            <p:nvPr/>
          </p:nvSpPr>
          <p:spPr bwMode="auto">
            <a:xfrm>
              <a:off x="1168" y="244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4" name="Freeform 145"/>
            <p:cNvSpPr>
              <a:spLocks/>
            </p:cNvSpPr>
            <p:nvPr/>
          </p:nvSpPr>
          <p:spPr bwMode="auto">
            <a:xfrm>
              <a:off x="1088" y="232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5" name="Freeform 146"/>
            <p:cNvSpPr>
              <a:spLocks/>
            </p:cNvSpPr>
            <p:nvPr/>
          </p:nvSpPr>
          <p:spPr bwMode="auto">
            <a:xfrm>
              <a:off x="1008" y="220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6" name="Freeform 147"/>
            <p:cNvSpPr>
              <a:spLocks/>
            </p:cNvSpPr>
            <p:nvPr/>
          </p:nvSpPr>
          <p:spPr bwMode="auto">
            <a:xfrm>
              <a:off x="928" y="208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7" name="Freeform 148"/>
            <p:cNvSpPr>
              <a:spLocks/>
            </p:cNvSpPr>
            <p:nvPr/>
          </p:nvSpPr>
          <p:spPr bwMode="auto">
            <a:xfrm>
              <a:off x="848" y="196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8" name="Freeform 149"/>
            <p:cNvSpPr>
              <a:spLocks/>
            </p:cNvSpPr>
            <p:nvPr/>
          </p:nvSpPr>
          <p:spPr bwMode="auto">
            <a:xfrm>
              <a:off x="768" y="184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69" name="Freeform 150"/>
            <p:cNvSpPr>
              <a:spLocks/>
            </p:cNvSpPr>
            <p:nvPr/>
          </p:nvSpPr>
          <p:spPr bwMode="auto">
            <a:xfrm>
              <a:off x="688" y="172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0" name="Freeform 151"/>
            <p:cNvSpPr>
              <a:spLocks/>
            </p:cNvSpPr>
            <p:nvPr/>
          </p:nvSpPr>
          <p:spPr bwMode="auto">
            <a:xfrm>
              <a:off x="608" y="160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1" name="Freeform 152"/>
            <p:cNvSpPr>
              <a:spLocks/>
            </p:cNvSpPr>
            <p:nvPr/>
          </p:nvSpPr>
          <p:spPr bwMode="auto">
            <a:xfrm>
              <a:off x="528" y="148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72" name="Freeform 153"/>
            <p:cNvSpPr>
              <a:spLocks/>
            </p:cNvSpPr>
            <p:nvPr/>
          </p:nvSpPr>
          <p:spPr bwMode="auto">
            <a:xfrm>
              <a:off x="448" y="1368"/>
              <a:ext cx="64" cy="80"/>
            </a:xfrm>
            <a:custGeom>
              <a:avLst/>
              <a:gdLst>
                <a:gd name="T0" fmla="*/ 64 w 64"/>
                <a:gd name="T1" fmla="*/ 56 h 80"/>
                <a:gd name="T2" fmla="*/ 24 w 64"/>
                <a:gd name="T3" fmla="*/ 0 h 80"/>
                <a:gd name="T4" fmla="*/ 0 w 64"/>
                <a:gd name="T5" fmla="*/ 24 h 80"/>
                <a:gd name="T6" fmla="*/ 40 w 64"/>
                <a:gd name="T7" fmla="*/ 80 h 80"/>
                <a:gd name="T8" fmla="*/ 64 w 64"/>
                <a:gd name="T9" fmla="*/ 56 h 80"/>
                <a:gd name="T10" fmla="*/ 0 60000 65536"/>
                <a:gd name="T11" fmla="*/ 0 60000 65536"/>
                <a:gd name="T12" fmla="*/ 0 60000 65536"/>
                <a:gd name="T13" fmla="*/ 0 60000 65536"/>
                <a:gd name="T14" fmla="*/ 0 60000 65536"/>
                <a:gd name="T15" fmla="*/ 0 w 64"/>
                <a:gd name="T16" fmla="*/ 0 h 80"/>
                <a:gd name="T17" fmla="*/ 64 w 64"/>
                <a:gd name="T18" fmla="*/ 80 h 80"/>
              </a:gdLst>
              <a:ahLst/>
              <a:cxnLst>
                <a:cxn ang="T10">
                  <a:pos x="T0" y="T1"/>
                </a:cxn>
                <a:cxn ang="T11">
                  <a:pos x="T2" y="T3"/>
                </a:cxn>
                <a:cxn ang="T12">
                  <a:pos x="T4" y="T5"/>
                </a:cxn>
                <a:cxn ang="T13">
                  <a:pos x="T6" y="T7"/>
                </a:cxn>
                <a:cxn ang="T14">
                  <a:pos x="T8" y="T9"/>
                </a:cxn>
              </a:cxnLst>
              <a:rect l="T15" t="T16" r="T17" b="T18"/>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pPr>
                <a:defRPr/>
              </a:pPr>
              <a:endParaRPr lang="en-AU">
                <a:latin typeface="+mn-lt"/>
                <a:cs typeface="Arial" charset="0"/>
              </a:endParaRPr>
            </a:p>
          </p:txBody>
        </p:sp>
      </p:grpSp>
      <p:grpSp>
        <p:nvGrpSpPr>
          <p:cNvPr id="41999" name="Group 160"/>
          <p:cNvGrpSpPr>
            <a:grpSpLocks/>
          </p:cNvGrpSpPr>
          <p:nvPr/>
        </p:nvGrpSpPr>
        <p:grpSpPr bwMode="auto">
          <a:xfrm>
            <a:off x="1663700" y="1692275"/>
            <a:ext cx="215900" cy="647700"/>
            <a:chOff x="1216" y="1024"/>
            <a:chExt cx="136" cy="408"/>
          </a:xfrm>
        </p:grpSpPr>
        <p:sp>
          <p:nvSpPr>
            <p:cNvPr id="25655" name="Freeform 155"/>
            <p:cNvSpPr>
              <a:spLocks/>
            </p:cNvSpPr>
            <p:nvPr/>
          </p:nvSpPr>
          <p:spPr bwMode="auto">
            <a:xfrm>
              <a:off x="1216" y="1024"/>
              <a:ext cx="80" cy="112"/>
            </a:xfrm>
            <a:custGeom>
              <a:avLst/>
              <a:gdLst>
                <a:gd name="T0" fmla="*/ 16 w 80"/>
                <a:gd name="T1" fmla="*/ 0 h 112"/>
                <a:gd name="T2" fmla="*/ 80 w 80"/>
                <a:gd name="T3" fmla="*/ 88 h 112"/>
                <a:gd name="T4" fmla="*/ 32 w 80"/>
                <a:gd name="T5" fmla="*/ 72 h 112"/>
                <a:gd name="T6" fmla="*/ 0 w 80"/>
                <a:gd name="T7" fmla="*/ 112 h 112"/>
                <a:gd name="T8" fmla="*/ 16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16" y="0"/>
                  </a:moveTo>
                  <a:lnTo>
                    <a:pt x="80" y="88"/>
                  </a:lnTo>
                  <a:lnTo>
                    <a:pt x="32" y="72"/>
                  </a:lnTo>
                  <a:lnTo>
                    <a:pt x="0" y="112"/>
                  </a:lnTo>
                  <a:lnTo>
                    <a:pt x="16"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56" name="Freeform 156"/>
            <p:cNvSpPr>
              <a:spLocks/>
            </p:cNvSpPr>
            <p:nvPr/>
          </p:nvSpPr>
          <p:spPr bwMode="auto">
            <a:xfrm>
              <a:off x="1272" y="1320"/>
              <a:ext cx="80" cy="112"/>
            </a:xfrm>
            <a:custGeom>
              <a:avLst/>
              <a:gdLst>
                <a:gd name="T0" fmla="*/ 64 w 80"/>
                <a:gd name="T1" fmla="*/ 112 h 112"/>
                <a:gd name="T2" fmla="*/ 0 w 80"/>
                <a:gd name="T3" fmla="*/ 24 h 112"/>
                <a:gd name="T4" fmla="*/ 48 w 80"/>
                <a:gd name="T5" fmla="*/ 40 h 112"/>
                <a:gd name="T6" fmla="*/ 80 w 80"/>
                <a:gd name="T7" fmla="*/ 0 h 112"/>
                <a:gd name="T8" fmla="*/ 64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64" y="112"/>
                  </a:moveTo>
                  <a:lnTo>
                    <a:pt x="0" y="24"/>
                  </a:lnTo>
                  <a:lnTo>
                    <a:pt x="48" y="40"/>
                  </a:lnTo>
                  <a:lnTo>
                    <a:pt x="80" y="0"/>
                  </a:lnTo>
                  <a:lnTo>
                    <a:pt x="64" y="112"/>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57" name="Freeform 157"/>
            <p:cNvSpPr>
              <a:spLocks/>
            </p:cNvSpPr>
            <p:nvPr/>
          </p:nvSpPr>
          <p:spPr bwMode="auto">
            <a:xfrm>
              <a:off x="1288" y="1280"/>
              <a:ext cx="40" cy="96"/>
            </a:xfrm>
            <a:custGeom>
              <a:avLst/>
              <a:gdLst>
                <a:gd name="T0" fmla="*/ 40 w 40"/>
                <a:gd name="T1" fmla="*/ 72 h 96"/>
                <a:gd name="T2" fmla="*/ 24 w 40"/>
                <a:gd name="T3" fmla="*/ 0 h 96"/>
                <a:gd name="T4" fmla="*/ 0 w 40"/>
                <a:gd name="T5" fmla="*/ 24 h 96"/>
                <a:gd name="T6" fmla="*/ 16 w 40"/>
                <a:gd name="T7" fmla="*/ 96 h 96"/>
                <a:gd name="T8" fmla="*/ 4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40" y="72"/>
                  </a:moveTo>
                  <a:lnTo>
                    <a:pt x="24" y="0"/>
                  </a:lnTo>
                  <a:lnTo>
                    <a:pt x="0" y="24"/>
                  </a:lnTo>
                  <a:lnTo>
                    <a:pt x="16" y="96"/>
                  </a:lnTo>
                  <a:lnTo>
                    <a:pt x="40" y="72"/>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8" name="Freeform 158"/>
            <p:cNvSpPr>
              <a:spLocks/>
            </p:cNvSpPr>
            <p:nvPr/>
          </p:nvSpPr>
          <p:spPr bwMode="auto">
            <a:xfrm>
              <a:off x="1248" y="1144"/>
              <a:ext cx="40" cy="96"/>
            </a:xfrm>
            <a:custGeom>
              <a:avLst/>
              <a:gdLst>
                <a:gd name="T0" fmla="*/ 40 w 40"/>
                <a:gd name="T1" fmla="*/ 72 h 96"/>
                <a:gd name="T2" fmla="*/ 24 w 40"/>
                <a:gd name="T3" fmla="*/ 0 h 96"/>
                <a:gd name="T4" fmla="*/ 0 w 40"/>
                <a:gd name="T5" fmla="*/ 24 h 96"/>
                <a:gd name="T6" fmla="*/ 16 w 40"/>
                <a:gd name="T7" fmla="*/ 96 h 96"/>
                <a:gd name="T8" fmla="*/ 4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40" y="72"/>
                  </a:moveTo>
                  <a:lnTo>
                    <a:pt x="24" y="0"/>
                  </a:lnTo>
                  <a:lnTo>
                    <a:pt x="0" y="24"/>
                  </a:lnTo>
                  <a:lnTo>
                    <a:pt x="16" y="96"/>
                  </a:lnTo>
                  <a:lnTo>
                    <a:pt x="40" y="72"/>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9" name="Freeform 159"/>
            <p:cNvSpPr>
              <a:spLocks/>
            </p:cNvSpPr>
            <p:nvPr/>
          </p:nvSpPr>
          <p:spPr bwMode="auto">
            <a:xfrm>
              <a:off x="1232" y="1072"/>
              <a:ext cx="24" cy="40"/>
            </a:xfrm>
            <a:custGeom>
              <a:avLst/>
              <a:gdLst>
                <a:gd name="T0" fmla="*/ 24 w 24"/>
                <a:gd name="T1" fmla="*/ 0 h 40"/>
                <a:gd name="T2" fmla="*/ 24 w 24"/>
                <a:gd name="T3" fmla="*/ 16 h 40"/>
                <a:gd name="T4" fmla="*/ 0 w 24"/>
                <a:gd name="T5" fmla="*/ 40 h 40"/>
                <a:gd name="T6" fmla="*/ 0 w 24"/>
                <a:gd name="T7" fmla="*/ 24 h 40"/>
                <a:gd name="T8" fmla="*/ 24 w 24"/>
                <a:gd name="T9" fmla="*/ 0 h 40"/>
                <a:gd name="T10" fmla="*/ 0 60000 65536"/>
                <a:gd name="T11" fmla="*/ 0 60000 65536"/>
                <a:gd name="T12" fmla="*/ 0 60000 65536"/>
                <a:gd name="T13" fmla="*/ 0 60000 65536"/>
                <a:gd name="T14" fmla="*/ 0 60000 65536"/>
                <a:gd name="T15" fmla="*/ 0 w 24"/>
                <a:gd name="T16" fmla="*/ 0 h 40"/>
                <a:gd name="T17" fmla="*/ 24 w 24"/>
                <a:gd name="T18" fmla="*/ 40 h 40"/>
              </a:gdLst>
              <a:ahLst/>
              <a:cxnLst>
                <a:cxn ang="T10">
                  <a:pos x="T0" y="T1"/>
                </a:cxn>
                <a:cxn ang="T11">
                  <a:pos x="T2" y="T3"/>
                </a:cxn>
                <a:cxn ang="T12">
                  <a:pos x="T4" y="T5"/>
                </a:cxn>
                <a:cxn ang="T13">
                  <a:pos x="T6" y="T7"/>
                </a:cxn>
                <a:cxn ang="T14">
                  <a:pos x="T8" y="T9"/>
                </a:cxn>
              </a:cxnLst>
              <a:rect l="T15" t="T16" r="T17" b="T18"/>
              <a:pathLst>
                <a:path w="24" h="40">
                  <a:moveTo>
                    <a:pt x="24" y="0"/>
                  </a:moveTo>
                  <a:lnTo>
                    <a:pt x="24" y="16"/>
                  </a:lnTo>
                  <a:lnTo>
                    <a:pt x="0" y="40"/>
                  </a:lnTo>
                  <a:lnTo>
                    <a:pt x="0" y="24"/>
                  </a:lnTo>
                  <a:lnTo>
                    <a:pt x="24" y="0"/>
                  </a:lnTo>
                  <a:close/>
                </a:path>
              </a:pathLst>
            </a:custGeom>
            <a:solidFill>
              <a:srgbClr val="663300"/>
            </a:solidFill>
            <a:ln w="9525">
              <a:noFill/>
              <a:round/>
              <a:headEnd/>
              <a:tailEnd/>
            </a:ln>
          </p:spPr>
          <p:txBody>
            <a:bodyPr/>
            <a:lstStyle/>
            <a:p>
              <a:pPr>
                <a:defRPr/>
              </a:pPr>
              <a:endParaRPr lang="en-AU">
                <a:latin typeface="+mn-lt"/>
                <a:cs typeface="Arial" charset="0"/>
              </a:endParaRPr>
            </a:p>
          </p:txBody>
        </p:sp>
      </p:grpSp>
      <p:grpSp>
        <p:nvGrpSpPr>
          <p:cNvPr id="42000" name="Group 174"/>
          <p:cNvGrpSpPr>
            <a:grpSpLocks/>
          </p:cNvGrpSpPr>
          <p:nvPr/>
        </p:nvGrpSpPr>
        <p:grpSpPr bwMode="auto">
          <a:xfrm>
            <a:off x="368300" y="1882775"/>
            <a:ext cx="2565400" cy="254000"/>
            <a:chOff x="400" y="1144"/>
            <a:chExt cx="1616" cy="160"/>
          </a:xfrm>
        </p:grpSpPr>
        <p:sp>
          <p:nvSpPr>
            <p:cNvPr id="25642" name="Freeform 161"/>
            <p:cNvSpPr>
              <a:spLocks/>
            </p:cNvSpPr>
            <p:nvPr/>
          </p:nvSpPr>
          <p:spPr bwMode="auto">
            <a:xfrm>
              <a:off x="400" y="1224"/>
              <a:ext cx="104" cy="80"/>
            </a:xfrm>
            <a:custGeom>
              <a:avLst/>
              <a:gdLst>
                <a:gd name="T0" fmla="*/ 0 w 104"/>
                <a:gd name="T1" fmla="*/ 48 h 80"/>
                <a:gd name="T2" fmla="*/ 104 w 104"/>
                <a:gd name="T3" fmla="*/ 0 h 80"/>
                <a:gd name="T4" fmla="*/ 72 w 104"/>
                <a:gd name="T5" fmla="*/ 40 h 80"/>
                <a:gd name="T6" fmla="*/ 104 w 104"/>
                <a:gd name="T7" fmla="*/ 80 h 80"/>
                <a:gd name="T8" fmla="*/ 0 w 104"/>
                <a:gd name="T9" fmla="*/ 48 h 80"/>
                <a:gd name="T10" fmla="*/ 0 60000 65536"/>
                <a:gd name="T11" fmla="*/ 0 60000 65536"/>
                <a:gd name="T12" fmla="*/ 0 60000 65536"/>
                <a:gd name="T13" fmla="*/ 0 60000 65536"/>
                <a:gd name="T14" fmla="*/ 0 60000 65536"/>
                <a:gd name="T15" fmla="*/ 0 w 104"/>
                <a:gd name="T16" fmla="*/ 0 h 80"/>
                <a:gd name="T17" fmla="*/ 104 w 104"/>
                <a:gd name="T18" fmla="*/ 80 h 80"/>
              </a:gdLst>
              <a:ahLst/>
              <a:cxnLst>
                <a:cxn ang="T10">
                  <a:pos x="T0" y="T1"/>
                </a:cxn>
                <a:cxn ang="T11">
                  <a:pos x="T2" y="T3"/>
                </a:cxn>
                <a:cxn ang="T12">
                  <a:pos x="T4" y="T5"/>
                </a:cxn>
                <a:cxn ang="T13">
                  <a:pos x="T6" y="T7"/>
                </a:cxn>
                <a:cxn ang="T14">
                  <a:pos x="T8" y="T9"/>
                </a:cxn>
              </a:cxnLst>
              <a:rect l="T15" t="T16" r="T17" b="T18"/>
              <a:pathLst>
                <a:path w="104" h="80">
                  <a:moveTo>
                    <a:pt x="0" y="48"/>
                  </a:moveTo>
                  <a:lnTo>
                    <a:pt x="104" y="0"/>
                  </a:lnTo>
                  <a:lnTo>
                    <a:pt x="72" y="40"/>
                  </a:lnTo>
                  <a:lnTo>
                    <a:pt x="104" y="80"/>
                  </a:lnTo>
                  <a:lnTo>
                    <a:pt x="0" y="48"/>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43" name="Freeform 162"/>
            <p:cNvSpPr>
              <a:spLocks/>
            </p:cNvSpPr>
            <p:nvPr/>
          </p:nvSpPr>
          <p:spPr bwMode="auto">
            <a:xfrm>
              <a:off x="1912" y="1144"/>
              <a:ext cx="104" cy="80"/>
            </a:xfrm>
            <a:custGeom>
              <a:avLst/>
              <a:gdLst>
                <a:gd name="T0" fmla="*/ 104 w 104"/>
                <a:gd name="T1" fmla="*/ 32 h 80"/>
                <a:gd name="T2" fmla="*/ 0 w 104"/>
                <a:gd name="T3" fmla="*/ 80 h 80"/>
                <a:gd name="T4" fmla="*/ 32 w 104"/>
                <a:gd name="T5" fmla="*/ 40 h 80"/>
                <a:gd name="T6" fmla="*/ 0 w 104"/>
                <a:gd name="T7" fmla="*/ 0 h 80"/>
                <a:gd name="T8" fmla="*/ 104 w 104"/>
                <a:gd name="T9" fmla="*/ 32 h 80"/>
                <a:gd name="T10" fmla="*/ 0 60000 65536"/>
                <a:gd name="T11" fmla="*/ 0 60000 65536"/>
                <a:gd name="T12" fmla="*/ 0 60000 65536"/>
                <a:gd name="T13" fmla="*/ 0 60000 65536"/>
                <a:gd name="T14" fmla="*/ 0 60000 65536"/>
                <a:gd name="T15" fmla="*/ 0 w 104"/>
                <a:gd name="T16" fmla="*/ 0 h 80"/>
                <a:gd name="T17" fmla="*/ 104 w 104"/>
                <a:gd name="T18" fmla="*/ 80 h 80"/>
              </a:gdLst>
              <a:ahLst/>
              <a:cxnLst>
                <a:cxn ang="T10">
                  <a:pos x="T0" y="T1"/>
                </a:cxn>
                <a:cxn ang="T11">
                  <a:pos x="T2" y="T3"/>
                </a:cxn>
                <a:cxn ang="T12">
                  <a:pos x="T4" y="T5"/>
                </a:cxn>
                <a:cxn ang="T13">
                  <a:pos x="T6" y="T7"/>
                </a:cxn>
                <a:cxn ang="T14">
                  <a:pos x="T8" y="T9"/>
                </a:cxn>
              </a:cxnLst>
              <a:rect l="T15" t="T16" r="T17" b="T18"/>
              <a:pathLst>
                <a:path w="104" h="80">
                  <a:moveTo>
                    <a:pt x="104" y="32"/>
                  </a:moveTo>
                  <a:lnTo>
                    <a:pt x="0" y="80"/>
                  </a:lnTo>
                  <a:lnTo>
                    <a:pt x="32" y="40"/>
                  </a:lnTo>
                  <a:lnTo>
                    <a:pt x="0" y="0"/>
                  </a:lnTo>
                  <a:lnTo>
                    <a:pt x="104" y="32"/>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44" name="Freeform 163"/>
            <p:cNvSpPr>
              <a:spLocks/>
            </p:cNvSpPr>
            <p:nvPr/>
          </p:nvSpPr>
          <p:spPr bwMode="auto">
            <a:xfrm>
              <a:off x="1864" y="1176"/>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45" name="Freeform 164"/>
            <p:cNvSpPr>
              <a:spLocks/>
            </p:cNvSpPr>
            <p:nvPr/>
          </p:nvSpPr>
          <p:spPr bwMode="auto">
            <a:xfrm>
              <a:off x="1720" y="1184"/>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46" name="Freeform 165"/>
            <p:cNvSpPr>
              <a:spLocks/>
            </p:cNvSpPr>
            <p:nvPr/>
          </p:nvSpPr>
          <p:spPr bwMode="auto">
            <a:xfrm>
              <a:off x="1576" y="1192"/>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47" name="Freeform 166"/>
            <p:cNvSpPr>
              <a:spLocks/>
            </p:cNvSpPr>
            <p:nvPr/>
          </p:nvSpPr>
          <p:spPr bwMode="auto">
            <a:xfrm>
              <a:off x="1432" y="1200"/>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48" name="Freeform 167"/>
            <p:cNvSpPr>
              <a:spLocks/>
            </p:cNvSpPr>
            <p:nvPr/>
          </p:nvSpPr>
          <p:spPr bwMode="auto">
            <a:xfrm>
              <a:off x="1288" y="1208"/>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49" name="Freeform 168"/>
            <p:cNvSpPr>
              <a:spLocks/>
            </p:cNvSpPr>
            <p:nvPr/>
          </p:nvSpPr>
          <p:spPr bwMode="auto">
            <a:xfrm>
              <a:off x="1144" y="1216"/>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0" name="Freeform 169"/>
            <p:cNvSpPr>
              <a:spLocks/>
            </p:cNvSpPr>
            <p:nvPr/>
          </p:nvSpPr>
          <p:spPr bwMode="auto">
            <a:xfrm>
              <a:off x="1000" y="1224"/>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1" name="Freeform 170"/>
            <p:cNvSpPr>
              <a:spLocks/>
            </p:cNvSpPr>
            <p:nvPr/>
          </p:nvSpPr>
          <p:spPr bwMode="auto">
            <a:xfrm>
              <a:off x="856" y="1232"/>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2" name="Freeform 171"/>
            <p:cNvSpPr>
              <a:spLocks/>
            </p:cNvSpPr>
            <p:nvPr/>
          </p:nvSpPr>
          <p:spPr bwMode="auto">
            <a:xfrm>
              <a:off x="712" y="1240"/>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3" name="Freeform 172"/>
            <p:cNvSpPr>
              <a:spLocks/>
            </p:cNvSpPr>
            <p:nvPr/>
          </p:nvSpPr>
          <p:spPr bwMode="auto">
            <a:xfrm>
              <a:off x="568" y="1248"/>
              <a:ext cx="96" cy="24"/>
            </a:xfrm>
            <a:custGeom>
              <a:avLst/>
              <a:gdLst>
                <a:gd name="T0" fmla="*/ 72 w 96"/>
                <a:gd name="T1" fmla="*/ 0 h 24"/>
                <a:gd name="T2" fmla="*/ 0 w 96"/>
                <a:gd name="T3" fmla="*/ 0 h 24"/>
                <a:gd name="T4" fmla="*/ 24 w 96"/>
                <a:gd name="T5" fmla="*/ 24 h 24"/>
                <a:gd name="T6" fmla="*/ 96 w 96"/>
                <a:gd name="T7" fmla="*/ 24 h 24"/>
                <a:gd name="T8" fmla="*/ 72 w 96"/>
                <a:gd name="T9" fmla="*/ 0 h 24"/>
                <a:gd name="T10" fmla="*/ 0 60000 65536"/>
                <a:gd name="T11" fmla="*/ 0 60000 65536"/>
                <a:gd name="T12" fmla="*/ 0 60000 65536"/>
                <a:gd name="T13" fmla="*/ 0 60000 65536"/>
                <a:gd name="T14" fmla="*/ 0 60000 65536"/>
                <a:gd name="T15" fmla="*/ 0 w 96"/>
                <a:gd name="T16" fmla="*/ 0 h 24"/>
                <a:gd name="T17" fmla="*/ 96 w 96"/>
                <a:gd name="T18" fmla="*/ 24 h 24"/>
              </a:gdLst>
              <a:ahLst/>
              <a:cxnLst>
                <a:cxn ang="T10">
                  <a:pos x="T0" y="T1"/>
                </a:cxn>
                <a:cxn ang="T11">
                  <a:pos x="T2" y="T3"/>
                </a:cxn>
                <a:cxn ang="T12">
                  <a:pos x="T4" y="T5"/>
                </a:cxn>
                <a:cxn ang="T13">
                  <a:pos x="T6" y="T7"/>
                </a:cxn>
                <a:cxn ang="T14">
                  <a:pos x="T8" y="T9"/>
                </a:cxn>
              </a:cxnLst>
              <a:rect l="T15" t="T16" r="T17" b="T18"/>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54" name="Freeform 173"/>
            <p:cNvSpPr>
              <a:spLocks/>
            </p:cNvSpPr>
            <p:nvPr/>
          </p:nvSpPr>
          <p:spPr bwMode="auto">
            <a:xfrm>
              <a:off x="464" y="1256"/>
              <a:ext cx="56" cy="24"/>
            </a:xfrm>
            <a:custGeom>
              <a:avLst/>
              <a:gdLst>
                <a:gd name="T0" fmla="*/ 32 w 56"/>
                <a:gd name="T1" fmla="*/ 0 h 24"/>
                <a:gd name="T2" fmla="*/ 0 w 56"/>
                <a:gd name="T3" fmla="*/ 0 h 24"/>
                <a:gd name="T4" fmla="*/ 24 w 56"/>
                <a:gd name="T5" fmla="*/ 24 h 24"/>
                <a:gd name="T6" fmla="*/ 56 w 56"/>
                <a:gd name="T7" fmla="*/ 24 h 24"/>
                <a:gd name="T8" fmla="*/ 32 w 56"/>
                <a:gd name="T9" fmla="*/ 0 h 24"/>
                <a:gd name="T10" fmla="*/ 0 60000 65536"/>
                <a:gd name="T11" fmla="*/ 0 60000 65536"/>
                <a:gd name="T12" fmla="*/ 0 60000 65536"/>
                <a:gd name="T13" fmla="*/ 0 60000 65536"/>
                <a:gd name="T14" fmla="*/ 0 60000 65536"/>
                <a:gd name="T15" fmla="*/ 0 w 56"/>
                <a:gd name="T16" fmla="*/ 0 h 24"/>
                <a:gd name="T17" fmla="*/ 56 w 56"/>
                <a:gd name="T18" fmla="*/ 24 h 24"/>
              </a:gdLst>
              <a:ahLst/>
              <a:cxnLst>
                <a:cxn ang="T10">
                  <a:pos x="T0" y="T1"/>
                </a:cxn>
                <a:cxn ang="T11">
                  <a:pos x="T2" y="T3"/>
                </a:cxn>
                <a:cxn ang="T12">
                  <a:pos x="T4" y="T5"/>
                </a:cxn>
                <a:cxn ang="T13">
                  <a:pos x="T6" y="T7"/>
                </a:cxn>
                <a:cxn ang="T14">
                  <a:pos x="T8" y="T9"/>
                </a:cxn>
              </a:cxnLst>
              <a:rect l="T15" t="T16" r="T17" b="T18"/>
              <a:pathLst>
                <a:path w="56" h="24">
                  <a:moveTo>
                    <a:pt x="32" y="0"/>
                  </a:moveTo>
                  <a:lnTo>
                    <a:pt x="0" y="0"/>
                  </a:lnTo>
                  <a:lnTo>
                    <a:pt x="24" y="24"/>
                  </a:lnTo>
                  <a:lnTo>
                    <a:pt x="56" y="24"/>
                  </a:lnTo>
                  <a:lnTo>
                    <a:pt x="32" y="0"/>
                  </a:lnTo>
                  <a:close/>
                </a:path>
              </a:pathLst>
            </a:custGeom>
            <a:solidFill>
              <a:srgbClr val="663300"/>
            </a:solidFill>
            <a:ln w="9525">
              <a:noFill/>
              <a:round/>
              <a:headEnd/>
              <a:tailEnd/>
            </a:ln>
          </p:spPr>
          <p:txBody>
            <a:bodyPr/>
            <a:lstStyle/>
            <a:p>
              <a:pPr>
                <a:defRPr/>
              </a:pPr>
              <a:endParaRPr lang="en-AU">
                <a:latin typeface="+mn-lt"/>
                <a:cs typeface="Arial" charset="0"/>
              </a:endParaRPr>
            </a:p>
          </p:txBody>
        </p:sp>
      </p:grpSp>
      <p:grpSp>
        <p:nvGrpSpPr>
          <p:cNvPr id="42001" name="Group 178"/>
          <p:cNvGrpSpPr>
            <a:grpSpLocks/>
          </p:cNvGrpSpPr>
          <p:nvPr/>
        </p:nvGrpSpPr>
        <p:grpSpPr bwMode="auto">
          <a:xfrm>
            <a:off x="368300" y="3927475"/>
            <a:ext cx="1524000" cy="584200"/>
            <a:chOff x="400" y="2432"/>
            <a:chExt cx="960" cy="368"/>
          </a:xfrm>
        </p:grpSpPr>
        <p:sp>
          <p:nvSpPr>
            <p:cNvPr id="25639" name="Freeform 175"/>
            <p:cNvSpPr>
              <a:spLocks/>
            </p:cNvSpPr>
            <p:nvPr/>
          </p:nvSpPr>
          <p:spPr bwMode="auto">
            <a:xfrm>
              <a:off x="400" y="2432"/>
              <a:ext cx="128" cy="88"/>
            </a:xfrm>
            <a:custGeom>
              <a:avLst/>
              <a:gdLst>
                <a:gd name="T0" fmla="*/ 0 w 128"/>
                <a:gd name="T1" fmla="*/ 0 h 88"/>
                <a:gd name="T2" fmla="*/ 128 w 128"/>
                <a:gd name="T3" fmla="*/ 0 h 88"/>
                <a:gd name="T4" fmla="*/ 112 w 128"/>
                <a:gd name="T5" fmla="*/ 40 h 88"/>
                <a:gd name="T6" fmla="*/ 96 w 128"/>
                <a:gd name="T7" fmla="*/ 88 h 88"/>
                <a:gd name="T8" fmla="*/ 0 w 128"/>
                <a:gd name="T9" fmla="*/ 0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0" y="0"/>
                  </a:moveTo>
                  <a:lnTo>
                    <a:pt x="128" y="0"/>
                  </a:lnTo>
                  <a:lnTo>
                    <a:pt x="112" y="40"/>
                  </a:lnTo>
                  <a:lnTo>
                    <a:pt x="96" y="88"/>
                  </a:lnTo>
                  <a:lnTo>
                    <a:pt x="0" y="0"/>
                  </a:lnTo>
                  <a:close/>
                </a:path>
              </a:pathLst>
            </a:custGeom>
            <a:solidFill>
              <a:srgbClr val="000000"/>
            </a:solidFill>
            <a:ln w="12700">
              <a:solidFill>
                <a:srgbClr val="000000"/>
              </a:solidFill>
              <a:prstDash val="solid"/>
              <a:round/>
              <a:headEnd/>
              <a:tailEnd/>
            </a:ln>
          </p:spPr>
          <p:txBody>
            <a:bodyPr/>
            <a:lstStyle/>
            <a:p>
              <a:pPr>
                <a:defRPr/>
              </a:pPr>
              <a:endParaRPr lang="en-AU">
                <a:latin typeface="+mn-lt"/>
                <a:cs typeface="Arial" charset="0"/>
              </a:endParaRPr>
            </a:p>
          </p:txBody>
        </p:sp>
        <p:sp>
          <p:nvSpPr>
            <p:cNvPr id="25640" name="Freeform 176"/>
            <p:cNvSpPr>
              <a:spLocks/>
            </p:cNvSpPr>
            <p:nvPr/>
          </p:nvSpPr>
          <p:spPr bwMode="auto">
            <a:xfrm>
              <a:off x="1232" y="2712"/>
              <a:ext cx="128" cy="88"/>
            </a:xfrm>
            <a:custGeom>
              <a:avLst/>
              <a:gdLst>
                <a:gd name="T0" fmla="*/ 128 w 128"/>
                <a:gd name="T1" fmla="*/ 88 h 88"/>
                <a:gd name="T2" fmla="*/ 0 w 128"/>
                <a:gd name="T3" fmla="*/ 88 h 88"/>
                <a:gd name="T4" fmla="*/ 16 w 128"/>
                <a:gd name="T5" fmla="*/ 48 h 88"/>
                <a:gd name="T6" fmla="*/ 32 w 128"/>
                <a:gd name="T7" fmla="*/ 0 h 88"/>
                <a:gd name="T8" fmla="*/ 128 w 128"/>
                <a:gd name="T9" fmla="*/ 88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128" y="88"/>
                  </a:moveTo>
                  <a:lnTo>
                    <a:pt x="0" y="88"/>
                  </a:lnTo>
                  <a:lnTo>
                    <a:pt x="16" y="48"/>
                  </a:lnTo>
                  <a:lnTo>
                    <a:pt x="32" y="0"/>
                  </a:lnTo>
                  <a:lnTo>
                    <a:pt x="128" y="88"/>
                  </a:lnTo>
                  <a:close/>
                </a:path>
              </a:pathLst>
            </a:custGeom>
            <a:solidFill>
              <a:srgbClr val="000000"/>
            </a:solidFill>
            <a:ln w="12700">
              <a:solidFill>
                <a:srgbClr val="000000"/>
              </a:solidFill>
              <a:prstDash val="solid"/>
              <a:round/>
              <a:headEnd/>
              <a:tailEnd/>
            </a:ln>
          </p:spPr>
          <p:txBody>
            <a:bodyPr/>
            <a:lstStyle/>
            <a:p>
              <a:pPr>
                <a:defRPr/>
              </a:pPr>
              <a:endParaRPr lang="en-AU">
                <a:latin typeface="+mn-lt"/>
                <a:cs typeface="Arial" charset="0"/>
              </a:endParaRPr>
            </a:p>
          </p:txBody>
        </p:sp>
        <p:sp>
          <p:nvSpPr>
            <p:cNvPr id="25641" name="Line 177"/>
            <p:cNvSpPr>
              <a:spLocks noChangeShapeType="1"/>
            </p:cNvSpPr>
            <p:nvPr/>
          </p:nvSpPr>
          <p:spPr bwMode="auto">
            <a:xfrm>
              <a:off x="512" y="2472"/>
              <a:ext cx="736" cy="288"/>
            </a:xfrm>
            <a:prstGeom prst="line">
              <a:avLst/>
            </a:prstGeom>
            <a:noFill/>
            <a:ln w="25400">
              <a:solidFill>
                <a:srgbClr val="000000"/>
              </a:solidFill>
              <a:round/>
              <a:headEnd/>
              <a:tailEnd/>
            </a:ln>
          </p:spPr>
          <p:txBody>
            <a:bodyPr/>
            <a:lstStyle/>
            <a:p>
              <a:pPr>
                <a:defRPr/>
              </a:pPr>
              <a:endParaRPr lang="en-AU">
                <a:latin typeface="+mn-lt"/>
                <a:cs typeface="Arial" charset="0"/>
              </a:endParaRPr>
            </a:p>
          </p:txBody>
        </p:sp>
      </p:grpSp>
      <p:sp>
        <p:nvSpPr>
          <p:cNvPr id="25621" name="Rectangle 179"/>
          <p:cNvSpPr>
            <a:spLocks noChangeArrowheads="1"/>
          </p:cNvSpPr>
          <p:nvPr/>
        </p:nvSpPr>
        <p:spPr bwMode="auto">
          <a:xfrm>
            <a:off x="990600" y="3965575"/>
            <a:ext cx="203200" cy="355600"/>
          </a:xfrm>
          <a:prstGeom prst="rect">
            <a:avLst/>
          </a:prstGeom>
          <a:solidFill>
            <a:srgbClr val="FFFFFF"/>
          </a:solidFill>
          <a:ln w="9525">
            <a:noFill/>
            <a:miter lim="800000"/>
            <a:headEnd/>
            <a:tailEnd/>
          </a:ln>
        </p:spPr>
        <p:txBody>
          <a:bodyPr/>
          <a:lstStyle/>
          <a:p>
            <a:pPr>
              <a:defRPr/>
            </a:pPr>
            <a:endParaRPr lang="en-AU">
              <a:latin typeface="+mn-lt"/>
              <a:cs typeface="Arial" charset="0"/>
            </a:endParaRPr>
          </a:p>
        </p:txBody>
      </p:sp>
      <p:sp>
        <p:nvSpPr>
          <p:cNvPr id="25622" name="Rectangle 180"/>
          <p:cNvSpPr>
            <a:spLocks noChangeArrowheads="1"/>
          </p:cNvSpPr>
          <p:nvPr/>
        </p:nvSpPr>
        <p:spPr bwMode="auto">
          <a:xfrm>
            <a:off x="990600" y="3965575"/>
            <a:ext cx="171450" cy="369888"/>
          </a:xfrm>
          <a:prstGeom prst="rect">
            <a:avLst/>
          </a:prstGeom>
          <a:noFill/>
          <a:ln w="9525">
            <a:noFill/>
            <a:miter lim="800000"/>
            <a:headEnd/>
            <a:tailEnd/>
          </a:ln>
        </p:spPr>
        <p:txBody>
          <a:bodyPr wrap="none" lIns="0" tIns="0" rIns="0" bIns="0">
            <a:spAutoFit/>
          </a:bodyPr>
          <a:lstStyle/>
          <a:p>
            <a:pPr>
              <a:defRPr/>
            </a:pPr>
            <a:r>
              <a:rPr lang="en-US" i="1">
                <a:solidFill>
                  <a:srgbClr val="000000"/>
                </a:solidFill>
                <a:latin typeface="+mn-lt"/>
                <a:cs typeface="Arial" charset="0"/>
              </a:rPr>
              <a:t>a</a:t>
            </a:r>
            <a:endParaRPr lang="en-US" i="1">
              <a:latin typeface="+mn-lt"/>
              <a:cs typeface="Arial" charset="0"/>
            </a:endParaRPr>
          </a:p>
        </p:txBody>
      </p:sp>
      <p:grpSp>
        <p:nvGrpSpPr>
          <p:cNvPr id="42004" name="Group 140"/>
          <p:cNvGrpSpPr>
            <a:grpSpLocks/>
          </p:cNvGrpSpPr>
          <p:nvPr/>
        </p:nvGrpSpPr>
        <p:grpSpPr bwMode="auto">
          <a:xfrm>
            <a:off x="406400" y="2441575"/>
            <a:ext cx="1447800" cy="1320800"/>
            <a:chOff x="424" y="1496"/>
            <a:chExt cx="912" cy="832"/>
          </a:xfrm>
        </p:grpSpPr>
        <p:sp>
          <p:nvSpPr>
            <p:cNvPr id="25625" name="Freeform 130"/>
            <p:cNvSpPr>
              <a:spLocks/>
            </p:cNvSpPr>
            <p:nvPr/>
          </p:nvSpPr>
          <p:spPr bwMode="auto">
            <a:xfrm>
              <a:off x="424" y="2232"/>
              <a:ext cx="104" cy="96"/>
            </a:xfrm>
            <a:custGeom>
              <a:avLst/>
              <a:gdLst>
                <a:gd name="T0" fmla="*/ 0 w 104"/>
                <a:gd name="T1" fmla="*/ 96 h 96"/>
                <a:gd name="T2" fmla="*/ 48 w 104"/>
                <a:gd name="T3" fmla="*/ 0 h 96"/>
                <a:gd name="T4" fmla="*/ 56 w 104"/>
                <a:gd name="T5" fmla="*/ 48 h 96"/>
                <a:gd name="T6" fmla="*/ 104 w 104"/>
                <a:gd name="T7" fmla="*/ 56 h 96"/>
                <a:gd name="T8" fmla="*/ 0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96"/>
                  </a:moveTo>
                  <a:lnTo>
                    <a:pt x="48" y="0"/>
                  </a:lnTo>
                  <a:lnTo>
                    <a:pt x="56" y="48"/>
                  </a:lnTo>
                  <a:lnTo>
                    <a:pt x="104" y="56"/>
                  </a:lnTo>
                  <a:lnTo>
                    <a:pt x="0" y="96"/>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26" name="Freeform 131"/>
            <p:cNvSpPr>
              <a:spLocks/>
            </p:cNvSpPr>
            <p:nvPr/>
          </p:nvSpPr>
          <p:spPr bwMode="auto">
            <a:xfrm>
              <a:off x="1232" y="1496"/>
              <a:ext cx="104" cy="96"/>
            </a:xfrm>
            <a:custGeom>
              <a:avLst/>
              <a:gdLst>
                <a:gd name="T0" fmla="*/ 104 w 104"/>
                <a:gd name="T1" fmla="*/ 0 h 96"/>
                <a:gd name="T2" fmla="*/ 56 w 104"/>
                <a:gd name="T3" fmla="*/ 96 h 96"/>
                <a:gd name="T4" fmla="*/ 48 w 104"/>
                <a:gd name="T5" fmla="*/ 48 h 96"/>
                <a:gd name="T6" fmla="*/ 0 w 104"/>
                <a:gd name="T7" fmla="*/ 40 h 96"/>
                <a:gd name="T8" fmla="*/ 104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0"/>
                  </a:moveTo>
                  <a:lnTo>
                    <a:pt x="56" y="96"/>
                  </a:lnTo>
                  <a:lnTo>
                    <a:pt x="48" y="48"/>
                  </a:lnTo>
                  <a:lnTo>
                    <a:pt x="0" y="40"/>
                  </a:lnTo>
                  <a:lnTo>
                    <a:pt x="104" y="0"/>
                  </a:lnTo>
                  <a:close/>
                </a:path>
              </a:pathLst>
            </a:custGeom>
            <a:solidFill>
              <a:srgbClr val="663300"/>
            </a:solidFill>
            <a:ln w="12700">
              <a:solidFill>
                <a:srgbClr val="663300"/>
              </a:solidFill>
              <a:prstDash val="solid"/>
              <a:round/>
              <a:headEnd/>
              <a:tailEnd/>
            </a:ln>
          </p:spPr>
          <p:txBody>
            <a:bodyPr/>
            <a:lstStyle/>
            <a:p>
              <a:pPr>
                <a:defRPr/>
              </a:pPr>
              <a:endParaRPr lang="en-AU">
                <a:latin typeface="+mn-lt"/>
                <a:cs typeface="Arial" charset="0"/>
              </a:endParaRPr>
            </a:p>
          </p:txBody>
        </p:sp>
        <p:sp>
          <p:nvSpPr>
            <p:cNvPr id="25627" name="Freeform 132"/>
            <p:cNvSpPr>
              <a:spLocks/>
            </p:cNvSpPr>
            <p:nvPr/>
          </p:nvSpPr>
          <p:spPr bwMode="auto">
            <a:xfrm>
              <a:off x="472" y="2224"/>
              <a:ext cx="80" cy="72"/>
            </a:xfrm>
            <a:custGeom>
              <a:avLst/>
              <a:gdLst>
                <a:gd name="T0" fmla="*/ 0 w 80"/>
                <a:gd name="T1" fmla="*/ 48 h 72"/>
                <a:gd name="T2" fmla="*/ 56 w 80"/>
                <a:gd name="T3" fmla="*/ 0 h 72"/>
                <a:gd name="T4" fmla="*/ 80 w 80"/>
                <a:gd name="T5" fmla="*/ 24 h 72"/>
                <a:gd name="T6" fmla="*/ 24 w 80"/>
                <a:gd name="T7" fmla="*/ 72 h 72"/>
                <a:gd name="T8" fmla="*/ 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28" name="Freeform 133"/>
            <p:cNvSpPr>
              <a:spLocks/>
            </p:cNvSpPr>
            <p:nvPr/>
          </p:nvSpPr>
          <p:spPr bwMode="auto">
            <a:xfrm>
              <a:off x="576" y="2128"/>
              <a:ext cx="80" cy="72"/>
            </a:xfrm>
            <a:custGeom>
              <a:avLst/>
              <a:gdLst>
                <a:gd name="T0" fmla="*/ 0 w 80"/>
                <a:gd name="T1" fmla="*/ 48 h 72"/>
                <a:gd name="T2" fmla="*/ 56 w 80"/>
                <a:gd name="T3" fmla="*/ 0 h 72"/>
                <a:gd name="T4" fmla="*/ 80 w 80"/>
                <a:gd name="T5" fmla="*/ 24 h 72"/>
                <a:gd name="T6" fmla="*/ 24 w 80"/>
                <a:gd name="T7" fmla="*/ 72 h 72"/>
                <a:gd name="T8" fmla="*/ 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29" name="Freeform 134"/>
            <p:cNvSpPr>
              <a:spLocks/>
            </p:cNvSpPr>
            <p:nvPr/>
          </p:nvSpPr>
          <p:spPr bwMode="auto">
            <a:xfrm>
              <a:off x="680" y="2032"/>
              <a:ext cx="80" cy="72"/>
            </a:xfrm>
            <a:custGeom>
              <a:avLst/>
              <a:gdLst>
                <a:gd name="T0" fmla="*/ 0 w 80"/>
                <a:gd name="T1" fmla="*/ 48 h 72"/>
                <a:gd name="T2" fmla="*/ 56 w 80"/>
                <a:gd name="T3" fmla="*/ 0 h 72"/>
                <a:gd name="T4" fmla="*/ 80 w 80"/>
                <a:gd name="T5" fmla="*/ 24 h 72"/>
                <a:gd name="T6" fmla="*/ 24 w 80"/>
                <a:gd name="T7" fmla="*/ 72 h 72"/>
                <a:gd name="T8" fmla="*/ 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30" name="Freeform 135"/>
            <p:cNvSpPr>
              <a:spLocks/>
            </p:cNvSpPr>
            <p:nvPr/>
          </p:nvSpPr>
          <p:spPr bwMode="auto">
            <a:xfrm>
              <a:off x="792" y="1928"/>
              <a:ext cx="72" cy="72"/>
            </a:xfrm>
            <a:custGeom>
              <a:avLst/>
              <a:gdLst>
                <a:gd name="T0" fmla="*/ 0 w 72"/>
                <a:gd name="T1" fmla="*/ 48 h 72"/>
                <a:gd name="T2" fmla="*/ 48 w 72"/>
                <a:gd name="T3" fmla="*/ 0 h 72"/>
                <a:gd name="T4" fmla="*/ 72 w 72"/>
                <a:gd name="T5" fmla="*/ 24 h 72"/>
                <a:gd name="T6" fmla="*/ 24 w 72"/>
                <a:gd name="T7" fmla="*/ 72 h 72"/>
                <a:gd name="T8" fmla="*/ 0 w 72"/>
                <a:gd name="T9" fmla="*/ 48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48"/>
                  </a:moveTo>
                  <a:lnTo>
                    <a:pt x="48" y="0"/>
                  </a:lnTo>
                  <a:lnTo>
                    <a:pt x="72"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31" name="Freeform 136"/>
            <p:cNvSpPr>
              <a:spLocks/>
            </p:cNvSpPr>
            <p:nvPr/>
          </p:nvSpPr>
          <p:spPr bwMode="auto">
            <a:xfrm>
              <a:off x="896" y="1832"/>
              <a:ext cx="80" cy="72"/>
            </a:xfrm>
            <a:custGeom>
              <a:avLst/>
              <a:gdLst>
                <a:gd name="T0" fmla="*/ 0 w 80"/>
                <a:gd name="T1" fmla="*/ 48 h 72"/>
                <a:gd name="T2" fmla="*/ 56 w 80"/>
                <a:gd name="T3" fmla="*/ 0 h 72"/>
                <a:gd name="T4" fmla="*/ 80 w 80"/>
                <a:gd name="T5" fmla="*/ 24 h 72"/>
                <a:gd name="T6" fmla="*/ 24 w 80"/>
                <a:gd name="T7" fmla="*/ 72 h 72"/>
                <a:gd name="T8" fmla="*/ 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32" name="Freeform 137"/>
            <p:cNvSpPr>
              <a:spLocks/>
            </p:cNvSpPr>
            <p:nvPr/>
          </p:nvSpPr>
          <p:spPr bwMode="auto">
            <a:xfrm>
              <a:off x="1000" y="1736"/>
              <a:ext cx="80" cy="72"/>
            </a:xfrm>
            <a:custGeom>
              <a:avLst/>
              <a:gdLst>
                <a:gd name="T0" fmla="*/ 0 w 80"/>
                <a:gd name="T1" fmla="*/ 48 h 72"/>
                <a:gd name="T2" fmla="*/ 56 w 80"/>
                <a:gd name="T3" fmla="*/ 0 h 72"/>
                <a:gd name="T4" fmla="*/ 80 w 80"/>
                <a:gd name="T5" fmla="*/ 24 h 72"/>
                <a:gd name="T6" fmla="*/ 24 w 80"/>
                <a:gd name="T7" fmla="*/ 72 h 72"/>
                <a:gd name="T8" fmla="*/ 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33" name="Freeform 138"/>
            <p:cNvSpPr>
              <a:spLocks/>
            </p:cNvSpPr>
            <p:nvPr/>
          </p:nvSpPr>
          <p:spPr bwMode="auto">
            <a:xfrm>
              <a:off x="1104" y="1640"/>
              <a:ext cx="80" cy="72"/>
            </a:xfrm>
            <a:custGeom>
              <a:avLst/>
              <a:gdLst>
                <a:gd name="T0" fmla="*/ 0 w 80"/>
                <a:gd name="T1" fmla="*/ 48 h 72"/>
                <a:gd name="T2" fmla="*/ 56 w 80"/>
                <a:gd name="T3" fmla="*/ 0 h 72"/>
                <a:gd name="T4" fmla="*/ 80 w 80"/>
                <a:gd name="T5" fmla="*/ 24 h 72"/>
                <a:gd name="T6" fmla="*/ 24 w 80"/>
                <a:gd name="T7" fmla="*/ 72 h 72"/>
                <a:gd name="T8" fmla="*/ 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sp>
          <p:nvSpPr>
            <p:cNvPr id="25634" name="Freeform 139"/>
            <p:cNvSpPr>
              <a:spLocks/>
            </p:cNvSpPr>
            <p:nvPr/>
          </p:nvSpPr>
          <p:spPr bwMode="auto">
            <a:xfrm>
              <a:off x="1216" y="1544"/>
              <a:ext cx="72" cy="72"/>
            </a:xfrm>
            <a:custGeom>
              <a:avLst/>
              <a:gdLst>
                <a:gd name="T0" fmla="*/ 0 w 72"/>
                <a:gd name="T1" fmla="*/ 48 h 72"/>
                <a:gd name="T2" fmla="*/ 48 w 72"/>
                <a:gd name="T3" fmla="*/ 0 h 72"/>
                <a:gd name="T4" fmla="*/ 72 w 72"/>
                <a:gd name="T5" fmla="*/ 24 h 72"/>
                <a:gd name="T6" fmla="*/ 24 w 72"/>
                <a:gd name="T7" fmla="*/ 72 h 72"/>
                <a:gd name="T8" fmla="*/ 0 w 72"/>
                <a:gd name="T9" fmla="*/ 48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48"/>
                  </a:moveTo>
                  <a:lnTo>
                    <a:pt x="48" y="0"/>
                  </a:lnTo>
                  <a:lnTo>
                    <a:pt x="72" y="24"/>
                  </a:lnTo>
                  <a:lnTo>
                    <a:pt x="24" y="72"/>
                  </a:lnTo>
                  <a:lnTo>
                    <a:pt x="0" y="48"/>
                  </a:lnTo>
                  <a:close/>
                </a:path>
              </a:pathLst>
            </a:custGeom>
            <a:solidFill>
              <a:srgbClr val="663300"/>
            </a:solidFill>
            <a:ln w="9525">
              <a:noFill/>
              <a:round/>
              <a:headEnd/>
              <a:tailEnd/>
            </a:ln>
          </p:spPr>
          <p:txBody>
            <a:bodyPr/>
            <a:lstStyle/>
            <a:p>
              <a:pPr>
                <a:defRPr/>
              </a:pPr>
              <a:endParaRPr lang="en-AU">
                <a:latin typeface="+mn-lt"/>
                <a:cs typeface="Arial" charset="0"/>
              </a:endParaRPr>
            </a:p>
          </p:txBody>
        </p:sp>
      </p:grpSp>
      <p:sp>
        <p:nvSpPr>
          <p:cNvPr id="25609" name="Rectangle 8"/>
          <p:cNvSpPr>
            <a:spLocks noChangeArrowheads="1"/>
          </p:cNvSpPr>
          <p:nvPr/>
        </p:nvSpPr>
        <p:spPr bwMode="auto">
          <a:xfrm>
            <a:off x="479425" y="4329113"/>
            <a:ext cx="1933575" cy="647700"/>
          </a:xfrm>
          <a:prstGeom prst="rect">
            <a:avLst/>
          </a:prstGeom>
          <a:noFill/>
          <a:ln w="9525">
            <a:noFill/>
            <a:miter lim="800000"/>
            <a:headEnd/>
            <a:tailEnd/>
          </a:ln>
        </p:spPr>
        <p:txBody>
          <a:bodyPr wrap="none">
            <a:spAutoFit/>
          </a:bodyPr>
          <a:lstStyle/>
          <a:p>
            <a:pPr>
              <a:defRPr/>
            </a:pPr>
            <a:r>
              <a:rPr lang="en-US" sz="1200" dirty="0">
                <a:solidFill>
                  <a:srgbClr val="000000"/>
                </a:solidFill>
                <a:latin typeface="+mn-lt"/>
                <a:cs typeface="Arial" charset="0"/>
              </a:rPr>
              <a:t>Adapted from</a:t>
            </a:r>
          </a:p>
          <a:p>
            <a:pPr>
              <a:defRPr/>
            </a:pPr>
            <a:r>
              <a:rPr lang="en-US" sz="1200" dirty="0">
                <a:solidFill>
                  <a:srgbClr val="000000"/>
                </a:solidFill>
                <a:latin typeface="+mn-lt"/>
                <a:cs typeface="Arial" charset="0"/>
              </a:rPr>
              <a:t>Fig. 3.1(a),</a:t>
            </a:r>
          </a:p>
          <a:p>
            <a:pPr>
              <a:defRPr/>
            </a:pPr>
            <a:r>
              <a:rPr lang="en-US" sz="1200" i="1" dirty="0">
                <a:solidFill>
                  <a:srgbClr val="000000"/>
                </a:solidFill>
                <a:latin typeface="Arial" charset="0"/>
                <a:cs typeface="Arial" charset="0"/>
              </a:rPr>
              <a:t>Callister &amp; Rethwisch 8e.</a:t>
            </a:r>
            <a:endParaRPr lang="en-US" sz="1200" dirty="0">
              <a:solidFill>
                <a:srgbClr val="000000"/>
              </a:solidFill>
              <a:latin typeface="Arial" charset="0"/>
              <a:cs typeface="Arial" charset="0"/>
            </a:endParaRPr>
          </a:p>
        </p:txBody>
      </p:sp>
      <p:grpSp>
        <p:nvGrpSpPr>
          <p:cNvPr id="9" name="Group 8"/>
          <p:cNvGrpSpPr>
            <a:grpSpLocks/>
          </p:cNvGrpSpPr>
          <p:nvPr/>
        </p:nvGrpSpPr>
        <p:grpSpPr bwMode="auto">
          <a:xfrm>
            <a:off x="5586413" y="3609975"/>
            <a:ext cx="3449637" cy="839788"/>
            <a:chOff x="5587026" y="3609975"/>
            <a:chExt cx="3449470" cy="839788"/>
          </a:xfrm>
        </p:grpSpPr>
        <p:sp>
          <p:nvSpPr>
            <p:cNvPr id="8" name="Rectangle 7"/>
            <p:cNvSpPr/>
            <p:nvPr/>
          </p:nvSpPr>
          <p:spPr bwMode="auto">
            <a:xfrm>
              <a:off x="5587026" y="3762375"/>
              <a:ext cx="1362009" cy="566738"/>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AU">
                <a:latin typeface="Arial" charset="0"/>
                <a:cs typeface="Arial" charset="0"/>
              </a:endParaRPr>
            </a:p>
          </p:txBody>
        </p:sp>
        <p:grpSp>
          <p:nvGrpSpPr>
            <p:cNvPr id="42018" name="Group 183"/>
            <p:cNvGrpSpPr>
              <a:grpSpLocks/>
            </p:cNvGrpSpPr>
            <p:nvPr/>
          </p:nvGrpSpPr>
          <p:grpSpPr bwMode="auto">
            <a:xfrm>
              <a:off x="6911584" y="3609975"/>
              <a:ext cx="2124912" cy="839788"/>
              <a:chOff x="3080" y="3512"/>
              <a:chExt cx="1300" cy="529"/>
            </a:xfrm>
          </p:grpSpPr>
          <p:grpSp>
            <p:nvGrpSpPr>
              <p:cNvPr id="42020" name="Group 69"/>
              <p:cNvGrpSpPr>
                <a:grpSpLocks/>
              </p:cNvGrpSpPr>
              <p:nvPr/>
            </p:nvGrpSpPr>
            <p:grpSpPr bwMode="auto">
              <a:xfrm>
                <a:off x="3080" y="3728"/>
                <a:ext cx="512" cy="96"/>
                <a:chOff x="3088" y="3736"/>
                <a:chExt cx="512" cy="96"/>
              </a:xfrm>
            </p:grpSpPr>
            <p:sp>
              <p:nvSpPr>
                <p:cNvPr id="25732" name="Freeform 67"/>
                <p:cNvSpPr>
                  <a:spLocks/>
                </p:cNvSpPr>
                <p:nvPr/>
              </p:nvSpPr>
              <p:spPr bwMode="auto">
                <a:xfrm>
                  <a:off x="3088" y="3736"/>
                  <a:ext cx="120" cy="96"/>
                </a:xfrm>
                <a:custGeom>
                  <a:avLst/>
                  <a:gdLst>
                    <a:gd name="T0" fmla="*/ 0 w 120"/>
                    <a:gd name="T1" fmla="*/ 48 h 96"/>
                    <a:gd name="T2" fmla="*/ 120 w 120"/>
                    <a:gd name="T3" fmla="*/ 0 h 96"/>
                    <a:gd name="T4" fmla="*/ 120 w 120"/>
                    <a:gd name="T5" fmla="*/ 48 h 96"/>
                    <a:gd name="T6" fmla="*/ 120 w 120"/>
                    <a:gd name="T7" fmla="*/ 96 h 96"/>
                    <a:gd name="T8" fmla="*/ 0 w 120"/>
                    <a:gd name="T9" fmla="*/ 48 h 96"/>
                    <a:gd name="T10" fmla="*/ 0 60000 65536"/>
                    <a:gd name="T11" fmla="*/ 0 60000 65536"/>
                    <a:gd name="T12" fmla="*/ 0 60000 65536"/>
                    <a:gd name="T13" fmla="*/ 0 60000 65536"/>
                    <a:gd name="T14" fmla="*/ 0 60000 65536"/>
                    <a:gd name="T15" fmla="*/ 0 w 120"/>
                    <a:gd name="T16" fmla="*/ 0 h 96"/>
                    <a:gd name="T17" fmla="*/ 120 w 120"/>
                    <a:gd name="T18" fmla="*/ 96 h 96"/>
                  </a:gdLst>
                  <a:ahLst/>
                  <a:cxnLst>
                    <a:cxn ang="T10">
                      <a:pos x="T0" y="T1"/>
                    </a:cxn>
                    <a:cxn ang="T11">
                      <a:pos x="T2" y="T3"/>
                    </a:cxn>
                    <a:cxn ang="T12">
                      <a:pos x="T4" y="T5"/>
                    </a:cxn>
                    <a:cxn ang="T13">
                      <a:pos x="T6" y="T7"/>
                    </a:cxn>
                    <a:cxn ang="T14">
                      <a:pos x="T8" y="T9"/>
                    </a:cxn>
                  </a:cxnLst>
                  <a:rect l="T15" t="T16" r="T17" b="T18"/>
                  <a:pathLst>
                    <a:path w="120" h="96">
                      <a:moveTo>
                        <a:pt x="0" y="48"/>
                      </a:moveTo>
                      <a:lnTo>
                        <a:pt x="120" y="0"/>
                      </a:lnTo>
                      <a:lnTo>
                        <a:pt x="120" y="48"/>
                      </a:lnTo>
                      <a:lnTo>
                        <a:pt x="120" y="96"/>
                      </a:lnTo>
                      <a:lnTo>
                        <a:pt x="0" y="48"/>
                      </a:lnTo>
                      <a:close/>
                    </a:path>
                  </a:pathLst>
                </a:custGeom>
                <a:solidFill>
                  <a:srgbClr val="0066FF"/>
                </a:solidFill>
                <a:ln w="12700">
                  <a:solidFill>
                    <a:srgbClr val="0066FF"/>
                  </a:solidFill>
                  <a:prstDash val="solid"/>
                  <a:round/>
                  <a:headEnd/>
                  <a:tailEnd/>
                </a:ln>
              </p:spPr>
              <p:txBody>
                <a:bodyPr/>
                <a:lstStyle/>
                <a:p>
                  <a:pPr>
                    <a:defRPr/>
                  </a:pPr>
                  <a:endParaRPr lang="en-AU">
                    <a:latin typeface="+mn-lt"/>
                    <a:cs typeface="Arial" charset="0"/>
                  </a:endParaRPr>
                </a:p>
              </p:txBody>
            </p:sp>
            <p:sp>
              <p:nvSpPr>
                <p:cNvPr id="25733" name="Line 68"/>
                <p:cNvSpPr>
                  <a:spLocks noChangeShapeType="1"/>
                </p:cNvSpPr>
                <p:nvPr/>
              </p:nvSpPr>
              <p:spPr bwMode="auto">
                <a:xfrm>
                  <a:off x="3208" y="3784"/>
                  <a:ext cx="387" cy="1"/>
                </a:xfrm>
                <a:prstGeom prst="line">
                  <a:avLst/>
                </a:prstGeom>
                <a:noFill/>
                <a:ln w="25400">
                  <a:solidFill>
                    <a:srgbClr val="0066FF"/>
                  </a:solidFill>
                  <a:round/>
                  <a:headEnd/>
                  <a:tailEnd/>
                </a:ln>
              </p:spPr>
              <p:txBody>
                <a:bodyPr/>
                <a:lstStyle/>
                <a:p>
                  <a:pPr>
                    <a:defRPr/>
                  </a:pPr>
                  <a:endParaRPr lang="en-AU">
                    <a:latin typeface="+mn-lt"/>
                    <a:cs typeface="Arial" charset="0"/>
                  </a:endParaRPr>
                </a:p>
              </p:txBody>
            </p:sp>
          </p:grpSp>
          <p:grpSp>
            <p:nvGrpSpPr>
              <p:cNvPr id="42021" name="Group 100"/>
              <p:cNvGrpSpPr>
                <a:grpSpLocks/>
              </p:cNvGrpSpPr>
              <p:nvPr/>
            </p:nvGrpSpPr>
            <p:grpSpPr bwMode="auto">
              <a:xfrm>
                <a:off x="3628" y="3512"/>
                <a:ext cx="752" cy="529"/>
                <a:chOff x="3636" y="3520"/>
                <a:chExt cx="752" cy="529"/>
              </a:xfrm>
            </p:grpSpPr>
            <p:sp>
              <p:nvSpPr>
                <p:cNvPr id="25728" name="Rectangle 70"/>
                <p:cNvSpPr>
                  <a:spLocks noChangeArrowheads="1"/>
                </p:cNvSpPr>
                <p:nvPr/>
              </p:nvSpPr>
              <p:spPr bwMode="auto">
                <a:xfrm>
                  <a:off x="3630" y="3812"/>
                  <a:ext cx="758" cy="232"/>
                </a:xfrm>
                <a:prstGeom prst="rect">
                  <a:avLst/>
                </a:prstGeom>
                <a:noFill/>
                <a:ln w="12700">
                  <a:solidFill>
                    <a:srgbClr val="FFFFFF"/>
                  </a:solidFill>
                  <a:miter lim="800000"/>
                  <a:headEnd/>
                  <a:tailEnd/>
                </a:ln>
              </p:spPr>
              <p:txBody>
                <a:bodyPr/>
                <a:lstStyle/>
                <a:p>
                  <a:pPr>
                    <a:defRPr/>
                  </a:pPr>
                  <a:endParaRPr lang="en-AU">
                    <a:latin typeface="+mn-lt"/>
                    <a:cs typeface="Times New Roman" pitchFamily="18" charset="0"/>
                  </a:endParaRPr>
                </a:p>
              </p:txBody>
            </p:sp>
            <p:sp>
              <p:nvSpPr>
                <p:cNvPr id="25729" name="Rectangle 71"/>
                <p:cNvSpPr>
                  <a:spLocks noChangeArrowheads="1"/>
                </p:cNvSpPr>
                <p:nvPr/>
              </p:nvSpPr>
              <p:spPr bwMode="auto">
                <a:xfrm>
                  <a:off x="3686" y="3816"/>
                  <a:ext cx="658" cy="233"/>
                </a:xfrm>
                <a:prstGeom prst="rect">
                  <a:avLst/>
                </a:prstGeom>
                <a:noFill/>
                <a:ln w="9525">
                  <a:noFill/>
                  <a:miter lim="800000"/>
                  <a:headEnd/>
                  <a:tailEnd/>
                </a:ln>
              </p:spPr>
              <p:txBody>
                <a:bodyPr wrap="none" lIns="0" tIns="0" rIns="0" bIns="0">
                  <a:spAutoFit/>
                </a:bodyPr>
                <a:lstStyle/>
                <a:p>
                  <a:pPr>
                    <a:defRPr/>
                  </a:pPr>
                  <a:r>
                    <a:rPr lang="en-US">
                      <a:solidFill>
                        <a:srgbClr val="0066FF"/>
                      </a:solidFill>
                      <a:latin typeface="+mn-lt"/>
                      <a:cs typeface="Times New Roman" pitchFamily="18" charset="0"/>
                    </a:rPr>
                    <a:t>unit cell</a:t>
                  </a:r>
                  <a:endParaRPr lang="en-US">
                    <a:latin typeface="+mn-lt"/>
                    <a:cs typeface="Times New Roman" pitchFamily="18" charset="0"/>
                  </a:endParaRPr>
                </a:p>
              </p:txBody>
            </p:sp>
            <p:sp>
              <p:nvSpPr>
                <p:cNvPr id="25730" name="Line 72"/>
                <p:cNvSpPr>
                  <a:spLocks noChangeShapeType="1"/>
                </p:cNvSpPr>
                <p:nvPr/>
              </p:nvSpPr>
              <p:spPr bwMode="auto">
                <a:xfrm>
                  <a:off x="3666" y="3792"/>
                  <a:ext cx="686" cy="1"/>
                </a:xfrm>
                <a:prstGeom prst="line">
                  <a:avLst/>
                </a:prstGeom>
                <a:noFill/>
                <a:ln w="25400">
                  <a:solidFill>
                    <a:srgbClr val="0066FF"/>
                  </a:solidFill>
                  <a:round/>
                  <a:headEnd/>
                  <a:tailEnd/>
                </a:ln>
              </p:spPr>
              <p:txBody>
                <a:bodyPr/>
                <a:lstStyle/>
                <a:p>
                  <a:pPr>
                    <a:defRPr/>
                  </a:pPr>
                  <a:endParaRPr lang="en-AU">
                    <a:latin typeface="+mn-lt"/>
                    <a:cs typeface="Arial" charset="0"/>
                  </a:endParaRPr>
                </a:p>
              </p:txBody>
            </p:sp>
            <p:sp>
              <p:nvSpPr>
                <p:cNvPr id="25731" name="Rectangle 73"/>
                <p:cNvSpPr>
                  <a:spLocks noChangeArrowheads="1"/>
                </p:cNvSpPr>
                <p:nvPr/>
              </p:nvSpPr>
              <p:spPr bwMode="auto">
                <a:xfrm>
                  <a:off x="3697" y="3520"/>
                  <a:ext cx="626" cy="233"/>
                </a:xfrm>
                <a:prstGeom prst="rect">
                  <a:avLst/>
                </a:prstGeom>
                <a:noFill/>
                <a:ln w="9525">
                  <a:noFill/>
                  <a:miter lim="800000"/>
                  <a:headEnd/>
                  <a:tailEnd/>
                </a:ln>
              </p:spPr>
              <p:txBody>
                <a:bodyPr wrap="none" lIns="0" tIns="0" rIns="0" bIns="0">
                  <a:spAutoFit/>
                </a:bodyPr>
                <a:lstStyle/>
                <a:p>
                  <a:pPr>
                    <a:defRPr/>
                  </a:pPr>
                  <a:r>
                    <a:rPr lang="en-US">
                      <a:solidFill>
                        <a:srgbClr val="0066FF"/>
                      </a:solidFill>
                      <a:latin typeface="+mn-lt"/>
                      <a:cs typeface="Times New Roman" pitchFamily="18" charset="0"/>
                    </a:rPr>
                    <a:t>volume</a:t>
                  </a:r>
                  <a:endParaRPr lang="en-US">
                    <a:latin typeface="+mn-lt"/>
                    <a:cs typeface="Times New Roman" pitchFamily="18" charset="0"/>
                  </a:endParaRPr>
                </a:p>
              </p:txBody>
            </p:sp>
          </p:grpSp>
        </p:grpSp>
        <p:sp>
          <p:nvSpPr>
            <p:cNvPr id="7" name="TextBox 6"/>
            <p:cNvSpPr txBox="1">
              <a:spLocks noRot="1" noChangeAspect="1" noMove="1" noResize="1" noEditPoints="1" noAdjustHandles="1" noChangeArrowheads="1" noChangeShapeType="1" noTextEdit="1"/>
            </p:cNvSpPr>
            <p:nvPr/>
          </p:nvSpPr>
          <p:spPr>
            <a:xfrm>
              <a:off x="5672422" y="3822735"/>
              <a:ext cx="1143903" cy="396840"/>
            </a:xfrm>
            <a:prstGeom prst="rect">
              <a:avLst/>
            </a:prstGeom>
            <a:blipFill rotWithShape="0">
              <a:blip r:embed="rId5"/>
              <a:stretch>
                <a:fillRect/>
              </a:stretch>
            </a:blipFill>
          </p:spPr>
          <p:txBody>
            <a:bodyPr/>
            <a:lstStyle/>
            <a:p>
              <a:pPr>
                <a:defRPr/>
              </a:pPr>
              <a:r>
                <a:rPr lang="en-AU">
                  <a:noFill/>
                </a:rPr>
                <a:t> </a:t>
              </a:r>
            </a:p>
          </p:txBody>
        </p:sp>
      </p:grpSp>
      <p:grpSp>
        <p:nvGrpSpPr>
          <p:cNvPr id="11" name="Group 10"/>
          <p:cNvGrpSpPr>
            <a:grpSpLocks/>
          </p:cNvGrpSpPr>
          <p:nvPr/>
        </p:nvGrpSpPr>
        <p:grpSpPr bwMode="auto">
          <a:xfrm>
            <a:off x="5846763" y="2619375"/>
            <a:ext cx="2790825" cy="901700"/>
            <a:chOff x="5846886" y="2619375"/>
            <a:chExt cx="2790998" cy="901700"/>
          </a:xfrm>
        </p:grpSpPr>
        <p:sp>
          <p:nvSpPr>
            <p:cNvPr id="25700" name="Rectangle 43"/>
            <p:cNvSpPr>
              <a:spLocks noChangeArrowheads="1"/>
            </p:cNvSpPr>
            <p:nvPr/>
          </p:nvSpPr>
          <p:spPr bwMode="auto">
            <a:xfrm>
              <a:off x="5846886" y="2632075"/>
              <a:ext cx="1163709" cy="889000"/>
            </a:xfrm>
            <a:prstGeom prst="rect">
              <a:avLst/>
            </a:prstGeom>
            <a:solidFill>
              <a:srgbClr val="FF0000"/>
            </a:solidFill>
            <a:ln w="9525">
              <a:noFill/>
              <a:miter lim="800000"/>
              <a:headEnd/>
              <a:tailEnd/>
            </a:ln>
          </p:spPr>
          <p:txBody>
            <a:bodyPr/>
            <a:lstStyle/>
            <a:p>
              <a:pPr>
                <a:defRPr/>
              </a:pPr>
              <a:endParaRPr lang="en-AU">
                <a:solidFill>
                  <a:srgbClr val="FF0000"/>
                </a:solidFill>
                <a:latin typeface="+mn-lt"/>
                <a:cs typeface="Times New Roman" pitchFamily="18" charset="0"/>
              </a:endParaRPr>
            </a:p>
          </p:txBody>
        </p:sp>
        <p:grpSp>
          <p:nvGrpSpPr>
            <p:cNvPr id="42009" name="Group 99"/>
            <p:cNvGrpSpPr>
              <a:grpSpLocks/>
            </p:cNvGrpSpPr>
            <p:nvPr/>
          </p:nvGrpSpPr>
          <p:grpSpPr bwMode="auto">
            <a:xfrm>
              <a:off x="7583784" y="2619375"/>
              <a:ext cx="1054100" cy="801688"/>
              <a:chOff x="4340" y="2896"/>
              <a:chExt cx="664" cy="505"/>
            </a:xfrm>
          </p:grpSpPr>
          <p:sp>
            <p:nvSpPr>
              <p:cNvPr id="25734" name="Rectangle 62"/>
              <p:cNvSpPr>
                <a:spLocks noChangeArrowheads="1"/>
              </p:cNvSpPr>
              <p:nvPr/>
            </p:nvSpPr>
            <p:spPr bwMode="auto">
              <a:xfrm>
                <a:off x="4458" y="3168"/>
                <a:ext cx="431" cy="233"/>
              </a:xfrm>
              <a:prstGeom prst="rect">
                <a:avLst/>
              </a:prstGeom>
              <a:noFill/>
              <a:ln w="9525">
                <a:noFill/>
                <a:miter lim="800000"/>
                <a:headEnd/>
                <a:tailEnd/>
              </a:ln>
            </p:spPr>
            <p:txBody>
              <a:bodyPr wrap="none" lIns="0" tIns="0" rIns="0" bIns="0">
                <a:spAutoFit/>
              </a:bodyPr>
              <a:lstStyle/>
              <a:p>
                <a:pPr>
                  <a:defRPr/>
                </a:pPr>
                <a:r>
                  <a:rPr lang="en-US">
                    <a:solidFill>
                      <a:srgbClr val="FF0000"/>
                    </a:solidFill>
                    <a:latin typeface="+mn-lt"/>
                    <a:cs typeface="Times New Roman" pitchFamily="18" charset="0"/>
                  </a:rPr>
                  <a:t>atom</a:t>
                </a:r>
              </a:p>
            </p:txBody>
          </p:sp>
          <p:sp>
            <p:nvSpPr>
              <p:cNvPr id="25735" name="Line 63"/>
              <p:cNvSpPr>
                <a:spLocks noChangeShapeType="1"/>
              </p:cNvSpPr>
              <p:nvPr/>
            </p:nvSpPr>
            <p:spPr bwMode="auto">
              <a:xfrm>
                <a:off x="4340" y="3160"/>
                <a:ext cx="664" cy="1"/>
              </a:xfrm>
              <a:prstGeom prst="line">
                <a:avLst/>
              </a:prstGeom>
              <a:noFill/>
              <a:ln w="25400">
                <a:solidFill>
                  <a:srgbClr val="FF0000"/>
                </a:solidFill>
                <a:round/>
                <a:headEnd/>
                <a:tailEnd/>
              </a:ln>
            </p:spPr>
            <p:txBody>
              <a:bodyPr/>
              <a:lstStyle/>
              <a:p>
                <a:pPr>
                  <a:defRPr/>
                </a:pPr>
                <a:endParaRPr lang="en-AU">
                  <a:solidFill>
                    <a:srgbClr val="FF0000"/>
                  </a:solidFill>
                  <a:latin typeface="+mn-lt"/>
                  <a:cs typeface="Arial" charset="0"/>
                </a:endParaRPr>
              </a:p>
            </p:txBody>
          </p:sp>
          <p:sp>
            <p:nvSpPr>
              <p:cNvPr id="25736" name="Rectangle 64"/>
              <p:cNvSpPr>
                <a:spLocks noChangeArrowheads="1"/>
              </p:cNvSpPr>
              <p:nvPr/>
            </p:nvSpPr>
            <p:spPr bwMode="auto">
              <a:xfrm>
                <a:off x="4362" y="2896"/>
                <a:ext cx="626" cy="233"/>
              </a:xfrm>
              <a:prstGeom prst="rect">
                <a:avLst/>
              </a:prstGeom>
              <a:noFill/>
              <a:ln w="9525">
                <a:noFill/>
                <a:miter lim="800000"/>
                <a:headEnd/>
                <a:tailEnd/>
              </a:ln>
            </p:spPr>
            <p:txBody>
              <a:bodyPr wrap="none" lIns="0" tIns="0" rIns="0" bIns="0">
                <a:spAutoFit/>
              </a:bodyPr>
              <a:lstStyle/>
              <a:p>
                <a:pPr>
                  <a:defRPr/>
                </a:pPr>
                <a:r>
                  <a:rPr lang="en-US" dirty="0">
                    <a:solidFill>
                      <a:srgbClr val="FF0000"/>
                    </a:solidFill>
                    <a:latin typeface="+mn-lt"/>
                    <a:cs typeface="Times New Roman" pitchFamily="18" charset="0"/>
                  </a:rPr>
                  <a:t>volume</a:t>
                </a:r>
              </a:p>
            </p:txBody>
          </p:sp>
        </p:grpSp>
        <p:grpSp>
          <p:nvGrpSpPr>
            <p:cNvPr id="42010" name="Group 77"/>
            <p:cNvGrpSpPr>
              <a:grpSpLocks/>
            </p:cNvGrpSpPr>
            <p:nvPr/>
          </p:nvGrpSpPr>
          <p:grpSpPr bwMode="auto">
            <a:xfrm>
              <a:off x="6993234" y="2936875"/>
              <a:ext cx="558800" cy="152400"/>
              <a:chOff x="3968" y="3096"/>
              <a:chExt cx="352" cy="96"/>
            </a:xfrm>
          </p:grpSpPr>
          <p:sp>
            <p:nvSpPr>
              <p:cNvPr id="25721" name="Freeform 75"/>
              <p:cNvSpPr>
                <a:spLocks/>
              </p:cNvSpPr>
              <p:nvPr/>
            </p:nvSpPr>
            <p:spPr bwMode="auto">
              <a:xfrm>
                <a:off x="3968" y="3096"/>
                <a:ext cx="128" cy="96"/>
              </a:xfrm>
              <a:custGeom>
                <a:avLst/>
                <a:gdLst>
                  <a:gd name="T0" fmla="*/ 0 w 128"/>
                  <a:gd name="T1" fmla="*/ 32 h 96"/>
                  <a:gd name="T2" fmla="*/ 128 w 128"/>
                  <a:gd name="T3" fmla="*/ 0 h 96"/>
                  <a:gd name="T4" fmla="*/ 120 w 128"/>
                  <a:gd name="T5" fmla="*/ 48 h 96"/>
                  <a:gd name="T6" fmla="*/ 112 w 128"/>
                  <a:gd name="T7" fmla="*/ 96 h 96"/>
                  <a:gd name="T8" fmla="*/ 0 w 128"/>
                  <a:gd name="T9" fmla="*/ 32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0" y="32"/>
                    </a:moveTo>
                    <a:lnTo>
                      <a:pt x="128" y="0"/>
                    </a:lnTo>
                    <a:lnTo>
                      <a:pt x="120" y="48"/>
                    </a:lnTo>
                    <a:lnTo>
                      <a:pt x="112" y="96"/>
                    </a:lnTo>
                    <a:lnTo>
                      <a:pt x="0" y="32"/>
                    </a:lnTo>
                    <a:close/>
                  </a:path>
                </a:pathLst>
              </a:custGeom>
              <a:solidFill>
                <a:srgbClr val="FF0000"/>
              </a:solidFill>
              <a:ln w="12700">
                <a:solidFill>
                  <a:srgbClr val="FF0000"/>
                </a:solidFill>
                <a:prstDash val="solid"/>
                <a:round/>
                <a:headEnd/>
                <a:tailEnd/>
              </a:ln>
            </p:spPr>
            <p:txBody>
              <a:bodyPr/>
              <a:lstStyle/>
              <a:p>
                <a:pPr>
                  <a:defRPr/>
                </a:pPr>
                <a:endParaRPr lang="en-AU">
                  <a:solidFill>
                    <a:srgbClr val="FF0000"/>
                  </a:solidFill>
                  <a:latin typeface="+mn-lt"/>
                  <a:cs typeface="Arial" charset="0"/>
                </a:endParaRPr>
              </a:p>
            </p:txBody>
          </p:sp>
          <p:sp>
            <p:nvSpPr>
              <p:cNvPr id="25722" name="Line 76"/>
              <p:cNvSpPr>
                <a:spLocks noChangeShapeType="1"/>
              </p:cNvSpPr>
              <p:nvPr/>
            </p:nvSpPr>
            <p:spPr bwMode="auto">
              <a:xfrm>
                <a:off x="4088" y="3144"/>
                <a:ext cx="232" cy="24"/>
              </a:xfrm>
              <a:prstGeom prst="line">
                <a:avLst/>
              </a:prstGeom>
              <a:solidFill>
                <a:srgbClr val="FF0000"/>
              </a:solidFill>
              <a:ln w="25400">
                <a:solidFill>
                  <a:srgbClr val="FF0000"/>
                </a:solidFill>
                <a:round/>
                <a:headEnd/>
                <a:tailEnd/>
              </a:ln>
            </p:spPr>
            <p:txBody>
              <a:bodyPr/>
              <a:lstStyle/>
              <a:p>
                <a:pPr>
                  <a:defRPr/>
                </a:pPr>
                <a:endParaRPr lang="en-AU">
                  <a:solidFill>
                    <a:srgbClr val="FF0000"/>
                  </a:solidFill>
                  <a:latin typeface="+mn-lt"/>
                  <a:cs typeface="Arial" charset="0"/>
                </a:endParaRPr>
              </a:p>
            </p:txBody>
          </p:sp>
        </p:grpSp>
        <p:sp>
          <p:nvSpPr>
            <p:cNvPr id="10" name="TextBox 9"/>
            <p:cNvSpPr txBox="1">
              <a:spLocks noRot="1" noChangeAspect="1" noMove="1" noResize="1" noEditPoints="1" noAdjustHandles="1" noChangeArrowheads="1" noChangeShapeType="1" noTextEdit="1"/>
            </p:cNvSpPr>
            <p:nvPr/>
          </p:nvSpPr>
          <p:spPr>
            <a:xfrm>
              <a:off x="6041412" y="2728071"/>
              <a:ext cx="842731" cy="692497"/>
            </a:xfrm>
            <a:prstGeom prst="rect">
              <a:avLst/>
            </a:prstGeom>
            <a:blipFill rotWithShape="0">
              <a:blip r:embed="rId6"/>
              <a:stretch>
                <a:fillRect/>
              </a:stretch>
            </a:blipFill>
          </p:spPr>
          <p:txBody>
            <a:bodyPr/>
            <a:lstStyle/>
            <a:p>
              <a:pPr>
                <a:defRPr/>
              </a:pPr>
              <a:r>
                <a:rPr lang="en-AU">
                  <a:noFill/>
                </a:rPr>
                <a:t> </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P spid="257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971800" y="86995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schemeClr val="bg1"/>
                </a:solidFill>
              </a:rPr>
              <a:t>Do not remove this notice.</a:t>
            </a:r>
          </a:p>
        </p:txBody>
      </p:sp>
      <p:sp>
        <p:nvSpPr>
          <p:cNvPr id="7171" name="Text Box 5"/>
          <p:cNvSpPr txBox="1">
            <a:spLocks noChangeArrowheads="1"/>
          </p:cNvSpPr>
          <p:nvPr/>
        </p:nvSpPr>
        <p:spPr bwMode="auto">
          <a:xfrm>
            <a:off x="1676400" y="2030413"/>
            <a:ext cx="5791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600" b="1">
                <a:solidFill>
                  <a:srgbClr val="172977"/>
                </a:solidFill>
              </a:rPr>
              <a:t>COMMMONWEALTH OF AUSTRALIA</a:t>
            </a:r>
          </a:p>
          <a:p>
            <a:pPr algn="ctr"/>
            <a:r>
              <a:rPr lang="en-US" altLang="en-US" sz="1400"/>
              <a:t>Copyright Regulations 1969</a:t>
            </a:r>
          </a:p>
          <a:p>
            <a:pPr algn="ctr"/>
            <a:endParaRPr lang="en-US" altLang="en-US" sz="1400" b="1"/>
          </a:p>
          <a:p>
            <a:pPr algn="ctr"/>
            <a:r>
              <a:rPr lang="en-US" altLang="en-US" sz="1800" b="1"/>
              <a:t>WARNING</a:t>
            </a:r>
          </a:p>
          <a:p>
            <a:pPr algn="ctr"/>
            <a:endParaRPr lang="en-US" altLang="en-US" sz="1400"/>
          </a:p>
          <a:p>
            <a:pPr algn="ctr"/>
            <a:r>
              <a:rPr lang="en-US" altLang="en-US" sz="1400"/>
              <a:t>This material has been produced and communicated to you by or on behalf of the University of South Australia pursuant to Part VB of the </a:t>
            </a:r>
            <a:r>
              <a:rPr lang="en-US" altLang="en-US" sz="1400" i="1"/>
              <a:t>Copyright Act 1968</a:t>
            </a:r>
            <a:r>
              <a:rPr lang="en-US" altLang="en-US" sz="1400"/>
              <a:t> (</a:t>
            </a:r>
            <a:r>
              <a:rPr lang="en-US" altLang="en-US" sz="1400" b="1"/>
              <a:t>the Act</a:t>
            </a:r>
            <a:r>
              <a:rPr lang="en-US" altLang="en-US" sz="1400"/>
              <a:t>).</a:t>
            </a:r>
          </a:p>
          <a:p>
            <a:pPr algn="ctr"/>
            <a:endParaRPr lang="en-US" altLang="en-US" sz="1400"/>
          </a:p>
          <a:p>
            <a:pPr algn="ctr"/>
            <a:r>
              <a:rPr lang="en-US" altLang="en-US" sz="1400"/>
              <a:t>The material in this communication may be subject to copyright under the Act.  Any further reproduction or communication of this material by you may be the subject of copyright protection under the Act.</a:t>
            </a:r>
          </a:p>
          <a:p>
            <a:pPr algn="ctr"/>
            <a:endParaRPr lang="en-US" altLang="en-US" sz="1400"/>
          </a:p>
          <a:p>
            <a:pPr algn="ctr"/>
            <a:r>
              <a:rPr lang="en-US" altLang="en-US" sz="1400" b="1"/>
              <a:t>Do not remove this notice.</a:t>
            </a:r>
          </a:p>
          <a:p>
            <a:pPr algn="ctr"/>
            <a:endParaRPr lang="en-US" altLang="en-US" sz="1200"/>
          </a:p>
        </p:txBody>
      </p:sp>
      <p:sp>
        <p:nvSpPr>
          <p:cNvPr id="6" name="Title 5"/>
          <p:cNvSpPr>
            <a:spLocks noGrp="1"/>
          </p:cNvSpPr>
          <p:nvPr>
            <p:ph type="title" idx="4294967295"/>
          </p:nvPr>
        </p:nvSpPr>
        <p:spPr>
          <a:xfrm>
            <a:off x="1714500" y="0"/>
            <a:ext cx="5786438" cy="1143000"/>
          </a:xfrm>
        </p:spPr>
        <p:txBody>
          <a:bodyPr/>
          <a:lstStyle/>
          <a:p>
            <a:pPr>
              <a:defRPr/>
            </a:pPr>
            <a:r>
              <a:rPr lang="en-US" sz="2400" kern="1200" dirty="0" smtClean="0">
                <a:solidFill>
                  <a:schemeClr val="bg1"/>
                </a:solidFill>
                <a:ea typeface="+mn-ea"/>
              </a:rPr>
              <a:t>Copyright Notice</a:t>
            </a:r>
            <a:endParaRPr lang="en-US" dirty="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475" y="2058988"/>
            <a:ext cx="71405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ChangeArrowheads="1"/>
          </p:cNvSpPr>
          <p:nvPr/>
        </p:nvSpPr>
        <p:spPr bwMode="auto">
          <a:xfrm>
            <a:off x="0" y="192088"/>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AU" altLang="en-US" sz="3200">
                <a:solidFill>
                  <a:schemeClr val="bg1"/>
                </a:solidFill>
              </a:rPr>
              <a:t>Hexagonal Close-Packed Crystal</a:t>
            </a:r>
          </a:p>
          <a:p>
            <a:pPr algn="ctr"/>
            <a:r>
              <a:rPr lang="en-AU" altLang="en-US" sz="3200">
                <a:solidFill>
                  <a:schemeClr val="bg1"/>
                </a:solidFill>
              </a:rPr>
              <a:t>Structure (HCP)</a:t>
            </a:r>
            <a:endParaRPr lang="en-AU" altLang="en-US" sz="3200">
              <a:solidFill>
                <a:schemeClr val="bg1"/>
              </a:solidFill>
              <a:latin typeface="Times New Roman" panose="02020603050405020304" pitchFamily="18" charset="0"/>
              <a:cs typeface="Times New Roman" panose="02020603050405020304" pitchFamily="18" charset="0"/>
            </a:endParaRPr>
          </a:p>
        </p:txBody>
      </p:sp>
      <p:sp>
        <p:nvSpPr>
          <p:cNvPr id="26630" name="Rectangle 5"/>
          <p:cNvSpPr>
            <a:spLocks noChangeArrowheads="1"/>
          </p:cNvSpPr>
          <p:nvPr/>
        </p:nvSpPr>
        <p:spPr bwMode="auto">
          <a:xfrm>
            <a:off x="466725" y="5805488"/>
            <a:ext cx="3600450" cy="461962"/>
          </a:xfrm>
          <a:prstGeom prst="rect">
            <a:avLst/>
          </a:prstGeom>
          <a:noFill/>
          <a:ln w="9525">
            <a:noFill/>
            <a:miter lim="800000"/>
            <a:headEnd/>
            <a:tailEnd/>
          </a:ln>
        </p:spPr>
        <p:txBody>
          <a:bodyPr>
            <a:spAutoFit/>
          </a:bodyPr>
          <a:lstStyle/>
          <a:p>
            <a:pPr algn="ctr">
              <a:defRPr/>
            </a:pPr>
            <a:r>
              <a:rPr lang="en-AU" dirty="0">
                <a:solidFill>
                  <a:srgbClr val="C00000"/>
                </a:solidFill>
                <a:latin typeface="+mn-lt"/>
                <a:cs typeface="Times New Roman" pitchFamily="18" charset="0"/>
              </a:rPr>
              <a:t>c/a ratio is 1.633</a:t>
            </a:r>
          </a:p>
        </p:txBody>
      </p:sp>
      <p:sp>
        <p:nvSpPr>
          <p:cNvPr id="26631" name="Rectangle 6"/>
          <p:cNvSpPr>
            <a:spLocks noChangeArrowheads="1"/>
          </p:cNvSpPr>
          <p:nvPr/>
        </p:nvSpPr>
        <p:spPr bwMode="auto">
          <a:xfrm>
            <a:off x="814388" y="6230938"/>
            <a:ext cx="3224212" cy="461962"/>
          </a:xfrm>
          <a:prstGeom prst="rect">
            <a:avLst/>
          </a:prstGeom>
          <a:noFill/>
          <a:ln w="9525">
            <a:noFill/>
            <a:miter lim="800000"/>
            <a:headEnd/>
            <a:tailEnd/>
          </a:ln>
        </p:spPr>
        <p:txBody>
          <a:bodyPr>
            <a:spAutoFit/>
          </a:bodyPr>
          <a:lstStyle/>
          <a:p>
            <a:pPr>
              <a:defRPr/>
            </a:pPr>
            <a:r>
              <a:rPr lang="en-AU" dirty="0">
                <a:solidFill>
                  <a:srgbClr val="C00000"/>
                </a:solidFill>
                <a:latin typeface="+mn-lt"/>
                <a:cs typeface="Times New Roman" pitchFamily="18" charset="0"/>
              </a:rPr>
              <a:t>6 atoms per unit cell</a:t>
            </a:r>
          </a:p>
        </p:txBody>
      </p:sp>
      <p:sp>
        <p:nvSpPr>
          <p:cNvPr id="26632" name="Rectangle 7"/>
          <p:cNvSpPr>
            <a:spLocks noChangeArrowheads="1"/>
          </p:cNvSpPr>
          <p:nvPr/>
        </p:nvSpPr>
        <p:spPr bwMode="auto">
          <a:xfrm>
            <a:off x="4500563" y="5805488"/>
            <a:ext cx="3792537" cy="461962"/>
          </a:xfrm>
          <a:prstGeom prst="rect">
            <a:avLst/>
          </a:prstGeom>
          <a:noFill/>
          <a:ln w="9525">
            <a:noFill/>
            <a:miter lim="800000"/>
            <a:headEnd/>
            <a:tailEnd/>
          </a:ln>
        </p:spPr>
        <p:txBody>
          <a:bodyPr>
            <a:spAutoFit/>
          </a:bodyPr>
          <a:lstStyle/>
          <a:p>
            <a:pPr>
              <a:defRPr/>
            </a:pPr>
            <a:r>
              <a:rPr lang="en-AU" dirty="0">
                <a:solidFill>
                  <a:srgbClr val="00B0F0"/>
                </a:solidFill>
                <a:latin typeface="+mn-lt"/>
                <a:cs typeface="Times New Roman" pitchFamily="18" charset="0"/>
              </a:rPr>
              <a:t>Coordination number = 12</a:t>
            </a:r>
          </a:p>
        </p:txBody>
      </p:sp>
      <p:sp>
        <p:nvSpPr>
          <p:cNvPr id="26633" name="Rectangle 8"/>
          <p:cNvSpPr>
            <a:spLocks noChangeArrowheads="1"/>
          </p:cNvSpPr>
          <p:nvPr/>
        </p:nvSpPr>
        <p:spPr bwMode="auto">
          <a:xfrm>
            <a:off x="5472113" y="6267450"/>
            <a:ext cx="2736850" cy="461963"/>
          </a:xfrm>
          <a:prstGeom prst="rect">
            <a:avLst/>
          </a:prstGeom>
          <a:noFill/>
          <a:ln w="9525">
            <a:noFill/>
            <a:miter lim="800000"/>
            <a:headEnd/>
            <a:tailEnd/>
          </a:ln>
        </p:spPr>
        <p:txBody>
          <a:bodyPr>
            <a:spAutoFit/>
          </a:bodyPr>
          <a:lstStyle/>
          <a:p>
            <a:pPr>
              <a:defRPr/>
            </a:pPr>
            <a:r>
              <a:rPr lang="en-AU" dirty="0">
                <a:solidFill>
                  <a:srgbClr val="00B0F0"/>
                </a:solidFill>
                <a:latin typeface="+mn-lt"/>
                <a:cs typeface="Times New Roman" pitchFamily="18" charset="0"/>
              </a:rPr>
              <a:t>APF =  0.74</a:t>
            </a:r>
          </a:p>
        </p:txBody>
      </p:sp>
      <p:sp>
        <p:nvSpPr>
          <p:cNvPr id="10" name="TextBox 9"/>
          <p:cNvSpPr txBox="1"/>
          <p:nvPr/>
        </p:nvSpPr>
        <p:spPr>
          <a:xfrm>
            <a:off x="323850" y="1335088"/>
            <a:ext cx="2520950" cy="1200150"/>
          </a:xfrm>
          <a:prstGeom prst="rect">
            <a:avLst/>
          </a:prstGeom>
          <a:noFill/>
        </p:spPr>
        <p:txBody>
          <a:bodyPr>
            <a:spAutoFit/>
          </a:bodyPr>
          <a:lstStyle/>
          <a:p>
            <a:pPr>
              <a:defRPr/>
            </a:pPr>
            <a:r>
              <a:rPr lang="en-AU" dirty="0">
                <a:latin typeface="+mn-lt"/>
                <a:cs typeface="Times New Roman" pitchFamily="18" charset="0"/>
              </a:rPr>
              <a:t>Cadmium, Cobalt, Zinc, Titanium</a:t>
            </a:r>
            <a:endParaRPr lang="en-AU" dirty="0">
              <a:latin typeface="+mn-lt"/>
              <a:cs typeface="Arial" charset="0"/>
            </a:endParaRPr>
          </a:p>
        </p:txBody>
      </p:sp>
      <p:sp>
        <p:nvSpPr>
          <p:cNvPr id="44041" name="Rectangle 5"/>
          <p:cNvSpPr>
            <a:spLocks noChangeArrowheads="1"/>
          </p:cNvSpPr>
          <p:nvPr/>
        </p:nvSpPr>
        <p:spPr bwMode="auto">
          <a:xfrm>
            <a:off x="360363" y="3284538"/>
            <a:ext cx="161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Fig. 3.03, </a:t>
            </a:r>
            <a:r>
              <a:rPr lang="en-US" altLang="en-US" sz="1200" i="1">
                <a:solidFill>
                  <a:srgbClr val="000000"/>
                </a:solidFill>
              </a:rPr>
              <a:t>Callister &amp; Rethwisch 8e. </a:t>
            </a:r>
            <a:endParaRPr lang="en-US" altLang="en-US" sz="1200">
              <a:solidFill>
                <a:srgbClr val="000000"/>
              </a:solidFill>
            </a:endParaRPr>
          </a:p>
        </p:txBody>
      </p:sp>
      <p:grpSp>
        <p:nvGrpSpPr>
          <p:cNvPr id="6" name="Group 5"/>
          <p:cNvGrpSpPr>
            <a:grpSpLocks/>
          </p:cNvGrpSpPr>
          <p:nvPr/>
        </p:nvGrpSpPr>
        <p:grpSpPr bwMode="auto">
          <a:xfrm>
            <a:off x="2603500" y="3370263"/>
            <a:ext cx="1328738" cy="444500"/>
            <a:chOff x="2590757" y="3394738"/>
            <a:chExt cx="1329967" cy="443558"/>
          </a:xfrm>
        </p:grpSpPr>
        <p:sp>
          <p:nvSpPr>
            <p:cNvPr id="44047" name="Oval 1"/>
            <p:cNvSpPr>
              <a:spLocks noChangeArrowheads="1"/>
            </p:cNvSpPr>
            <p:nvPr/>
          </p:nvSpPr>
          <p:spPr bwMode="auto">
            <a:xfrm>
              <a:off x="2590757" y="3622296"/>
              <a:ext cx="216000" cy="2160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44048" name="Oval 11"/>
            <p:cNvSpPr>
              <a:spLocks noChangeArrowheads="1"/>
            </p:cNvSpPr>
            <p:nvPr/>
          </p:nvSpPr>
          <p:spPr bwMode="auto">
            <a:xfrm>
              <a:off x="3346990" y="3394738"/>
              <a:ext cx="216000" cy="2160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44049" name="Oval 12"/>
            <p:cNvSpPr>
              <a:spLocks noChangeArrowheads="1"/>
            </p:cNvSpPr>
            <p:nvPr/>
          </p:nvSpPr>
          <p:spPr bwMode="auto">
            <a:xfrm>
              <a:off x="3704724" y="3611076"/>
              <a:ext cx="216000" cy="2160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grpSp>
      <p:sp>
        <p:nvSpPr>
          <p:cNvPr id="44043" name="Rectangle 3"/>
          <p:cNvSpPr>
            <a:spLocks noChangeArrowheads="1"/>
          </p:cNvSpPr>
          <p:nvPr/>
        </p:nvSpPr>
        <p:spPr bwMode="auto">
          <a:xfrm>
            <a:off x="3916363" y="4927600"/>
            <a:ext cx="217487" cy="423863"/>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44044" name="Rectangle 15"/>
          <p:cNvSpPr>
            <a:spLocks noChangeArrowheads="1"/>
          </p:cNvSpPr>
          <p:nvPr/>
        </p:nvSpPr>
        <p:spPr bwMode="auto">
          <a:xfrm rot="5400000">
            <a:off x="4605338" y="3586162"/>
            <a:ext cx="287338" cy="182563"/>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
        <p:nvSpPr>
          <p:cNvPr id="5" name="TextBox 4"/>
          <p:cNvSpPr txBox="1">
            <a:spLocks noChangeArrowheads="1"/>
          </p:cNvSpPr>
          <p:nvPr/>
        </p:nvSpPr>
        <p:spPr bwMode="auto">
          <a:xfrm>
            <a:off x="4535488" y="3435350"/>
            <a:ext cx="306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b="1">
                <a:solidFill>
                  <a:srgbClr val="00B0F0"/>
                </a:solidFill>
              </a:rPr>
              <a:t>c</a:t>
            </a:r>
          </a:p>
        </p:txBody>
      </p:sp>
      <p:sp>
        <p:nvSpPr>
          <p:cNvPr id="18" name="TextBox 17"/>
          <p:cNvSpPr txBox="1">
            <a:spLocks noChangeArrowheads="1"/>
          </p:cNvSpPr>
          <p:nvPr/>
        </p:nvSpPr>
        <p:spPr bwMode="auto">
          <a:xfrm>
            <a:off x="3851275" y="4797425"/>
            <a:ext cx="306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b="1">
                <a:solidFill>
                  <a:srgbClr val="00B0F0"/>
                </a:solidFill>
              </a:rPr>
              <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mph" presetSubtype="0" fill="hold" grpId="0" nodeType="clickEffect">
                                  <p:stCondLst>
                                    <p:cond delay="0"/>
                                  </p:stCondLst>
                                  <p:childTnLst>
                                    <p:animEffect transition="out" filter="fade">
                                      <p:cBhvr>
                                        <p:cTn id="17" dur="1000" tmFilter="0, 0; .2, .5; .8, .5; 1, 0"/>
                                        <p:tgtEl>
                                          <p:spTgt spid="5"/>
                                        </p:tgtEl>
                                      </p:cBhvr>
                                    </p:animEffect>
                                    <p:animScale>
                                      <p:cBhvr>
                                        <p:cTn id="18" dur="500" autoRev="1" fill="hold"/>
                                        <p:tgtEl>
                                          <p:spTgt spid="5"/>
                                        </p:tgtEl>
                                      </p:cBhvr>
                                      <p:by x="105000" y="105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grpId="0" nodeType="clickEffect">
                                  <p:stCondLst>
                                    <p:cond delay="0"/>
                                  </p:stCondLst>
                                  <p:childTnLst>
                                    <p:animEffect transition="out" filter="fade">
                                      <p:cBhvr>
                                        <p:cTn id="22" dur="1000" tmFilter="0, 0; .2, .5; .8, .5; 1, 0"/>
                                        <p:tgtEl>
                                          <p:spTgt spid="18"/>
                                        </p:tgtEl>
                                      </p:cBhvr>
                                    </p:animEffect>
                                    <p:animScale>
                                      <p:cBhvr>
                                        <p:cTn id="23" dur="500" autoRev="1" fill="hold"/>
                                        <p:tgtEl>
                                          <p:spTgt spid="18"/>
                                        </p:tgtEl>
                                      </p:cBhvr>
                                      <p:by x="105000" y="105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6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63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6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2" grpId="0"/>
      <p:bldP spid="26633" grpId="0"/>
      <p:bldP spid="10" grpId="0"/>
      <p:bldP spid="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60363"/>
            <a:ext cx="9144000" cy="765175"/>
          </a:xfrm>
        </p:spPr>
        <p:txBody>
          <a:bodyPr/>
          <a:lstStyle/>
          <a:p>
            <a:pPr eaLnBrk="1" hangingPunct="1"/>
            <a:r>
              <a:rPr lang="en-US" altLang="en-US" sz="3200" smtClean="0">
                <a:solidFill>
                  <a:schemeClr val="bg1"/>
                </a:solidFill>
                <a:cs typeface="Times New Roman" panose="02020603050405020304" pitchFamily="18" charset="0"/>
              </a:rPr>
              <a:t>Theoretical Density, </a:t>
            </a:r>
            <a:r>
              <a:rPr lang="el-GR" altLang="en-US" sz="3200" smtClean="0">
                <a:solidFill>
                  <a:schemeClr val="bg1"/>
                </a:solidFill>
                <a:cs typeface="Times New Roman" panose="02020603050405020304" pitchFamily="18" charset="0"/>
              </a:rPr>
              <a:t>ρ</a:t>
            </a:r>
            <a:endParaRPr lang="en-US" altLang="en-US" sz="3200" smtClean="0">
              <a:solidFill>
                <a:schemeClr val="bg1"/>
              </a:solidFill>
              <a:sym typeface="Symbol" panose="05050102010706020507" pitchFamily="18" charset="2"/>
            </a:endParaRPr>
          </a:p>
        </p:txBody>
      </p:sp>
      <p:sp>
        <p:nvSpPr>
          <p:cNvPr id="39939" name="Rectangle 56"/>
          <p:cNvSpPr>
            <a:spLocks noChangeArrowheads="1"/>
          </p:cNvSpPr>
          <p:nvPr/>
        </p:nvSpPr>
        <p:spPr bwMode="auto">
          <a:xfrm>
            <a:off x="250825" y="4508500"/>
            <a:ext cx="864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ym typeface="Symbol" panose="05050102010706020507" pitchFamily="18" charset="2"/>
              </a:rPr>
              <a:t>where	       </a:t>
            </a:r>
            <a:r>
              <a:rPr lang="en-US" altLang="en-US" i="1">
                <a:solidFill>
                  <a:srgbClr val="009900"/>
                </a:solidFill>
              </a:rPr>
              <a:t>n</a:t>
            </a:r>
            <a:r>
              <a:rPr lang="en-US" altLang="en-US">
                <a:solidFill>
                  <a:srgbClr val="009900"/>
                </a:solidFill>
              </a:rPr>
              <a:t> = number of atoms per unit cell</a:t>
            </a:r>
            <a:endParaRPr lang="en-US" altLang="en-US">
              <a:solidFill>
                <a:srgbClr val="4FA858"/>
              </a:solidFill>
              <a:sym typeface="Symbol" panose="05050102010706020507" pitchFamily="18" charset="2"/>
            </a:endParaRPr>
          </a:p>
        </p:txBody>
      </p:sp>
      <p:sp>
        <p:nvSpPr>
          <p:cNvPr id="46084" name="Rectangle 57"/>
          <p:cNvSpPr>
            <a:spLocks noChangeArrowheads="1"/>
          </p:cNvSpPr>
          <p:nvPr/>
        </p:nvSpPr>
        <p:spPr bwMode="auto">
          <a:xfrm>
            <a:off x="1422400" y="2139950"/>
            <a:ext cx="2163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a:t>Density =  </a:t>
            </a:r>
            <a:r>
              <a:rPr lang="en-US" altLang="en-US">
                <a:sym typeface="Symbol" panose="05050102010706020507" pitchFamily="18" charset="2"/>
              </a:rPr>
              <a:t>  =</a:t>
            </a:r>
          </a:p>
        </p:txBody>
      </p:sp>
      <p:sp>
        <p:nvSpPr>
          <p:cNvPr id="39957" name="Text Box 53"/>
          <p:cNvSpPr txBox="1">
            <a:spLocks noChangeArrowheads="1"/>
          </p:cNvSpPr>
          <p:nvPr/>
        </p:nvSpPr>
        <p:spPr bwMode="auto">
          <a:xfrm>
            <a:off x="4348163" y="3733800"/>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i="1">
                <a:solidFill>
                  <a:srgbClr val="0066FF"/>
                </a:solidFill>
              </a:rPr>
              <a:t>V</a:t>
            </a:r>
            <a:r>
              <a:rPr lang="en-US" altLang="en-US" i="1" baseline="-25000">
                <a:solidFill>
                  <a:srgbClr val="0066FF"/>
                </a:solidFill>
              </a:rPr>
              <a:t>C</a:t>
            </a:r>
            <a:endParaRPr lang="en-US" altLang="en-US" baseline="-25000">
              <a:solidFill>
                <a:srgbClr val="9933FF"/>
              </a:solidFill>
              <a:sym typeface="Symbol" panose="05050102010706020507" pitchFamily="18" charset="2"/>
            </a:endParaRPr>
          </a:p>
        </p:txBody>
      </p:sp>
      <p:sp>
        <p:nvSpPr>
          <p:cNvPr id="39958" name="Text Box 54"/>
          <p:cNvSpPr txBox="1">
            <a:spLocks noChangeArrowheads="1"/>
          </p:cNvSpPr>
          <p:nvPr/>
        </p:nvSpPr>
        <p:spPr bwMode="auto">
          <a:xfrm>
            <a:off x="4211638" y="3341688"/>
            <a:ext cx="754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i="1">
                <a:solidFill>
                  <a:srgbClr val="009900"/>
                </a:solidFill>
              </a:rPr>
              <a:t>n</a:t>
            </a:r>
            <a:endParaRPr lang="en-US" altLang="en-US" i="1">
              <a:solidFill>
                <a:srgbClr val="FF0000"/>
              </a:solidFill>
            </a:endParaRPr>
          </a:p>
        </p:txBody>
      </p:sp>
      <p:sp>
        <p:nvSpPr>
          <p:cNvPr id="46087" name="Line 55"/>
          <p:cNvSpPr>
            <a:spLocks noChangeShapeType="1"/>
          </p:cNvSpPr>
          <p:nvPr/>
        </p:nvSpPr>
        <p:spPr bwMode="auto">
          <a:xfrm flipV="1">
            <a:off x="3905250" y="3733800"/>
            <a:ext cx="13874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088" name="Rectangle 58"/>
          <p:cNvSpPr>
            <a:spLocks noChangeArrowheads="1"/>
          </p:cNvSpPr>
          <p:nvPr/>
        </p:nvSpPr>
        <p:spPr bwMode="auto">
          <a:xfrm>
            <a:off x="3276600" y="3538538"/>
            <a:ext cx="7016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a:sym typeface="Symbol" panose="05050102010706020507" pitchFamily="18" charset="2"/>
              </a:rPr>
              <a:t>  =</a:t>
            </a:r>
          </a:p>
        </p:txBody>
      </p:sp>
      <p:grpSp>
        <p:nvGrpSpPr>
          <p:cNvPr id="46089" name="Group 60"/>
          <p:cNvGrpSpPr>
            <a:grpSpLocks noChangeAspect="1"/>
          </p:cNvGrpSpPr>
          <p:nvPr/>
        </p:nvGrpSpPr>
        <p:grpSpPr bwMode="auto">
          <a:xfrm>
            <a:off x="3698875" y="1958975"/>
            <a:ext cx="3592513" cy="801688"/>
            <a:chOff x="1981" y="1018"/>
            <a:chExt cx="2263" cy="505"/>
          </a:xfrm>
        </p:grpSpPr>
        <p:sp>
          <p:nvSpPr>
            <p:cNvPr id="46095" name="AutoShape 59"/>
            <p:cNvSpPr>
              <a:spLocks noChangeAspect="1" noChangeArrowheads="1" noTextEdit="1"/>
            </p:cNvSpPr>
            <p:nvPr/>
          </p:nvSpPr>
          <p:spPr bwMode="auto">
            <a:xfrm>
              <a:off x="2049" y="1029"/>
              <a:ext cx="2155"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46096" name="Line 61"/>
            <p:cNvSpPr>
              <a:spLocks noChangeShapeType="1"/>
            </p:cNvSpPr>
            <p:nvPr/>
          </p:nvSpPr>
          <p:spPr bwMode="auto">
            <a:xfrm>
              <a:off x="2077" y="1257"/>
              <a:ext cx="195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097" name="Rectangle 62"/>
            <p:cNvSpPr>
              <a:spLocks noChangeArrowheads="1"/>
            </p:cNvSpPr>
            <p:nvPr/>
          </p:nvSpPr>
          <p:spPr bwMode="auto">
            <a:xfrm>
              <a:off x="4078" y="112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6098" name="Rectangle 64"/>
            <p:cNvSpPr>
              <a:spLocks noChangeArrowheads="1"/>
            </p:cNvSpPr>
            <p:nvPr/>
          </p:nvSpPr>
          <p:spPr bwMode="auto">
            <a:xfrm>
              <a:off x="3651" y="1278"/>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099" name="Rectangle 66"/>
            <p:cNvSpPr>
              <a:spLocks noChangeArrowheads="1"/>
            </p:cNvSpPr>
            <p:nvPr/>
          </p:nvSpPr>
          <p:spPr bwMode="auto">
            <a:xfrm>
              <a:off x="3316" y="1278"/>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100" name="Rectangle 68"/>
            <p:cNvSpPr>
              <a:spLocks noChangeArrowheads="1"/>
            </p:cNvSpPr>
            <p:nvPr/>
          </p:nvSpPr>
          <p:spPr bwMode="auto">
            <a:xfrm>
              <a:off x="3124" y="1278"/>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101" name="Rectangle 70"/>
            <p:cNvSpPr>
              <a:spLocks noChangeArrowheads="1"/>
            </p:cNvSpPr>
            <p:nvPr/>
          </p:nvSpPr>
          <p:spPr bwMode="auto">
            <a:xfrm>
              <a:off x="2026" y="1290"/>
              <a:ext cx="21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Total Volume of Unit Cell</a:t>
              </a:r>
            </a:p>
          </p:txBody>
        </p:sp>
        <p:sp>
          <p:nvSpPr>
            <p:cNvPr id="46102" name="Rectangle 72"/>
            <p:cNvSpPr>
              <a:spLocks noChangeArrowheads="1"/>
            </p:cNvSpPr>
            <p:nvPr/>
          </p:nvSpPr>
          <p:spPr bwMode="auto">
            <a:xfrm>
              <a:off x="3692" y="1037"/>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103" name="Rectangle 74"/>
            <p:cNvSpPr>
              <a:spLocks noChangeArrowheads="1"/>
            </p:cNvSpPr>
            <p:nvPr/>
          </p:nvSpPr>
          <p:spPr bwMode="auto">
            <a:xfrm>
              <a:off x="3357" y="1037"/>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104" name="Rectangle 76"/>
            <p:cNvSpPr>
              <a:spLocks noChangeArrowheads="1"/>
            </p:cNvSpPr>
            <p:nvPr/>
          </p:nvSpPr>
          <p:spPr bwMode="auto">
            <a:xfrm>
              <a:off x="3197" y="1037"/>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105" name="Rectangle 79"/>
            <p:cNvSpPr>
              <a:spLocks noChangeArrowheads="1"/>
            </p:cNvSpPr>
            <p:nvPr/>
          </p:nvSpPr>
          <p:spPr bwMode="auto">
            <a:xfrm>
              <a:off x="2477" y="1037"/>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 </a:t>
              </a:r>
              <a:endParaRPr lang="en-US" altLang="en-US"/>
            </a:p>
          </p:txBody>
        </p:sp>
        <p:sp>
          <p:nvSpPr>
            <p:cNvPr id="46106" name="Rectangle 80"/>
            <p:cNvSpPr>
              <a:spLocks noChangeArrowheads="1"/>
            </p:cNvSpPr>
            <p:nvPr/>
          </p:nvSpPr>
          <p:spPr bwMode="auto">
            <a:xfrm>
              <a:off x="1981" y="1018"/>
              <a:ext cx="22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Mass of Atoms in Unit Cell</a:t>
              </a:r>
              <a:endParaRPr lang="en-US" altLang="en-US"/>
            </a:p>
          </p:txBody>
        </p:sp>
      </p:grpSp>
      <p:sp>
        <p:nvSpPr>
          <p:cNvPr id="2" name="TextBox 1"/>
          <p:cNvSpPr txBox="1">
            <a:spLocks noChangeArrowheads="1"/>
          </p:cNvSpPr>
          <p:nvPr/>
        </p:nvSpPr>
        <p:spPr bwMode="auto">
          <a:xfrm>
            <a:off x="4621213" y="3341688"/>
            <a:ext cx="46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FF0000"/>
                </a:solidFill>
              </a:rPr>
              <a:t>A</a:t>
            </a:r>
          </a:p>
        </p:txBody>
      </p:sp>
      <p:sp>
        <p:nvSpPr>
          <p:cNvPr id="3" name="TextBox 2"/>
          <p:cNvSpPr txBox="1">
            <a:spLocks noChangeArrowheads="1"/>
          </p:cNvSpPr>
          <p:nvPr/>
        </p:nvSpPr>
        <p:spPr bwMode="auto">
          <a:xfrm>
            <a:off x="4284663" y="3733800"/>
            <a:ext cx="754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9933FF"/>
                </a:solidFill>
                <a:sym typeface="Symbol" panose="05050102010706020507" pitchFamily="18" charset="2"/>
              </a:rPr>
              <a:t>N</a:t>
            </a:r>
            <a:r>
              <a:rPr lang="en-US" altLang="en-US" baseline="-25000">
                <a:solidFill>
                  <a:srgbClr val="9933FF"/>
                </a:solidFill>
                <a:sym typeface="Symbol" panose="05050102010706020507" pitchFamily="18" charset="2"/>
              </a:rPr>
              <a:t>A</a:t>
            </a:r>
          </a:p>
        </p:txBody>
      </p:sp>
      <p:sp>
        <p:nvSpPr>
          <p:cNvPr id="4" name="TextBox 3"/>
          <p:cNvSpPr txBox="1">
            <a:spLocks noChangeArrowheads="1"/>
          </p:cNvSpPr>
          <p:nvPr/>
        </p:nvSpPr>
        <p:spPr bwMode="auto">
          <a:xfrm>
            <a:off x="1744663" y="5643563"/>
            <a:ext cx="730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FF0000"/>
                </a:solidFill>
              </a:rPr>
              <a:t>A</a:t>
            </a:r>
            <a:r>
              <a:rPr lang="en-US" altLang="en-US">
                <a:solidFill>
                  <a:srgbClr val="FF0000"/>
                </a:solidFill>
              </a:rPr>
              <a:t> =</a:t>
            </a:r>
            <a:r>
              <a:rPr lang="en-US" altLang="en-US">
                <a:solidFill>
                  <a:srgbClr val="FF0000"/>
                </a:solidFill>
                <a:sym typeface="Symbol" panose="05050102010706020507" pitchFamily="18" charset="2"/>
              </a:rPr>
              <a:t> </a:t>
            </a:r>
            <a:r>
              <a:rPr lang="en-US" altLang="en-US">
                <a:solidFill>
                  <a:srgbClr val="FF0000"/>
                </a:solidFill>
              </a:rPr>
              <a:t>atomic weight </a:t>
            </a:r>
            <a:endParaRPr lang="en-US" altLang="en-US">
              <a:solidFill>
                <a:srgbClr val="FF0000"/>
              </a:solidFill>
              <a:sym typeface="Symbol" panose="05050102010706020507" pitchFamily="18" charset="2"/>
            </a:endParaRPr>
          </a:p>
        </p:txBody>
      </p:sp>
      <p:sp>
        <p:nvSpPr>
          <p:cNvPr id="5" name="TextBox 4"/>
          <p:cNvSpPr txBox="1">
            <a:spLocks noChangeArrowheads="1"/>
          </p:cNvSpPr>
          <p:nvPr/>
        </p:nvSpPr>
        <p:spPr bwMode="auto">
          <a:xfrm>
            <a:off x="1727200" y="6207125"/>
            <a:ext cx="633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66FF"/>
                </a:solidFill>
              </a:rPr>
              <a:t>V</a:t>
            </a:r>
            <a:r>
              <a:rPr lang="en-US" altLang="en-US" i="1" baseline="-25000">
                <a:solidFill>
                  <a:srgbClr val="0066FF"/>
                </a:solidFill>
              </a:rPr>
              <a:t>C</a:t>
            </a:r>
            <a:r>
              <a:rPr lang="en-US" altLang="en-US">
                <a:solidFill>
                  <a:srgbClr val="0066FF"/>
                </a:solidFill>
              </a:rPr>
              <a:t> = Volume of unit cell</a:t>
            </a:r>
            <a:endParaRPr lang="en-US" altLang="en-US">
              <a:sym typeface="Symbol" panose="05050102010706020507" pitchFamily="18" charset="2"/>
            </a:endParaRPr>
          </a:p>
        </p:txBody>
      </p:sp>
      <p:sp>
        <p:nvSpPr>
          <p:cNvPr id="6" name="TextBox 5"/>
          <p:cNvSpPr txBox="1">
            <a:spLocks noChangeArrowheads="1"/>
          </p:cNvSpPr>
          <p:nvPr/>
        </p:nvSpPr>
        <p:spPr bwMode="auto">
          <a:xfrm>
            <a:off x="1727200" y="5068888"/>
            <a:ext cx="741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9933FF"/>
                </a:solidFill>
                <a:sym typeface="Symbol" panose="05050102010706020507" pitchFamily="18" charset="2"/>
              </a:rPr>
              <a:t>N</a:t>
            </a:r>
            <a:r>
              <a:rPr lang="en-US" altLang="en-US" baseline="-25000">
                <a:solidFill>
                  <a:srgbClr val="9933FF"/>
                </a:solidFill>
                <a:sym typeface="Symbol" panose="05050102010706020507" pitchFamily="18" charset="2"/>
              </a:rPr>
              <a:t>A</a:t>
            </a:r>
            <a:r>
              <a:rPr lang="en-US" altLang="en-US">
                <a:solidFill>
                  <a:srgbClr val="9933FF"/>
                </a:solidFill>
                <a:sym typeface="Symbol" panose="05050102010706020507" pitchFamily="18" charset="2"/>
              </a:rPr>
              <a:t> = Avogadro’s number</a:t>
            </a:r>
            <a:r>
              <a:rPr lang="en-US" altLang="en-US">
                <a:sym typeface="Symbol" panose="05050102010706020507" pitchFamily="18" charset="2"/>
              </a:rPr>
              <a:t> </a:t>
            </a:r>
            <a:r>
              <a:rPr lang="en-US" altLang="en-US">
                <a:solidFill>
                  <a:srgbClr val="9933FF"/>
                </a:solidFill>
                <a:sym typeface="Symbol" panose="05050102010706020507" pitchFamily="18" charset="2"/>
              </a:rPr>
              <a:t>= 6.023 x 10</a:t>
            </a:r>
            <a:r>
              <a:rPr lang="en-US" altLang="en-US" baseline="30000">
                <a:solidFill>
                  <a:srgbClr val="9933FF"/>
                </a:solidFill>
                <a:sym typeface="Symbol" panose="05050102010706020507" pitchFamily="18" charset="2"/>
              </a:rPr>
              <a:t>23</a:t>
            </a:r>
            <a:r>
              <a:rPr lang="en-US" altLang="en-US">
                <a:solidFill>
                  <a:srgbClr val="9933FF"/>
                </a:solidFill>
                <a:sym typeface="Symbol" panose="05050102010706020507" pitchFamily="18" charset="2"/>
              </a:rPr>
              <a:t> atoms/mol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6084"/>
                                        </p:tgtEl>
                                      </p:cBhvr>
                                    </p:animEffect>
                                    <p:animScale>
                                      <p:cBhvr>
                                        <p:cTn id="7" dur="250" autoRev="1" fill="hold"/>
                                        <p:tgtEl>
                                          <p:spTgt spid="46084"/>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6089"/>
                                        </p:tgtEl>
                                      </p:cBhvr>
                                    </p:animEffect>
                                    <p:animScale>
                                      <p:cBhvr>
                                        <p:cTn id="10" dur="250" autoRev="1" fill="hold"/>
                                        <p:tgtEl>
                                          <p:spTgt spid="46089"/>
                                        </p:tgtEl>
                                      </p:cBhvr>
                                      <p:by x="105000" y="105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9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46084" grpId="0"/>
      <p:bldP spid="39957" grpId="0"/>
      <p:bldP spid="39958" grpId="0"/>
      <p:bldP spid="46087" grpId="0" animBg="1"/>
      <p:bldP spid="46088" grpId="0"/>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4357688" y="1346200"/>
            <a:ext cx="2214562" cy="56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2400" smtClean="0">
                <a:sym typeface="Symbol" panose="05050102010706020507" pitchFamily="18" charset="2"/>
              </a:rPr>
              <a:t>Cr (BCC)  </a:t>
            </a:r>
          </a:p>
        </p:txBody>
      </p:sp>
      <p:grpSp>
        <p:nvGrpSpPr>
          <p:cNvPr id="48131" name="Group 116"/>
          <p:cNvGrpSpPr>
            <a:grpSpLocks noChangeAspect="1"/>
          </p:cNvGrpSpPr>
          <p:nvPr/>
        </p:nvGrpSpPr>
        <p:grpSpPr bwMode="auto">
          <a:xfrm>
            <a:off x="250825" y="1268413"/>
            <a:ext cx="2905125" cy="2857500"/>
            <a:chOff x="152400" y="609600"/>
            <a:chExt cx="3873500" cy="3810000"/>
          </a:xfrm>
        </p:grpSpPr>
        <p:sp>
          <p:nvSpPr>
            <p:cNvPr id="48187" name="AutoShape 66"/>
            <p:cNvSpPr>
              <a:spLocks noChangeAspect="1" noChangeArrowheads="1" noTextEdit="1"/>
            </p:cNvSpPr>
            <p:nvPr/>
          </p:nvSpPr>
          <p:spPr bwMode="auto">
            <a:xfrm>
              <a:off x="152400" y="609600"/>
              <a:ext cx="3873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pic>
          <p:nvPicPr>
            <p:cNvPr id="48188" name="Picture 68"/>
            <p:cNvPicPr>
              <a:picLocks noChangeAspect="1" noChangeArrowheads="1"/>
            </p:cNvPicPr>
            <p:nvPr/>
          </p:nvPicPr>
          <p:blipFill>
            <a:blip r:embed="rId4" cstate="print">
              <a:extLst>
                <a:ext uri="{28A0092B-C50C-407E-A947-70E740481C1C}">
                  <a14:useLocalDpi xmlns:a14="http://schemas.microsoft.com/office/drawing/2010/main" val="0"/>
                </a:ext>
              </a:extLst>
            </a:blip>
            <a:srcRect l="9827" t="5287" r="5022"/>
            <a:stretch>
              <a:fillRect/>
            </a:stretch>
          </p:blipFill>
          <p:spPr bwMode="auto">
            <a:xfrm>
              <a:off x="683568" y="980728"/>
              <a:ext cx="2952328" cy="323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89" name="Group 84"/>
            <p:cNvGrpSpPr>
              <a:grpSpLocks/>
            </p:cNvGrpSpPr>
            <p:nvPr/>
          </p:nvGrpSpPr>
          <p:grpSpPr bwMode="auto">
            <a:xfrm>
              <a:off x="863600" y="1663700"/>
              <a:ext cx="2654300" cy="1473200"/>
              <a:chOff x="544" y="1336"/>
              <a:chExt cx="1672" cy="928"/>
            </a:xfrm>
          </p:grpSpPr>
          <p:sp>
            <p:nvSpPr>
              <p:cNvPr id="48233" name="Freeform 69"/>
              <p:cNvSpPr>
                <a:spLocks/>
              </p:cNvSpPr>
              <p:nvPr/>
            </p:nvSpPr>
            <p:spPr bwMode="auto">
              <a:xfrm>
                <a:off x="544" y="2176"/>
                <a:ext cx="112" cy="88"/>
              </a:xfrm>
              <a:custGeom>
                <a:avLst/>
                <a:gdLst>
                  <a:gd name="T0" fmla="*/ 0 w 112"/>
                  <a:gd name="T1" fmla="*/ 88 h 88"/>
                  <a:gd name="T2" fmla="*/ 72 w 112"/>
                  <a:gd name="T3" fmla="*/ 0 h 88"/>
                  <a:gd name="T4" fmla="*/ 64 w 112"/>
                  <a:gd name="T5" fmla="*/ 56 h 88"/>
                  <a:gd name="T6" fmla="*/ 112 w 112"/>
                  <a:gd name="T7" fmla="*/ 72 h 88"/>
                  <a:gd name="T8" fmla="*/ 0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88"/>
                    </a:moveTo>
                    <a:lnTo>
                      <a:pt x="72" y="0"/>
                    </a:lnTo>
                    <a:lnTo>
                      <a:pt x="64" y="56"/>
                    </a:lnTo>
                    <a:lnTo>
                      <a:pt x="112" y="72"/>
                    </a:lnTo>
                    <a:lnTo>
                      <a:pt x="0" y="88"/>
                    </a:lnTo>
                    <a:close/>
                  </a:path>
                </a:pathLst>
              </a:custGeom>
              <a:solidFill>
                <a:srgbClr val="663300"/>
              </a:solidFill>
              <a:ln w="12700">
                <a:solidFill>
                  <a:srgbClr val="663300"/>
                </a:solidFill>
                <a:prstDash val="solid"/>
                <a:round/>
                <a:headEnd/>
                <a:tailEnd/>
              </a:ln>
            </p:spPr>
            <p:txBody>
              <a:bodyPr/>
              <a:lstStyle/>
              <a:p>
                <a:endParaRPr lang="en-AU"/>
              </a:p>
            </p:txBody>
          </p:sp>
          <p:sp>
            <p:nvSpPr>
              <p:cNvPr id="48234" name="Freeform 70"/>
              <p:cNvSpPr>
                <a:spLocks/>
              </p:cNvSpPr>
              <p:nvPr/>
            </p:nvSpPr>
            <p:spPr bwMode="auto">
              <a:xfrm>
                <a:off x="2104" y="1336"/>
                <a:ext cx="112" cy="88"/>
              </a:xfrm>
              <a:custGeom>
                <a:avLst/>
                <a:gdLst>
                  <a:gd name="T0" fmla="*/ 112 w 112"/>
                  <a:gd name="T1" fmla="*/ 0 h 88"/>
                  <a:gd name="T2" fmla="*/ 40 w 112"/>
                  <a:gd name="T3" fmla="*/ 88 h 88"/>
                  <a:gd name="T4" fmla="*/ 48 w 112"/>
                  <a:gd name="T5" fmla="*/ 32 h 88"/>
                  <a:gd name="T6" fmla="*/ 0 w 112"/>
                  <a:gd name="T7" fmla="*/ 16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48" y="32"/>
                    </a:lnTo>
                    <a:lnTo>
                      <a:pt x="0" y="16"/>
                    </a:lnTo>
                    <a:lnTo>
                      <a:pt x="112" y="0"/>
                    </a:lnTo>
                    <a:close/>
                  </a:path>
                </a:pathLst>
              </a:custGeom>
              <a:solidFill>
                <a:srgbClr val="663300"/>
              </a:solidFill>
              <a:ln w="12700">
                <a:solidFill>
                  <a:srgbClr val="663300"/>
                </a:solidFill>
                <a:prstDash val="solid"/>
                <a:round/>
                <a:headEnd/>
                <a:tailEnd/>
              </a:ln>
            </p:spPr>
            <p:txBody>
              <a:bodyPr/>
              <a:lstStyle/>
              <a:p>
                <a:endParaRPr lang="en-AU"/>
              </a:p>
            </p:txBody>
          </p:sp>
          <p:sp>
            <p:nvSpPr>
              <p:cNvPr id="48235" name="Freeform 71"/>
              <p:cNvSpPr>
                <a:spLocks/>
              </p:cNvSpPr>
              <p:nvPr/>
            </p:nvSpPr>
            <p:spPr bwMode="auto">
              <a:xfrm>
                <a:off x="600" y="2192"/>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6" name="Freeform 72"/>
              <p:cNvSpPr>
                <a:spLocks/>
              </p:cNvSpPr>
              <p:nvPr/>
            </p:nvSpPr>
            <p:spPr bwMode="auto">
              <a:xfrm>
                <a:off x="728" y="2120"/>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7" name="Freeform 73"/>
              <p:cNvSpPr>
                <a:spLocks/>
              </p:cNvSpPr>
              <p:nvPr/>
            </p:nvSpPr>
            <p:spPr bwMode="auto">
              <a:xfrm>
                <a:off x="848" y="204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8" name="Freeform 74"/>
              <p:cNvSpPr>
                <a:spLocks/>
              </p:cNvSpPr>
              <p:nvPr/>
            </p:nvSpPr>
            <p:spPr bwMode="auto">
              <a:xfrm>
                <a:off x="976" y="1976"/>
                <a:ext cx="88" cy="64"/>
              </a:xfrm>
              <a:custGeom>
                <a:avLst/>
                <a:gdLst>
                  <a:gd name="T0" fmla="*/ 0 w 88"/>
                  <a:gd name="T1" fmla="*/ 40 h 64"/>
                  <a:gd name="T2" fmla="*/ 64 w 88"/>
                  <a:gd name="T3" fmla="*/ 0 h 64"/>
                  <a:gd name="T4" fmla="*/ 88 w 88"/>
                  <a:gd name="T5" fmla="*/ 24 h 64"/>
                  <a:gd name="T6" fmla="*/ 24 w 88"/>
                  <a:gd name="T7" fmla="*/ 64 h 64"/>
                  <a:gd name="T8" fmla="*/ 0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0" y="40"/>
                    </a:moveTo>
                    <a:lnTo>
                      <a:pt x="64" y="0"/>
                    </a:lnTo>
                    <a:lnTo>
                      <a:pt x="88"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9" name="Freeform 75"/>
              <p:cNvSpPr>
                <a:spLocks/>
              </p:cNvSpPr>
              <p:nvPr/>
            </p:nvSpPr>
            <p:spPr bwMode="auto">
              <a:xfrm>
                <a:off x="1104" y="1904"/>
                <a:ext cx="88" cy="64"/>
              </a:xfrm>
              <a:custGeom>
                <a:avLst/>
                <a:gdLst>
                  <a:gd name="T0" fmla="*/ 0 w 88"/>
                  <a:gd name="T1" fmla="*/ 40 h 64"/>
                  <a:gd name="T2" fmla="*/ 64 w 88"/>
                  <a:gd name="T3" fmla="*/ 0 h 64"/>
                  <a:gd name="T4" fmla="*/ 88 w 88"/>
                  <a:gd name="T5" fmla="*/ 24 h 64"/>
                  <a:gd name="T6" fmla="*/ 24 w 88"/>
                  <a:gd name="T7" fmla="*/ 64 h 64"/>
                  <a:gd name="T8" fmla="*/ 0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0" y="40"/>
                    </a:moveTo>
                    <a:lnTo>
                      <a:pt x="64" y="0"/>
                    </a:lnTo>
                    <a:lnTo>
                      <a:pt x="88"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0" name="Freeform 76"/>
              <p:cNvSpPr>
                <a:spLocks/>
              </p:cNvSpPr>
              <p:nvPr/>
            </p:nvSpPr>
            <p:spPr bwMode="auto">
              <a:xfrm>
                <a:off x="1232" y="1840"/>
                <a:ext cx="80" cy="56"/>
              </a:xfrm>
              <a:custGeom>
                <a:avLst/>
                <a:gdLst>
                  <a:gd name="T0" fmla="*/ 0 w 80"/>
                  <a:gd name="T1" fmla="*/ 32 h 56"/>
                  <a:gd name="T2" fmla="*/ 56 w 80"/>
                  <a:gd name="T3" fmla="*/ 0 h 56"/>
                  <a:gd name="T4" fmla="*/ 80 w 80"/>
                  <a:gd name="T5" fmla="*/ 24 h 56"/>
                  <a:gd name="T6" fmla="*/ 24 w 80"/>
                  <a:gd name="T7" fmla="*/ 56 h 56"/>
                  <a:gd name="T8" fmla="*/ 0 w 80"/>
                  <a:gd name="T9" fmla="*/ 32 h 56"/>
                  <a:gd name="T10" fmla="*/ 0 60000 65536"/>
                  <a:gd name="T11" fmla="*/ 0 60000 65536"/>
                  <a:gd name="T12" fmla="*/ 0 60000 65536"/>
                  <a:gd name="T13" fmla="*/ 0 60000 65536"/>
                  <a:gd name="T14" fmla="*/ 0 60000 65536"/>
                  <a:gd name="T15" fmla="*/ 0 w 80"/>
                  <a:gd name="T16" fmla="*/ 0 h 56"/>
                  <a:gd name="T17" fmla="*/ 80 w 80"/>
                  <a:gd name="T18" fmla="*/ 56 h 56"/>
                </a:gdLst>
                <a:ahLst/>
                <a:cxnLst>
                  <a:cxn ang="T10">
                    <a:pos x="T0" y="T1"/>
                  </a:cxn>
                  <a:cxn ang="T11">
                    <a:pos x="T2" y="T3"/>
                  </a:cxn>
                  <a:cxn ang="T12">
                    <a:pos x="T4" y="T5"/>
                  </a:cxn>
                  <a:cxn ang="T13">
                    <a:pos x="T6" y="T7"/>
                  </a:cxn>
                  <a:cxn ang="T14">
                    <a:pos x="T8" y="T9"/>
                  </a:cxn>
                </a:cxnLst>
                <a:rect l="T15" t="T16" r="T17" b="T18"/>
                <a:pathLst>
                  <a:path w="80" h="56">
                    <a:moveTo>
                      <a:pt x="0" y="32"/>
                    </a:moveTo>
                    <a:lnTo>
                      <a:pt x="56" y="0"/>
                    </a:lnTo>
                    <a:lnTo>
                      <a:pt x="80"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1" name="Freeform 77"/>
              <p:cNvSpPr>
                <a:spLocks/>
              </p:cNvSpPr>
              <p:nvPr/>
            </p:nvSpPr>
            <p:spPr bwMode="auto">
              <a:xfrm>
                <a:off x="1352" y="176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2" name="Freeform 78"/>
              <p:cNvSpPr>
                <a:spLocks/>
              </p:cNvSpPr>
              <p:nvPr/>
            </p:nvSpPr>
            <p:spPr bwMode="auto">
              <a:xfrm>
                <a:off x="1480" y="1696"/>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3" name="Freeform 79"/>
              <p:cNvSpPr>
                <a:spLocks/>
              </p:cNvSpPr>
              <p:nvPr/>
            </p:nvSpPr>
            <p:spPr bwMode="auto">
              <a:xfrm>
                <a:off x="1608" y="1624"/>
                <a:ext cx="80" cy="64"/>
              </a:xfrm>
              <a:custGeom>
                <a:avLst/>
                <a:gdLst>
                  <a:gd name="T0" fmla="*/ 0 w 80"/>
                  <a:gd name="T1" fmla="*/ 40 h 64"/>
                  <a:gd name="T2" fmla="*/ 56 w 80"/>
                  <a:gd name="T3" fmla="*/ 0 h 64"/>
                  <a:gd name="T4" fmla="*/ 80 w 80"/>
                  <a:gd name="T5" fmla="*/ 24 h 64"/>
                  <a:gd name="T6" fmla="*/ 24 w 80"/>
                  <a:gd name="T7" fmla="*/ 64 h 64"/>
                  <a:gd name="T8" fmla="*/ 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0" y="40"/>
                    </a:moveTo>
                    <a:lnTo>
                      <a:pt x="56" y="0"/>
                    </a:lnTo>
                    <a:lnTo>
                      <a:pt x="80" y="24"/>
                    </a:lnTo>
                    <a:lnTo>
                      <a:pt x="24" y="64"/>
                    </a:lnTo>
                    <a:lnTo>
                      <a:pt x="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4" name="Freeform 80"/>
              <p:cNvSpPr>
                <a:spLocks/>
              </p:cNvSpPr>
              <p:nvPr/>
            </p:nvSpPr>
            <p:spPr bwMode="auto">
              <a:xfrm>
                <a:off x="1728" y="1560"/>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5" name="Freeform 81"/>
              <p:cNvSpPr>
                <a:spLocks/>
              </p:cNvSpPr>
              <p:nvPr/>
            </p:nvSpPr>
            <p:spPr bwMode="auto">
              <a:xfrm>
                <a:off x="1856" y="1488"/>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6" name="Freeform 82"/>
              <p:cNvSpPr>
                <a:spLocks/>
              </p:cNvSpPr>
              <p:nvPr/>
            </p:nvSpPr>
            <p:spPr bwMode="auto">
              <a:xfrm>
                <a:off x="1984" y="1416"/>
                <a:ext cx="88" cy="56"/>
              </a:xfrm>
              <a:custGeom>
                <a:avLst/>
                <a:gdLst>
                  <a:gd name="T0" fmla="*/ 0 w 88"/>
                  <a:gd name="T1" fmla="*/ 32 h 56"/>
                  <a:gd name="T2" fmla="*/ 64 w 88"/>
                  <a:gd name="T3" fmla="*/ 0 h 56"/>
                  <a:gd name="T4" fmla="*/ 88 w 88"/>
                  <a:gd name="T5" fmla="*/ 24 h 56"/>
                  <a:gd name="T6" fmla="*/ 24 w 88"/>
                  <a:gd name="T7" fmla="*/ 56 h 56"/>
                  <a:gd name="T8" fmla="*/ 0 w 88"/>
                  <a:gd name="T9" fmla="*/ 32 h 56"/>
                  <a:gd name="T10" fmla="*/ 0 60000 65536"/>
                  <a:gd name="T11" fmla="*/ 0 60000 65536"/>
                  <a:gd name="T12" fmla="*/ 0 60000 65536"/>
                  <a:gd name="T13" fmla="*/ 0 60000 65536"/>
                  <a:gd name="T14" fmla="*/ 0 60000 65536"/>
                  <a:gd name="T15" fmla="*/ 0 w 88"/>
                  <a:gd name="T16" fmla="*/ 0 h 56"/>
                  <a:gd name="T17" fmla="*/ 88 w 88"/>
                  <a:gd name="T18" fmla="*/ 56 h 56"/>
                </a:gdLst>
                <a:ahLst/>
                <a:cxnLst>
                  <a:cxn ang="T10">
                    <a:pos x="T0" y="T1"/>
                  </a:cxn>
                  <a:cxn ang="T11">
                    <a:pos x="T2" y="T3"/>
                  </a:cxn>
                  <a:cxn ang="T12">
                    <a:pos x="T4" y="T5"/>
                  </a:cxn>
                  <a:cxn ang="T13">
                    <a:pos x="T6" y="T7"/>
                  </a:cxn>
                  <a:cxn ang="T14">
                    <a:pos x="T8" y="T9"/>
                  </a:cxn>
                </a:cxnLst>
                <a:rect l="T15" t="T16" r="T17" b="T18"/>
                <a:pathLst>
                  <a:path w="88" h="56">
                    <a:moveTo>
                      <a:pt x="0" y="32"/>
                    </a:moveTo>
                    <a:lnTo>
                      <a:pt x="64" y="0"/>
                    </a:lnTo>
                    <a:lnTo>
                      <a:pt x="88" y="24"/>
                    </a:lnTo>
                    <a:lnTo>
                      <a:pt x="24" y="56"/>
                    </a:lnTo>
                    <a:lnTo>
                      <a:pt x="0" y="3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47" name="Freeform 83"/>
              <p:cNvSpPr>
                <a:spLocks/>
              </p:cNvSpPr>
              <p:nvPr/>
            </p:nvSpPr>
            <p:spPr bwMode="auto">
              <a:xfrm>
                <a:off x="2104" y="1360"/>
                <a:ext cx="64" cy="48"/>
              </a:xfrm>
              <a:custGeom>
                <a:avLst/>
                <a:gdLst>
                  <a:gd name="T0" fmla="*/ 0 w 64"/>
                  <a:gd name="T1" fmla="*/ 24 h 48"/>
                  <a:gd name="T2" fmla="*/ 40 w 64"/>
                  <a:gd name="T3" fmla="*/ 0 h 48"/>
                  <a:gd name="T4" fmla="*/ 64 w 64"/>
                  <a:gd name="T5" fmla="*/ 24 h 48"/>
                  <a:gd name="T6" fmla="*/ 24 w 64"/>
                  <a:gd name="T7" fmla="*/ 48 h 48"/>
                  <a:gd name="T8" fmla="*/ 0 w 64"/>
                  <a:gd name="T9" fmla="*/ 24 h 48"/>
                  <a:gd name="T10" fmla="*/ 0 60000 65536"/>
                  <a:gd name="T11" fmla="*/ 0 60000 65536"/>
                  <a:gd name="T12" fmla="*/ 0 60000 65536"/>
                  <a:gd name="T13" fmla="*/ 0 60000 65536"/>
                  <a:gd name="T14" fmla="*/ 0 60000 65536"/>
                  <a:gd name="T15" fmla="*/ 0 w 64"/>
                  <a:gd name="T16" fmla="*/ 0 h 48"/>
                  <a:gd name="T17" fmla="*/ 64 w 64"/>
                  <a:gd name="T18" fmla="*/ 48 h 48"/>
                </a:gdLst>
                <a:ahLst/>
                <a:cxnLst>
                  <a:cxn ang="T10">
                    <a:pos x="T0" y="T1"/>
                  </a:cxn>
                  <a:cxn ang="T11">
                    <a:pos x="T2" y="T3"/>
                  </a:cxn>
                  <a:cxn ang="T12">
                    <a:pos x="T4" y="T5"/>
                  </a:cxn>
                  <a:cxn ang="T13">
                    <a:pos x="T6" y="T7"/>
                  </a:cxn>
                  <a:cxn ang="T14">
                    <a:pos x="T8" y="T9"/>
                  </a:cxn>
                </a:cxnLst>
                <a:rect l="T15" t="T16" r="T17" b="T18"/>
                <a:pathLst>
                  <a:path w="64" h="48">
                    <a:moveTo>
                      <a:pt x="0" y="24"/>
                    </a:moveTo>
                    <a:lnTo>
                      <a:pt x="40" y="0"/>
                    </a:lnTo>
                    <a:lnTo>
                      <a:pt x="64" y="24"/>
                    </a:lnTo>
                    <a:lnTo>
                      <a:pt x="24" y="48"/>
                    </a:lnTo>
                    <a:lnTo>
                      <a:pt x="0" y="2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48190" name="Group 99"/>
            <p:cNvGrpSpPr>
              <a:grpSpLocks/>
            </p:cNvGrpSpPr>
            <p:nvPr/>
          </p:nvGrpSpPr>
          <p:grpSpPr bwMode="auto">
            <a:xfrm>
              <a:off x="1968500" y="1079500"/>
              <a:ext cx="495300" cy="2832100"/>
              <a:chOff x="1240" y="968"/>
              <a:chExt cx="312" cy="1784"/>
            </a:xfrm>
          </p:grpSpPr>
          <p:sp>
            <p:nvSpPr>
              <p:cNvPr id="48219" name="Freeform 85"/>
              <p:cNvSpPr>
                <a:spLocks/>
              </p:cNvSpPr>
              <p:nvPr/>
            </p:nvSpPr>
            <p:spPr bwMode="auto">
              <a:xfrm>
                <a:off x="1240" y="2640"/>
                <a:ext cx="80" cy="112"/>
              </a:xfrm>
              <a:custGeom>
                <a:avLst/>
                <a:gdLst>
                  <a:gd name="T0" fmla="*/ 24 w 80"/>
                  <a:gd name="T1" fmla="*/ 112 h 112"/>
                  <a:gd name="T2" fmla="*/ 0 w 80"/>
                  <a:gd name="T3" fmla="*/ 0 h 112"/>
                  <a:gd name="T4" fmla="*/ 32 w 80"/>
                  <a:gd name="T5" fmla="*/ 40 h 112"/>
                  <a:gd name="T6" fmla="*/ 80 w 80"/>
                  <a:gd name="T7" fmla="*/ 16 h 112"/>
                  <a:gd name="T8" fmla="*/ 24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24" y="112"/>
                    </a:moveTo>
                    <a:lnTo>
                      <a:pt x="0" y="0"/>
                    </a:lnTo>
                    <a:lnTo>
                      <a:pt x="32" y="40"/>
                    </a:lnTo>
                    <a:lnTo>
                      <a:pt x="80" y="16"/>
                    </a:lnTo>
                    <a:lnTo>
                      <a:pt x="24" y="112"/>
                    </a:lnTo>
                    <a:close/>
                  </a:path>
                </a:pathLst>
              </a:custGeom>
              <a:solidFill>
                <a:srgbClr val="663300"/>
              </a:solidFill>
              <a:ln w="12700">
                <a:solidFill>
                  <a:srgbClr val="663300"/>
                </a:solidFill>
                <a:prstDash val="solid"/>
                <a:round/>
                <a:headEnd/>
                <a:tailEnd/>
              </a:ln>
            </p:spPr>
            <p:txBody>
              <a:bodyPr/>
              <a:lstStyle/>
              <a:p>
                <a:endParaRPr lang="en-AU"/>
              </a:p>
            </p:txBody>
          </p:sp>
          <p:sp>
            <p:nvSpPr>
              <p:cNvPr id="48220" name="Freeform 86"/>
              <p:cNvSpPr>
                <a:spLocks/>
              </p:cNvSpPr>
              <p:nvPr/>
            </p:nvSpPr>
            <p:spPr bwMode="auto">
              <a:xfrm>
                <a:off x="1472" y="968"/>
                <a:ext cx="80" cy="112"/>
              </a:xfrm>
              <a:custGeom>
                <a:avLst/>
                <a:gdLst>
                  <a:gd name="T0" fmla="*/ 56 w 80"/>
                  <a:gd name="T1" fmla="*/ 0 h 112"/>
                  <a:gd name="T2" fmla="*/ 80 w 80"/>
                  <a:gd name="T3" fmla="*/ 112 h 112"/>
                  <a:gd name="T4" fmla="*/ 48 w 80"/>
                  <a:gd name="T5" fmla="*/ 72 h 112"/>
                  <a:gd name="T6" fmla="*/ 0 w 80"/>
                  <a:gd name="T7" fmla="*/ 96 h 112"/>
                  <a:gd name="T8" fmla="*/ 56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56" y="0"/>
                    </a:moveTo>
                    <a:lnTo>
                      <a:pt x="80" y="112"/>
                    </a:lnTo>
                    <a:lnTo>
                      <a:pt x="48" y="72"/>
                    </a:lnTo>
                    <a:lnTo>
                      <a:pt x="0" y="96"/>
                    </a:lnTo>
                    <a:lnTo>
                      <a:pt x="56" y="0"/>
                    </a:lnTo>
                    <a:close/>
                  </a:path>
                </a:pathLst>
              </a:custGeom>
              <a:solidFill>
                <a:srgbClr val="663300"/>
              </a:solidFill>
              <a:ln w="12700">
                <a:solidFill>
                  <a:srgbClr val="663300"/>
                </a:solidFill>
                <a:prstDash val="solid"/>
                <a:round/>
                <a:headEnd/>
                <a:tailEnd/>
              </a:ln>
            </p:spPr>
            <p:txBody>
              <a:bodyPr/>
              <a:lstStyle/>
              <a:p>
                <a:endParaRPr lang="en-AU"/>
              </a:p>
            </p:txBody>
          </p:sp>
          <p:sp>
            <p:nvSpPr>
              <p:cNvPr id="48221" name="Freeform 87"/>
              <p:cNvSpPr>
                <a:spLocks/>
              </p:cNvSpPr>
              <p:nvPr/>
            </p:nvSpPr>
            <p:spPr bwMode="auto">
              <a:xfrm>
                <a:off x="1264" y="2600"/>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2" name="Freeform 88"/>
              <p:cNvSpPr>
                <a:spLocks/>
              </p:cNvSpPr>
              <p:nvPr/>
            </p:nvSpPr>
            <p:spPr bwMode="auto">
              <a:xfrm>
                <a:off x="1288" y="245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3" name="Freeform 89"/>
              <p:cNvSpPr>
                <a:spLocks/>
              </p:cNvSpPr>
              <p:nvPr/>
            </p:nvSpPr>
            <p:spPr bwMode="auto">
              <a:xfrm>
                <a:off x="1304" y="2320"/>
                <a:ext cx="40" cy="88"/>
              </a:xfrm>
              <a:custGeom>
                <a:avLst/>
                <a:gdLst>
                  <a:gd name="T0" fmla="*/ 0 w 40"/>
                  <a:gd name="T1" fmla="*/ 64 h 88"/>
                  <a:gd name="T2" fmla="*/ 16 w 40"/>
                  <a:gd name="T3" fmla="*/ 0 h 88"/>
                  <a:gd name="T4" fmla="*/ 40 w 40"/>
                  <a:gd name="T5" fmla="*/ 24 h 88"/>
                  <a:gd name="T6" fmla="*/ 24 w 40"/>
                  <a:gd name="T7" fmla="*/ 88 h 88"/>
                  <a:gd name="T8" fmla="*/ 0 w 40"/>
                  <a:gd name="T9" fmla="*/ 64 h 88"/>
                  <a:gd name="T10" fmla="*/ 0 60000 65536"/>
                  <a:gd name="T11" fmla="*/ 0 60000 65536"/>
                  <a:gd name="T12" fmla="*/ 0 60000 65536"/>
                  <a:gd name="T13" fmla="*/ 0 60000 65536"/>
                  <a:gd name="T14" fmla="*/ 0 60000 65536"/>
                  <a:gd name="T15" fmla="*/ 0 w 40"/>
                  <a:gd name="T16" fmla="*/ 0 h 88"/>
                  <a:gd name="T17" fmla="*/ 40 w 40"/>
                  <a:gd name="T18" fmla="*/ 88 h 88"/>
                </a:gdLst>
                <a:ahLst/>
                <a:cxnLst>
                  <a:cxn ang="T10">
                    <a:pos x="T0" y="T1"/>
                  </a:cxn>
                  <a:cxn ang="T11">
                    <a:pos x="T2" y="T3"/>
                  </a:cxn>
                  <a:cxn ang="T12">
                    <a:pos x="T4" y="T5"/>
                  </a:cxn>
                  <a:cxn ang="T13">
                    <a:pos x="T6" y="T7"/>
                  </a:cxn>
                  <a:cxn ang="T14">
                    <a:pos x="T8" y="T9"/>
                  </a:cxn>
                </a:cxnLst>
                <a:rect l="T15" t="T16" r="T17" b="T18"/>
                <a:pathLst>
                  <a:path w="40" h="88">
                    <a:moveTo>
                      <a:pt x="0" y="64"/>
                    </a:moveTo>
                    <a:lnTo>
                      <a:pt x="16" y="0"/>
                    </a:lnTo>
                    <a:lnTo>
                      <a:pt x="40" y="24"/>
                    </a:lnTo>
                    <a:lnTo>
                      <a:pt x="24" y="88"/>
                    </a:lnTo>
                    <a:lnTo>
                      <a:pt x="0" y="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4" name="Freeform 90"/>
              <p:cNvSpPr>
                <a:spLocks/>
              </p:cNvSpPr>
              <p:nvPr/>
            </p:nvSpPr>
            <p:spPr bwMode="auto">
              <a:xfrm>
                <a:off x="1328" y="217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5" name="Freeform 91"/>
              <p:cNvSpPr>
                <a:spLocks/>
              </p:cNvSpPr>
              <p:nvPr/>
            </p:nvSpPr>
            <p:spPr bwMode="auto">
              <a:xfrm>
                <a:off x="1352" y="2032"/>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6" name="Freeform 92"/>
              <p:cNvSpPr>
                <a:spLocks/>
              </p:cNvSpPr>
              <p:nvPr/>
            </p:nvSpPr>
            <p:spPr bwMode="auto">
              <a:xfrm>
                <a:off x="1368" y="1888"/>
                <a:ext cx="40" cy="96"/>
              </a:xfrm>
              <a:custGeom>
                <a:avLst/>
                <a:gdLst>
                  <a:gd name="T0" fmla="*/ 0 w 40"/>
                  <a:gd name="T1" fmla="*/ 72 h 96"/>
                  <a:gd name="T2" fmla="*/ 16 w 40"/>
                  <a:gd name="T3" fmla="*/ 0 h 96"/>
                  <a:gd name="T4" fmla="*/ 40 w 40"/>
                  <a:gd name="T5" fmla="*/ 24 h 96"/>
                  <a:gd name="T6" fmla="*/ 24 w 40"/>
                  <a:gd name="T7" fmla="*/ 96 h 96"/>
                  <a:gd name="T8" fmla="*/ 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0" y="72"/>
                    </a:moveTo>
                    <a:lnTo>
                      <a:pt x="16" y="0"/>
                    </a:lnTo>
                    <a:lnTo>
                      <a:pt x="40"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7" name="Freeform 93"/>
              <p:cNvSpPr>
                <a:spLocks/>
              </p:cNvSpPr>
              <p:nvPr/>
            </p:nvSpPr>
            <p:spPr bwMode="auto">
              <a:xfrm>
                <a:off x="1392" y="1744"/>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8" name="Freeform 94"/>
              <p:cNvSpPr>
                <a:spLocks/>
              </p:cNvSpPr>
              <p:nvPr/>
            </p:nvSpPr>
            <p:spPr bwMode="auto">
              <a:xfrm>
                <a:off x="1416" y="1608"/>
                <a:ext cx="32" cy="88"/>
              </a:xfrm>
              <a:custGeom>
                <a:avLst/>
                <a:gdLst>
                  <a:gd name="T0" fmla="*/ 0 w 32"/>
                  <a:gd name="T1" fmla="*/ 64 h 88"/>
                  <a:gd name="T2" fmla="*/ 8 w 32"/>
                  <a:gd name="T3" fmla="*/ 0 h 88"/>
                  <a:gd name="T4" fmla="*/ 32 w 32"/>
                  <a:gd name="T5" fmla="*/ 24 h 88"/>
                  <a:gd name="T6" fmla="*/ 24 w 32"/>
                  <a:gd name="T7" fmla="*/ 88 h 88"/>
                  <a:gd name="T8" fmla="*/ 0 w 32"/>
                  <a:gd name="T9" fmla="*/ 64 h 88"/>
                  <a:gd name="T10" fmla="*/ 0 60000 65536"/>
                  <a:gd name="T11" fmla="*/ 0 60000 65536"/>
                  <a:gd name="T12" fmla="*/ 0 60000 65536"/>
                  <a:gd name="T13" fmla="*/ 0 60000 65536"/>
                  <a:gd name="T14" fmla="*/ 0 60000 65536"/>
                  <a:gd name="T15" fmla="*/ 0 w 32"/>
                  <a:gd name="T16" fmla="*/ 0 h 88"/>
                  <a:gd name="T17" fmla="*/ 32 w 32"/>
                  <a:gd name="T18" fmla="*/ 88 h 88"/>
                </a:gdLst>
                <a:ahLst/>
                <a:cxnLst>
                  <a:cxn ang="T10">
                    <a:pos x="T0" y="T1"/>
                  </a:cxn>
                  <a:cxn ang="T11">
                    <a:pos x="T2" y="T3"/>
                  </a:cxn>
                  <a:cxn ang="T12">
                    <a:pos x="T4" y="T5"/>
                  </a:cxn>
                  <a:cxn ang="T13">
                    <a:pos x="T6" y="T7"/>
                  </a:cxn>
                  <a:cxn ang="T14">
                    <a:pos x="T8" y="T9"/>
                  </a:cxn>
                </a:cxnLst>
                <a:rect l="T15" t="T16" r="T17" b="T18"/>
                <a:pathLst>
                  <a:path w="32" h="88">
                    <a:moveTo>
                      <a:pt x="0" y="64"/>
                    </a:moveTo>
                    <a:lnTo>
                      <a:pt x="8" y="0"/>
                    </a:lnTo>
                    <a:lnTo>
                      <a:pt x="32" y="24"/>
                    </a:lnTo>
                    <a:lnTo>
                      <a:pt x="24" y="88"/>
                    </a:lnTo>
                    <a:lnTo>
                      <a:pt x="0" y="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29" name="Freeform 95"/>
              <p:cNvSpPr>
                <a:spLocks/>
              </p:cNvSpPr>
              <p:nvPr/>
            </p:nvSpPr>
            <p:spPr bwMode="auto">
              <a:xfrm>
                <a:off x="1440" y="1464"/>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0" name="Freeform 96"/>
              <p:cNvSpPr>
                <a:spLocks/>
              </p:cNvSpPr>
              <p:nvPr/>
            </p:nvSpPr>
            <p:spPr bwMode="auto">
              <a:xfrm>
                <a:off x="1456" y="1320"/>
                <a:ext cx="40" cy="96"/>
              </a:xfrm>
              <a:custGeom>
                <a:avLst/>
                <a:gdLst>
                  <a:gd name="T0" fmla="*/ 0 w 40"/>
                  <a:gd name="T1" fmla="*/ 72 h 96"/>
                  <a:gd name="T2" fmla="*/ 16 w 40"/>
                  <a:gd name="T3" fmla="*/ 0 h 96"/>
                  <a:gd name="T4" fmla="*/ 40 w 40"/>
                  <a:gd name="T5" fmla="*/ 24 h 96"/>
                  <a:gd name="T6" fmla="*/ 24 w 40"/>
                  <a:gd name="T7" fmla="*/ 96 h 96"/>
                  <a:gd name="T8" fmla="*/ 0 w 40"/>
                  <a:gd name="T9" fmla="*/ 72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0" y="72"/>
                    </a:moveTo>
                    <a:lnTo>
                      <a:pt x="16" y="0"/>
                    </a:lnTo>
                    <a:lnTo>
                      <a:pt x="40"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1" name="Freeform 97"/>
              <p:cNvSpPr>
                <a:spLocks/>
              </p:cNvSpPr>
              <p:nvPr/>
            </p:nvSpPr>
            <p:spPr bwMode="auto">
              <a:xfrm>
                <a:off x="1480" y="1176"/>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32" name="Freeform 98"/>
              <p:cNvSpPr>
                <a:spLocks/>
              </p:cNvSpPr>
              <p:nvPr/>
            </p:nvSpPr>
            <p:spPr bwMode="auto">
              <a:xfrm>
                <a:off x="1504" y="1032"/>
                <a:ext cx="32" cy="96"/>
              </a:xfrm>
              <a:custGeom>
                <a:avLst/>
                <a:gdLst>
                  <a:gd name="T0" fmla="*/ 0 w 32"/>
                  <a:gd name="T1" fmla="*/ 72 h 96"/>
                  <a:gd name="T2" fmla="*/ 8 w 32"/>
                  <a:gd name="T3" fmla="*/ 0 h 96"/>
                  <a:gd name="T4" fmla="*/ 32 w 32"/>
                  <a:gd name="T5" fmla="*/ 24 h 96"/>
                  <a:gd name="T6" fmla="*/ 24 w 32"/>
                  <a:gd name="T7" fmla="*/ 96 h 96"/>
                  <a:gd name="T8" fmla="*/ 0 w 32"/>
                  <a:gd name="T9" fmla="*/ 7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72"/>
                    </a:moveTo>
                    <a:lnTo>
                      <a:pt x="8" y="0"/>
                    </a:lnTo>
                    <a:lnTo>
                      <a:pt x="32" y="24"/>
                    </a:lnTo>
                    <a:lnTo>
                      <a:pt x="24" y="96"/>
                    </a:lnTo>
                    <a:lnTo>
                      <a:pt x="0" y="7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48191" name="Group 116"/>
            <p:cNvGrpSpPr>
              <a:grpSpLocks/>
            </p:cNvGrpSpPr>
            <p:nvPr/>
          </p:nvGrpSpPr>
          <p:grpSpPr bwMode="auto">
            <a:xfrm>
              <a:off x="876300" y="1397000"/>
              <a:ext cx="2667000" cy="2006600"/>
              <a:chOff x="552" y="1168"/>
              <a:chExt cx="1680" cy="1264"/>
            </a:xfrm>
          </p:grpSpPr>
          <p:sp>
            <p:nvSpPr>
              <p:cNvPr id="48203" name="Freeform 100"/>
              <p:cNvSpPr>
                <a:spLocks/>
              </p:cNvSpPr>
              <p:nvPr/>
            </p:nvSpPr>
            <p:spPr bwMode="auto">
              <a:xfrm>
                <a:off x="552" y="1168"/>
                <a:ext cx="104" cy="96"/>
              </a:xfrm>
              <a:custGeom>
                <a:avLst/>
                <a:gdLst>
                  <a:gd name="T0" fmla="*/ 0 w 104"/>
                  <a:gd name="T1" fmla="*/ 0 h 96"/>
                  <a:gd name="T2" fmla="*/ 104 w 104"/>
                  <a:gd name="T3" fmla="*/ 32 h 96"/>
                  <a:gd name="T4" fmla="*/ 56 w 104"/>
                  <a:gd name="T5" fmla="*/ 40 h 96"/>
                  <a:gd name="T6" fmla="*/ 56 w 104"/>
                  <a:gd name="T7" fmla="*/ 96 h 96"/>
                  <a:gd name="T8" fmla="*/ 0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0"/>
                    </a:moveTo>
                    <a:lnTo>
                      <a:pt x="104" y="32"/>
                    </a:lnTo>
                    <a:lnTo>
                      <a:pt x="56" y="40"/>
                    </a:lnTo>
                    <a:lnTo>
                      <a:pt x="56" y="96"/>
                    </a:lnTo>
                    <a:lnTo>
                      <a:pt x="0" y="0"/>
                    </a:lnTo>
                    <a:close/>
                  </a:path>
                </a:pathLst>
              </a:custGeom>
              <a:solidFill>
                <a:srgbClr val="663300"/>
              </a:solidFill>
              <a:ln w="12700">
                <a:solidFill>
                  <a:srgbClr val="663300"/>
                </a:solidFill>
                <a:prstDash val="solid"/>
                <a:round/>
                <a:headEnd/>
                <a:tailEnd/>
              </a:ln>
            </p:spPr>
            <p:txBody>
              <a:bodyPr/>
              <a:lstStyle/>
              <a:p>
                <a:endParaRPr lang="en-AU"/>
              </a:p>
            </p:txBody>
          </p:sp>
          <p:sp>
            <p:nvSpPr>
              <p:cNvPr id="48204" name="Freeform 101"/>
              <p:cNvSpPr>
                <a:spLocks/>
              </p:cNvSpPr>
              <p:nvPr/>
            </p:nvSpPr>
            <p:spPr bwMode="auto">
              <a:xfrm>
                <a:off x="2128" y="2336"/>
                <a:ext cx="104" cy="96"/>
              </a:xfrm>
              <a:custGeom>
                <a:avLst/>
                <a:gdLst>
                  <a:gd name="T0" fmla="*/ 104 w 104"/>
                  <a:gd name="T1" fmla="*/ 96 h 96"/>
                  <a:gd name="T2" fmla="*/ 0 w 104"/>
                  <a:gd name="T3" fmla="*/ 64 h 96"/>
                  <a:gd name="T4" fmla="*/ 48 w 104"/>
                  <a:gd name="T5" fmla="*/ 56 h 96"/>
                  <a:gd name="T6" fmla="*/ 48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64"/>
                    </a:lnTo>
                    <a:lnTo>
                      <a:pt x="48" y="56"/>
                    </a:lnTo>
                    <a:lnTo>
                      <a:pt x="48" y="0"/>
                    </a:lnTo>
                    <a:lnTo>
                      <a:pt x="104" y="96"/>
                    </a:lnTo>
                    <a:close/>
                  </a:path>
                </a:pathLst>
              </a:custGeom>
              <a:solidFill>
                <a:srgbClr val="663300"/>
              </a:solidFill>
              <a:ln w="12700">
                <a:solidFill>
                  <a:srgbClr val="663300"/>
                </a:solidFill>
                <a:prstDash val="solid"/>
                <a:round/>
                <a:headEnd/>
                <a:tailEnd/>
              </a:ln>
            </p:spPr>
            <p:txBody>
              <a:bodyPr/>
              <a:lstStyle/>
              <a:p>
                <a:endParaRPr lang="en-AU"/>
              </a:p>
            </p:txBody>
          </p:sp>
          <p:sp>
            <p:nvSpPr>
              <p:cNvPr id="48205" name="Freeform 102"/>
              <p:cNvSpPr>
                <a:spLocks/>
              </p:cNvSpPr>
              <p:nvPr/>
            </p:nvSpPr>
            <p:spPr bwMode="auto">
              <a:xfrm>
                <a:off x="2104" y="2344"/>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06" name="Freeform 103"/>
              <p:cNvSpPr>
                <a:spLocks/>
              </p:cNvSpPr>
              <p:nvPr/>
            </p:nvSpPr>
            <p:spPr bwMode="auto">
              <a:xfrm>
                <a:off x="1984" y="2256"/>
                <a:ext cx="88" cy="64"/>
              </a:xfrm>
              <a:custGeom>
                <a:avLst/>
                <a:gdLst>
                  <a:gd name="T0" fmla="*/ 88 w 88"/>
                  <a:gd name="T1" fmla="*/ 40 h 64"/>
                  <a:gd name="T2" fmla="*/ 24 w 88"/>
                  <a:gd name="T3" fmla="*/ 0 h 64"/>
                  <a:gd name="T4" fmla="*/ 0 w 88"/>
                  <a:gd name="T5" fmla="*/ 24 h 64"/>
                  <a:gd name="T6" fmla="*/ 64 w 88"/>
                  <a:gd name="T7" fmla="*/ 64 h 64"/>
                  <a:gd name="T8" fmla="*/ 88 w 88"/>
                  <a:gd name="T9" fmla="*/ 40 h 64"/>
                  <a:gd name="T10" fmla="*/ 0 60000 65536"/>
                  <a:gd name="T11" fmla="*/ 0 60000 65536"/>
                  <a:gd name="T12" fmla="*/ 0 60000 65536"/>
                  <a:gd name="T13" fmla="*/ 0 60000 65536"/>
                  <a:gd name="T14" fmla="*/ 0 60000 65536"/>
                  <a:gd name="T15" fmla="*/ 0 w 88"/>
                  <a:gd name="T16" fmla="*/ 0 h 64"/>
                  <a:gd name="T17" fmla="*/ 88 w 88"/>
                  <a:gd name="T18" fmla="*/ 64 h 64"/>
                </a:gdLst>
                <a:ahLst/>
                <a:cxnLst>
                  <a:cxn ang="T10">
                    <a:pos x="T0" y="T1"/>
                  </a:cxn>
                  <a:cxn ang="T11">
                    <a:pos x="T2" y="T3"/>
                  </a:cxn>
                  <a:cxn ang="T12">
                    <a:pos x="T4" y="T5"/>
                  </a:cxn>
                  <a:cxn ang="T13">
                    <a:pos x="T6" y="T7"/>
                  </a:cxn>
                  <a:cxn ang="T14">
                    <a:pos x="T8" y="T9"/>
                  </a:cxn>
                </a:cxnLst>
                <a:rect l="T15" t="T16" r="T17" b="T18"/>
                <a:pathLst>
                  <a:path w="88" h="64">
                    <a:moveTo>
                      <a:pt x="88" y="40"/>
                    </a:moveTo>
                    <a:lnTo>
                      <a:pt x="24" y="0"/>
                    </a:lnTo>
                    <a:lnTo>
                      <a:pt x="0" y="24"/>
                    </a:lnTo>
                    <a:lnTo>
                      <a:pt x="64" y="64"/>
                    </a:lnTo>
                    <a:lnTo>
                      <a:pt x="88"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07" name="Freeform 104"/>
              <p:cNvSpPr>
                <a:spLocks/>
              </p:cNvSpPr>
              <p:nvPr/>
            </p:nvSpPr>
            <p:spPr bwMode="auto">
              <a:xfrm>
                <a:off x="1872" y="2168"/>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08" name="Freeform 105"/>
              <p:cNvSpPr>
                <a:spLocks/>
              </p:cNvSpPr>
              <p:nvPr/>
            </p:nvSpPr>
            <p:spPr bwMode="auto">
              <a:xfrm>
                <a:off x="1760" y="2080"/>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09" name="Freeform 106"/>
              <p:cNvSpPr>
                <a:spLocks/>
              </p:cNvSpPr>
              <p:nvPr/>
            </p:nvSpPr>
            <p:spPr bwMode="auto">
              <a:xfrm>
                <a:off x="1640" y="1992"/>
                <a:ext cx="88" cy="72"/>
              </a:xfrm>
              <a:custGeom>
                <a:avLst/>
                <a:gdLst>
                  <a:gd name="T0" fmla="*/ 88 w 88"/>
                  <a:gd name="T1" fmla="*/ 48 h 72"/>
                  <a:gd name="T2" fmla="*/ 24 w 88"/>
                  <a:gd name="T3" fmla="*/ 0 h 72"/>
                  <a:gd name="T4" fmla="*/ 0 w 88"/>
                  <a:gd name="T5" fmla="*/ 24 h 72"/>
                  <a:gd name="T6" fmla="*/ 64 w 88"/>
                  <a:gd name="T7" fmla="*/ 72 h 72"/>
                  <a:gd name="T8" fmla="*/ 88 w 88"/>
                  <a:gd name="T9" fmla="*/ 48 h 72"/>
                  <a:gd name="T10" fmla="*/ 0 60000 65536"/>
                  <a:gd name="T11" fmla="*/ 0 60000 65536"/>
                  <a:gd name="T12" fmla="*/ 0 60000 65536"/>
                  <a:gd name="T13" fmla="*/ 0 60000 65536"/>
                  <a:gd name="T14" fmla="*/ 0 60000 65536"/>
                  <a:gd name="T15" fmla="*/ 0 w 88"/>
                  <a:gd name="T16" fmla="*/ 0 h 72"/>
                  <a:gd name="T17" fmla="*/ 88 w 88"/>
                  <a:gd name="T18" fmla="*/ 72 h 72"/>
                </a:gdLst>
                <a:ahLst/>
                <a:cxnLst>
                  <a:cxn ang="T10">
                    <a:pos x="T0" y="T1"/>
                  </a:cxn>
                  <a:cxn ang="T11">
                    <a:pos x="T2" y="T3"/>
                  </a:cxn>
                  <a:cxn ang="T12">
                    <a:pos x="T4" y="T5"/>
                  </a:cxn>
                  <a:cxn ang="T13">
                    <a:pos x="T6" y="T7"/>
                  </a:cxn>
                  <a:cxn ang="T14">
                    <a:pos x="T8" y="T9"/>
                  </a:cxn>
                </a:cxnLst>
                <a:rect l="T15" t="T16" r="T17" b="T18"/>
                <a:pathLst>
                  <a:path w="88" h="72">
                    <a:moveTo>
                      <a:pt x="88" y="48"/>
                    </a:moveTo>
                    <a:lnTo>
                      <a:pt x="24" y="0"/>
                    </a:lnTo>
                    <a:lnTo>
                      <a:pt x="0" y="24"/>
                    </a:lnTo>
                    <a:lnTo>
                      <a:pt x="64" y="72"/>
                    </a:lnTo>
                    <a:lnTo>
                      <a:pt x="88"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0" name="Freeform 107"/>
              <p:cNvSpPr>
                <a:spLocks/>
              </p:cNvSpPr>
              <p:nvPr/>
            </p:nvSpPr>
            <p:spPr bwMode="auto">
              <a:xfrm>
                <a:off x="1528" y="1904"/>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1" name="Freeform 108"/>
              <p:cNvSpPr>
                <a:spLocks/>
              </p:cNvSpPr>
              <p:nvPr/>
            </p:nvSpPr>
            <p:spPr bwMode="auto">
              <a:xfrm>
                <a:off x="1416" y="1824"/>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2" name="Freeform 109"/>
              <p:cNvSpPr>
                <a:spLocks/>
              </p:cNvSpPr>
              <p:nvPr/>
            </p:nvSpPr>
            <p:spPr bwMode="auto">
              <a:xfrm>
                <a:off x="1296" y="1736"/>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3" name="Freeform 110"/>
              <p:cNvSpPr>
                <a:spLocks/>
              </p:cNvSpPr>
              <p:nvPr/>
            </p:nvSpPr>
            <p:spPr bwMode="auto">
              <a:xfrm>
                <a:off x="1184" y="1648"/>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4" name="Freeform 111"/>
              <p:cNvSpPr>
                <a:spLocks/>
              </p:cNvSpPr>
              <p:nvPr/>
            </p:nvSpPr>
            <p:spPr bwMode="auto">
              <a:xfrm>
                <a:off x="1072" y="1560"/>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5" name="Freeform 112"/>
              <p:cNvSpPr>
                <a:spLocks/>
              </p:cNvSpPr>
              <p:nvPr/>
            </p:nvSpPr>
            <p:spPr bwMode="auto">
              <a:xfrm>
                <a:off x="952" y="1472"/>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6" name="Freeform 113"/>
              <p:cNvSpPr>
                <a:spLocks/>
              </p:cNvSpPr>
              <p:nvPr/>
            </p:nvSpPr>
            <p:spPr bwMode="auto">
              <a:xfrm>
                <a:off x="840" y="1384"/>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7" name="Freeform 114"/>
              <p:cNvSpPr>
                <a:spLocks/>
              </p:cNvSpPr>
              <p:nvPr/>
            </p:nvSpPr>
            <p:spPr bwMode="auto">
              <a:xfrm>
                <a:off x="728" y="1296"/>
                <a:ext cx="80" cy="72"/>
              </a:xfrm>
              <a:custGeom>
                <a:avLst/>
                <a:gdLst>
                  <a:gd name="T0" fmla="*/ 80 w 80"/>
                  <a:gd name="T1" fmla="*/ 48 h 72"/>
                  <a:gd name="T2" fmla="*/ 24 w 80"/>
                  <a:gd name="T3" fmla="*/ 0 h 72"/>
                  <a:gd name="T4" fmla="*/ 0 w 80"/>
                  <a:gd name="T5" fmla="*/ 24 h 72"/>
                  <a:gd name="T6" fmla="*/ 56 w 80"/>
                  <a:gd name="T7" fmla="*/ 72 h 72"/>
                  <a:gd name="T8" fmla="*/ 80 w 80"/>
                  <a:gd name="T9" fmla="*/ 48 h 72"/>
                  <a:gd name="T10" fmla="*/ 0 60000 65536"/>
                  <a:gd name="T11" fmla="*/ 0 60000 65536"/>
                  <a:gd name="T12" fmla="*/ 0 60000 65536"/>
                  <a:gd name="T13" fmla="*/ 0 60000 65536"/>
                  <a:gd name="T14" fmla="*/ 0 60000 65536"/>
                  <a:gd name="T15" fmla="*/ 0 w 80"/>
                  <a:gd name="T16" fmla="*/ 0 h 72"/>
                  <a:gd name="T17" fmla="*/ 80 w 80"/>
                  <a:gd name="T18" fmla="*/ 72 h 72"/>
                </a:gdLst>
                <a:ahLst/>
                <a:cxnLst>
                  <a:cxn ang="T10">
                    <a:pos x="T0" y="T1"/>
                  </a:cxn>
                  <a:cxn ang="T11">
                    <a:pos x="T2" y="T3"/>
                  </a:cxn>
                  <a:cxn ang="T12">
                    <a:pos x="T4" y="T5"/>
                  </a:cxn>
                  <a:cxn ang="T13">
                    <a:pos x="T6" y="T7"/>
                  </a:cxn>
                  <a:cxn ang="T14">
                    <a:pos x="T8" y="T9"/>
                  </a:cxn>
                </a:cxnLst>
                <a:rect l="T15" t="T16" r="T17" b="T18"/>
                <a:pathLst>
                  <a:path w="80" h="72">
                    <a:moveTo>
                      <a:pt x="80" y="48"/>
                    </a:moveTo>
                    <a:lnTo>
                      <a:pt x="24" y="0"/>
                    </a:lnTo>
                    <a:lnTo>
                      <a:pt x="0" y="24"/>
                    </a:lnTo>
                    <a:lnTo>
                      <a:pt x="56" y="72"/>
                    </a:lnTo>
                    <a:lnTo>
                      <a:pt x="80" y="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8218" name="Freeform 115"/>
              <p:cNvSpPr>
                <a:spLocks/>
              </p:cNvSpPr>
              <p:nvPr/>
            </p:nvSpPr>
            <p:spPr bwMode="auto">
              <a:xfrm>
                <a:off x="608" y="1216"/>
                <a:ext cx="80" cy="64"/>
              </a:xfrm>
              <a:custGeom>
                <a:avLst/>
                <a:gdLst>
                  <a:gd name="T0" fmla="*/ 80 w 80"/>
                  <a:gd name="T1" fmla="*/ 40 h 64"/>
                  <a:gd name="T2" fmla="*/ 24 w 80"/>
                  <a:gd name="T3" fmla="*/ 0 h 64"/>
                  <a:gd name="T4" fmla="*/ 0 w 80"/>
                  <a:gd name="T5" fmla="*/ 24 h 64"/>
                  <a:gd name="T6" fmla="*/ 56 w 80"/>
                  <a:gd name="T7" fmla="*/ 64 h 64"/>
                  <a:gd name="T8" fmla="*/ 80 w 80"/>
                  <a:gd name="T9" fmla="*/ 40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40"/>
                    </a:moveTo>
                    <a:lnTo>
                      <a:pt x="24" y="0"/>
                    </a:lnTo>
                    <a:lnTo>
                      <a:pt x="0" y="24"/>
                    </a:lnTo>
                    <a:lnTo>
                      <a:pt x="56" y="64"/>
                    </a:lnTo>
                    <a:lnTo>
                      <a:pt x="80" y="4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48192" name="Group 120"/>
            <p:cNvGrpSpPr>
              <a:grpSpLocks/>
            </p:cNvGrpSpPr>
            <p:nvPr/>
          </p:nvGrpSpPr>
          <p:grpSpPr bwMode="auto">
            <a:xfrm>
              <a:off x="2006600" y="3568700"/>
              <a:ext cx="1549400" cy="520700"/>
              <a:chOff x="1264" y="2536"/>
              <a:chExt cx="976" cy="328"/>
            </a:xfrm>
          </p:grpSpPr>
          <p:sp>
            <p:nvSpPr>
              <p:cNvPr id="48200" name="Freeform 117"/>
              <p:cNvSpPr>
                <a:spLocks/>
              </p:cNvSpPr>
              <p:nvPr/>
            </p:nvSpPr>
            <p:spPr bwMode="auto">
              <a:xfrm>
                <a:off x="1264" y="2808"/>
                <a:ext cx="96" cy="56"/>
              </a:xfrm>
              <a:custGeom>
                <a:avLst/>
                <a:gdLst>
                  <a:gd name="T0" fmla="*/ 0 w 96"/>
                  <a:gd name="T1" fmla="*/ 56 h 56"/>
                  <a:gd name="T2" fmla="*/ 72 w 96"/>
                  <a:gd name="T3" fmla="*/ 0 h 56"/>
                  <a:gd name="T4" fmla="*/ 56 w 96"/>
                  <a:gd name="T5" fmla="*/ 40 h 56"/>
                  <a:gd name="T6" fmla="*/ 96 w 96"/>
                  <a:gd name="T7" fmla="*/ 56 h 56"/>
                  <a:gd name="T8" fmla="*/ 0 w 96"/>
                  <a:gd name="T9" fmla="*/ 56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56"/>
                    </a:moveTo>
                    <a:lnTo>
                      <a:pt x="72" y="0"/>
                    </a:lnTo>
                    <a:lnTo>
                      <a:pt x="56" y="40"/>
                    </a:lnTo>
                    <a:lnTo>
                      <a:pt x="96" y="56"/>
                    </a:lnTo>
                    <a:lnTo>
                      <a:pt x="0" y="56"/>
                    </a:lnTo>
                    <a:close/>
                  </a:path>
                </a:pathLst>
              </a:custGeom>
              <a:solidFill>
                <a:srgbClr val="000000"/>
              </a:solidFill>
              <a:ln w="12700">
                <a:solidFill>
                  <a:srgbClr val="000000"/>
                </a:solidFill>
                <a:prstDash val="solid"/>
                <a:round/>
                <a:headEnd/>
                <a:tailEnd/>
              </a:ln>
            </p:spPr>
            <p:txBody>
              <a:bodyPr/>
              <a:lstStyle/>
              <a:p>
                <a:endParaRPr lang="en-AU"/>
              </a:p>
            </p:txBody>
          </p:sp>
          <p:sp>
            <p:nvSpPr>
              <p:cNvPr id="48201" name="Freeform 118"/>
              <p:cNvSpPr>
                <a:spLocks/>
              </p:cNvSpPr>
              <p:nvPr/>
            </p:nvSpPr>
            <p:spPr bwMode="auto">
              <a:xfrm>
                <a:off x="2144" y="2536"/>
                <a:ext cx="96" cy="56"/>
              </a:xfrm>
              <a:custGeom>
                <a:avLst/>
                <a:gdLst>
                  <a:gd name="T0" fmla="*/ 96 w 96"/>
                  <a:gd name="T1" fmla="*/ 0 h 56"/>
                  <a:gd name="T2" fmla="*/ 24 w 96"/>
                  <a:gd name="T3" fmla="*/ 56 h 56"/>
                  <a:gd name="T4" fmla="*/ 40 w 96"/>
                  <a:gd name="T5" fmla="*/ 16 h 56"/>
                  <a:gd name="T6" fmla="*/ 0 w 96"/>
                  <a:gd name="T7" fmla="*/ 0 h 56"/>
                  <a:gd name="T8" fmla="*/ 96 w 96"/>
                  <a:gd name="T9" fmla="*/ 0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96" y="0"/>
                    </a:moveTo>
                    <a:lnTo>
                      <a:pt x="24" y="56"/>
                    </a:lnTo>
                    <a:lnTo>
                      <a:pt x="40" y="16"/>
                    </a:lnTo>
                    <a:lnTo>
                      <a:pt x="0" y="0"/>
                    </a:lnTo>
                    <a:lnTo>
                      <a:pt x="96" y="0"/>
                    </a:lnTo>
                    <a:close/>
                  </a:path>
                </a:pathLst>
              </a:custGeom>
              <a:solidFill>
                <a:srgbClr val="000000"/>
              </a:solidFill>
              <a:ln w="12700">
                <a:solidFill>
                  <a:srgbClr val="000000"/>
                </a:solidFill>
                <a:prstDash val="solid"/>
                <a:round/>
                <a:headEnd/>
                <a:tailEnd/>
              </a:ln>
            </p:spPr>
            <p:txBody>
              <a:bodyPr/>
              <a:lstStyle/>
              <a:p>
                <a:endParaRPr lang="en-AU"/>
              </a:p>
            </p:txBody>
          </p:sp>
          <p:sp>
            <p:nvSpPr>
              <p:cNvPr id="48202" name="Line 119"/>
              <p:cNvSpPr>
                <a:spLocks noChangeShapeType="1"/>
              </p:cNvSpPr>
              <p:nvPr/>
            </p:nvSpPr>
            <p:spPr bwMode="auto">
              <a:xfrm flipV="1">
                <a:off x="1320" y="2552"/>
                <a:ext cx="864" cy="2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48193" name="Rectangle 121"/>
            <p:cNvSpPr>
              <a:spLocks noChangeArrowheads="1"/>
            </p:cNvSpPr>
            <p:nvPr/>
          </p:nvSpPr>
          <p:spPr bwMode="auto">
            <a:xfrm>
              <a:off x="2781300" y="3594100"/>
              <a:ext cx="2032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94" name="Rectangle 122"/>
            <p:cNvSpPr>
              <a:spLocks noChangeArrowheads="1"/>
            </p:cNvSpPr>
            <p:nvPr/>
          </p:nvSpPr>
          <p:spPr bwMode="auto">
            <a:xfrm>
              <a:off x="2781300" y="3594100"/>
              <a:ext cx="180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latin typeface="Arial Rounded MT Bold" panose="020F0704030504030204" pitchFamily="34" charset="0"/>
                </a:rPr>
                <a:t>a</a:t>
              </a:r>
              <a:endParaRPr lang="en-US" altLang="en-US" i="1">
                <a:latin typeface="Calibri" panose="020F0502020204030204" pitchFamily="34" charset="0"/>
              </a:endParaRPr>
            </a:p>
          </p:txBody>
        </p:sp>
        <p:grpSp>
          <p:nvGrpSpPr>
            <p:cNvPr id="48195" name="Group 125"/>
            <p:cNvGrpSpPr>
              <a:grpSpLocks/>
            </p:cNvGrpSpPr>
            <p:nvPr/>
          </p:nvGrpSpPr>
          <p:grpSpPr bwMode="auto">
            <a:xfrm>
              <a:off x="2019300" y="3238500"/>
              <a:ext cx="482600" cy="698500"/>
              <a:chOff x="1272" y="2328"/>
              <a:chExt cx="304" cy="440"/>
            </a:xfrm>
          </p:grpSpPr>
          <p:sp>
            <p:nvSpPr>
              <p:cNvPr id="48198" name="Freeform 123"/>
              <p:cNvSpPr>
                <a:spLocks/>
              </p:cNvSpPr>
              <p:nvPr/>
            </p:nvSpPr>
            <p:spPr bwMode="auto">
              <a:xfrm>
                <a:off x="1496" y="2328"/>
                <a:ext cx="80" cy="88"/>
              </a:xfrm>
              <a:custGeom>
                <a:avLst/>
                <a:gdLst>
                  <a:gd name="T0" fmla="*/ 80 w 80"/>
                  <a:gd name="T1" fmla="*/ 0 h 88"/>
                  <a:gd name="T2" fmla="*/ 56 w 80"/>
                  <a:gd name="T3" fmla="*/ 88 h 88"/>
                  <a:gd name="T4" fmla="*/ 48 w 80"/>
                  <a:gd name="T5" fmla="*/ 48 h 88"/>
                  <a:gd name="T6" fmla="*/ 0 w 80"/>
                  <a:gd name="T7" fmla="*/ 56 h 88"/>
                  <a:gd name="T8" fmla="*/ 8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80" y="0"/>
                    </a:moveTo>
                    <a:lnTo>
                      <a:pt x="56" y="88"/>
                    </a:lnTo>
                    <a:lnTo>
                      <a:pt x="48" y="48"/>
                    </a:lnTo>
                    <a:lnTo>
                      <a:pt x="0" y="56"/>
                    </a:lnTo>
                    <a:lnTo>
                      <a:pt x="80" y="0"/>
                    </a:lnTo>
                    <a:close/>
                  </a:path>
                </a:pathLst>
              </a:custGeom>
              <a:solidFill>
                <a:srgbClr val="000000"/>
              </a:solidFill>
              <a:ln w="12700">
                <a:solidFill>
                  <a:srgbClr val="000000"/>
                </a:solidFill>
                <a:prstDash val="solid"/>
                <a:round/>
                <a:headEnd/>
                <a:tailEnd/>
              </a:ln>
            </p:spPr>
            <p:txBody>
              <a:bodyPr/>
              <a:lstStyle/>
              <a:p>
                <a:endParaRPr lang="en-AU"/>
              </a:p>
            </p:txBody>
          </p:sp>
          <p:sp>
            <p:nvSpPr>
              <p:cNvPr id="48199" name="Line 124"/>
              <p:cNvSpPr>
                <a:spLocks noChangeShapeType="1"/>
              </p:cNvSpPr>
              <p:nvPr/>
            </p:nvSpPr>
            <p:spPr bwMode="auto">
              <a:xfrm flipV="1">
                <a:off x="1272" y="2376"/>
                <a:ext cx="272" cy="39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48196" name="Rectangle 126"/>
            <p:cNvSpPr>
              <a:spLocks noChangeArrowheads="1"/>
            </p:cNvSpPr>
            <p:nvPr/>
          </p:nvSpPr>
          <p:spPr bwMode="auto">
            <a:xfrm>
              <a:off x="2171700" y="3378200"/>
              <a:ext cx="2413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97" name="Rectangle 127"/>
            <p:cNvSpPr>
              <a:spLocks noChangeArrowheads="1"/>
            </p:cNvSpPr>
            <p:nvPr/>
          </p:nvSpPr>
          <p:spPr bwMode="auto">
            <a:xfrm>
              <a:off x="2171700" y="3378200"/>
              <a:ext cx="219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latin typeface="Arial Rounded MT Bold" panose="020F0704030504030204" pitchFamily="34" charset="0"/>
                </a:rPr>
                <a:t>R</a:t>
              </a:r>
              <a:endParaRPr lang="en-US" altLang="en-US" i="1">
                <a:latin typeface="Calibri" panose="020F0502020204030204" pitchFamily="34" charset="0"/>
              </a:endParaRPr>
            </a:p>
          </p:txBody>
        </p:sp>
      </p:grpSp>
      <p:grpSp>
        <p:nvGrpSpPr>
          <p:cNvPr id="9" name="Group 118"/>
          <p:cNvGrpSpPr>
            <a:grpSpLocks/>
          </p:cNvGrpSpPr>
          <p:nvPr/>
        </p:nvGrpSpPr>
        <p:grpSpPr bwMode="auto">
          <a:xfrm>
            <a:off x="1303338" y="5051425"/>
            <a:ext cx="3148012" cy="487363"/>
            <a:chOff x="1303337" y="5051686"/>
            <a:chExt cx="3148013" cy="487363"/>
          </a:xfrm>
        </p:grpSpPr>
        <p:sp>
          <p:nvSpPr>
            <p:cNvPr id="48185" name="Rectangle 14"/>
            <p:cNvSpPr>
              <a:spLocks noChangeArrowheads="1"/>
            </p:cNvSpPr>
            <p:nvPr/>
          </p:nvSpPr>
          <p:spPr bwMode="auto">
            <a:xfrm>
              <a:off x="1303337" y="5051686"/>
              <a:ext cx="5699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solidFill>
                    <a:srgbClr val="000000"/>
                  </a:solidFill>
                  <a:latin typeface="Calibri" panose="020F0502020204030204" pitchFamily="34" charset="0"/>
                  <a:sym typeface="Symbol" panose="05050102010706020507" pitchFamily="18" charset="2"/>
                </a:rPr>
                <a:t></a:t>
              </a:r>
              <a:r>
                <a:rPr lang="en-US" altLang="en-US">
                  <a:solidFill>
                    <a:srgbClr val="000000"/>
                  </a:solidFill>
                  <a:latin typeface="Calibri" panose="020F0502020204030204" pitchFamily="34" charset="0"/>
                </a:rPr>
                <a:t> = </a:t>
              </a:r>
              <a:endParaRPr lang="en-US" altLang="en-US">
                <a:latin typeface="Calibri" panose="020F0502020204030204" pitchFamily="34" charset="0"/>
              </a:endParaRPr>
            </a:p>
          </p:txBody>
        </p:sp>
        <p:sp>
          <p:nvSpPr>
            <p:cNvPr id="48186" name="Line 27"/>
            <p:cNvSpPr>
              <a:spLocks noChangeShapeType="1"/>
            </p:cNvSpPr>
            <p:nvPr/>
          </p:nvSpPr>
          <p:spPr bwMode="auto">
            <a:xfrm>
              <a:off x="2076450" y="5292725"/>
              <a:ext cx="2374900"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10" name="Group 117"/>
          <p:cNvGrpSpPr>
            <a:grpSpLocks/>
          </p:cNvGrpSpPr>
          <p:nvPr/>
        </p:nvGrpSpPr>
        <p:grpSpPr bwMode="auto">
          <a:xfrm>
            <a:off x="203200" y="5368925"/>
            <a:ext cx="2393950" cy="1200150"/>
            <a:chOff x="203200" y="5368925"/>
            <a:chExt cx="2393950" cy="1200151"/>
          </a:xfrm>
        </p:grpSpPr>
        <p:sp>
          <p:nvSpPr>
            <p:cNvPr id="48174" name="Rectangle 11"/>
            <p:cNvSpPr>
              <a:spLocks noChangeArrowheads="1"/>
            </p:cNvSpPr>
            <p:nvPr/>
          </p:nvSpPr>
          <p:spPr bwMode="auto">
            <a:xfrm>
              <a:off x="2127250" y="5381625"/>
              <a:ext cx="469900" cy="5715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75" name="Rectangle 15"/>
            <p:cNvSpPr>
              <a:spLocks noChangeArrowheads="1"/>
            </p:cNvSpPr>
            <p:nvPr/>
          </p:nvSpPr>
          <p:spPr bwMode="auto">
            <a:xfrm>
              <a:off x="2203450" y="545782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i="1">
                  <a:solidFill>
                    <a:srgbClr val="000000"/>
                  </a:solidFill>
                  <a:latin typeface="Calibri" panose="020F0502020204030204" pitchFamily="34" charset="0"/>
                </a:rPr>
                <a:t>a</a:t>
              </a:r>
              <a:endParaRPr lang="en-US" altLang="en-US" i="1">
                <a:latin typeface="Calibri" panose="020F0502020204030204" pitchFamily="34" charset="0"/>
              </a:endParaRPr>
            </a:p>
          </p:txBody>
        </p:sp>
        <p:sp>
          <p:nvSpPr>
            <p:cNvPr id="48176" name="Rectangle 16"/>
            <p:cNvSpPr>
              <a:spLocks noChangeArrowheads="1"/>
            </p:cNvSpPr>
            <p:nvPr/>
          </p:nvSpPr>
          <p:spPr bwMode="auto">
            <a:xfrm>
              <a:off x="2381250" y="536892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Calibri" panose="020F0502020204030204" pitchFamily="34" charset="0"/>
                </a:rPr>
                <a:t>3</a:t>
              </a:r>
              <a:endParaRPr lang="en-US" altLang="en-US">
                <a:latin typeface="Calibri" panose="020F0502020204030204" pitchFamily="34" charset="0"/>
              </a:endParaRPr>
            </a:p>
          </p:txBody>
        </p:sp>
        <p:grpSp>
          <p:nvGrpSpPr>
            <p:cNvPr id="48177" name="Group 28"/>
            <p:cNvGrpSpPr>
              <a:grpSpLocks/>
            </p:cNvGrpSpPr>
            <p:nvPr/>
          </p:nvGrpSpPr>
          <p:grpSpPr bwMode="auto">
            <a:xfrm rot="20338223" flipH="1">
              <a:off x="1395413" y="5942013"/>
              <a:ext cx="730250" cy="138113"/>
              <a:chOff x="2233" y="3872"/>
              <a:chExt cx="512" cy="96"/>
            </a:xfrm>
          </p:grpSpPr>
          <p:sp>
            <p:nvSpPr>
              <p:cNvPr id="48183" name="Freeform 29"/>
              <p:cNvSpPr>
                <a:spLocks/>
              </p:cNvSpPr>
              <p:nvPr/>
            </p:nvSpPr>
            <p:spPr bwMode="auto">
              <a:xfrm>
                <a:off x="2233" y="3872"/>
                <a:ext cx="120" cy="96"/>
              </a:xfrm>
              <a:custGeom>
                <a:avLst/>
                <a:gdLst>
                  <a:gd name="T0" fmla="*/ 0 w 120"/>
                  <a:gd name="T1" fmla="*/ 48 h 96"/>
                  <a:gd name="T2" fmla="*/ 120 w 120"/>
                  <a:gd name="T3" fmla="*/ 0 h 96"/>
                  <a:gd name="T4" fmla="*/ 120 w 120"/>
                  <a:gd name="T5" fmla="*/ 48 h 96"/>
                  <a:gd name="T6" fmla="*/ 120 w 120"/>
                  <a:gd name="T7" fmla="*/ 96 h 96"/>
                  <a:gd name="T8" fmla="*/ 0 w 120"/>
                  <a:gd name="T9" fmla="*/ 48 h 96"/>
                  <a:gd name="T10" fmla="*/ 0 60000 65536"/>
                  <a:gd name="T11" fmla="*/ 0 60000 65536"/>
                  <a:gd name="T12" fmla="*/ 0 60000 65536"/>
                  <a:gd name="T13" fmla="*/ 0 60000 65536"/>
                  <a:gd name="T14" fmla="*/ 0 60000 65536"/>
                  <a:gd name="T15" fmla="*/ 0 w 120"/>
                  <a:gd name="T16" fmla="*/ 0 h 96"/>
                  <a:gd name="T17" fmla="*/ 120 w 120"/>
                  <a:gd name="T18" fmla="*/ 96 h 96"/>
                </a:gdLst>
                <a:ahLst/>
                <a:cxnLst>
                  <a:cxn ang="T10">
                    <a:pos x="T0" y="T1"/>
                  </a:cxn>
                  <a:cxn ang="T11">
                    <a:pos x="T2" y="T3"/>
                  </a:cxn>
                  <a:cxn ang="T12">
                    <a:pos x="T4" y="T5"/>
                  </a:cxn>
                  <a:cxn ang="T13">
                    <a:pos x="T6" y="T7"/>
                  </a:cxn>
                  <a:cxn ang="T14">
                    <a:pos x="T8" y="T9"/>
                  </a:cxn>
                </a:cxnLst>
                <a:rect l="T15" t="T16" r="T17" b="T18"/>
                <a:pathLst>
                  <a:path w="120" h="96">
                    <a:moveTo>
                      <a:pt x="0" y="48"/>
                    </a:moveTo>
                    <a:lnTo>
                      <a:pt x="120" y="0"/>
                    </a:lnTo>
                    <a:lnTo>
                      <a:pt x="120" y="48"/>
                    </a:lnTo>
                    <a:lnTo>
                      <a:pt x="120" y="96"/>
                    </a:lnTo>
                    <a:lnTo>
                      <a:pt x="0" y="48"/>
                    </a:lnTo>
                    <a:close/>
                  </a:path>
                </a:pathLst>
              </a:custGeom>
              <a:solidFill>
                <a:srgbClr val="0066FF"/>
              </a:solidFill>
              <a:ln w="12700">
                <a:solidFill>
                  <a:srgbClr val="0066FF"/>
                </a:solidFill>
                <a:prstDash val="solid"/>
                <a:round/>
                <a:headEnd/>
                <a:tailEnd/>
              </a:ln>
            </p:spPr>
            <p:txBody>
              <a:bodyPr/>
              <a:lstStyle/>
              <a:p>
                <a:endParaRPr lang="en-AU"/>
              </a:p>
            </p:txBody>
          </p:sp>
          <p:sp>
            <p:nvSpPr>
              <p:cNvPr id="48184" name="Line 30"/>
              <p:cNvSpPr>
                <a:spLocks noChangeShapeType="1"/>
              </p:cNvSpPr>
              <p:nvPr/>
            </p:nvSpPr>
            <p:spPr bwMode="auto">
              <a:xfrm>
                <a:off x="2353" y="3920"/>
                <a:ext cx="392" cy="1"/>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8178" name="Group 31"/>
            <p:cNvGrpSpPr>
              <a:grpSpLocks/>
            </p:cNvGrpSpPr>
            <p:nvPr/>
          </p:nvGrpSpPr>
          <p:grpSpPr bwMode="auto">
            <a:xfrm>
              <a:off x="203200" y="5729288"/>
              <a:ext cx="1193800" cy="839788"/>
              <a:chOff x="2781" y="3656"/>
              <a:chExt cx="752" cy="529"/>
            </a:xfrm>
          </p:grpSpPr>
          <p:sp>
            <p:nvSpPr>
              <p:cNvPr id="48179" name="Rectangle 32"/>
              <p:cNvSpPr>
                <a:spLocks noChangeArrowheads="1"/>
              </p:cNvSpPr>
              <p:nvPr/>
            </p:nvSpPr>
            <p:spPr bwMode="auto">
              <a:xfrm>
                <a:off x="2781" y="3948"/>
                <a:ext cx="752" cy="23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80" name="Rectangle 33"/>
              <p:cNvSpPr>
                <a:spLocks noChangeArrowheads="1"/>
              </p:cNvSpPr>
              <p:nvPr/>
            </p:nvSpPr>
            <p:spPr bwMode="auto">
              <a:xfrm>
                <a:off x="2785" y="3952"/>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66FF"/>
                    </a:solidFill>
                    <a:latin typeface="Calibri" panose="020F0502020204030204" pitchFamily="34" charset="0"/>
                  </a:rPr>
                  <a:t>unit cell</a:t>
                </a:r>
                <a:endParaRPr lang="en-US" altLang="en-US">
                  <a:latin typeface="Calibri" panose="020F0502020204030204" pitchFamily="34" charset="0"/>
                </a:endParaRPr>
              </a:p>
            </p:txBody>
          </p:sp>
          <p:sp>
            <p:nvSpPr>
              <p:cNvPr id="48181" name="Line 34"/>
              <p:cNvSpPr>
                <a:spLocks noChangeShapeType="1"/>
              </p:cNvSpPr>
              <p:nvPr/>
            </p:nvSpPr>
            <p:spPr bwMode="auto">
              <a:xfrm>
                <a:off x="2817" y="3928"/>
                <a:ext cx="680" cy="1"/>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8182" name="Rectangle 35"/>
              <p:cNvSpPr>
                <a:spLocks noChangeArrowheads="1"/>
              </p:cNvSpPr>
              <p:nvPr/>
            </p:nvSpPr>
            <p:spPr bwMode="auto">
              <a:xfrm>
                <a:off x="2809" y="3656"/>
                <a:ext cx="5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66FF"/>
                    </a:solidFill>
                    <a:latin typeface="Calibri" panose="020F0502020204030204" pitchFamily="34" charset="0"/>
                  </a:rPr>
                  <a:t>volume</a:t>
                </a:r>
                <a:endParaRPr lang="en-US" altLang="en-US">
                  <a:latin typeface="Calibri" panose="020F0502020204030204" pitchFamily="34" charset="0"/>
                </a:endParaRPr>
              </a:p>
            </p:txBody>
          </p:sp>
        </p:grpSp>
      </p:grpSp>
      <p:grpSp>
        <p:nvGrpSpPr>
          <p:cNvPr id="4" name="Group 3"/>
          <p:cNvGrpSpPr>
            <a:grpSpLocks/>
          </p:cNvGrpSpPr>
          <p:nvPr/>
        </p:nvGrpSpPr>
        <p:grpSpPr bwMode="auto">
          <a:xfrm>
            <a:off x="2816225" y="4302125"/>
            <a:ext cx="2460625" cy="889000"/>
            <a:chOff x="2816225" y="4302125"/>
            <a:chExt cx="2460625" cy="889000"/>
          </a:xfrm>
        </p:grpSpPr>
        <p:sp>
          <p:nvSpPr>
            <p:cNvPr id="48167" name="Rectangle 12"/>
            <p:cNvSpPr>
              <a:spLocks noChangeArrowheads="1"/>
            </p:cNvSpPr>
            <p:nvPr/>
          </p:nvSpPr>
          <p:spPr bwMode="auto">
            <a:xfrm>
              <a:off x="2816225" y="4302125"/>
              <a:ext cx="993775" cy="889000"/>
            </a:xfrm>
            <a:prstGeom prst="rect">
              <a:avLst/>
            </a:prstGeom>
            <a:solidFill>
              <a:srgbClr val="FF0000"/>
            </a:solidFill>
            <a:ln w="9525">
              <a:solidFill>
                <a:srgbClr val="FF0000"/>
              </a:solidFill>
              <a:miter lim="800000"/>
              <a:headEnd/>
              <a:tailEnd/>
            </a:ln>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68" name="Rectangle 17"/>
            <p:cNvSpPr>
              <a:spLocks noChangeArrowheads="1"/>
            </p:cNvSpPr>
            <p:nvPr/>
          </p:nvSpPr>
          <p:spPr bwMode="auto">
            <a:xfrm>
              <a:off x="2913063" y="4603750"/>
              <a:ext cx="698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52.00</a:t>
              </a:r>
            </a:p>
          </p:txBody>
        </p:sp>
        <p:grpSp>
          <p:nvGrpSpPr>
            <p:cNvPr id="48169" name="Group 23"/>
            <p:cNvGrpSpPr>
              <a:grpSpLocks/>
            </p:cNvGrpSpPr>
            <p:nvPr/>
          </p:nvGrpSpPr>
          <p:grpSpPr bwMode="auto">
            <a:xfrm>
              <a:off x="4541837" y="4362450"/>
              <a:ext cx="735013" cy="801688"/>
              <a:chOff x="3522" y="3023"/>
              <a:chExt cx="463" cy="505"/>
            </a:xfrm>
          </p:grpSpPr>
          <p:sp>
            <p:nvSpPr>
              <p:cNvPr id="48171" name="Rectangle 24"/>
              <p:cNvSpPr>
                <a:spLocks noChangeArrowheads="1"/>
              </p:cNvSpPr>
              <p:nvPr/>
            </p:nvSpPr>
            <p:spPr bwMode="auto">
              <a:xfrm>
                <a:off x="3603" y="3295"/>
                <a:ext cx="3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latin typeface="Calibri" panose="020F0502020204030204" pitchFamily="34" charset="0"/>
                  </a:rPr>
                  <a:t>mol</a:t>
                </a:r>
              </a:p>
            </p:txBody>
          </p:sp>
          <p:sp>
            <p:nvSpPr>
              <p:cNvPr id="48172" name="Line 25"/>
              <p:cNvSpPr>
                <a:spLocks noChangeShapeType="1"/>
              </p:cNvSpPr>
              <p:nvPr/>
            </p:nvSpPr>
            <p:spPr bwMode="auto">
              <a:xfrm>
                <a:off x="3522" y="3287"/>
                <a:ext cx="463"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8173" name="Rectangle 26"/>
              <p:cNvSpPr>
                <a:spLocks noChangeArrowheads="1"/>
              </p:cNvSpPr>
              <p:nvPr/>
            </p:nvSpPr>
            <p:spPr bwMode="auto">
              <a:xfrm>
                <a:off x="3708" y="3023"/>
                <a:ext cx="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latin typeface="Calibri" panose="020F0502020204030204" pitchFamily="34" charset="0"/>
                  </a:rPr>
                  <a:t>g</a:t>
                </a:r>
              </a:p>
            </p:txBody>
          </p:sp>
        </p:grpSp>
        <p:grpSp>
          <p:nvGrpSpPr>
            <p:cNvPr id="42023" name="Group 36"/>
            <p:cNvGrpSpPr>
              <a:grpSpLocks/>
            </p:cNvGrpSpPr>
            <p:nvPr/>
          </p:nvGrpSpPr>
          <p:grpSpPr bwMode="auto">
            <a:xfrm>
              <a:off x="3892550" y="4694238"/>
              <a:ext cx="558800" cy="152400"/>
              <a:chOff x="3113" y="3232"/>
              <a:chExt cx="352" cy="96"/>
            </a:xfrm>
            <a:solidFill>
              <a:srgbClr val="FF0000"/>
            </a:solidFill>
          </p:grpSpPr>
          <p:sp>
            <p:nvSpPr>
              <p:cNvPr id="42024" name="Freeform 37"/>
              <p:cNvSpPr>
                <a:spLocks/>
              </p:cNvSpPr>
              <p:nvPr/>
            </p:nvSpPr>
            <p:spPr bwMode="auto">
              <a:xfrm>
                <a:off x="3113" y="3232"/>
                <a:ext cx="128" cy="96"/>
              </a:xfrm>
              <a:custGeom>
                <a:avLst/>
                <a:gdLst>
                  <a:gd name="T0" fmla="*/ 0 w 128"/>
                  <a:gd name="T1" fmla="*/ 32 h 96"/>
                  <a:gd name="T2" fmla="*/ 128 w 128"/>
                  <a:gd name="T3" fmla="*/ 0 h 96"/>
                  <a:gd name="T4" fmla="*/ 120 w 128"/>
                  <a:gd name="T5" fmla="*/ 48 h 96"/>
                  <a:gd name="T6" fmla="*/ 112 w 128"/>
                  <a:gd name="T7" fmla="*/ 96 h 96"/>
                  <a:gd name="T8" fmla="*/ 0 w 128"/>
                  <a:gd name="T9" fmla="*/ 32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0" y="32"/>
                    </a:moveTo>
                    <a:lnTo>
                      <a:pt x="128" y="0"/>
                    </a:lnTo>
                    <a:lnTo>
                      <a:pt x="120" y="48"/>
                    </a:lnTo>
                    <a:lnTo>
                      <a:pt x="112" y="96"/>
                    </a:lnTo>
                    <a:lnTo>
                      <a:pt x="0" y="32"/>
                    </a:lnTo>
                    <a:close/>
                  </a:path>
                </a:pathLst>
              </a:custGeom>
              <a:grpFill/>
              <a:ln w="12700">
                <a:solidFill>
                  <a:srgbClr val="FF0000"/>
                </a:solidFill>
                <a:prstDash val="solid"/>
                <a:round/>
                <a:headEnd/>
                <a:tailEnd/>
              </a:ln>
            </p:spPr>
            <p:txBody>
              <a:bodyPr/>
              <a:lstStyle/>
              <a:p>
                <a:pPr>
                  <a:defRPr/>
                </a:pPr>
                <a:endParaRPr lang="en-AU"/>
              </a:p>
            </p:txBody>
          </p:sp>
          <p:sp>
            <p:nvSpPr>
              <p:cNvPr id="42025" name="Line 38"/>
              <p:cNvSpPr>
                <a:spLocks noChangeShapeType="1"/>
              </p:cNvSpPr>
              <p:nvPr/>
            </p:nvSpPr>
            <p:spPr bwMode="auto">
              <a:xfrm>
                <a:off x="3233" y="3280"/>
                <a:ext cx="232" cy="24"/>
              </a:xfrm>
              <a:prstGeom prst="line">
                <a:avLst/>
              </a:prstGeom>
              <a:grpFill/>
              <a:ln w="25400">
                <a:solidFill>
                  <a:srgbClr val="FF0000"/>
                </a:solidFill>
                <a:round/>
                <a:headEnd/>
                <a:tailEnd/>
              </a:ln>
              <a:extLst/>
            </p:spPr>
            <p:txBody>
              <a:bodyPr/>
              <a:lstStyle/>
              <a:p>
                <a:pPr>
                  <a:defRPr/>
                </a:pPr>
                <a:endParaRPr lang="en-AU"/>
              </a:p>
            </p:txBody>
          </p:sp>
        </p:grpSp>
      </p:grpSp>
      <p:grpSp>
        <p:nvGrpSpPr>
          <p:cNvPr id="16" name="Group 114"/>
          <p:cNvGrpSpPr>
            <a:grpSpLocks/>
          </p:cNvGrpSpPr>
          <p:nvPr/>
        </p:nvGrpSpPr>
        <p:grpSpPr bwMode="auto">
          <a:xfrm>
            <a:off x="835025" y="4162425"/>
            <a:ext cx="1955800" cy="1028700"/>
            <a:chOff x="835025" y="4162425"/>
            <a:chExt cx="1955800" cy="1028700"/>
          </a:xfrm>
        </p:grpSpPr>
        <p:sp>
          <p:nvSpPr>
            <p:cNvPr id="48158" name="Rectangle 13"/>
            <p:cNvSpPr>
              <a:spLocks noChangeArrowheads="1"/>
            </p:cNvSpPr>
            <p:nvPr/>
          </p:nvSpPr>
          <p:spPr bwMode="auto">
            <a:xfrm>
              <a:off x="2511425" y="4302125"/>
              <a:ext cx="279400" cy="8890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59" name="Rectangle 18"/>
            <p:cNvSpPr>
              <a:spLocks noChangeArrowheads="1"/>
            </p:cNvSpPr>
            <p:nvPr/>
          </p:nvSpPr>
          <p:spPr bwMode="auto">
            <a:xfrm>
              <a:off x="2600325" y="46037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Calibri" panose="020F0502020204030204" pitchFamily="34" charset="0"/>
                </a:rPr>
                <a:t>2</a:t>
              </a:r>
              <a:endParaRPr lang="en-US" altLang="en-US">
                <a:latin typeface="Calibri" panose="020F0502020204030204" pitchFamily="34" charset="0"/>
              </a:endParaRPr>
            </a:p>
          </p:txBody>
        </p:sp>
        <p:grpSp>
          <p:nvGrpSpPr>
            <p:cNvPr id="48160" name="Group 19"/>
            <p:cNvGrpSpPr>
              <a:grpSpLocks/>
            </p:cNvGrpSpPr>
            <p:nvPr/>
          </p:nvGrpSpPr>
          <p:grpSpPr bwMode="auto">
            <a:xfrm>
              <a:off x="835025" y="4162425"/>
              <a:ext cx="1130300" cy="827088"/>
              <a:chOff x="665" y="2952"/>
              <a:chExt cx="712" cy="521"/>
            </a:xfrm>
          </p:grpSpPr>
          <p:sp>
            <p:nvSpPr>
              <p:cNvPr id="48164" name="Rectangle 20"/>
              <p:cNvSpPr>
                <a:spLocks noChangeArrowheads="1"/>
              </p:cNvSpPr>
              <p:nvPr/>
            </p:nvSpPr>
            <p:spPr bwMode="auto">
              <a:xfrm>
                <a:off x="745" y="2952"/>
                <a:ext cx="4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9900"/>
                    </a:solidFill>
                    <a:latin typeface="Calibri" panose="020F0502020204030204" pitchFamily="34" charset="0"/>
                  </a:rPr>
                  <a:t>atoms</a:t>
                </a:r>
                <a:endParaRPr lang="en-US" altLang="en-US">
                  <a:latin typeface="Calibri" panose="020F0502020204030204" pitchFamily="34" charset="0"/>
                </a:endParaRPr>
              </a:p>
            </p:txBody>
          </p:sp>
          <p:sp>
            <p:nvSpPr>
              <p:cNvPr id="48165" name="Line 21"/>
              <p:cNvSpPr>
                <a:spLocks noChangeShapeType="1"/>
              </p:cNvSpPr>
              <p:nvPr/>
            </p:nvSpPr>
            <p:spPr bwMode="auto">
              <a:xfrm>
                <a:off x="697" y="3216"/>
                <a:ext cx="680" cy="1"/>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8166" name="Rectangle 22"/>
              <p:cNvSpPr>
                <a:spLocks noChangeArrowheads="1"/>
              </p:cNvSpPr>
              <p:nvPr/>
            </p:nvSpPr>
            <p:spPr bwMode="auto">
              <a:xfrm>
                <a:off x="665" y="3240"/>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009900"/>
                    </a:solidFill>
                    <a:latin typeface="Calibri" panose="020F0502020204030204" pitchFamily="34" charset="0"/>
                  </a:rPr>
                  <a:t>unit cell</a:t>
                </a:r>
                <a:endParaRPr lang="en-US" altLang="en-US">
                  <a:latin typeface="Calibri" panose="020F0502020204030204" pitchFamily="34" charset="0"/>
                </a:endParaRPr>
              </a:p>
            </p:txBody>
          </p:sp>
        </p:grpSp>
        <p:grpSp>
          <p:nvGrpSpPr>
            <p:cNvPr id="48161" name="Group 39"/>
            <p:cNvGrpSpPr>
              <a:grpSpLocks/>
            </p:cNvGrpSpPr>
            <p:nvPr/>
          </p:nvGrpSpPr>
          <p:grpSpPr bwMode="auto">
            <a:xfrm>
              <a:off x="2016125" y="4606925"/>
              <a:ext cx="495300" cy="152400"/>
              <a:chOff x="1409" y="3232"/>
              <a:chExt cx="312" cy="96"/>
            </a:xfrm>
          </p:grpSpPr>
          <p:sp>
            <p:nvSpPr>
              <p:cNvPr id="48162" name="Freeform 40"/>
              <p:cNvSpPr>
                <a:spLocks/>
              </p:cNvSpPr>
              <p:nvPr/>
            </p:nvSpPr>
            <p:spPr bwMode="auto">
              <a:xfrm>
                <a:off x="1593" y="3240"/>
                <a:ext cx="128" cy="88"/>
              </a:xfrm>
              <a:custGeom>
                <a:avLst/>
                <a:gdLst>
                  <a:gd name="T0" fmla="*/ 128 w 128"/>
                  <a:gd name="T1" fmla="*/ 72 h 88"/>
                  <a:gd name="T2" fmla="*/ 0 w 128"/>
                  <a:gd name="T3" fmla="*/ 88 h 88"/>
                  <a:gd name="T4" fmla="*/ 8 w 128"/>
                  <a:gd name="T5" fmla="*/ 40 h 88"/>
                  <a:gd name="T6" fmla="*/ 24 w 128"/>
                  <a:gd name="T7" fmla="*/ 0 h 88"/>
                  <a:gd name="T8" fmla="*/ 128 w 128"/>
                  <a:gd name="T9" fmla="*/ 72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128" y="72"/>
                    </a:moveTo>
                    <a:lnTo>
                      <a:pt x="0" y="88"/>
                    </a:lnTo>
                    <a:lnTo>
                      <a:pt x="8" y="40"/>
                    </a:lnTo>
                    <a:lnTo>
                      <a:pt x="24" y="0"/>
                    </a:lnTo>
                    <a:lnTo>
                      <a:pt x="128" y="72"/>
                    </a:lnTo>
                    <a:close/>
                  </a:path>
                </a:pathLst>
              </a:custGeom>
              <a:solidFill>
                <a:srgbClr val="009900"/>
              </a:solidFill>
              <a:ln w="12700">
                <a:solidFill>
                  <a:srgbClr val="009900"/>
                </a:solidFill>
                <a:prstDash val="solid"/>
                <a:round/>
                <a:headEnd/>
                <a:tailEnd/>
              </a:ln>
            </p:spPr>
            <p:txBody>
              <a:bodyPr/>
              <a:lstStyle/>
              <a:p>
                <a:endParaRPr lang="en-AU"/>
              </a:p>
            </p:txBody>
          </p:sp>
          <p:sp>
            <p:nvSpPr>
              <p:cNvPr id="48163" name="Line 41"/>
              <p:cNvSpPr>
                <a:spLocks noChangeShapeType="1"/>
              </p:cNvSpPr>
              <p:nvPr/>
            </p:nvSpPr>
            <p:spPr bwMode="auto">
              <a:xfrm>
                <a:off x="1409" y="3232"/>
                <a:ext cx="192" cy="48"/>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19" name="Group 116"/>
          <p:cNvGrpSpPr>
            <a:grpSpLocks/>
          </p:cNvGrpSpPr>
          <p:nvPr/>
        </p:nvGrpSpPr>
        <p:grpSpPr bwMode="auto">
          <a:xfrm>
            <a:off x="2643188" y="5387975"/>
            <a:ext cx="3452812" cy="1162050"/>
            <a:chOff x="2643188" y="5387975"/>
            <a:chExt cx="3452812" cy="1162051"/>
          </a:xfrm>
        </p:grpSpPr>
        <p:sp>
          <p:nvSpPr>
            <p:cNvPr id="48149" name="Rectangle 42"/>
            <p:cNvSpPr>
              <a:spLocks noChangeArrowheads="1"/>
            </p:cNvSpPr>
            <p:nvPr/>
          </p:nvSpPr>
          <p:spPr bwMode="auto">
            <a:xfrm>
              <a:off x="2643188" y="5387975"/>
              <a:ext cx="1698625" cy="557213"/>
            </a:xfrm>
            <a:prstGeom prst="rect">
              <a:avLst/>
            </a:prstGeom>
            <a:solidFill>
              <a:srgbClr val="AB8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grpSp>
          <p:nvGrpSpPr>
            <p:cNvPr id="48150" name="Group 43"/>
            <p:cNvGrpSpPr>
              <a:grpSpLocks/>
            </p:cNvGrpSpPr>
            <p:nvPr/>
          </p:nvGrpSpPr>
          <p:grpSpPr bwMode="auto">
            <a:xfrm>
              <a:off x="5016500" y="5722938"/>
              <a:ext cx="1079500" cy="827088"/>
              <a:chOff x="3126" y="3331"/>
              <a:chExt cx="680" cy="521"/>
            </a:xfrm>
          </p:grpSpPr>
          <p:sp>
            <p:nvSpPr>
              <p:cNvPr id="48155" name="Rectangle 44"/>
              <p:cNvSpPr>
                <a:spLocks noChangeArrowheads="1"/>
              </p:cNvSpPr>
              <p:nvPr/>
            </p:nvSpPr>
            <p:spPr bwMode="auto">
              <a:xfrm>
                <a:off x="3180" y="3331"/>
                <a:ext cx="4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9933FF"/>
                    </a:solidFill>
                    <a:latin typeface="Calibri" panose="020F0502020204030204" pitchFamily="34" charset="0"/>
                  </a:rPr>
                  <a:t>atoms</a:t>
                </a:r>
              </a:p>
            </p:txBody>
          </p:sp>
          <p:sp>
            <p:nvSpPr>
              <p:cNvPr id="48156" name="Line 45"/>
              <p:cNvSpPr>
                <a:spLocks noChangeShapeType="1"/>
              </p:cNvSpPr>
              <p:nvPr/>
            </p:nvSpPr>
            <p:spPr bwMode="auto">
              <a:xfrm>
                <a:off x="3126" y="3595"/>
                <a:ext cx="680" cy="1"/>
              </a:xfrm>
              <a:prstGeom prst="line">
                <a:avLst/>
              </a:prstGeom>
              <a:noFill/>
              <a:ln w="25400">
                <a:solidFill>
                  <a:srgbClr val="9933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8157" name="Rectangle 46"/>
              <p:cNvSpPr>
                <a:spLocks noChangeArrowheads="1"/>
              </p:cNvSpPr>
              <p:nvPr/>
            </p:nvSpPr>
            <p:spPr bwMode="auto">
              <a:xfrm>
                <a:off x="3297" y="3619"/>
                <a:ext cx="3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solidFill>
                      <a:srgbClr val="9933FF"/>
                    </a:solidFill>
                    <a:latin typeface="Calibri" panose="020F0502020204030204" pitchFamily="34" charset="0"/>
                  </a:rPr>
                  <a:t>mol</a:t>
                </a:r>
              </a:p>
            </p:txBody>
          </p:sp>
        </p:grpSp>
        <p:sp>
          <p:nvSpPr>
            <p:cNvPr id="48151" name="Rectangle 47"/>
            <p:cNvSpPr>
              <a:spLocks noChangeArrowheads="1"/>
            </p:cNvSpPr>
            <p:nvPr/>
          </p:nvSpPr>
          <p:spPr bwMode="auto">
            <a:xfrm>
              <a:off x="2716213" y="5467350"/>
              <a:ext cx="1655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6.023</a:t>
              </a:r>
              <a:r>
                <a:rPr lang="en-US" altLang="en-US" sz="1200">
                  <a:latin typeface="Calibri" panose="020F0502020204030204" pitchFamily="34" charset="0"/>
                </a:rPr>
                <a:t> </a:t>
              </a:r>
              <a:r>
                <a:rPr lang="en-US" altLang="en-US">
                  <a:latin typeface="Calibri" panose="020F0502020204030204" pitchFamily="34" charset="0"/>
                </a:rPr>
                <a:t>x</a:t>
              </a:r>
              <a:r>
                <a:rPr lang="en-US" altLang="en-US" sz="1200">
                  <a:latin typeface="Calibri" panose="020F0502020204030204" pitchFamily="34" charset="0"/>
                </a:rPr>
                <a:t> </a:t>
              </a:r>
              <a:r>
                <a:rPr lang="en-US" altLang="en-US">
                  <a:latin typeface="Calibri" panose="020F0502020204030204" pitchFamily="34" charset="0"/>
                </a:rPr>
                <a:t>10</a:t>
              </a:r>
              <a:r>
                <a:rPr lang="en-US" altLang="en-US" baseline="30000">
                  <a:latin typeface="Calibri" panose="020F0502020204030204" pitchFamily="34" charset="0"/>
                </a:rPr>
                <a:t>23</a:t>
              </a:r>
              <a:endParaRPr lang="en-US" altLang="en-US">
                <a:latin typeface="Calibri" panose="020F0502020204030204" pitchFamily="34" charset="0"/>
              </a:endParaRPr>
            </a:p>
          </p:txBody>
        </p:sp>
        <p:grpSp>
          <p:nvGrpSpPr>
            <p:cNvPr id="48152" name="Group 48"/>
            <p:cNvGrpSpPr>
              <a:grpSpLocks/>
            </p:cNvGrpSpPr>
            <p:nvPr/>
          </p:nvGrpSpPr>
          <p:grpSpPr bwMode="auto">
            <a:xfrm rot="1261777">
              <a:off x="4292600" y="5907088"/>
              <a:ext cx="730250" cy="138113"/>
              <a:chOff x="2233" y="3872"/>
              <a:chExt cx="512" cy="96"/>
            </a:xfrm>
          </p:grpSpPr>
          <p:sp>
            <p:nvSpPr>
              <p:cNvPr id="48153" name="Freeform 49"/>
              <p:cNvSpPr>
                <a:spLocks/>
              </p:cNvSpPr>
              <p:nvPr/>
            </p:nvSpPr>
            <p:spPr bwMode="auto">
              <a:xfrm>
                <a:off x="2233" y="3872"/>
                <a:ext cx="120" cy="96"/>
              </a:xfrm>
              <a:custGeom>
                <a:avLst/>
                <a:gdLst>
                  <a:gd name="T0" fmla="*/ 0 w 120"/>
                  <a:gd name="T1" fmla="*/ 48 h 96"/>
                  <a:gd name="T2" fmla="*/ 120 w 120"/>
                  <a:gd name="T3" fmla="*/ 0 h 96"/>
                  <a:gd name="T4" fmla="*/ 120 w 120"/>
                  <a:gd name="T5" fmla="*/ 48 h 96"/>
                  <a:gd name="T6" fmla="*/ 120 w 120"/>
                  <a:gd name="T7" fmla="*/ 96 h 96"/>
                  <a:gd name="T8" fmla="*/ 0 w 120"/>
                  <a:gd name="T9" fmla="*/ 48 h 96"/>
                  <a:gd name="T10" fmla="*/ 0 60000 65536"/>
                  <a:gd name="T11" fmla="*/ 0 60000 65536"/>
                  <a:gd name="T12" fmla="*/ 0 60000 65536"/>
                  <a:gd name="T13" fmla="*/ 0 60000 65536"/>
                  <a:gd name="T14" fmla="*/ 0 60000 65536"/>
                  <a:gd name="T15" fmla="*/ 0 w 120"/>
                  <a:gd name="T16" fmla="*/ 0 h 96"/>
                  <a:gd name="T17" fmla="*/ 120 w 120"/>
                  <a:gd name="T18" fmla="*/ 96 h 96"/>
                </a:gdLst>
                <a:ahLst/>
                <a:cxnLst>
                  <a:cxn ang="T10">
                    <a:pos x="T0" y="T1"/>
                  </a:cxn>
                  <a:cxn ang="T11">
                    <a:pos x="T2" y="T3"/>
                  </a:cxn>
                  <a:cxn ang="T12">
                    <a:pos x="T4" y="T5"/>
                  </a:cxn>
                  <a:cxn ang="T13">
                    <a:pos x="T6" y="T7"/>
                  </a:cxn>
                  <a:cxn ang="T14">
                    <a:pos x="T8" y="T9"/>
                  </a:cxn>
                </a:cxnLst>
                <a:rect l="T15" t="T16" r="T17" b="T18"/>
                <a:pathLst>
                  <a:path w="120" h="96">
                    <a:moveTo>
                      <a:pt x="0" y="48"/>
                    </a:moveTo>
                    <a:lnTo>
                      <a:pt x="120" y="0"/>
                    </a:lnTo>
                    <a:lnTo>
                      <a:pt x="120" y="48"/>
                    </a:lnTo>
                    <a:lnTo>
                      <a:pt x="120" y="96"/>
                    </a:lnTo>
                    <a:lnTo>
                      <a:pt x="0" y="48"/>
                    </a:lnTo>
                    <a:close/>
                  </a:path>
                </a:pathLst>
              </a:custGeom>
              <a:solidFill>
                <a:srgbClr val="9933FF"/>
              </a:solidFill>
              <a:ln w="12700">
                <a:solidFill>
                  <a:srgbClr val="9933FF"/>
                </a:solidFill>
                <a:prstDash val="solid"/>
                <a:round/>
                <a:headEnd/>
                <a:tailEnd/>
              </a:ln>
            </p:spPr>
            <p:txBody>
              <a:bodyPr/>
              <a:lstStyle/>
              <a:p>
                <a:endParaRPr lang="en-AU"/>
              </a:p>
            </p:txBody>
          </p:sp>
          <p:sp>
            <p:nvSpPr>
              <p:cNvPr id="48154" name="Line 50"/>
              <p:cNvSpPr>
                <a:spLocks noChangeShapeType="1"/>
              </p:cNvSpPr>
              <p:nvPr/>
            </p:nvSpPr>
            <p:spPr bwMode="auto">
              <a:xfrm>
                <a:off x="2353" y="3920"/>
                <a:ext cx="392" cy="1"/>
              </a:xfrm>
              <a:prstGeom prst="line">
                <a:avLst/>
              </a:prstGeom>
              <a:noFill/>
              <a:ln w="25400">
                <a:solidFill>
                  <a:srgbClr val="9933FF"/>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22" name="Group 119"/>
          <p:cNvGrpSpPr>
            <a:grpSpLocks/>
          </p:cNvGrpSpPr>
          <p:nvPr/>
        </p:nvGrpSpPr>
        <p:grpSpPr bwMode="auto">
          <a:xfrm>
            <a:off x="5449888" y="4243388"/>
            <a:ext cx="3759200" cy="1089025"/>
            <a:chOff x="5384800" y="4622800"/>
            <a:chExt cx="3759200" cy="1089025"/>
          </a:xfrm>
        </p:grpSpPr>
        <p:sp>
          <p:nvSpPr>
            <p:cNvPr id="48144" name="Rectangle 7"/>
            <p:cNvSpPr>
              <a:spLocks noChangeArrowheads="1"/>
            </p:cNvSpPr>
            <p:nvPr/>
          </p:nvSpPr>
          <p:spPr bwMode="auto">
            <a:xfrm>
              <a:off x="5384800" y="4622800"/>
              <a:ext cx="3556000" cy="1089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48145" name="Text Box 51"/>
            <p:cNvSpPr txBox="1">
              <a:spLocks noChangeArrowheads="1"/>
            </p:cNvSpPr>
            <p:nvPr/>
          </p:nvSpPr>
          <p:spPr bwMode="auto">
            <a:xfrm>
              <a:off x="5386388" y="4672013"/>
              <a:ext cx="375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latin typeface="Calibri" panose="020F0502020204030204" pitchFamily="34" charset="0"/>
                  <a:sym typeface="Symbol" panose="05050102010706020507" pitchFamily="18" charset="2"/>
                </a:rPr>
                <a:t></a:t>
              </a:r>
              <a:r>
                <a:rPr lang="en-US" altLang="en-US" baseline="-25000">
                  <a:latin typeface="Calibri" panose="020F0502020204030204" pitchFamily="34" charset="0"/>
                  <a:sym typeface="Symbol" panose="05050102010706020507" pitchFamily="18" charset="2"/>
                </a:rPr>
                <a:t>theoretical</a:t>
              </a:r>
              <a:endParaRPr lang="en-US" altLang="en-US" baseline="30000">
                <a:latin typeface="Calibri" panose="020F0502020204030204" pitchFamily="34" charset="0"/>
                <a:sym typeface="Symbol" panose="05050102010706020507" pitchFamily="18" charset="2"/>
              </a:endParaRPr>
            </a:p>
          </p:txBody>
        </p:sp>
        <p:sp>
          <p:nvSpPr>
            <p:cNvPr id="48146" name="Text Box 57"/>
            <p:cNvSpPr txBox="1">
              <a:spLocks noChangeArrowheads="1"/>
            </p:cNvSpPr>
            <p:nvPr/>
          </p:nvSpPr>
          <p:spPr bwMode="auto">
            <a:xfrm>
              <a:off x="5384800" y="5197475"/>
              <a:ext cx="375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latin typeface="Symbol" panose="05050102010706020507" pitchFamily="18" charset="2"/>
                </a:rPr>
                <a:t>r</a:t>
              </a:r>
              <a:r>
                <a:rPr lang="en-US" altLang="en-US" baseline="-25000">
                  <a:latin typeface="Calibri" panose="020F0502020204030204" pitchFamily="34" charset="0"/>
                </a:rPr>
                <a:t>actual</a:t>
              </a:r>
              <a:endParaRPr lang="en-US" altLang="en-US">
                <a:latin typeface="Calibri" panose="020F0502020204030204" pitchFamily="34" charset="0"/>
              </a:endParaRPr>
            </a:p>
          </p:txBody>
        </p:sp>
        <p:sp>
          <p:nvSpPr>
            <p:cNvPr id="48147" name="Rectangle 128"/>
            <p:cNvSpPr>
              <a:spLocks noChangeArrowheads="1"/>
            </p:cNvSpPr>
            <p:nvPr/>
          </p:nvSpPr>
          <p:spPr bwMode="auto">
            <a:xfrm>
              <a:off x="6745288" y="4686300"/>
              <a:ext cx="176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sym typeface="Symbol" panose="05050102010706020507" pitchFamily="18" charset="2"/>
                </a:rPr>
                <a:t>= 7.18 g/cm</a:t>
              </a:r>
              <a:r>
                <a:rPr lang="en-US" altLang="en-US" baseline="30000">
                  <a:latin typeface="Calibri" panose="020F0502020204030204" pitchFamily="34" charset="0"/>
                  <a:sym typeface="Symbol" panose="05050102010706020507" pitchFamily="18" charset="2"/>
                </a:rPr>
                <a:t>3</a:t>
              </a:r>
            </a:p>
          </p:txBody>
        </p:sp>
        <p:sp>
          <p:nvSpPr>
            <p:cNvPr id="48148" name="Rectangle 129"/>
            <p:cNvSpPr>
              <a:spLocks noChangeArrowheads="1"/>
            </p:cNvSpPr>
            <p:nvPr/>
          </p:nvSpPr>
          <p:spPr bwMode="auto">
            <a:xfrm>
              <a:off x="6745288" y="5219700"/>
              <a:ext cx="176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sym typeface="Symbol" panose="05050102010706020507" pitchFamily="18" charset="2"/>
                </a:rPr>
                <a:t>= 7.19 g/cm</a:t>
              </a:r>
              <a:r>
                <a:rPr lang="en-US" altLang="en-US" baseline="30000">
                  <a:latin typeface="Calibri" panose="020F0502020204030204" pitchFamily="34" charset="0"/>
                  <a:sym typeface="Symbol" panose="05050102010706020507" pitchFamily="18" charset="2"/>
                </a:rPr>
                <a:t>3</a:t>
              </a:r>
            </a:p>
          </p:txBody>
        </p:sp>
      </p:grpSp>
      <p:sp>
        <p:nvSpPr>
          <p:cNvPr id="48138" name="Rectangle 2"/>
          <p:cNvSpPr>
            <a:spLocks noGrp="1" noChangeArrowheads="1"/>
          </p:cNvSpPr>
          <p:nvPr>
            <p:ph type="title"/>
          </p:nvPr>
        </p:nvSpPr>
        <p:spPr>
          <a:xfrm>
            <a:off x="0" y="360363"/>
            <a:ext cx="9144000" cy="765175"/>
          </a:xfrm>
        </p:spPr>
        <p:txBody>
          <a:bodyPr/>
          <a:lstStyle/>
          <a:p>
            <a:pPr eaLnBrk="1" hangingPunct="1"/>
            <a:r>
              <a:rPr lang="en-US" altLang="en-US" sz="3200" smtClean="0">
                <a:solidFill>
                  <a:schemeClr val="bg1"/>
                </a:solidFill>
                <a:cs typeface="Times New Roman" panose="02020603050405020304" pitchFamily="18" charset="0"/>
              </a:rPr>
              <a:t>Theoretical Density, </a:t>
            </a:r>
            <a:r>
              <a:rPr lang="el-GR" altLang="en-US" sz="3200" smtClean="0">
                <a:solidFill>
                  <a:schemeClr val="bg1"/>
                </a:solidFill>
                <a:cs typeface="Times New Roman" panose="02020603050405020304" pitchFamily="18" charset="0"/>
              </a:rPr>
              <a:t>ρ</a:t>
            </a:r>
            <a:endParaRPr lang="en-US" altLang="en-US" sz="3200" smtClean="0">
              <a:solidFill>
                <a:schemeClr val="bg1"/>
              </a:solidFill>
              <a:sym typeface="Symbol" panose="05050102010706020507" pitchFamily="18" charset="2"/>
            </a:endParaRPr>
          </a:p>
        </p:txBody>
      </p:sp>
      <p:sp>
        <p:nvSpPr>
          <p:cNvPr id="48139" name="Rectangle 5"/>
          <p:cNvSpPr>
            <a:spLocks noChangeArrowheads="1"/>
          </p:cNvSpPr>
          <p:nvPr/>
        </p:nvSpPr>
        <p:spPr bwMode="auto">
          <a:xfrm>
            <a:off x="0" y="1268413"/>
            <a:ext cx="24860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3.02, </a:t>
            </a:r>
            <a:r>
              <a:rPr lang="en-US" altLang="en-US" sz="1200" i="1">
                <a:solidFill>
                  <a:srgbClr val="000000"/>
                </a:solidFill>
              </a:rPr>
              <a:t>Callister &amp; Rethwisch 8e. </a:t>
            </a:r>
            <a:endParaRPr lang="en-US" altLang="en-US" sz="1200">
              <a:solidFill>
                <a:srgbClr val="000000"/>
              </a:solidFill>
            </a:endParaRPr>
          </a:p>
        </p:txBody>
      </p:sp>
      <p:sp>
        <p:nvSpPr>
          <p:cNvPr id="2" name="TextBox 1"/>
          <p:cNvSpPr txBox="1">
            <a:spLocks noChangeArrowheads="1"/>
          </p:cNvSpPr>
          <p:nvPr/>
        </p:nvSpPr>
        <p:spPr bwMode="auto">
          <a:xfrm>
            <a:off x="4370388" y="1858963"/>
            <a:ext cx="2767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FF0000"/>
                </a:solidFill>
              </a:rPr>
              <a:t>A</a:t>
            </a:r>
            <a:r>
              <a:rPr lang="en-US" altLang="en-US">
                <a:solidFill>
                  <a:srgbClr val="FF0000"/>
                </a:solidFill>
              </a:rPr>
              <a:t> =</a:t>
            </a:r>
            <a:r>
              <a:rPr lang="en-US" altLang="en-US">
                <a:solidFill>
                  <a:srgbClr val="FF0000"/>
                </a:solidFill>
                <a:sym typeface="Symbol" panose="05050102010706020507" pitchFamily="18" charset="2"/>
              </a:rPr>
              <a:t> </a:t>
            </a:r>
            <a:r>
              <a:rPr lang="en-US" altLang="en-US">
                <a:solidFill>
                  <a:srgbClr val="FF0000"/>
                </a:solidFill>
              </a:rPr>
              <a:t>52.00 g/mol</a:t>
            </a:r>
            <a:r>
              <a:rPr lang="en-US" altLang="en-US">
                <a:solidFill>
                  <a:srgbClr val="FF0000"/>
                </a:solidFill>
                <a:sym typeface="Symbol" panose="05050102010706020507" pitchFamily="18" charset="2"/>
              </a:rPr>
              <a:t> </a:t>
            </a:r>
            <a:endParaRPr lang="en-US" altLang="en-US">
              <a:sym typeface="Symbol" panose="05050102010706020507" pitchFamily="18" charset="2"/>
            </a:endParaRPr>
          </a:p>
        </p:txBody>
      </p:sp>
      <p:sp>
        <p:nvSpPr>
          <p:cNvPr id="3" name="TextBox 2"/>
          <p:cNvSpPr txBox="1">
            <a:spLocks noChangeArrowheads="1"/>
          </p:cNvSpPr>
          <p:nvPr/>
        </p:nvSpPr>
        <p:spPr bwMode="auto">
          <a:xfrm>
            <a:off x="4371975" y="2349500"/>
            <a:ext cx="2932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0066FF"/>
                </a:solidFill>
              </a:rPr>
              <a:t>R</a:t>
            </a:r>
            <a:r>
              <a:rPr lang="en-US" altLang="en-US">
                <a:solidFill>
                  <a:srgbClr val="0066FF"/>
                </a:solidFill>
              </a:rPr>
              <a:t> = 0.125 nm</a:t>
            </a:r>
            <a:endParaRPr lang="en-US" altLang="en-US">
              <a:sym typeface="Symbol" panose="05050102010706020507" pitchFamily="18" charset="2"/>
            </a:endParaRPr>
          </a:p>
        </p:txBody>
      </p:sp>
      <p:sp>
        <p:nvSpPr>
          <p:cNvPr id="5" name="TextBox 4"/>
          <p:cNvSpPr txBox="1">
            <a:spLocks noChangeArrowheads="1"/>
          </p:cNvSpPr>
          <p:nvPr/>
        </p:nvSpPr>
        <p:spPr bwMode="auto">
          <a:xfrm>
            <a:off x="4397375" y="2801938"/>
            <a:ext cx="2776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009900"/>
                </a:solidFill>
              </a:rPr>
              <a:t>n</a:t>
            </a:r>
            <a:r>
              <a:rPr lang="en-US" altLang="en-US">
                <a:solidFill>
                  <a:srgbClr val="009900"/>
                </a:solidFill>
              </a:rPr>
              <a:t> = 2</a:t>
            </a:r>
            <a:endParaRPr lang="en-US" altLang="en-US">
              <a:sym typeface="Symbol" panose="05050102010706020507" pitchFamily="18" charset="2"/>
            </a:endParaRPr>
          </a:p>
        </p:txBody>
      </p:sp>
      <p:sp>
        <p:nvSpPr>
          <p:cNvPr id="6" name="TextBox 5"/>
          <p:cNvSpPr txBox="1">
            <a:spLocks noRot="1" noChangeAspect="1" noMove="1" noResize="1" noEditPoints="1" noAdjustHandles="1" noChangeArrowheads="1" noChangeShapeType="1" noTextEdit="1"/>
          </p:cNvSpPr>
          <p:nvPr/>
        </p:nvSpPr>
        <p:spPr>
          <a:xfrm>
            <a:off x="4419571" y="3236238"/>
            <a:ext cx="3361010" cy="622414"/>
          </a:xfrm>
          <a:prstGeom prst="rect">
            <a:avLst/>
          </a:prstGeom>
          <a:blipFill rotWithShape="0">
            <a:blip r:embed="rId5"/>
            <a:stretch>
              <a:fillRect l="-2904" r="-2541" b="-6863"/>
            </a:stretch>
          </a:blipFill>
        </p:spPr>
        <p:txBody>
          <a:bodyPr/>
          <a:lstStyle/>
          <a:p>
            <a:pPr>
              <a:defRPr/>
            </a:pPr>
            <a:r>
              <a:rPr lang="en-AU">
                <a:noFill/>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2"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431800"/>
            <a:ext cx="9144000" cy="620713"/>
          </a:xfrm>
        </p:spPr>
        <p:txBody>
          <a:bodyPr/>
          <a:lstStyle/>
          <a:p>
            <a:pPr eaLnBrk="1" hangingPunct="1"/>
            <a:r>
              <a:rPr lang="en-US" altLang="en-US" sz="3200" smtClean="0">
                <a:solidFill>
                  <a:schemeClr val="bg1"/>
                </a:solidFill>
              </a:rPr>
              <a:t>Densities of Material Classes</a:t>
            </a:r>
          </a:p>
        </p:txBody>
      </p:sp>
      <p:grpSp>
        <p:nvGrpSpPr>
          <p:cNvPr id="44035" name="Group 4"/>
          <p:cNvGrpSpPr>
            <a:grpSpLocks/>
          </p:cNvGrpSpPr>
          <p:nvPr/>
        </p:nvGrpSpPr>
        <p:grpSpPr bwMode="auto">
          <a:xfrm>
            <a:off x="411163" y="1685925"/>
            <a:ext cx="920750" cy="447675"/>
            <a:chOff x="304" y="672"/>
            <a:chExt cx="580" cy="282"/>
          </a:xfrm>
        </p:grpSpPr>
        <p:sp>
          <p:nvSpPr>
            <p:cNvPr id="29898" name="Rectangle 5"/>
            <p:cNvSpPr>
              <a:spLocks noChangeArrowheads="1"/>
            </p:cNvSpPr>
            <p:nvPr/>
          </p:nvSpPr>
          <p:spPr bwMode="auto">
            <a:xfrm>
              <a:off x="304" y="672"/>
              <a:ext cx="92" cy="194"/>
            </a:xfrm>
            <a:prstGeom prst="rect">
              <a:avLst/>
            </a:prstGeom>
            <a:noFill/>
            <a:ln w="9525">
              <a:noFill/>
              <a:miter lim="800000"/>
              <a:headEnd/>
              <a:tailEnd/>
            </a:ln>
          </p:spPr>
          <p:txBody>
            <a:bodyPr wrap="none" lIns="0" tIns="0" rIns="0" bIns="0">
              <a:spAutoFit/>
            </a:bodyPr>
            <a:lstStyle/>
            <a:p>
              <a:pPr>
                <a:defRPr/>
              </a:pPr>
              <a:r>
                <a:rPr lang="en-US" sz="2000" dirty="0">
                  <a:solidFill>
                    <a:srgbClr val="FF0000"/>
                  </a:solidFill>
                  <a:latin typeface="+mn-lt"/>
                  <a:cs typeface="Arial" charset="0"/>
                </a:rPr>
                <a:t>ρ</a:t>
              </a:r>
            </a:p>
          </p:txBody>
        </p:sp>
        <p:sp>
          <p:nvSpPr>
            <p:cNvPr id="29899" name="Rectangle 6"/>
            <p:cNvSpPr>
              <a:spLocks noChangeArrowheads="1"/>
            </p:cNvSpPr>
            <p:nvPr/>
          </p:nvSpPr>
          <p:spPr bwMode="auto">
            <a:xfrm>
              <a:off x="408" y="760"/>
              <a:ext cx="476" cy="194"/>
            </a:xfrm>
            <a:prstGeom prst="rect">
              <a:avLst/>
            </a:prstGeom>
            <a:noFill/>
            <a:ln w="9525">
              <a:noFill/>
              <a:miter lim="800000"/>
              <a:headEnd/>
              <a:tailEnd/>
            </a:ln>
          </p:spPr>
          <p:txBody>
            <a:bodyPr wrap="none" lIns="0" tIns="0" rIns="0" bIns="0">
              <a:spAutoFit/>
            </a:bodyPr>
            <a:lstStyle/>
            <a:p>
              <a:pPr>
                <a:defRPr/>
              </a:pPr>
              <a:r>
                <a:rPr lang="en-US" sz="2000" dirty="0">
                  <a:solidFill>
                    <a:srgbClr val="FF0000"/>
                  </a:solidFill>
                  <a:latin typeface="+mn-lt"/>
                  <a:cs typeface="Arial" charset="0"/>
                </a:rPr>
                <a:t>metals</a:t>
              </a:r>
            </a:p>
          </p:txBody>
        </p:sp>
      </p:grpSp>
      <p:sp>
        <p:nvSpPr>
          <p:cNvPr id="29701" name="Rectangle 7"/>
          <p:cNvSpPr>
            <a:spLocks noChangeArrowheads="1"/>
          </p:cNvSpPr>
          <p:nvPr/>
        </p:nvSpPr>
        <p:spPr bwMode="auto">
          <a:xfrm>
            <a:off x="1465263" y="1771650"/>
            <a:ext cx="219075" cy="306388"/>
          </a:xfrm>
          <a:prstGeom prst="rect">
            <a:avLst/>
          </a:prstGeom>
          <a:noFill/>
          <a:ln w="9525">
            <a:noFill/>
            <a:miter lim="800000"/>
            <a:headEnd/>
            <a:tailEnd/>
          </a:ln>
        </p:spPr>
        <p:txBody>
          <a:bodyPr wrap="none" lIns="0" tIns="0" rIns="0" bIns="0">
            <a:spAutoFit/>
          </a:bodyPr>
          <a:lstStyle/>
          <a:p>
            <a:pPr>
              <a:defRPr/>
            </a:pPr>
            <a:r>
              <a:rPr lang="en-US" sz="2000" dirty="0">
                <a:solidFill>
                  <a:srgbClr val="000000"/>
                </a:solidFill>
                <a:latin typeface="+mn-lt"/>
                <a:cs typeface="Arial" charset="0"/>
              </a:rPr>
              <a:t>&gt; </a:t>
            </a:r>
            <a:endParaRPr lang="en-US" sz="2000" dirty="0">
              <a:latin typeface="+mn-lt"/>
              <a:cs typeface="Arial" charset="0"/>
            </a:endParaRPr>
          </a:p>
        </p:txBody>
      </p:sp>
      <p:grpSp>
        <p:nvGrpSpPr>
          <p:cNvPr id="44037" name="Group 8"/>
          <p:cNvGrpSpPr>
            <a:grpSpLocks/>
          </p:cNvGrpSpPr>
          <p:nvPr/>
        </p:nvGrpSpPr>
        <p:grpSpPr bwMode="auto">
          <a:xfrm>
            <a:off x="1720850" y="1685925"/>
            <a:ext cx="1190625" cy="447675"/>
            <a:chOff x="1024" y="672"/>
            <a:chExt cx="750" cy="282"/>
          </a:xfrm>
        </p:grpSpPr>
        <p:sp>
          <p:nvSpPr>
            <p:cNvPr id="29896" name="Rectangle 9"/>
            <p:cNvSpPr>
              <a:spLocks noChangeArrowheads="1"/>
            </p:cNvSpPr>
            <p:nvPr/>
          </p:nvSpPr>
          <p:spPr bwMode="auto">
            <a:xfrm>
              <a:off x="1024" y="672"/>
              <a:ext cx="92" cy="194"/>
            </a:xfrm>
            <a:prstGeom prst="rect">
              <a:avLst/>
            </a:prstGeom>
            <a:noFill/>
            <a:ln w="9525">
              <a:noFill/>
              <a:miter lim="800000"/>
              <a:headEnd/>
              <a:tailEnd/>
            </a:ln>
          </p:spPr>
          <p:txBody>
            <a:bodyPr wrap="none" lIns="0" tIns="0" rIns="0" bIns="0">
              <a:spAutoFit/>
            </a:bodyPr>
            <a:lstStyle/>
            <a:p>
              <a:pPr>
                <a:defRPr/>
              </a:pPr>
              <a:r>
                <a:rPr lang="en-US" sz="2000" dirty="0">
                  <a:solidFill>
                    <a:srgbClr val="0033CC"/>
                  </a:solidFill>
                  <a:latin typeface="+mn-lt"/>
                  <a:cs typeface="Arial" charset="0"/>
                </a:rPr>
                <a:t>ρ</a:t>
              </a:r>
              <a:endParaRPr lang="en-US" sz="2000" dirty="0">
                <a:latin typeface="+mn-lt"/>
                <a:cs typeface="Arial" charset="0"/>
              </a:endParaRPr>
            </a:p>
          </p:txBody>
        </p:sp>
        <p:sp>
          <p:nvSpPr>
            <p:cNvPr id="29897" name="Rectangle 10"/>
            <p:cNvSpPr>
              <a:spLocks noChangeArrowheads="1"/>
            </p:cNvSpPr>
            <p:nvPr/>
          </p:nvSpPr>
          <p:spPr bwMode="auto">
            <a:xfrm>
              <a:off x="1128" y="760"/>
              <a:ext cx="646" cy="194"/>
            </a:xfrm>
            <a:prstGeom prst="rect">
              <a:avLst/>
            </a:prstGeom>
            <a:noFill/>
            <a:ln w="9525">
              <a:noFill/>
              <a:miter lim="800000"/>
              <a:headEnd/>
              <a:tailEnd/>
            </a:ln>
          </p:spPr>
          <p:txBody>
            <a:bodyPr wrap="none" lIns="0" tIns="0" rIns="0" bIns="0">
              <a:spAutoFit/>
            </a:bodyPr>
            <a:lstStyle/>
            <a:p>
              <a:pPr>
                <a:defRPr/>
              </a:pPr>
              <a:r>
                <a:rPr lang="en-US" sz="2000">
                  <a:solidFill>
                    <a:srgbClr val="0033CC"/>
                  </a:solidFill>
                  <a:latin typeface="+mn-lt"/>
                  <a:cs typeface="Arial" charset="0"/>
                </a:rPr>
                <a:t>ceramics</a:t>
              </a:r>
              <a:endParaRPr lang="en-US" sz="2000">
                <a:latin typeface="+mn-lt"/>
                <a:cs typeface="Arial" charset="0"/>
              </a:endParaRPr>
            </a:p>
          </p:txBody>
        </p:sp>
      </p:grpSp>
      <p:sp>
        <p:nvSpPr>
          <p:cNvPr id="29703" name="Rectangle 11"/>
          <p:cNvSpPr>
            <a:spLocks noChangeArrowheads="1"/>
          </p:cNvSpPr>
          <p:nvPr/>
        </p:nvSpPr>
        <p:spPr bwMode="auto">
          <a:xfrm>
            <a:off x="3059113" y="1771650"/>
            <a:ext cx="219075" cy="306388"/>
          </a:xfrm>
          <a:prstGeom prst="rect">
            <a:avLst/>
          </a:prstGeom>
          <a:noFill/>
          <a:ln w="9525">
            <a:noFill/>
            <a:miter lim="800000"/>
            <a:headEnd/>
            <a:tailEnd/>
          </a:ln>
        </p:spPr>
        <p:txBody>
          <a:bodyPr wrap="none" lIns="0" tIns="0" rIns="0" bIns="0">
            <a:spAutoFit/>
          </a:bodyPr>
          <a:lstStyle/>
          <a:p>
            <a:pPr>
              <a:defRPr/>
            </a:pPr>
            <a:r>
              <a:rPr lang="en-US" sz="2000">
                <a:solidFill>
                  <a:srgbClr val="000000"/>
                </a:solidFill>
                <a:latin typeface="+mn-lt"/>
                <a:cs typeface="Arial" charset="0"/>
              </a:rPr>
              <a:t>&gt; </a:t>
            </a:r>
            <a:endParaRPr lang="en-US" sz="2000">
              <a:latin typeface="+mn-lt"/>
              <a:cs typeface="Arial" charset="0"/>
            </a:endParaRPr>
          </a:p>
        </p:txBody>
      </p:sp>
      <p:grpSp>
        <p:nvGrpSpPr>
          <p:cNvPr id="44039" name="Group 12"/>
          <p:cNvGrpSpPr>
            <a:grpSpLocks/>
          </p:cNvGrpSpPr>
          <p:nvPr/>
        </p:nvGrpSpPr>
        <p:grpSpPr bwMode="auto">
          <a:xfrm>
            <a:off x="3284538" y="1685925"/>
            <a:ext cx="1204912" cy="447675"/>
            <a:chOff x="1928" y="672"/>
            <a:chExt cx="759" cy="282"/>
          </a:xfrm>
        </p:grpSpPr>
        <p:sp>
          <p:nvSpPr>
            <p:cNvPr id="29894" name="Rectangle 13"/>
            <p:cNvSpPr>
              <a:spLocks noChangeArrowheads="1"/>
            </p:cNvSpPr>
            <p:nvPr/>
          </p:nvSpPr>
          <p:spPr bwMode="auto">
            <a:xfrm>
              <a:off x="1928" y="672"/>
              <a:ext cx="92" cy="194"/>
            </a:xfrm>
            <a:prstGeom prst="rect">
              <a:avLst/>
            </a:prstGeom>
            <a:noFill/>
            <a:ln w="9525">
              <a:noFill/>
              <a:miter lim="800000"/>
              <a:headEnd/>
              <a:tailEnd/>
            </a:ln>
          </p:spPr>
          <p:txBody>
            <a:bodyPr wrap="none" lIns="0" tIns="0" rIns="0" bIns="0">
              <a:spAutoFit/>
            </a:bodyPr>
            <a:lstStyle/>
            <a:p>
              <a:pPr>
                <a:defRPr/>
              </a:pPr>
              <a:r>
                <a:rPr lang="en-US" sz="2000" dirty="0">
                  <a:solidFill>
                    <a:srgbClr val="00CC00"/>
                  </a:solidFill>
                  <a:latin typeface="+mn-lt"/>
                  <a:cs typeface="Arial" charset="0"/>
                </a:rPr>
                <a:t>ρ</a:t>
              </a:r>
              <a:endParaRPr lang="en-US" sz="2000" dirty="0">
                <a:latin typeface="+mn-lt"/>
                <a:cs typeface="Arial" charset="0"/>
              </a:endParaRPr>
            </a:p>
          </p:txBody>
        </p:sp>
        <p:sp>
          <p:nvSpPr>
            <p:cNvPr id="29895" name="Rectangle 14"/>
            <p:cNvSpPr>
              <a:spLocks noChangeArrowheads="1"/>
            </p:cNvSpPr>
            <p:nvPr/>
          </p:nvSpPr>
          <p:spPr bwMode="auto">
            <a:xfrm>
              <a:off x="2032" y="760"/>
              <a:ext cx="655" cy="194"/>
            </a:xfrm>
            <a:prstGeom prst="rect">
              <a:avLst/>
            </a:prstGeom>
            <a:noFill/>
            <a:ln w="9525">
              <a:noFill/>
              <a:miter lim="800000"/>
              <a:headEnd/>
              <a:tailEnd/>
            </a:ln>
          </p:spPr>
          <p:txBody>
            <a:bodyPr wrap="none" lIns="0" tIns="0" rIns="0" bIns="0">
              <a:spAutoFit/>
            </a:bodyPr>
            <a:lstStyle/>
            <a:p>
              <a:pPr>
                <a:defRPr/>
              </a:pPr>
              <a:r>
                <a:rPr lang="en-US" sz="2000">
                  <a:solidFill>
                    <a:srgbClr val="00CC00"/>
                  </a:solidFill>
                  <a:latin typeface="+mn-lt"/>
                  <a:cs typeface="Arial" charset="0"/>
                </a:rPr>
                <a:t>polymers</a:t>
              </a:r>
              <a:endParaRPr lang="en-US" sz="2000">
                <a:latin typeface="+mn-lt"/>
                <a:cs typeface="Arial" charset="0"/>
              </a:endParaRPr>
            </a:p>
          </p:txBody>
        </p:sp>
      </p:grpSp>
      <p:sp>
        <p:nvSpPr>
          <p:cNvPr id="29782" name="Text Box 208"/>
          <p:cNvSpPr txBox="1">
            <a:spLocks noChangeArrowheads="1"/>
          </p:cNvSpPr>
          <p:nvPr/>
        </p:nvSpPr>
        <p:spPr bwMode="auto">
          <a:xfrm>
            <a:off x="323850" y="1335088"/>
            <a:ext cx="1739900" cy="457200"/>
          </a:xfrm>
          <a:prstGeom prst="rect">
            <a:avLst/>
          </a:prstGeom>
          <a:noFill/>
          <a:ln w="9525">
            <a:noFill/>
            <a:prstDash val="dash"/>
            <a:miter lim="800000"/>
            <a:headEnd/>
            <a:tailEnd/>
          </a:ln>
        </p:spPr>
        <p:txBody>
          <a:bodyPr>
            <a:spAutoFit/>
          </a:bodyPr>
          <a:lstStyle/>
          <a:p>
            <a:pPr>
              <a:spcBef>
                <a:spcPct val="50000"/>
              </a:spcBef>
              <a:defRPr/>
            </a:pPr>
            <a:r>
              <a:rPr lang="en-US" dirty="0">
                <a:latin typeface="+mn-lt"/>
                <a:cs typeface="Arial" charset="0"/>
              </a:rPr>
              <a:t>In general</a:t>
            </a:r>
          </a:p>
        </p:txBody>
      </p:sp>
      <p:sp>
        <p:nvSpPr>
          <p:cNvPr id="50185" name="Rectangle 19"/>
          <p:cNvSpPr>
            <a:spLocks noChangeArrowheads="1"/>
          </p:cNvSpPr>
          <p:nvPr/>
        </p:nvSpPr>
        <p:spPr bwMode="auto">
          <a:xfrm>
            <a:off x="5299075" y="6154738"/>
            <a:ext cx="3810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Data from Table B.1, </a:t>
            </a:r>
            <a:r>
              <a:rPr lang="en-US" altLang="en-US" sz="1200" i="1">
                <a:solidFill>
                  <a:srgbClr val="000000"/>
                </a:solidFill>
              </a:rPr>
              <a:t>Callister &amp; Rethwisch, 8e.</a:t>
            </a:r>
            <a:r>
              <a:rPr lang="en-US" altLang="en-US" sz="1200">
                <a:solidFill>
                  <a:srgbClr val="000000"/>
                </a:solidFill>
              </a:rPr>
              <a:t> </a:t>
            </a:r>
          </a:p>
        </p:txBody>
      </p:sp>
      <p:grpSp>
        <p:nvGrpSpPr>
          <p:cNvPr id="50186" name="Group 386"/>
          <p:cNvGrpSpPr>
            <a:grpSpLocks noChangeAspect="1"/>
          </p:cNvGrpSpPr>
          <p:nvPr/>
        </p:nvGrpSpPr>
        <p:grpSpPr bwMode="auto">
          <a:xfrm>
            <a:off x="4344988" y="1341438"/>
            <a:ext cx="4683125" cy="4710112"/>
            <a:chOff x="3685883" y="1054100"/>
            <a:chExt cx="5090049" cy="5120270"/>
          </a:xfrm>
        </p:grpSpPr>
        <p:sp>
          <p:nvSpPr>
            <p:cNvPr id="50190" name="Rectangle 21"/>
            <p:cNvSpPr>
              <a:spLocks noChangeArrowheads="1"/>
            </p:cNvSpPr>
            <p:nvPr/>
          </p:nvSpPr>
          <p:spPr bwMode="auto">
            <a:xfrm rot="-5400000">
              <a:off x="3763729" y="4217851"/>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latin typeface="Symbol" panose="05050102010706020507" pitchFamily="18" charset="2"/>
                </a:rPr>
                <a:t>r</a:t>
              </a:r>
              <a:endParaRPr lang="en-US" altLang="en-US" sz="1000"/>
            </a:p>
          </p:txBody>
        </p:sp>
        <p:sp>
          <p:nvSpPr>
            <p:cNvPr id="50191" name="Rectangle 23"/>
            <p:cNvSpPr>
              <a:spLocks noChangeArrowheads="1"/>
            </p:cNvSpPr>
            <p:nvPr/>
          </p:nvSpPr>
          <p:spPr bwMode="auto">
            <a:xfrm rot="-5400000">
              <a:off x="3470348" y="3692912"/>
              <a:ext cx="712640" cy="2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(g/cm   )</a:t>
              </a:r>
              <a:endParaRPr lang="en-US" altLang="en-US" sz="1400"/>
            </a:p>
          </p:txBody>
        </p:sp>
        <p:sp>
          <p:nvSpPr>
            <p:cNvPr id="50192" name="Rectangle 24"/>
            <p:cNvSpPr>
              <a:spLocks noChangeArrowheads="1"/>
            </p:cNvSpPr>
            <p:nvPr/>
          </p:nvSpPr>
          <p:spPr bwMode="auto">
            <a:xfrm rot="-5400000">
              <a:off x="3731185" y="3515028"/>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3</a:t>
              </a:r>
              <a:endParaRPr lang="en-US" altLang="en-US" sz="1000"/>
            </a:p>
          </p:txBody>
        </p:sp>
        <p:sp>
          <p:nvSpPr>
            <p:cNvPr id="50193" name="Rectangle 26"/>
            <p:cNvSpPr>
              <a:spLocks noChangeArrowheads="1"/>
            </p:cNvSpPr>
            <p:nvPr/>
          </p:nvSpPr>
          <p:spPr bwMode="auto">
            <a:xfrm>
              <a:off x="7594600" y="3937000"/>
              <a:ext cx="1092200" cy="187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194" name="Rectangle 27"/>
            <p:cNvSpPr>
              <a:spLocks noChangeArrowheads="1"/>
            </p:cNvSpPr>
            <p:nvPr/>
          </p:nvSpPr>
          <p:spPr bwMode="auto">
            <a:xfrm>
              <a:off x="6591300" y="4165600"/>
              <a:ext cx="965200" cy="10922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195" name="Rectangle 28"/>
            <p:cNvSpPr>
              <a:spLocks noChangeArrowheads="1"/>
            </p:cNvSpPr>
            <p:nvPr/>
          </p:nvSpPr>
          <p:spPr bwMode="auto">
            <a:xfrm>
              <a:off x="5600700" y="3187700"/>
              <a:ext cx="965200" cy="13716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196" name="Rectangle 29"/>
            <p:cNvSpPr>
              <a:spLocks noChangeArrowheads="1"/>
            </p:cNvSpPr>
            <p:nvPr/>
          </p:nvSpPr>
          <p:spPr bwMode="auto">
            <a:xfrm>
              <a:off x="4584700" y="1968500"/>
              <a:ext cx="965200" cy="25527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197" name="Rectangle 30"/>
            <p:cNvSpPr>
              <a:spLocks noChangeArrowheads="1"/>
            </p:cNvSpPr>
            <p:nvPr/>
          </p:nvSpPr>
          <p:spPr bwMode="auto">
            <a:xfrm>
              <a:off x="4533900" y="1714500"/>
              <a:ext cx="4229100" cy="44577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198" name="Line 31"/>
            <p:cNvSpPr>
              <a:spLocks noChangeShapeType="1"/>
            </p:cNvSpPr>
            <p:nvPr/>
          </p:nvSpPr>
          <p:spPr bwMode="auto">
            <a:xfrm>
              <a:off x="4305300" y="20955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199" name="Line 32"/>
            <p:cNvSpPr>
              <a:spLocks noChangeShapeType="1"/>
            </p:cNvSpPr>
            <p:nvPr/>
          </p:nvSpPr>
          <p:spPr bwMode="auto">
            <a:xfrm>
              <a:off x="4305300" y="17145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00" name="Rectangle 33"/>
            <p:cNvSpPr>
              <a:spLocks noChangeArrowheads="1"/>
            </p:cNvSpPr>
            <p:nvPr/>
          </p:nvSpPr>
          <p:spPr bwMode="auto">
            <a:xfrm>
              <a:off x="5613399" y="1054100"/>
              <a:ext cx="608097"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Graphite/ </a:t>
              </a:r>
              <a:endParaRPr lang="en-US" altLang="en-US" sz="1000"/>
            </a:p>
          </p:txBody>
        </p:sp>
        <p:sp>
          <p:nvSpPr>
            <p:cNvPr id="50201" name="Rectangle 34"/>
            <p:cNvSpPr>
              <a:spLocks noChangeArrowheads="1"/>
            </p:cNvSpPr>
            <p:nvPr/>
          </p:nvSpPr>
          <p:spPr bwMode="auto">
            <a:xfrm>
              <a:off x="5575299" y="1257300"/>
              <a:ext cx="66559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Ceramics/ </a:t>
              </a:r>
              <a:endParaRPr lang="en-US" altLang="en-US" sz="1000"/>
            </a:p>
          </p:txBody>
        </p:sp>
        <p:sp>
          <p:nvSpPr>
            <p:cNvPr id="50202" name="Rectangle 35"/>
            <p:cNvSpPr>
              <a:spLocks noChangeArrowheads="1"/>
            </p:cNvSpPr>
            <p:nvPr/>
          </p:nvSpPr>
          <p:spPr bwMode="auto">
            <a:xfrm>
              <a:off x="5587999" y="1460500"/>
              <a:ext cx="616808"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Semicond</a:t>
              </a:r>
              <a:endParaRPr lang="en-US" altLang="en-US" sz="1000"/>
            </a:p>
          </p:txBody>
        </p:sp>
        <p:sp>
          <p:nvSpPr>
            <p:cNvPr id="50203" name="Rectangle 36"/>
            <p:cNvSpPr>
              <a:spLocks noChangeArrowheads="1"/>
            </p:cNvSpPr>
            <p:nvPr/>
          </p:nvSpPr>
          <p:spPr bwMode="auto">
            <a:xfrm>
              <a:off x="4686299" y="1155700"/>
              <a:ext cx="486129"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Metals/ </a:t>
              </a:r>
              <a:endParaRPr lang="en-US" altLang="en-US" sz="1000"/>
            </a:p>
          </p:txBody>
        </p:sp>
        <p:sp>
          <p:nvSpPr>
            <p:cNvPr id="50204" name="Rectangle 37"/>
            <p:cNvSpPr>
              <a:spLocks noChangeArrowheads="1"/>
            </p:cNvSpPr>
            <p:nvPr/>
          </p:nvSpPr>
          <p:spPr bwMode="auto">
            <a:xfrm>
              <a:off x="4724399" y="1358900"/>
              <a:ext cx="371131"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Alloys</a:t>
              </a:r>
              <a:endParaRPr lang="en-US" altLang="en-US" sz="1000"/>
            </a:p>
          </p:txBody>
        </p:sp>
        <p:sp>
          <p:nvSpPr>
            <p:cNvPr id="50205" name="Rectangle 38"/>
            <p:cNvSpPr>
              <a:spLocks noChangeArrowheads="1"/>
            </p:cNvSpPr>
            <p:nvPr/>
          </p:nvSpPr>
          <p:spPr bwMode="auto">
            <a:xfrm>
              <a:off x="7619999" y="1155700"/>
              <a:ext cx="81021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Composites/ </a:t>
              </a:r>
              <a:endParaRPr lang="en-US" altLang="en-US" sz="1000"/>
            </a:p>
          </p:txBody>
        </p:sp>
        <p:sp>
          <p:nvSpPr>
            <p:cNvPr id="50206" name="Rectangle 39"/>
            <p:cNvSpPr>
              <a:spLocks noChangeArrowheads="1"/>
            </p:cNvSpPr>
            <p:nvPr/>
          </p:nvSpPr>
          <p:spPr bwMode="auto">
            <a:xfrm>
              <a:off x="7899399" y="1358900"/>
              <a:ext cx="339768"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fibers</a:t>
              </a:r>
              <a:endParaRPr lang="en-US" altLang="en-US" sz="1000"/>
            </a:p>
          </p:txBody>
        </p:sp>
        <p:sp>
          <p:nvSpPr>
            <p:cNvPr id="50207" name="Rectangle 40"/>
            <p:cNvSpPr>
              <a:spLocks noChangeArrowheads="1"/>
            </p:cNvSpPr>
            <p:nvPr/>
          </p:nvSpPr>
          <p:spPr bwMode="auto">
            <a:xfrm>
              <a:off x="6603999" y="1257300"/>
              <a:ext cx="580218"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Polymers</a:t>
              </a:r>
              <a:endParaRPr lang="en-US" altLang="en-US" sz="1000"/>
            </a:p>
          </p:txBody>
        </p:sp>
        <p:sp>
          <p:nvSpPr>
            <p:cNvPr id="50208" name="Rectangle 41"/>
            <p:cNvSpPr>
              <a:spLocks noChangeArrowheads="1"/>
            </p:cNvSpPr>
            <p:nvPr/>
          </p:nvSpPr>
          <p:spPr bwMode="auto">
            <a:xfrm>
              <a:off x="4140199" y="48641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1</a:t>
              </a:r>
              <a:endParaRPr lang="en-US" altLang="en-US" sz="1000"/>
            </a:p>
          </p:txBody>
        </p:sp>
        <p:sp>
          <p:nvSpPr>
            <p:cNvPr id="50209" name="Rectangle 42"/>
            <p:cNvSpPr>
              <a:spLocks noChangeArrowheads="1"/>
            </p:cNvSpPr>
            <p:nvPr/>
          </p:nvSpPr>
          <p:spPr bwMode="auto">
            <a:xfrm>
              <a:off x="4152899" y="42291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2</a:t>
              </a:r>
              <a:endParaRPr lang="en-US" altLang="en-US" sz="1000"/>
            </a:p>
          </p:txBody>
        </p:sp>
        <p:sp>
          <p:nvSpPr>
            <p:cNvPr id="50210" name="Rectangle 43"/>
            <p:cNvSpPr>
              <a:spLocks noChangeArrowheads="1"/>
            </p:cNvSpPr>
            <p:nvPr/>
          </p:nvSpPr>
          <p:spPr bwMode="auto">
            <a:xfrm>
              <a:off x="4038600" y="19939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2</a:t>
              </a:r>
              <a:endParaRPr lang="en-US" altLang="en-US" sz="1000"/>
            </a:p>
          </p:txBody>
        </p:sp>
        <p:sp>
          <p:nvSpPr>
            <p:cNvPr id="50211" name="Rectangle 44"/>
            <p:cNvSpPr>
              <a:spLocks noChangeArrowheads="1"/>
            </p:cNvSpPr>
            <p:nvPr/>
          </p:nvSpPr>
          <p:spPr bwMode="auto">
            <a:xfrm>
              <a:off x="4140199" y="19939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0</a:t>
              </a:r>
              <a:endParaRPr lang="en-US" altLang="en-US" sz="1000"/>
            </a:p>
          </p:txBody>
        </p:sp>
        <p:sp>
          <p:nvSpPr>
            <p:cNvPr id="50212" name="Rectangle 45"/>
            <p:cNvSpPr>
              <a:spLocks noChangeArrowheads="1"/>
            </p:cNvSpPr>
            <p:nvPr/>
          </p:nvSpPr>
          <p:spPr bwMode="auto">
            <a:xfrm>
              <a:off x="4038600" y="1625600"/>
              <a:ext cx="153331"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30</a:t>
              </a:r>
              <a:endParaRPr lang="en-US" altLang="en-US" sz="1000"/>
            </a:p>
          </p:txBody>
        </p:sp>
        <p:sp>
          <p:nvSpPr>
            <p:cNvPr id="50213" name="Rectangle 48"/>
            <p:cNvSpPr>
              <a:spLocks noChangeArrowheads="1"/>
            </p:cNvSpPr>
            <p:nvPr/>
          </p:nvSpPr>
          <p:spPr bwMode="auto">
            <a:xfrm>
              <a:off x="6146800" y="1993900"/>
              <a:ext cx="214663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*GFRE, CFRE, &amp; AFRE are Glass,</a:t>
              </a:r>
              <a:endParaRPr lang="en-US" altLang="en-US" sz="1000"/>
            </a:p>
          </p:txBody>
        </p:sp>
        <p:sp>
          <p:nvSpPr>
            <p:cNvPr id="50214" name="Rectangle 49"/>
            <p:cNvSpPr>
              <a:spLocks noChangeArrowheads="1"/>
            </p:cNvSpPr>
            <p:nvPr/>
          </p:nvSpPr>
          <p:spPr bwMode="auto">
            <a:xfrm>
              <a:off x="8585199" y="1993900"/>
              <a:ext cx="3833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 </a:t>
              </a:r>
              <a:endParaRPr lang="en-US" altLang="en-US" sz="1000"/>
            </a:p>
          </p:txBody>
        </p:sp>
        <p:sp>
          <p:nvSpPr>
            <p:cNvPr id="50215" name="Rectangle 50"/>
            <p:cNvSpPr>
              <a:spLocks noChangeArrowheads="1"/>
            </p:cNvSpPr>
            <p:nvPr/>
          </p:nvSpPr>
          <p:spPr bwMode="auto">
            <a:xfrm>
              <a:off x="6057900" y="2171700"/>
              <a:ext cx="217625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Carbon, &amp; Aramid Fiber-Reinforced</a:t>
              </a:r>
              <a:endParaRPr lang="en-US" altLang="en-US" sz="1000"/>
            </a:p>
          </p:txBody>
        </p:sp>
        <p:sp>
          <p:nvSpPr>
            <p:cNvPr id="50216" name="Rectangle 51"/>
            <p:cNvSpPr>
              <a:spLocks noChangeArrowheads="1"/>
            </p:cNvSpPr>
            <p:nvPr/>
          </p:nvSpPr>
          <p:spPr bwMode="auto">
            <a:xfrm>
              <a:off x="8674099" y="2171700"/>
              <a:ext cx="3833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 </a:t>
              </a:r>
              <a:endParaRPr lang="en-US" altLang="en-US" sz="1000"/>
            </a:p>
          </p:txBody>
        </p:sp>
        <p:sp>
          <p:nvSpPr>
            <p:cNvPr id="50217" name="Rectangle 52"/>
            <p:cNvSpPr>
              <a:spLocks noChangeArrowheads="1"/>
            </p:cNvSpPr>
            <p:nvPr/>
          </p:nvSpPr>
          <p:spPr bwMode="auto">
            <a:xfrm>
              <a:off x="6045200" y="2349500"/>
              <a:ext cx="2218071"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Epoxy composites (values based on</a:t>
              </a:r>
              <a:endParaRPr lang="en-US" altLang="en-US" sz="1000"/>
            </a:p>
          </p:txBody>
        </p:sp>
        <p:sp>
          <p:nvSpPr>
            <p:cNvPr id="50218" name="Rectangle 53"/>
            <p:cNvSpPr>
              <a:spLocks noChangeArrowheads="1"/>
            </p:cNvSpPr>
            <p:nvPr/>
          </p:nvSpPr>
          <p:spPr bwMode="auto">
            <a:xfrm>
              <a:off x="8674099" y="2349500"/>
              <a:ext cx="3833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 </a:t>
              </a:r>
              <a:endParaRPr lang="en-US" altLang="en-US" sz="1000"/>
            </a:p>
          </p:txBody>
        </p:sp>
        <p:sp>
          <p:nvSpPr>
            <p:cNvPr id="50219" name="Rectangle 54"/>
            <p:cNvSpPr>
              <a:spLocks noChangeArrowheads="1"/>
            </p:cNvSpPr>
            <p:nvPr/>
          </p:nvSpPr>
          <p:spPr bwMode="auto">
            <a:xfrm>
              <a:off x="6007100" y="2527300"/>
              <a:ext cx="227208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60% volume fraction of aligned fibers</a:t>
              </a:r>
              <a:endParaRPr lang="en-US" altLang="en-US" sz="1000"/>
            </a:p>
          </p:txBody>
        </p:sp>
        <p:sp>
          <p:nvSpPr>
            <p:cNvPr id="50220" name="Rectangle 55"/>
            <p:cNvSpPr>
              <a:spLocks noChangeArrowheads="1"/>
            </p:cNvSpPr>
            <p:nvPr/>
          </p:nvSpPr>
          <p:spPr bwMode="auto">
            <a:xfrm>
              <a:off x="8737599" y="2527300"/>
              <a:ext cx="3833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 </a:t>
              </a:r>
              <a:endParaRPr lang="en-US" altLang="en-US" sz="1000"/>
            </a:p>
          </p:txBody>
        </p:sp>
        <p:sp>
          <p:nvSpPr>
            <p:cNvPr id="50221" name="Rectangle 56"/>
            <p:cNvSpPr>
              <a:spLocks noChangeArrowheads="1"/>
            </p:cNvSpPr>
            <p:nvPr/>
          </p:nvSpPr>
          <p:spPr bwMode="auto">
            <a:xfrm>
              <a:off x="6642099" y="2705100"/>
              <a:ext cx="1210966"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in an epoxy matrix).</a:t>
              </a:r>
              <a:endParaRPr lang="en-US" altLang="en-US" sz="1000"/>
            </a:p>
          </p:txBody>
        </p:sp>
        <p:sp>
          <p:nvSpPr>
            <p:cNvPr id="50222" name="Rectangle 57"/>
            <p:cNvSpPr>
              <a:spLocks noChangeArrowheads="1"/>
            </p:cNvSpPr>
            <p:nvPr/>
          </p:nvSpPr>
          <p:spPr bwMode="auto">
            <a:xfrm>
              <a:off x="8077199" y="27051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99"/>
                  </a:solidFill>
                </a:rPr>
                <a:t>  </a:t>
              </a:r>
              <a:endParaRPr lang="en-US" altLang="en-US" sz="1000"/>
            </a:p>
          </p:txBody>
        </p:sp>
        <p:sp>
          <p:nvSpPr>
            <p:cNvPr id="50223" name="Line 58"/>
            <p:cNvSpPr>
              <a:spLocks noChangeShapeType="1"/>
            </p:cNvSpPr>
            <p:nvPr/>
          </p:nvSpPr>
          <p:spPr bwMode="auto">
            <a:xfrm>
              <a:off x="4305300" y="49784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24" name="Line 59"/>
            <p:cNvSpPr>
              <a:spLocks noChangeShapeType="1"/>
            </p:cNvSpPr>
            <p:nvPr/>
          </p:nvSpPr>
          <p:spPr bwMode="auto">
            <a:xfrm>
              <a:off x="4305300" y="43180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25" name="Line 60"/>
            <p:cNvSpPr>
              <a:spLocks noChangeShapeType="1"/>
            </p:cNvSpPr>
            <p:nvPr/>
          </p:nvSpPr>
          <p:spPr bwMode="auto">
            <a:xfrm>
              <a:off x="4305300" y="29972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26" name="Line 61"/>
            <p:cNvSpPr>
              <a:spLocks noChangeShapeType="1"/>
            </p:cNvSpPr>
            <p:nvPr/>
          </p:nvSpPr>
          <p:spPr bwMode="auto">
            <a:xfrm>
              <a:off x="4305300" y="39116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27" name="Line 62"/>
            <p:cNvSpPr>
              <a:spLocks noChangeShapeType="1"/>
            </p:cNvSpPr>
            <p:nvPr/>
          </p:nvSpPr>
          <p:spPr bwMode="auto">
            <a:xfrm>
              <a:off x="4305300" y="36449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28" name="Line 63"/>
            <p:cNvSpPr>
              <a:spLocks noChangeShapeType="1"/>
            </p:cNvSpPr>
            <p:nvPr/>
          </p:nvSpPr>
          <p:spPr bwMode="auto">
            <a:xfrm>
              <a:off x="4305300" y="34290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29" name="Line 64"/>
            <p:cNvSpPr>
              <a:spLocks noChangeShapeType="1"/>
            </p:cNvSpPr>
            <p:nvPr/>
          </p:nvSpPr>
          <p:spPr bwMode="auto">
            <a:xfrm>
              <a:off x="4305300" y="32639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30" name="Line 65"/>
            <p:cNvSpPr>
              <a:spLocks noChangeShapeType="1"/>
            </p:cNvSpPr>
            <p:nvPr/>
          </p:nvSpPr>
          <p:spPr bwMode="auto">
            <a:xfrm>
              <a:off x="4305300" y="31242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31" name="Line 66"/>
            <p:cNvSpPr>
              <a:spLocks noChangeShapeType="1"/>
            </p:cNvSpPr>
            <p:nvPr/>
          </p:nvSpPr>
          <p:spPr bwMode="auto">
            <a:xfrm>
              <a:off x="4305300" y="28829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32" name="Line 67"/>
            <p:cNvSpPr>
              <a:spLocks noChangeShapeType="1"/>
            </p:cNvSpPr>
            <p:nvPr/>
          </p:nvSpPr>
          <p:spPr bwMode="auto">
            <a:xfrm>
              <a:off x="4305300" y="27686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33" name="Rectangle 68"/>
            <p:cNvSpPr>
              <a:spLocks noChangeArrowheads="1"/>
            </p:cNvSpPr>
            <p:nvPr/>
          </p:nvSpPr>
          <p:spPr bwMode="auto">
            <a:xfrm>
              <a:off x="4038600" y="2667000"/>
              <a:ext cx="153331"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10</a:t>
              </a:r>
              <a:endParaRPr lang="en-US" altLang="en-US" sz="1000"/>
            </a:p>
          </p:txBody>
        </p:sp>
        <p:sp>
          <p:nvSpPr>
            <p:cNvPr id="50234" name="Rectangle 69"/>
            <p:cNvSpPr>
              <a:spLocks noChangeArrowheads="1"/>
            </p:cNvSpPr>
            <p:nvPr/>
          </p:nvSpPr>
          <p:spPr bwMode="auto">
            <a:xfrm>
              <a:off x="4254499" y="26670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sp>
          <p:nvSpPr>
            <p:cNvPr id="50235" name="Rectangle 70"/>
            <p:cNvSpPr>
              <a:spLocks noChangeArrowheads="1"/>
            </p:cNvSpPr>
            <p:nvPr/>
          </p:nvSpPr>
          <p:spPr bwMode="auto">
            <a:xfrm>
              <a:off x="4140199" y="38100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3</a:t>
              </a:r>
              <a:endParaRPr lang="en-US" altLang="en-US" sz="1000"/>
            </a:p>
          </p:txBody>
        </p:sp>
        <p:sp>
          <p:nvSpPr>
            <p:cNvPr id="50236" name="Rectangle 71"/>
            <p:cNvSpPr>
              <a:spLocks noChangeArrowheads="1"/>
            </p:cNvSpPr>
            <p:nvPr/>
          </p:nvSpPr>
          <p:spPr bwMode="auto">
            <a:xfrm>
              <a:off x="4241799" y="38100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sp>
          <p:nvSpPr>
            <p:cNvPr id="50237" name="Rectangle 72"/>
            <p:cNvSpPr>
              <a:spLocks noChangeArrowheads="1"/>
            </p:cNvSpPr>
            <p:nvPr/>
          </p:nvSpPr>
          <p:spPr bwMode="auto">
            <a:xfrm>
              <a:off x="4140199" y="35560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4</a:t>
              </a:r>
              <a:endParaRPr lang="en-US" altLang="en-US" sz="1000"/>
            </a:p>
          </p:txBody>
        </p:sp>
        <p:sp>
          <p:nvSpPr>
            <p:cNvPr id="50238" name="Rectangle 73"/>
            <p:cNvSpPr>
              <a:spLocks noChangeArrowheads="1"/>
            </p:cNvSpPr>
            <p:nvPr/>
          </p:nvSpPr>
          <p:spPr bwMode="auto">
            <a:xfrm>
              <a:off x="4241799" y="35560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sp>
          <p:nvSpPr>
            <p:cNvPr id="50239" name="Rectangle 74"/>
            <p:cNvSpPr>
              <a:spLocks noChangeArrowheads="1"/>
            </p:cNvSpPr>
            <p:nvPr/>
          </p:nvSpPr>
          <p:spPr bwMode="auto">
            <a:xfrm>
              <a:off x="4140199" y="33274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5</a:t>
              </a:r>
              <a:endParaRPr lang="en-US" altLang="en-US" sz="1000"/>
            </a:p>
          </p:txBody>
        </p:sp>
        <p:sp>
          <p:nvSpPr>
            <p:cNvPr id="50240" name="Rectangle 75"/>
            <p:cNvSpPr>
              <a:spLocks noChangeArrowheads="1"/>
            </p:cNvSpPr>
            <p:nvPr/>
          </p:nvSpPr>
          <p:spPr bwMode="auto">
            <a:xfrm>
              <a:off x="4241799" y="33274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sp>
          <p:nvSpPr>
            <p:cNvPr id="50241" name="Line 76"/>
            <p:cNvSpPr>
              <a:spLocks noChangeShapeType="1"/>
            </p:cNvSpPr>
            <p:nvPr/>
          </p:nvSpPr>
          <p:spPr bwMode="auto">
            <a:xfrm>
              <a:off x="4305300" y="52070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2" name="Line 77"/>
            <p:cNvSpPr>
              <a:spLocks noChangeShapeType="1"/>
            </p:cNvSpPr>
            <p:nvPr/>
          </p:nvSpPr>
          <p:spPr bwMode="auto">
            <a:xfrm>
              <a:off x="4305300" y="61214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3" name="Line 78"/>
            <p:cNvSpPr>
              <a:spLocks noChangeShapeType="1"/>
            </p:cNvSpPr>
            <p:nvPr/>
          </p:nvSpPr>
          <p:spPr bwMode="auto">
            <a:xfrm>
              <a:off x="4305300" y="58547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4" name="Line 79"/>
            <p:cNvSpPr>
              <a:spLocks noChangeShapeType="1"/>
            </p:cNvSpPr>
            <p:nvPr/>
          </p:nvSpPr>
          <p:spPr bwMode="auto">
            <a:xfrm>
              <a:off x="4305300" y="56388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5" name="Line 80"/>
            <p:cNvSpPr>
              <a:spLocks noChangeShapeType="1"/>
            </p:cNvSpPr>
            <p:nvPr/>
          </p:nvSpPr>
          <p:spPr bwMode="auto">
            <a:xfrm>
              <a:off x="4305300" y="54737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6" name="Line 81"/>
            <p:cNvSpPr>
              <a:spLocks noChangeShapeType="1"/>
            </p:cNvSpPr>
            <p:nvPr/>
          </p:nvSpPr>
          <p:spPr bwMode="auto">
            <a:xfrm>
              <a:off x="4305300" y="53340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7" name="Line 82"/>
            <p:cNvSpPr>
              <a:spLocks noChangeShapeType="1"/>
            </p:cNvSpPr>
            <p:nvPr/>
          </p:nvSpPr>
          <p:spPr bwMode="auto">
            <a:xfrm>
              <a:off x="4305300" y="5092700"/>
              <a:ext cx="215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0248" name="Rectangle 83"/>
            <p:cNvSpPr>
              <a:spLocks noChangeArrowheads="1"/>
            </p:cNvSpPr>
            <p:nvPr/>
          </p:nvSpPr>
          <p:spPr bwMode="auto">
            <a:xfrm>
              <a:off x="3987800" y="6007100"/>
              <a:ext cx="19166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0.3</a:t>
              </a:r>
              <a:endParaRPr lang="en-US" altLang="en-US" sz="1000"/>
            </a:p>
          </p:txBody>
        </p:sp>
        <p:sp>
          <p:nvSpPr>
            <p:cNvPr id="50249" name="Rectangle 84"/>
            <p:cNvSpPr>
              <a:spLocks noChangeArrowheads="1"/>
            </p:cNvSpPr>
            <p:nvPr/>
          </p:nvSpPr>
          <p:spPr bwMode="auto">
            <a:xfrm>
              <a:off x="4254499" y="60071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sp>
          <p:nvSpPr>
            <p:cNvPr id="50250" name="Rectangle 85"/>
            <p:cNvSpPr>
              <a:spLocks noChangeArrowheads="1"/>
            </p:cNvSpPr>
            <p:nvPr/>
          </p:nvSpPr>
          <p:spPr bwMode="auto">
            <a:xfrm>
              <a:off x="3987800" y="5753100"/>
              <a:ext cx="19166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0.4</a:t>
              </a:r>
              <a:endParaRPr lang="en-US" altLang="en-US" sz="1000"/>
            </a:p>
          </p:txBody>
        </p:sp>
        <p:sp>
          <p:nvSpPr>
            <p:cNvPr id="50251" name="Rectangle 86"/>
            <p:cNvSpPr>
              <a:spLocks noChangeArrowheads="1"/>
            </p:cNvSpPr>
            <p:nvPr/>
          </p:nvSpPr>
          <p:spPr bwMode="auto">
            <a:xfrm>
              <a:off x="4254499" y="57531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sp>
          <p:nvSpPr>
            <p:cNvPr id="50252" name="Rectangle 87"/>
            <p:cNvSpPr>
              <a:spLocks noChangeArrowheads="1"/>
            </p:cNvSpPr>
            <p:nvPr/>
          </p:nvSpPr>
          <p:spPr bwMode="auto">
            <a:xfrm>
              <a:off x="3987800" y="5537200"/>
              <a:ext cx="191663"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0.5</a:t>
              </a:r>
              <a:endParaRPr lang="en-US" altLang="en-US" sz="1000"/>
            </a:p>
          </p:txBody>
        </p:sp>
        <p:sp>
          <p:nvSpPr>
            <p:cNvPr id="50253" name="Rectangle 88"/>
            <p:cNvSpPr>
              <a:spLocks noChangeArrowheads="1"/>
            </p:cNvSpPr>
            <p:nvPr/>
          </p:nvSpPr>
          <p:spPr bwMode="auto">
            <a:xfrm>
              <a:off x="4254499" y="5537200"/>
              <a:ext cx="76665" cy="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rPr>
                <a:t>  </a:t>
              </a:r>
              <a:endParaRPr lang="en-US" altLang="en-US" sz="1000"/>
            </a:p>
          </p:txBody>
        </p:sp>
        <p:grpSp>
          <p:nvGrpSpPr>
            <p:cNvPr id="50254" name="Group 89"/>
            <p:cNvGrpSpPr>
              <a:grpSpLocks/>
            </p:cNvGrpSpPr>
            <p:nvPr/>
          </p:nvGrpSpPr>
          <p:grpSpPr bwMode="auto">
            <a:xfrm>
              <a:off x="4597398" y="1943100"/>
              <a:ext cx="1028700" cy="2566988"/>
              <a:chOff x="2896" y="1224"/>
              <a:chExt cx="648" cy="1617"/>
            </a:xfrm>
          </p:grpSpPr>
          <p:grpSp>
            <p:nvGrpSpPr>
              <p:cNvPr id="50337" name="Group 90"/>
              <p:cNvGrpSpPr>
                <a:grpSpLocks/>
              </p:cNvGrpSpPr>
              <p:nvPr/>
            </p:nvGrpSpPr>
            <p:grpSpPr bwMode="auto">
              <a:xfrm>
                <a:off x="2960" y="1224"/>
                <a:ext cx="584" cy="1617"/>
                <a:chOff x="2960" y="1224"/>
                <a:chExt cx="584" cy="1617"/>
              </a:xfrm>
            </p:grpSpPr>
            <p:sp>
              <p:nvSpPr>
                <p:cNvPr id="50349" name="Rectangle 91"/>
                <p:cNvSpPr>
                  <a:spLocks noChangeArrowheads="1"/>
                </p:cNvSpPr>
                <p:nvPr/>
              </p:nvSpPr>
              <p:spPr bwMode="auto">
                <a:xfrm>
                  <a:off x="2960" y="2736"/>
                  <a:ext cx="45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Magnesium</a:t>
                  </a:r>
                  <a:endParaRPr lang="en-US" altLang="en-US" sz="1000"/>
                </a:p>
              </p:txBody>
            </p:sp>
            <p:sp>
              <p:nvSpPr>
                <p:cNvPr id="50350" name="Rectangle 92"/>
                <p:cNvSpPr>
                  <a:spLocks noChangeArrowheads="1"/>
                </p:cNvSpPr>
                <p:nvPr/>
              </p:nvSpPr>
              <p:spPr bwMode="auto">
                <a:xfrm>
                  <a:off x="3496" y="2736"/>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51" name="Rectangle 93"/>
                <p:cNvSpPr>
                  <a:spLocks noChangeArrowheads="1"/>
                </p:cNvSpPr>
                <p:nvPr/>
              </p:nvSpPr>
              <p:spPr bwMode="auto">
                <a:xfrm>
                  <a:off x="2960" y="2480"/>
                  <a:ext cx="39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Aluminum</a:t>
                  </a:r>
                  <a:endParaRPr lang="en-US" altLang="en-US" sz="1000"/>
                </a:p>
              </p:txBody>
            </p:sp>
            <p:sp>
              <p:nvSpPr>
                <p:cNvPr id="50352" name="Rectangle 94"/>
                <p:cNvSpPr>
                  <a:spLocks noChangeArrowheads="1"/>
                </p:cNvSpPr>
                <p:nvPr/>
              </p:nvSpPr>
              <p:spPr bwMode="auto">
                <a:xfrm>
                  <a:off x="3424" y="248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53" name="Rectangle 95"/>
                <p:cNvSpPr>
                  <a:spLocks noChangeArrowheads="1"/>
                </p:cNvSpPr>
                <p:nvPr/>
              </p:nvSpPr>
              <p:spPr bwMode="auto">
                <a:xfrm>
                  <a:off x="2960" y="1848"/>
                  <a:ext cx="2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Steels</a:t>
                  </a:r>
                  <a:endParaRPr lang="en-US" altLang="en-US" sz="1000"/>
                </a:p>
              </p:txBody>
            </p:sp>
            <p:sp>
              <p:nvSpPr>
                <p:cNvPr id="50354" name="Rectangle 96"/>
                <p:cNvSpPr>
                  <a:spLocks noChangeArrowheads="1"/>
                </p:cNvSpPr>
                <p:nvPr/>
              </p:nvSpPr>
              <p:spPr bwMode="auto">
                <a:xfrm>
                  <a:off x="3248" y="1848"/>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55" name="Rectangle 97"/>
                <p:cNvSpPr>
                  <a:spLocks noChangeArrowheads="1"/>
                </p:cNvSpPr>
                <p:nvPr/>
              </p:nvSpPr>
              <p:spPr bwMode="auto">
                <a:xfrm>
                  <a:off x="2960" y="2184"/>
                  <a:ext cx="3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Titanium</a:t>
                  </a:r>
                  <a:endParaRPr lang="en-US" altLang="en-US" sz="1000"/>
                </a:p>
              </p:txBody>
            </p:sp>
            <p:sp>
              <p:nvSpPr>
                <p:cNvPr id="50356" name="Rectangle 98"/>
                <p:cNvSpPr>
                  <a:spLocks noChangeArrowheads="1"/>
                </p:cNvSpPr>
                <p:nvPr/>
              </p:nvSpPr>
              <p:spPr bwMode="auto">
                <a:xfrm>
                  <a:off x="3360" y="218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57" name="Rectangle 99"/>
                <p:cNvSpPr>
                  <a:spLocks noChangeArrowheads="1"/>
                </p:cNvSpPr>
                <p:nvPr/>
              </p:nvSpPr>
              <p:spPr bwMode="auto">
                <a:xfrm>
                  <a:off x="2960" y="1776"/>
                  <a:ext cx="22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Cu,Ni</a:t>
                  </a:r>
                  <a:endParaRPr lang="en-US" altLang="en-US" sz="1000"/>
                </a:p>
              </p:txBody>
            </p:sp>
            <p:sp>
              <p:nvSpPr>
                <p:cNvPr id="50358" name="Rectangle 100"/>
                <p:cNvSpPr>
                  <a:spLocks noChangeArrowheads="1"/>
                </p:cNvSpPr>
                <p:nvPr/>
              </p:nvSpPr>
              <p:spPr bwMode="auto">
                <a:xfrm>
                  <a:off x="3216" y="1776"/>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59" name="Rectangle 101"/>
                <p:cNvSpPr>
                  <a:spLocks noChangeArrowheads="1"/>
                </p:cNvSpPr>
                <p:nvPr/>
              </p:nvSpPr>
              <p:spPr bwMode="auto">
                <a:xfrm>
                  <a:off x="2960" y="1928"/>
                  <a:ext cx="3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Tin, Zinc</a:t>
                  </a:r>
                  <a:endParaRPr lang="en-US" altLang="en-US" sz="1000"/>
                </a:p>
              </p:txBody>
            </p:sp>
            <p:sp>
              <p:nvSpPr>
                <p:cNvPr id="50360" name="Rectangle 102"/>
                <p:cNvSpPr>
                  <a:spLocks noChangeArrowheads="1"/>
                </p:cNvSpPr>
                <p:nvPr/>
              </p:nvSpPr>
              <p:spPr bwMode="auto">
                <a:xfrm>
                  <a:off x="3360" y="1928"/>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61" name="Rectangle 103"/>
                <p:cNvSpPr>
                  <a:spLocks noChangeArrowheads="1"/>
                </p:cNvSpPr>
                <p:nvPr/>
              </p:nvSpPr>
              <p:spPr bwMode="auto">
                <a:xfrm>
                  <a:off x="2960" y="1680"/>
                  <a:ext cx="39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Silver, Mo</a:t>
                  </a:r>
                  <a:endParaRPr lang="en-US" altLang="en-US" sz="1000"/>
                </a:p>
              </p:txBody>
            </p:sp>
            <p:sp>
              <p:nvSpPr>
                <p:cNvPr id="50362" name="Rectangle 104"/>
                <p:cNvSpPr>
                  <a:spLocks noChangeArrowheads="1"/>
                </p:cNvSpPr>
                <p:nvPr/>
              </p:nvSpPr>
              <p:spPr bwMode="auto">
                <a:xfrm>
                  <a:off x="3416" y="168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63" name="Rectangle 105"/>
                <p:cNvSpPr>
                  <a:spLocks noChangeArrowheads="1"/>
                </p:cNvSpPr>
                <p:nvPr/>
              </p:nvSpPr>
              <p:spPr bwMode="auto">
                <a:xfrm>
                  <a:off x="2960" y="1392"/>
                  <a:ext cx="36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Tantalum</a:t>
                  </a:r>
                  <a:endParaRPr lang="en-US" altLang="en-US" sz="1000"/>
                </a:p>
              </p:txBody>
            </p:sp>
            <p:sp>
              <p:nvSpPr>
                <p:cNvPr id="50364" name="Rectangle 106"/>
                <p:cNvSpPr>
                  <a:spLocks noChangeArrowheads="1"/>
                </p:cNvSpPr>
                <p:nvPr/>
              </p:nvSpPr>
              <p:spPr bwMode="auto">
                <a:xfrm>
                  <a:off x="3392" y="1392"/>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65" name="Rectangle 107"/>
                <p:cNvSpPr>
                  <a:spLocks noChangeArrowheads="1"/>
                </p:cNvSpPr>
                <p:nvPr/>
              </p:nvSpPr>
              <p:spPr bwMode="auto">
                <a:xfrm>
                  <a:off x="2960" y="1304"/>
                  <a:ext cx="3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Gold, W</a:t>
                  </a:r>
                  <a:endParaRPr lang="en-US" altLang="en-US" sz="1000"/>
                </a:p>
              </p:txBody>
            </p:sp>
            <p:sp>
              <p:nvSpPr>
                <p:cNvPr id="50366" name="Rectangle 108"/>
                <p:cNvSpPr>
                  <a:spLocks noChangeArrowheads="1"/>
                </p:cNvSpPr>
                <p:nvPr/>
              </p:nvSpPr>
              <p:spPr bwMode="auto">
                <a:xfrm>
                  <a:off x="3328" y="130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sp>
              <p:nvSpPr>
                <p:cNvPr id="50367" name="Rectangle 109"/>
                <p:cNvSpPr>
                  <a:spLocks noChangeArrowheads="1"/>
                </p:cNvSpPr>
                <p:nvPr/>
              </p:nvSpPr>
              <p:spPr bwMode="auto">
                <a:xfrm>
                  <a:off x="2960" y="1224"/>
                  <a:ext cx="34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Platinum</a:t>
                  </a:r>
                  <a:endParaRPr lang="en-US" altLang="en-US" sz="1000"/>
                </a:p>
              </p:txBody>
            </p:sp>
            <p:sp>
              <p:nvSpPr>
                <p:cNvPr id="50368" name="Rectangle 110"/>
                <p:cNvSpPr>
                  <a:spLocks noChangeArrowheads="1"/>
                </p:cNvSpPr>
                <p:nvPr/>
              </p:nvSpPr>
              <p:spPr bwMode="auto">
                <a:xfrm>
                  <a:off x="3368" y="122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0000"/>
                      </a:solidFill>
                    </a:rPr>
                    <a:t>  </a:t>
                  </a:r>
                  <a:endParaRPr lang="en-US" altLang="en-US" sz="1000"/>
                </a:p>
              </p:txBody>
            </p:sp>
          </p:grpSp>
          <p:grpSp>
            <p:nvGrpSpPr>
              <p:cNvPr id="50338" name="Group 111"/>
              <p:cNvGrpSpPr>
                <a:grpSpLocks/>
              </p:cNvGrpSpPr>
              <p:nvPr/>
            </p:nvGrpSpPr>
            <p:grpSpPr bwMode="auto">
              <a:xfrm>
                <a:off x="2896" y="1248"/>
                <a:ext cx="48" cy="1560"/>
                <a:chOff x="2896" y="1248"/>
                <a:chExt cx="48" cy="1560"/>
              </a:xfrm>
            </p:grpSpPr>
            <p:sp>
              <p:nvSpPr>
                <p:cNvPr id="50339" name="Oval 112"/>
                <p:cNvSpPr>
                  <a:spLocks noChangeArrowheads="1"/>
                </p:cNvSpPr>
                <p:nvPr/>
              </p:nvSpPr>
              <p:spPr bwMode="auto">
                <a:xfrm>
                  <a:off x="2896" y="12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0" name="Oval 113"/>
                <p:cNvSpPr>
                  <a:spLocks noChangeArrowheads="1"/>
                </p:cNvSpPr>
                <p:nvPr/>
              </p:nvSpPr>
              <p:spPr bwMode="auto">
                <a:xfrm>
                  <a:off x="2896" y="132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1" name="Oval 114"/>
                <p:cNvSpPr>
                  <a:spLocks noChangeArrowheads="1"/>
                </p:cNvSpPr>
                <p:nvPr/>
              </p:nvSpPr>
              <p:spPr bwMode="auto">
                <a:xfrm>
                  <a:off x="2896" y="1416"/>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2" name="Oval 115"/>
                <p:cNvSpPr>
                  <a:spLocks noChangeArrowheads="1"/>
                </p:cNvSpPr>
                <p:nvPr/>
              </p:nvSpPr>
              <p:spPr bwMode="auto">
                <a:xfrm>
                  <a:off x="2896" y="1712"/>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3" name="Oval 116"/>
                <p:cNvSpPr>
                  <a:spLocks noChangeArrowheads="1"/>
                </p:cNvSpPr>
                <p:nvPr/>
              </p:nvSpPr>
              <p:spPr bwMode="auto">
                <a:xfrm>
                  <a:off x="2896" y="1800"/>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4" name="Oval 117"/>
                <p:cNvSpPr>
                  <a:spLocks noChangeArrowheads="1"/>
                </p:cNvSpPr>
                <p:nvPr/>
              </p:nvSpPr>
              <p:spPr bwMode="auto">
                <a:xfrm>
                  <a:off x="2896" y="1872"/>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5" name="Oval 118"/>
                <p:cNvSpPr>
                  <a:spLocks noChangeArrowheads="1"/>
                </p:cNvSpPr>
                <p:nvPr/>
              </p:nvSpPr>
              <p:spPr bwMode="auto">
                <a:xfrm>
                  <a:off x="2896" y="192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6" name="Oval 119"/>
                <p:cNvSpPr>
                  <a:spLocks noChangeArrowheads="1"/>
                </p:cNvSpPr>
                <p:nvPr/>
              </p:nvSpPr>
              <p:spPr bwMode="auto">
                <a:xfrm>
                  <a:off x="2896" y="2216"/>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7" name="Oval 120"/>
                <p:cNvSpPr>
                  <a:spLocks noChangeArrowheads="1"/>
                </p:cNvSpPr>
                <p:nvPr/>
              </p:nvSpPr>
              <p:spPr bwMode="auto">
                <a:xfrm>
                  <a:off x="2896" y="2512"/>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48" name="Oval 121"/>
                <p:cNvSpPr>
                  <a:spLocks noChangeArrowheads="1"/>
                </p:cNvSpPr>
                <p:nvPr/>
              </p:nvSpPr>
              <p:spPr bwMode="auto">
                <a:xfrm>
                  <a:off x="2896" y="2768"/>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grpSp>
        </p:grpSp>
        <p:grpSp>
          <p:nvGrpSpPr>
            <p:cNvPr id="50255" name="Group 122"/>
            <p:cNvGrpSpPr>
              <a:grpSpLocks/>
            </p:cNvGrpSpPr>
            <p:nvPr/>
          </p:nvGrpSpPr>
          <p:grpSpPr bwMode="auto">
            <a:xfrm>
              <a:off x="5638797" y="3187700"/>
              <a:ext cx="1003300" cy="1373188"/>
              <a:chOff x="3552" y="2008"/>
              <a:chExt cx="632" cy="865"/>
            </a:xfrm>
          </p:grpSpPr>
          <p:sp>
            <p:nvSpPr>
              <p:cNvPr id="50310" name="Oval 123"/>
              <p:cNvSpPr>
                <a:spLocks noChangeArrowheads="1"/>
              </p:cNvSpPr>
              <p:nvPr/>
            </p:nvSpPr>
            <p:spPr bwMode="auto">
              <a:xfrm>
                <a:off x="3552" y="2800"/>
                <a:ext cx="48" cy="40"/>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11" name="Rectangle 124"/>
              <p:cNvSpPr>
                <a:spLocks noChangeArrowheads="1"/>
              </p:cNvSpPr>
              <p:nvPr/>
            </p:nvSpPr>
            <p:spPr bwMode="auto">
              <a:xfrm>
                <a:off x="3616" y="2768"/>
                <a:ext cx="6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G</a:t>
                </a:r>
                <a:endParaRPr lang="en-US" altLang="en-US" sz="1000"/>
              </a:p>
            </p:txBody>
          </p:sp>
          <p:sp>
            <p:nvSpPr>
              <p:cNvPr id="50312" name="Rectangle 125"/>
              <p:cNvSpPr>
                <a:spLocks noChangeArrowheads="1"/>
              </p:cNvSpPr>
              <p:nvPr/>
            </p:nvSpPr>
            <p:spPr bwMode="auto">
              <a:xfrm>
                <a:off x="3696" y="2768"/>
                <a:ext cx="26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raphite</a:t>
                </a:r>
                <a:endParaRPr lang="en-US" altLang="en-US" sz="1000"/>
              </a:p>
            </p:txBody>
          </p:sp>
          <p:sp>
            <p:nvSpPr>
              <p:cNvPr id="50313" name="Rectangle 126"/>
              <p:cNvSpPr>
                <a:spLocks noChangeArrowheads="1"/>
              </p:cNvSpPr>
              <p:nvPr/>
            </p:nvSpPr>
            <p:spPr bwMode="auto">
              <a:xfrm>
                <a:off x="4024" y="2768"/>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14" name="Rectangle 127"/>
              <p:cNvSpPr>
                <a:spLocks noChangeArrowheads="1"/>
              </p:cNvSpPr>
              <p:nvPr/>
            </p:nvSpPr>
            <p:spPr bwMode="auto">
              <a:xfrm>
                <a:off x="3616" y="2632"/>
                <a:ext cx="2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Silicon</a:t>
                </a:r>
                <a:endParaRPr lang="en-US" altLang="en-US" sz="1000"/>
              </a:p>
            </p:txBody>
          </p:sp>
          <p:sp>
            <p:nvSpPr>
              <p:cNvPr id="50315" name="Rectangle 128"/>
              <p:cNvSpPr>
                <a:spLocks noChangeArrowheads="1"/>
              </p:cNvSpPr>
              <p:nvPr/>
            </p:nvSpPr>
            <p:spPr bwMode="auto">
              <a:xfrm>
                <a:off x="3928" y="2632"/>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16" name="Rectangle 129"/>
              <p:cNvSpPr>
                <a:spLocks noChangeArrowheads="1"/>
              </p:cNvSpPr>
              <p:nvPr/>
            </p:nvSpPr>
            <p:spPr bwMode="auto">
              <a:xfrm>
                <a:off x="3616" y="2488"/>
                <a:ext cx="22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Glass</a:t>
                </a:r>
                <a:endParaRPr lang="en-US" altLang="en-US" sz="1000"/>
              </a:p>
            </p:txBody>
          </p:sp>
          <p:sp>
            <p:nvSpPr>
              <p:cNvPr id="50317" name="Rectangle 130"/>
              <p:cNvSpPr>
                <a:spLocks noChangeArrowheads="1"/>
              </p:cNvSpPr>
              <p:nvPr/>
            </p:nvSpPr>
            <p:spPr bwMode="auto">
              <a:xfrm>
                <a:off x="3880" y="2488"/>
                <a:ext cx="3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a:t>
                </a:r>
                <a:endParaRPr lang="en-US" altLang="en-US" sz="1000"/>
              </a:p>
            </p:txBody>
          </p:sp>
          <p:sp>
            <p:nvSpPr>
              <p:cNvPr id="50318" name="Rectangle 131"/>
              <p:cNvSpPr>
                <a:spLocks noChangeArrowheads="1"/>
              </p:cNvSpPr>
              <p:nvPr/>
            </p:nvSpPr>
            <p:spPr bwMode="auto">
              <a:xfrm>
                <a:off x="3912" y="2488"/>
                <a:ext cx="18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soda</a:t>
                </a:r>
                <a:endParaRPr lang="en-US" altLang="en-US" sz="1000"/>
              </a:p>
            </p:txBody>
          </p:sp>
          <p:sp>
            <p:nvSpPr>
              <p:cNvPr id="50319" name="Rectangle 132"/>
              <p:cNvSpPr>
                <a:spLocks noChangeArrowheads="1"/>
              </p:cNvSpPr>
              <p:nvPr/>
            </p:nvSpPr>
            <p:spPr bwMode="auto">
              <a:xfrm>
                <a:off x="4136" y="2488"/>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20" name="Rectangle 133"/>
              <p:cNvSpPr>
                <a:spLocks noChangeArrowheads="1"/>
              </p:cNvSpPr>
              <p:nvPr/>
            </p:nvSpPr>
            <p:spPr bwMode="auto">
              <a:xfrm>
                <a:off x="3616" y="2560"/>
                <a:ext cx="35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Concrete</a:t>
                </a:r>
                <a:endParaRPr lang="en-US" altLang="en-US" sz="1000"/>
              </a:p>
            </p:txBody>
          </p:sp>
          <p:sp>
            <p:nvSpPr>
              <p:cNvPr id="50321" name="Rectangle 134"/>
              <p:cNvSpPr>
                <a:spLocks noChangeArrowheads="1"/>
              </p:cNvSpPr>
              <p:nvPr/>
            </p:nvSpPr>
            <p:spPr bwMode="auto">
              <a:xfrm>
                <a:off x="4048" y="256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22" name="Rectangle 135"/>
              <p:cNvSpPr>
                <a:spLocks noChangeArrowheads="1"/>
              </p:cNvSpPr>
              <p:nvPr/>
            </p:nvSpPr>
            <p:spPr bwMode="auto">
              <a:xfrm>
                <a:off x="3616" y="2384"/>
                <a:ext cx="34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Si nitride</a:t>
                </a:r>
                <a:endParaRPr lang="en-US" altLang="en-US" sz="1000"/>
              </a:p>
            </p:txBody>
          </p:sp>
          <p:sp>
            <p:nvSpPr>
              <p:cNvPr id="50323" name="Rectangle 136"/>
              <p:cNvSpPr>
                <a:spLocks noChangeArrowheads="1"/>
              </p:cNvSpPr>
              <p:nvPr/>
            </p:nvSpPr>
            <p:spPr bwMode="auto">
              <a:xfrm>
                <a:off x="4032" y="238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24" name="Rectangle 137"/>
              <p:cNvSpPr>
                <a:spLocks noChangeArrowheads="1"/>
              </p:cNvSpPr>
              <p:nvPr/>
            </p:nvSpPr>
            <p:spPr bwMode="auto">
              <a:xfrm>
                <a:off x="3616" y="2312"/>
                <a:ext cx="35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Diamond</a:t>
                </a:r>
                <a:endParaRPr lang="en-US" altLang="en-US" sz="1000"/>
              </a:p>
            </p:txBody>
          </p:sp>
          <p:sp>
            <p:nvSpPr>
              <p:cNvPr id="50325" name="Rectangle 138"/>
              <p:cNvSpPr>
                <a:spLocks noChangeArrowheads="1"/>
              </p:cNvSpPr>
              <p:nvPr/>
            </p:nvSpPr>
            <p:spPr bwMode="auto">
              <a:xfrm>
                <a:off x="4032" y="2312"/>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26" name="Rectangle 139"/>
              <p:cNvSpPr>
                <a:spLocks noChangeArrowheads="1"/>
              </p:cNvSpPr>
              <p:nvPr/>
            </p:nvSpPr>
            <p:spPr bwMode="auto">
              <a:xfrm>
                <a:off x="3616" y="2240"/>
                <a:ext cx="31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Al oxide</a:t>
                </a:r>
                <a:endParaRPr lang="en-US" altLang="en-US" sz="1000"/>
              </a:p>
            </p:txBody>
          </p:sp>
          <p:sp>
            <p:nvSpPr>
              <p:cNvPr id="50327" name="Rectangle 140"/>
              <p:cNvSpPr>
                <a:spLocks noChangeArrowheads="1"/>
              </p:cNvSpPr>
              <p:nvPr/>
            </p:nvSpPr>
            <p:spPr bwMode="auto">
              <a:xfrm>
                <a:off x="3984" y="224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28" name="Rectangle 141"/>
              <p:cNvSpPr>
                <a:spLocks noChangeArrowheads="1"/>
              </p:cNvSpPr>
              <p:nvPr/>
            </p:nvSpPr>
            <p:spPr bwMode="auto">
              <a:xfrm>
                <a:off x="3616" y="2008"/>
                <a:ext cx="31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Zirconia</a:t>
                </a:r>
                <a:endParaRPr lang="en-US" altLang="en-US" sz="1000"/>
              </a:p>
            </p:txBody>
          </p:sp>
          <p:sp>
            <p:nvSpPr>
              <p:cNvPr id="50329" name="Rectangle 142"/>
              <p:cNvSpPr>
                <a:spLocks noChangeArrowheads="1"/>
              </p:cNvSpPr>
              <p:nvPr/>
            </p:nvSpPr>
            <p:spPr bwMode="auto">
              <a:xfrm>
                <a:off x="4000" y="2008"/>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00DD"/>
                    </a:solidFill>
                  </a:rPr>
                  <a:t>  </a:t>
                </a:r>
                <a:endParaRPr lang="en-US" altLang="en-US" sz="1000"/>
              </a:p>
            </p:txBody>
          </p:sp>
          <p:sp>
            <p:nvSpPr>
              <p:cNvPr id="50330" name="Oval 143"/>
              <p:cNvSpPr>
                <a:spLocks noChangeArrowheads="1"/>
              </p:cNvSpPr>
              <p:nvPr/>
            </p:nvSpPr>
            <p:spPr bwMode="auto">
              <a:xfrm>
                <a:off x="3552" y="2632"/>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31" name="Oval 144"/>
              <p:cNvSpPr>
                <a:spLocks noChangeArrowheads="1"/>
              </p:cNvSpPr>
              <p:nvPr/>
            </p:nvSpPr>
            <p:spPr bwMode="auto">
              <a:xfrm>
                <a:off x="3552" y="2592"/>
                <a:ext cx="48" cy="40"/>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32" name="Oval 145"/>
              <p:cNvSpPr>
                <a:spLocks noChangeArrowheads="1"/>
              </p:cNvSpPr>
              <p:nvPr/>
            </p:nvSpPr>
            <p:spPr bwMode="auto">
              <a:xfrm>
                <a:off x="3552" y="2552"/>
                <a:ext cx="48" cy="40"/>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33" name="Oval 146"/>
              <p:cNvSpPr>
                <a:spLocks noChangeArrowheads="1"/>
              </p:cNvSpPr>
              <p:nvPr/>
            </p:nvSpPr>
            <p:spPr bwMode="auto">
              <a:xfrm>
                <a:off x="3552" y="2400"/>
                <a:ext cx="48" cy="40"/>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34" name="Oval 147"/>
              <p:cNvSpPr>
                <a:spLocks noChangeArrowheads="1"/>
              </p:cNvSpPr>
              <p:nvPr/>
            </p:nvSpPr>
            <p:spPr bwMode="auto">
              <a:xfrm>
                <a:off x="3552" y="2352"/>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35" name="Oval 148"/>
              <p:cNvSpPr>
                <a:spLocks noChangeArrowheads="1"/>
              </p:cNvSpPr>
              <p:nvPr/>
            </p:nvSpPr>
            <p:spPr bwMode="auto">
              <a:xfrm>
                <a:off x="3552" y="2288"/>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336" name="Oval 149"/>
              <p:cNvSpPr>
                <a:spLocks noChangeArrowheads="1"/>
              </p:cNvSpPr>
              <p:nvPr/>
            </p:nvSpPr>
            <p:spPr bwMode="auto">
              <a:xfrm>
                <a:off x="3552" y="2032"/>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grpSp>
        <p:grpSp>
          <p:nvGrpSpPr>
            <p:cNvPr id="50256" name="Group 150"/>
            <p:cNvGrpSpPr>
              <a:grpSpLocks/>
            </p:cNvGrpSpPr>
            <p:nvPr/>
          </p:nvGrpSpPr>
          <p:grpSpPr bwMode="auto">
            <a:xfrm>
              <a:off x="6642096" y="4165600"/>
              <a:ext cx="889000" cy="1068388"/>
              <a:chOff x="4184" y="2624"/>
              <a:chExt cx="560" cy="673"/>
            </a:xfrm>
          </p:grpSpPr>
          <p:sp>
            <p:nvSpPr>
              <p:cNvPr id="50288" name="Oval 151"/>
              <p:cNvSpPr>
                <a:spLocks noChangeArrowheads="1"/>
              </p:cNvSpPr>
              <p:nvPr/>
            </p:nvSpPr>
            <p:spPr bwMode="auto">
              <a:xfrm>
                <a:off x="4184" y="3184"/>
                <a:ext cx="48" cy="40"/>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89" name="Oval 152"/>
              <p:cNvSpPr>
                <a:spLocks noChangeArrowheads="1"/>
              </p:cNvSpPr>
              <p:nvPr/>
            </p:nvSpPr>
            <p:spPr bwMode="auto">
              <a:xfrm>
                <a:off x="4184" y="3136"/>
                <a:ext cx="48" cy="40"/>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90" name="Oval 153"/>
              <p:cNvSpPr>
                <a:spLocks noChangeArrowheads="1"/>
              </p:cNvSpPr>
              <p:nvPr/>
            </p:nvSpPr>
            <p:spPr bwMode="auto">
              <a:xfrm>
                <a:off x="4184" y="3080"/>
                <a:ext cx="48" cy="48"/>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91" name="Oval 154"/>
              <p:cNvSpPr>
                <a:spLocks noChangeArrowheads="1"/>
              </p:cNvSpPr>
              <p:nvPr/>
            </p:nvSpPr>
            <p:spPr bwMode="auto">
              <a:xfrm>
                <a:off x="4184" y="3016"/>
                <a:ext cx="48" cy="48"/>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92" name="Oval 155"/>
              <p:cNvSpPr>
                <a:spLocks noChangeArrowheads="1"/>
              </p:cNvSpPr>
              <p:nvPr/>
            </p:nvSpPr>
            <p:spPr bwMode="auto">
              <a:xfrm>
                <a:off x="4184" y="2952"/>
                <a:ext cx="48" cy="48"/>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93" name="Oval 156"/>
              <p:cNvSpPr>
                <a:spLocks noChangeArrowheads="1"/>
              </p:cNvSpPr>
              <p:nvPr/>
            </p:nvSpPr>
            <p:spPr bwMode="auto">
              <a:xfrm>
                <a:off x="4184" y="2888"/>
                <a:ext cx="48" cy="48"/>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94" name="Oval 157"/>
              <p:cNvSpPr>
                <a:spLocks noChangeArrowheads="1"/>
              </p:cNvSpPr>
              <p:nvPr/>
            </p:nvSpPr>
            <p:spPr bwMode="auto">
              <a:xfrm>
                <a:off x="4184" y="2648"/>
                <a:ext cx="48" cy="40"/>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95" name="Rectangle 158"/>
              <p:cNvSpPr>
                <a:spLocks noChangeArrowheads="1"/>
              </p:cNvSpPr>
              <p:nvPr/>
            </p:nvSpPr>
            <p:spPr bwMode="auto">
              <a:xfrm>
                <a:off x="4240" y="3120"/>
                <a:ext cx="6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H</a:t>
                </a:r>
                <a:endParaRPr lang="en-US" altLang="en-US" sz="1000"/>
              </a:p>
            </p:txBody>
          </p:sp>
          <p:sp>
            <p:nvSpPr>
              <p:cNvPr id="50296" name="Rectangle 159"/>
              <p:cNvSpPr>
                <a:spLocks noChangeArrowheads="1"/>
              </p:cNvSpPr>
              <p:nvPr/>
            </p:nvSpPr>
            <p:spPr bwMode="auto">
              <a:xfrm>
                <a:off x="4312" y="3120"/>
                <a:ext cx="34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DPE, PS</a:t>
                </a:r>
                <a:endParaRPr lang="en-US" altLang="en-US" sz="1000"/>
              </a:p>
            </p:txBody>
          </p:sp>
          <p:sp>
            <p:nvSpPr>
              <p:cNvPr id="50297" name="Rectangle 160"/>
              <p:cNvSpPr>
                <a:spLocks noChangeArrowheads="1"/>
              </p:cNvSpPr>
              <p:nvPr/>
            </p:nvSpPr>
            <p:spPr bwMode="auto">
              <a:xfrm>
                <a:off x="4696" y="312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sp>
            <p:nvSpPr>
              <p:cNvPr id="50298" name="Rectangle 161"/>
              <p:cNvSpPr>
                <a:spLocks noChangeArrowheads="1"/>
              </p:cNvSpPr>
              <p:nvPr/>
            </p:nvSpPr>
            <p:spPr bwMode="auto">
              <a:xfrm>
                <a:off x="4240" y="3192"/>
                <a:ext cx="39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PP, LDPE</a:t>
                </a:r>
                <a:endParaRPr lang="en-US" altLang="en-US" sz="1000"/>
              </a:p>
            </p:txBody>
          </p:sp>
          <p:sp>
            <p:nvSpPr>
              <p:cNvPr id="50299" name="Rectangle 162"/>
              <p:cNvSpPr>
                <a:spLocks noChangeArrowheads="1"/>
              </p:cNvSpPr>
              <p:nvPr/>
            </p:nvSpPr>
            <p:spPr bwMode="auto">
              <a:xfrm>
                <a:off x="4680" y="3192"/>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sp>
            <p:nvSpPr>
              <p:cNvPr id="50300" name="Rectangle 163"/>
              <p:cNvSpPr>
                <a:spLocks noChangeArrowheads="1"/>
              </p:cNvSpPr>
              <p:nvPr/>
            </p:nvSpPr>
            <p:spPr bwMode="auto">
              <a:xfrm>
                <a:off x="4240" y="3040"/>
                <a:ext cx="12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PC</a:t>
                </a:r>
                <a:endParaRPr lang="en-US" altLang="en-US" sz="1000"/>
              </a:p>
            </p:txBody>
          </p:sp>
          <p:sp>
            <p:nvSpPr>
              <p:cNvPr id="50301" name="Rectangle 164"/>
              <p:cNvSpPr>
                <a:spLocks noChangeArrowheads="1"/>
              </p:cNvSpPr>
              <p:nvPr/>
            </p:nvSpPr>
            <p:spPr bwMode="auto">
              <a:xfrm>
                <a:off x="4376" y="304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sp>
            <p:nvSpPr>
              <p:cNvPr id="50302" name="Rectangle 165"/>
              <p:cNvSpPr>
                <a:spLocks noChangeArrowheads="1"/>
              </p:cNvSpPr>
              <p:nvPr/>
            </p:nvSpPr>
            <p:spPr bwMode="auto">
              <a:xfrm>
                <a:off x="4240" y="2624"/>
                <a:ext cx="22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PTFE</a:t>
                </a:r>
                <a:endParaRPr lang="en-US" altLang="en-US" sz="1000"/>
              </a:p>
            </p:txBody>
          </p:sp>
          <p:sp>
            <p:nvSpPr>
              <p:cNvPr id="50303" name="Rectangle 166"/>
              <p:cNvSpPr>
                <a:spLocks noChangeArrowheads="1"/>
              </p:cNvSpPr>
              <p:nvPr/>
            </p:nvSpPr>
            <p:spPr bwMode="auto">
              <a:xfrm>
                <a:off x="4488" y="262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sp>
            <p:nvSpPr>
              <p:cNvPr id="50304" name="Rectangle 167"/>
              <p:cNvSpPr>
                <a:spLocks noChangeArrowheads="1"/>
              </p:cNvSpPr>
              <p:nvPr/>
            </p:nvSpPr>
            <p:spPr bwMode="auto">
              <a:xfrm>
                <a:off x="4240" y="2968"/>
                <a:ext cx="17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PET</a:t>
                </a:r>
                <a:endParaRPr lang="en-US" altLang="en-US" sz="1000"/>
              </a:p>
            </p:txBody>
          </p:sp>
          <p:sp>
            <p:nvSpPr>
              <p:cNvPr id="50305" name="Rectangle 168"/>
              <p:cNvSpPr>
                <a:spLocks noChangeArrowheads="1"/>
              </p:cNvSpPr>
              <p:nvPr/>
            </p:nvSpPr>
            <p:spPr bwMode="auto">
              <a:xfrm>
                <a:off x="4432" y="2968"/>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sp>
            <p:nvSpPr>
              <p:cNvPr id="50306" name="Rectangle 169"/>
              <p:cNvSpPr>
                <a:spLocks noChangeArrowheads="1"/>
              </p:cNvSpPr>
              <p:nvPr/>
            </p:nvSpPr>
            <p:spPr bwMode="auto">
              <a:xfrm>
                <a:off x="4240" y="2896"/>
                <a:ext cx="18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PVC</a:t>
                </a:r>
                <a:endParaRPr lang="en-US" altLang="en-US" sz="1000"/>
              </a:p>
            </p:txBody>
          </p:sp>
          <p:sp>
            <p:nvSpPr>
              <p:cNvPr id="50307" name="Rectangle 170"/>
              <p:cNvSpPr>
                <a:spLocks noChangeArrowheads="1"/>
              </p:cNvSpPr>
              <p:nvPr/>
            </p:nvSpPr>
            <p:spPr bwMode="auto">
              <a:xfrm>
                <a:off x="4440" y="2896"/>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sp>
            <p:nvSpPr>
              <p:cNvPr id="50308" name="Rectangle 171"/>
              <p:cNvSpPr>
                <a:spLocks noChangeArrowheads="1"/>
              </p:cNvSpPr>
              <p:nvPr/>
            </p:nvSpPr>
            <p:spPr bwMode="auto">
              <a:xfrm>
                <a:off x="4240" y="2824"/>
                <a:ext cx="3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Silicone</a:t>
                </a:r>
                <a:endParaRPr lang="en-US" altLang="en-US" sz="1000"/>
              </a:p>
            </p:txBody>
          </p:sp>
          <p:sp>
            <p:nvSpPr>
              <p:cNvPr id="50309" name="Rectangle 172"/>
              <p:cNvSpPr>
                <a:spLocks noChangeArrowheads="1"/>
              </p:cNvSpPr>
              <p:nvPr/>
            </p:nvSpPr>
            <p:spPr bwMode="auto">
              <a:xfrm>
                <a:off x="4616" y="282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008800"/>
                    </a:solidFill>
                  </a:rPr>
                  <a:t>  </a:t>
                </a:r>
                <a:endParaRPr lang="en-US" altLang="en-US" sz="1000"/>
              </a:p>
            </p:txBody>
          </p:sp>
        </p:grpSp>
        <p:grpSp>
          <p:nvGrpSpPr>
            <p:cNvPr id="50257" name="Group 173"/>
            <p:cNvGrpSpPr>
              <a:grpSpLocks/>
            </p:cNvGrpSpPr>
            <p:nvPr/>
          </p:nvGrpSpPr>
          <p:grpSpPr bwMode="auto">
            <a:xfrm>
              <a:off x="7594597" y="3962401"/>
              <a:ext cx="1168400" cy="1866901"/>
              <a:chOff x="4784" y="2496"/>
              <a:chExt cx="736" cy="1176"/>
            </a:xfrm>
          </p:grpSpPr>
          <p:sp>
            <p:nvSpPr>
              <p:cNvPr id="50258" name="Rectangle 174"/>
              <p:cNvSpPr>
                <a:spLocks noChangeArrowheads="1"/>
              </p:cNvSpPr>
              <p:nvPr/>
            </p:nvSpPr>
            <p:spPr bwMode="auto">
              <a:xfrm>
                <a:off x="4832" y="3560"/>
                <a:ext cx="22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Wood</a:t>
                </a:r>
                <a:endParaRPr lang="en-US" altLang="en-US" sz="1000"/>
              </a:p>
            </p:txBody>
          </p:sp>
          <p:sp>
            <p:nvSpPr>
              <p:cNvPr id="50259" name="Rectangle 175"/>
              <p:cNvSpPr>
                <a:spLocks noChangeArrowheads="1"/>
              </p:cNvSpPr>
              <p:nvPr/>
            </p:nvSpPr>
            <p:spPr bwMode="auto">
              <a:xfrm>
                <a:off x="5096" y="356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sp>
            <p:nvSpPr>
              <p:cNvPr id="50260" name="Rectangle 176"/>
              <p:cNvSpPr>
                <a:spLocks noChangeArrowheads="1"/>
              </p:cNvSpPr>
              <p:nvPr/>
            </p:nvSpPr>
            <p:spPr bwMode="auto">
              <a:xfrm>
                <a:off x="4832" y="2936"/>
                <a:ext cx="23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AFRE</a:t>
                </a:r>
                <a:endParaRPr lang="en-US" altLang="en-US" sz="1000"/>
              </a:p>
            </p:txBody>
          </p:sp>
          <p:sp>
            <p:nvSpPr>
              <p:cNvPr id="50261" name="Rectangle 177"/>
              <p:cNvSpPr>
                <a:spLocks noChangeArrowheads="1"/>
              </p:cNvSpPr>
              <p:nvPr/>
            </p:nvSpPr>
            <p:spPr bwMode="auto">
              <a:xfrm>
                <a:off x="5096" y="2936"/>
                <a:ext cx="3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a:t>
                </a:r>
                <a:endParaRPr lang="en-US" altLang="en-US" sz="1000"/>
              </a:p>
            </p:txBody>
          </p:sp>
          <p:sp>
            <p:nvSpPr>
              <p:cNvPr id="50262" name="Rectangle 178"/>
              <p:cNvSpPr>
                <a:spLocks noChangeArrowheads="1"/>
              </p:cNvSpPr>
              <p:nvPr/>
            </p:nvSpPr>
            <p:spPr bwMode="auto">
              <a:xfrm>
                <a:off x="5136" y="2936"/>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sp>
            <p:nvSpPr>
              <p:cNvPr id="50263" name="Rectangle 179"/>
              <p:cNvSpPr>
                <a:spLocks noChangeArrowheads="1"/>
              </p:cNvSpPr>
              <p:nvPr/>
            </p:nvSpPr>
            <p:spPr bwMode="auto">
              <a:xfrm>
                <a:off x="4832" y="2784"/>
                <a:ext cx="23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CFRE</a:t>
                </a:r>
                <a:endParaRPr lang="en-US" altLang="en-US" sz="1000"/>
              </a:p>
            </p:txBody>
          </p:sp>
          <p:sp>
            <p:nvSpPr>
              <p:cNvPr id="50264" name="Rectangle 180"/>
              <p:cNvSpPr>
                <a:spLocks noChangeArrowheads="1"/>
              </p:cNvSpPr>
              <p:nvPr/>
            </p:nvSpPr>
            <p:spPr bwMode="auto">
              <a:xfrm>
                <a:off x="5096" y="2784"/>
                <a:ext cx="3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a:t>
                </a:r>
                <a:endParaRPr lang="en-US" altLang="en-US" sz="1000"/>
              </a:p>
            </p:txBody>
          </p:sp>
          <p:sp>
            <p:nvSpPr>
              <p:cNvPr id="50265" name="Rectangle 181"/>
              <p:cNvSpPr>
                <a:spLocks noChangeArrowheads="1"/>
              </p:cNvSpPr>
              <p:nvPr/>
            </p:nvSpPr>
            <p:spPr bwMode="auto">
              <a:xfrm>
                <a:off x="5136" y="278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sp>
            <p:nvSpPr>
              <p:cNvPr id="50266" name="Rectangle 182"/>
              <p:cNvSpPr>
                <a:spLocks noChangeArrowheads="1"/>
              </p:cNvSpPr>
              <p:nvPr/>
            </p:nvSpPr>
            <p:spPr bwMode="auto">
              <a:xfrm>
                <a:off x="4832" y="2640"/>
                <a:ext cx="27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GFRE*</a:t>
                </a:r>
                <a:endParaRPr lang="en-US" altLang="en-US" sz="1000"/>
              </a:p>
            </p:txBody>
          </p:sp>
          <p:sp>
            <p:nvSpPr>
              <p:cNvPr id="50267" name="Rectangle 183"/>
              <p:cNvSpPr>
                <a:spLocks noChangeArrowheads="1"/>
              </p:cNvSpPr>
              <p:nvPr/>
            </p:nvSpPr>
            <p:spPr bwMode="auto">
              <a:xfrm>
                <a:off x="5144" y="2640"/>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sp>
            <p:nvSpPr>
              <p:cNvPr id="50268" name="Oval 184"/>
              <p:cNvSpPr>
                <a:spLocks noChangeArrowheads="1"/>
              </p:cNvSpPr>
              <p:nvPr/>
            </p:nvSpPr>
            <p:spPr bwMode="auto">
              <a:xfrm>
                <a:off x="4784" y="3592"/>
                <a:ext cx="40" cy="40"/>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69" name="Oval 185"/>
              <p:cNvSpPr>
                <a:spLocks noChangeArrowheads="1"/>
              </p:cNvSpPr>
              <p:nvPr/>
            </p:nvSpPr>
            <p:spPr bwMode="auto">
              <a:xfrm>
                <a:off x="4784" y="2912"/>
                <a:ext cx="40" cy="48"/>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0" name="Oval 186"/>
              <p:cNvSpPr>
                <a:spLocks noChangeArrowheads="1"/>
              </p:cNvSpPr>
              <p:nvPr/>
            </p:nvSpPr>
            <p:spPr bwMode="auto">
              <a:xfrm>
                <a:off x="4784" y="2792"/>
                <a:ext cx="40" cy="48"/>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1" name="Oval 187"/>
              <p:cNvSpPr>
                <a:spLocks noChangeArrowheads="1"/>
              </p:cNvSpPr>
              <p:nvPr/>
            </p:nvSpPr>
            <p:spPr bwMode="auto">
              <a:xfrm>
                <a:off x="4784" y="2672"/>
                <a:ext cx="40" cy="40"/>
              </a:xfrm>
              <a:prstGeom prst="ellipse">
                <a:avLst/>
              </a:pr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2" name="Oval 188"/>
              <p:cNvSpPr>
                <a:spLocks noChangeArrowheads="1"/>
              </p:cNvSpPr>
              <p:nvPr/>
            </p:nvSpPr>
            <p:spPr bwMode="auto">
              <a:xfrm>
                <a:off x="4784" y="2912"/>
                <a:ext cx="40"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3" name="Oval 189"/>
              <p:cNvSpPr>
                <a:spLocks noChangeArrowheads="1"/>
              </p:cNvSpPr>
              <p:nvPr/>
            </p:nvSpPr>
            <p:spPr bwMode="auto">
              <a:xfrm>
                <a:off x="4784" y="2792"/>
                <a:ext cx="40"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4" name="Oval 190"/>
              <p:cNvSpPr>
                <a:spLocks noChangeArrowheads="1"/>
              </p:cNvSpPr>
              <p:nvPr/>
            </p:nvSpPr>
            <p:spPr bwMode="auto">
              <a:xfrm>
                <a:off x="4784" y="2672"/>
                <a:ext cx="40" cy="40"/>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5" name="Oval 191"/>
              <p:cNvSpPr>
                <a:spLocks noChangeArrowheads="1"/>
              </p:cNvSpPr>
              <p:nvPr/>
            </p:nvSpPr>
            <p:spPr bwMode="auto">
              <a:xfrm>
                <a:off x="4784" y="3544"/>
                <a:ext cx="40"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6" name="Oval 192"/>
              <p:cNvSpPr>
                <a:spLocks noChangeArrowheads="1"/>
              </p:cNvSpPr>
              <p:nvPr/>
            </p:nvSpPr>
            <p:spPr bwMode="auto">
              <a:xfrm>
                <a:off x="4784" y="3632"/>
                <a:ext cx="40" cy="40"/>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7" name="Oval 193"/>
              <p:cNvSpPr>
                <a:spLocks noChangeArrowheads="1"/>
              </p:cNvSpPr>
              <p:nvPr/>
            </p:nvSpPr>
            <p:spPr bwMode="auto">
              <a:xfrm>
                <a:off x="4784" y="2888"/>
                <a:ext cx="40"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8" name="Oval 194"/>
              <p:cNvSpPr>
                <a:spLocks noChangeArrowheads="1"/>
              </p:cNvSpPr>
              <p:nvPr/>
            </p:nvSpPr>
            <p:spPr bwMode="auto">
              <a:xfrm>
                <a:off x="4784" y="2752"/>
                <a:ext cx="40"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79" name="Oval 195"/>
              <p:cNvSpPr>
                <a:spLocks noChangeArrowheads="1"/>
              </p:cNvSpPr>
              <p:nvPr/>
            </p:nvSpPr>
            <p:spPr bwMode="auto">
              <a:xfrm>
                <a:off x="4784" y="2536"/>
                <a:ext cx="40"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000"/>
              </a:p>
            </p:txBody>
          </p:sp>
          <p:sp>
            <p:nvSpPr>
              <p:cNvPr id="50280" name="Rectangle 196"/>
              <p:cNvSpPr>
                <a:spLocks noChangeArrowheads="1"/>
              </p:cNvSpPr>
              <p:nvPr/>
            </p:nvSpPr>
            <p:spPr bwMode="auto">
              <a:xfrm>
                <a:off x="4832" y="2496"/>
                <a:ext cx="46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Glass fibers</a:t>
                </a:r>
                <a:endParaRPr lang="en-US" altLang="en-US" sz="1000"/>
              </a:p>
            </p:txBody>
          </p:sp>
          <p:sp>
            <p:nvSpPr>
              <p:cNvPr id="50281" name="Rectangle 197"/>
              <p:cNvSpPr>
                <a:spLocks noChangeArrowheads="1"/>
              </p:cNvSpPr>
              <p:nvPr/>
            </p:nvSpPr>
            <p:spPr bwMode="auto">
              <a:xfrm>
                <a:off x="5392" y="2496"/>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sp>
            <p:nvSpPr>
              <p:cNvPr id="50282" name="Rectangle 198"/>
              <p:cNvSpPr>
                <a:spLocks noChangeArrowheads="1"/>
              </p:cNvSpPr>
              <p:nvPr/>
            </p:nvSpPr>
            <p:spPr bwMode="auto">
              <a:xfrm>
                <a:off x="4832" y="2712"/>
                <a:ext cx="31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Carbon </a:t>
                </a:r>
                <a:endParaRPr lang="en-US" altLang="en-US" sz="1000"/>
              </a:p>
            </p:txBody>
          </p:sp>
          <p:sp>
            <p:nvSpPr>
              <p:cNvPr id="50283" name="Rectangle 199"/>
              <p:cNvSpPr>
                <a:spLocks noChangeArrowheads="1"/>
              </p:cNvSpPr>
              <p:nvPr/>
            </p:nvSpPr>
            <p:spPr bwMode="auto">
              <a:xfrm>
                <a:off x="5200" y="2712"/>
                <a:ext cx="2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fibers</a:t>
                </a:r>
                <a:endParaRPr lang="en-US" altLang="en-US" sz="1000"/>
              </a:p>
            </p:txBody>
          </p:sp>
          <p:sp>
            <p:nvSpPr>
              <p:cNvPr id="50284" name="Rectangle 200"/>
              <p:cNvSpPr>
                <a:spLocks noChangeArrowheads="1"/>
              </p:cNvSpPr>
              <p:nvPr/>
            </p:nvSpPr>
            <p:spPr bwMode="auto">
              <a:xfrm>
                <a:off x="5472" y="2712"/>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sp>
            <p:nvSpPr>
              <p:cNvPr id="50285" name="Rectangle 201"/>
              <p:cNvSpPr>
                <a:spLocks noChangeArrowheads="1"/>
              </p:cNvSpPr>
              <p:nvPr/>
            </p:nvSpPr>
            <p:spPr bwMode="auto">
              <a:xfrm>
                <a:off x="4832" y="2864"/>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A</a:t>
                </a:r>
                <a:endParaRPr lang="en-US" altLang="en-US" sz="1000"/>
              </a:p>
            </p:txBody>
          </p:sp>
          <p:sp>
            <p:nvSpPr>
              <p:cNvPr id="50286" name="Rectangle 202"/>
              <p:cNvSpPr>
                <a:spLocks noChangeArrowheads="1"/>
              </p:cNvSpPr>
              <p:nvPr/>
            </p:nvSpPr>
            <p:spPr bwMode="auto">
              <a:xfrm>
                <a:off x="4904" y="2864"/>
                <a:ext cx="4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ramid fibers</a:t>
                </a:r>
                <a:endParaRPr lang="en-US" altLang="en-US" sz="1000"/>
              </a:p>
            </p:txBody>
          </p:sp>
          <p:sp>
            <p:nvSpPr>
              <p:cNvPr id="50287" name="Rectangle 203"/>
              <p:cNvSpPr>
                <a:spLocks noChangeArrowheads="1"/>
              </p:cNvSpPr>
              <p:nvPr/>
            </p:nvSpPr>
            <p:spPr bwMode="auto">
              <a:xfrm>
                <a:off x="5464" y="2864"/>
                <a:ext cx="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a:solidFill>
                      <a:srgbClr val="FF33CC"/>
                    </a:solidFill>
                  </a:rPr>
                  <a:t>  </a:t>
                </a:r>
                <a:endParaRPr lang="en-US" altLang="en-US" sz="1000"/>
              </a:p>
            </p:txBody>
          </p:sp>
        </p:grpSp>
      </p:grpSp>
      <p:sp>
        <p:nvSpPr>
          <p:cNvPr id="2" name="TextBox 1"/>
          <p:cNvSpPr txBox="1">
            <a:spLocks noChangeArrowheads="1"/>
          </p:cNvSpPr>
          <p:nvPr/>
        </p:nvSpPr>
        <p:spPr bwMode="auto">
          <a:xfrm>
            <a:off x="22225" y="2409825"/>
            <a:ext cx="484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200">
                <a:solidFill>
                  <a:srgbClr val="FF0000"/>
                </a:solidFill>
              </a:rPr>
              <a:t>Metals</a:t>
            </a:r>
            <a:r>
              <a:rPr lang="en-US" altLang="en-US" sz="2200"/>
              <a:t> have...</a:t>
            </a:r>
          </a:p>
          <a:p>
            <a:r>
              <a:rPr lang="en-US" altLang="en-US" sz="2200"/>
              <a:t>close-packing (metallic bonding)</a:t>
            </a:r>
          </a:p>
          <a:p>
            <a:r>
              <a:rPr lang="en-US" altLang="en-US" sz="2200"/>
              <a:t>often large atomic masses</a:t>
            </a:r>
          </a:p>
        </p:txBody>
      </p:sp>
      <p:sp>
        <p:nvSpPr>
          <p:cNvPr id="3" name="TextBox 2"/>
          <p:cNvSpPr txBox="1">
            <a:spLocks noChangeArrowheads="1"/>
          </p:cNvSpPr>
          <p:nvPr/>
        </p:nvSpPr>
        <p:spPr bwMode="auto">
          <a:xfrm>
            <a:off x="23813" y="3784600"/>
            <a:ext cx="4749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200">
                <a:solidFill>
                  <a:srgbClr val="0000FF"/>
                </a:solidFill>
              </a:rPr>
              <a:t>Ceramics</a:t>
            </a:r>
            <a:r>
              <a:rPr lang="en-US" altLang="en-US" sz="2200"/>
              <a:t> have...</a:t>
            </a:r>
          </a:p>
          <a:p>
            <a:r>
              <a:rPr lang="en-US" altLang="en-US" sz="2200"/>
              <a:t>less dense packing</a:t>
            </a:r>
          </a:p>
          <a:p>
            <a:r>
              <a:rPr lang="en-US" altLang="en-US" sz="2200"/>
              <a:t>often lighter elements</a:t>
            </a:r>
          </a:p>
        </p:txBody>
      </p:sp>
      <p:sp>
        <p:nvSpPr>
          <p:cNvPr id="4" name="TextBox 3"/>
          <p:cNvSpPr txBox="1">
            <a:spLocks noChangeArrowheads="1"/>
          </p:cNvSpPr>
          <p:nvPr/>
        </p:nvSpPr>
        <p:spPr bwMode="auto">
          <a:xfrm>
            <a:off x="12700" y="5187950"/>
            <a:ext cx="47847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200">
                <a:solidFill>
                  <a:srgbClr val="006600"/>
                </a:solidFill>
              </a:rPr>
              <a:t>Polymers</a:t>
            </a:r>
            <a:r>
              <a:rPr lang="en-US" altLang="en-US" sz="2200"/>
              <a:t> have...</a:t>
            </a:r>
          </a:p>
          <a:p>
            <a:r>
              <a:rPr lang="en-US" altLang="en-US" sz="2200"/>
              <a:t>low packing density (often amorphous)</a:t>
            </a:r>
          </a:p>
          <a:p>
            <a:r>
              <a:rPr lang="en-US" altLang="en-US" sz="2200"/>
              <a:t>lighter elements (C,H,O)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3" grpId="0"/>
      <p:bldP spid="29782" grpId="0"/>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431800"/>
            <a:ext cx="9144000" cy="620713"/>
          </a:xfrm>
        </p:spPr>
        <p:txBody>
          <a:bodyPr/>
          <a:lstStyle/>
          <a:p>
            <a:pPr eaLnBrk="1" hangingPunct="1"/>
            <a:r>
              <a:rPr lang="en-US" altLang="en-US" sz="3200" smtClean="0">
                <a:solidFill>
                  <a:schemeClr val="bg1"/>
                </a:solidFill>
                <a:cs typeface="Times New Roman" panose="02020603050405020304" pitchFamily="18" charset="0"/>
              </a:rPr>
              <a:t>Polymorphism </a:t>
            </a:r>
          </a:p>
        </p:txBody>
      </p:sp>
      <p:sp>
        <p:nvSpPr>
          <p:cNvPr id="52227" name="Rectangle 3"/>
          <p:cNvSpPr>
            <a:spLocks noGrp="1" noChangeArrowheads="1"/>
          </p:cNvSpPr>
          <p:nvPr>
            <p:ph type="body" idx="1"/>
          </p:nvPr>
        </p:nvSpPr>
        <p:spPr bwMode="auto">
          <a:xfrm>
            <a:off x="323850" y="1335088"/>
            <a:ext cx="7772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2400" smtClean="0"/>
              <a:t>Two or more distinct crystal structures for the same material (allotropy/polymorphism)</a:t>
            </a:r>
            <a:br>
              <a:rPr lang="en-US" altLang="en-US" sz="2400" smtClean="0"/>
            </a:br>
            <a:r>
              <a:rPr lang="en-US" altLang="en-US" sz="2400" smtClean="0"/>
              <a:t> </a:t>
            </a:r>
          </a:p>
        </p:txBody>
      </p:sp>
      <p:grpSp>
        <p:nvGrpSpPr>
          <p:cNvPr id="46084" name="Group 27"/>
          <p:cNvGrpSpPr>
            <a:grpSpLocks/>
          </p:cNvGrpSpPr>
          <p:nvPr/>
        </p:nvGrpSpPr>
        <p:grpSpPr bwMode="auto">
          <a:xfrm>
            <a:off x="4970463" y="2286000"/>
            <a:ext cx="3773487" cy="4311650"/>
            <a:chOff x="2670" y="1261"/>
            <a:chExt cx="2377" cy="2716"/>
          </a:xfrm>
        </p:grpSpPr>
        <p:sp>
          <p:nvSpPr>
            <p:cNvPr id="52233" name="Line 4"/>
            <p:cNvSpPr>
              <a:spLocks noChangeShapeType="1"/>
            </p:cNvSpPr>
            <p:nvPr/>
          </p:nvSpPr>
          <p:spPr bwMode="auto">
            <a:xfrm>
              <a:off x="3629" y="1837"/>
              <a:ext cx="0" cy="18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234" name="Line 5"/>
            <p:cNvSpPr>
              <a:spLocks noChangeShapeType="1"/>
            </p:cNvSpPr>
            <p:nvPr/>
          </p:nvSpPr>
          <p:spPr bwMode="auto">
            <a:xfrm>
              <a:off x="3492" y="3245"/>
              <a:ext cx="30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235" name="Line 6"/>
            <p:cNvSpPr>
              <a:spLocks noChangeShapeType="1"/>
            </p:cNvSpPr>
            <p:nvPr/>
          </p:nvSpPr>
          <p:spPr bwMode="auto">
            <a:xfrm>
              <a:off x="3478" y="2646"/>
              <a:ext cx="30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236" name="Line 7"/>
            <p:cNvSpPr>
              <a:spLocks noChangeShapeType="1"/>
            </p:cNvSpPr>
            <p:nvPr/>
          </p:nvSpPr>
          <p:spPr bwMode="auto">
            <a:xfrm>
              <a:off x="3473" y="2056"/>
              <a:ext cx="30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237" name="Text Box 8"/>
            <p:cNvSpPr txBox="1">
              <a:spLocks noChangeArrowheads="1"/>
            </p:cNvSpPr>
            <p:nvPr/>
          </p:nvSpPr>
          <p:spPr bwMode="auto">
            <a:xfrm>
              <a:off x="2846" y="2212"/>
              <a:ext cx="6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Calibri" panose="020F0502020204030204" pitchFamily="34" charset="0"/>
                </a:rPr>
                <a:t>BCC</a:t>
              </a:r>
            </a:p>
          </p:txBody>
        </p:sp>
        <p:sp>
          <p:nvSpPr>
            <p:cNvPr id="52238" name="Text Box 9"/>
            <p:cNvSpPr txBox="1">
              <a:spLocks noChangeArrowheads="1"/>
            </p:cNvSpPr>
            <p:nvPr/>
          </p:nvSpPr>
          <p:spPr bwMode="auto">
            <a:xfrm>
              <a:off x="2846" y="2765"/>
              <a:ext cx="6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Calibri" panose="020F0502020204030204" pitchFamily="34" charset="0"/>
                </a:rPr>
                <a:t>FCC</a:t>
              </a:r>
            </a:p>
          </p:txBody>
        </p:sp>
        <p:sp>
          <p:nvSpPr>
            <p:cNvPr id="52239" name="Text Box 10"/>
            <p:cNvSpPr txBox="1">
              <a:spLocks noChangeArrowheads="1"/>
            </p:cNvSpPr>
            <p:nvPr/>
          </p:nvSpPr>
          <p:spPr bwMode="auto">
            <a:xfrm>
              <a:off x="2846" y="3323"/>
              <a:ext cx="6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Calibri" panose="020F0502020204030204" pitchFamily="34" charset="0"/>
                </a:rPr>
                <a:t>BCC</a:t>
              </a:r>
            </a:p>
          </p:txBody>
        </p:sp>
        <p:sp>
          <p:nvSpPr>
            <p:cNvPr id="52240" name="Text Box 11"/>
            <p:cNvSpPr txBox="1">
              <a:spLocks noChangeArrowheads="1"/>
            </p:cNvSpPr>
            <p:nvPr/>
          </p:nvSpPr>
          <p:spPr bwMode="auto">
            <a:xfrm>
              <a:off x="3733" y="1901"/>
              <a:ext cx="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Calibri" panose="020F0502020204030204" pitchFamily="34" charset="0"/>
                </a:rPr>
                <a:t>1538</a:t>
              </a:r>
              <a:r>
                <a:rPr lang="en-US" altLang="en-US">
                  <a:latin typeface="Calibri" panose="020F0502020204030204" pitchFamily="34" charset="0"/>
                  <a:cs typeface="Times New Roman" panose="02020603050405020304" pitchFamily="18" charset="0"/>
                </a:rPr>
                <a:t>°C</a:t>
              </a:r>
              <a:endParaRPr lang="en-US" altLang="en-US">
                <a:latin typeface="Calibri" panose="020F0502020204030204" pitchFamily="34" charset="0"/>
              </a:endParaRPr>
            </a:p>
          </p:txBody>
        </p:sp>
        <p:sp>
          <p:nvSpPr>
            <p:cNvPr id="52241" name="Text Box 12"/>
            <p:cNvSpPr txBox="1">
              <a:spLocks noChangeArrowheads="1"/>
            </p:cNvSpPr>
            <p:nvPr/>
          </p:nvSpPr>
          <p:spPr bwMode="auto">
            <a:xfrm>
              <a:off x="3733" y="2481"/>
              <a:ext cx="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Calibri" panose="020F0502020204030204" pitchFamily="34" charset="0"/>
                </a:rPr>
                <a:t>1394</a:t>
              </a:r>
              <a:r>
                <a:rPr lang="en-US" altLang="en-US">
                  <a:latin typeface="Calibri" panose="020F0502020204030204" pitchFamily="34" charset="0"/>
                  <a:cs typeface="Times New Roman" panose="02020603050405020304" pitchFamily="18" charset="0"/>
                </a:rPr>
                <a:t>°C</a:t>
              </a:r>
              <a:endParaRPr lang="en-US" altLang="en-US">
                <a:latin typeface="Calibri" panose="020F0502020204030204" pitchFamily="34" charset="0"/>
              </a:endParaRPr>
            </a:p>
          </p:txBody>
        </p:sp>
        <p:sp>
          <p:nvSpPr>
            <p:cNvPr id="52242" name="Text Box 13"/>
            <p:cNvSpPr txBox="1">
              <a:spLocks noChangeArrowheads="1"/>
            </p:cNvSpPr>
            <p:nvPr/>
          </p:nvSpPr>
          <p:spPr bwMode="auto">
            <a:xfrm>
              <a:off x="3733" y="3089"/>
              <a:ext cx="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latin typeface="Times New Roman" panose="02020603050405020304" pitchFamily="18" charset="0"/>
                </a:rPr>
                <a:t> </a:t>
              </a:r>
              <a:r>
                <a:rPr lang="en-US" altLang="en-US">
                  <a:latin typeface="Calibri" panose="020F0502020204030204" pitchFamily="34" charset="0"/>
                </a:rPr>
                <a:t>912</a:t>
              </a:r>
              <a:r>
                <a:rPr lang="en-US" altLang="en-US">
                  <a:latin typeface="Calibri" panose="020F0502020204030204" pitchFamily="34" charset="0"/>
                  <a:cs typeface="Times New Roman" panose="02020603050405020304" pitchFamily="18" charset="0"/>
                </a:rPr>
                <a:t>°C</a:t>
              </a:r>
              <a:endParaRPr lang="en-US" altLang="en-US">
                <a:latin typeface="Calibri" panose="020F0502020204030204" pitchFamily="34" charset="0"/>
              </a:endParaRPr>
            </a:p>
          </p:txBody>
        </p:sp>
        <p:sp>
          <p:nvSpPr>
            <p:cNvPr id="52243" name="Text Box 14"/>
            <p:cNvSpPr txBox="1">
              <a:spLocks noChangeArrowheads="1"/>
            </p:cNvSpPr>
            <p:nvPr/>
          </p:nvSpPr>
          <p:spPr bwMode="auto">
            <a:xfrm>
              <a:off x="3902" y="2175"/>
              <a:ext cx="6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rgbClr val="FF3300"/>
                  </a:solidFill>
                  <a:latin typeface="Times New Roman" panose="02020603050405020304" pitchFamily="18" charset="0"/>
                  <a:sym typeface="Symbol" panose="05050102010706020507" pitchFamily="18" charset="2"/>
                </a:rPr>
                <a:t>-</a:t>
              </a:r>
              <a:r>
                <a:rPr lang="en-US" altLang="en-US">
                  <a:solidFill>
                    <a:srgbClr val="FF3300"/>
                  </a:solidFill>
                  <a:latin typeface="Calibri" panose="020F0502020204030204" pitchFamily="34" charset="0"/>
                  <a:sym typeface="Symbol" panose="05050102010706020507" pitchFamily="18" charset="2"/>
                </a:rPr>
                <a:t>Fe</a:t>
              </a:r>
              <a:endParaRPr lang="en-US" altLang="en-US">
                <a:solidFill>
                  <a:srgbClr val="FF3300"/>
                </a:solidFill>
                <a:latin typeface="Calibri" panose="020F0502020204030204" pitchFamily="34" charset="0"/>
              </a:endParaRPr>
            </a:p>
          </p:txBody>
        </p:sp>
        <p:sp>
          <p:nvSpPr>
            <p:cNvPr id="52244" name="Text Box 15"/>
            <p:cNvSpPr txBox="1">
              <a:spLocks noChangeArrowheads="1"/>
            </p:cNvSpPr>
            <p:nvPr/>
          </p:nvSpPr>
          <p:spPr bwMode="auto">
            <a:xfrm>
              <a:off x="3897" y="2764"/>
              <a:ext cx="6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latin typeface="Times New Roman" panose="02020603050405020304" pitchFamily="18" charset="0"/>
                  <a:sym typeface="Symbol" panose="05050102010706020507" pitchFamily="18" charset="2"/>
                </a:rPr>
                <a:t>-</a:t>
              </a:r>
              <a:r>
                <a:rPr lang="en-US" altLang="en-US">
                  <a:latin typeface="Calibri" panose="020F0502020204030204" pitchFamily="34" charset="0"/>
                  <a:sym typeface="Symbol" panose="05050102010706020507" pitchFamily="18" charset="2"/>
                </a:rPr>
                <a:t>Fe</a:t>
              </a:r>
              <a:endParaRPr lang="en-US" altLang="en-US">
                <a:latin typeface="Calibri" panose="020F0502020204030204" pitchFamily="34" charset="0"/>
              </a:endParaRPr>
            </a:p>
          </p:txBody>
        </p:sp>
        <p:sp>
          <p:nvSpPr>
            <p:cNvPr id="52245" name="Text Box 16"/>
            <p:cNvSpPr txBox="1">
              <a:spLocks noChangeArrowheads="1"/>
            </p:cNvSpPr>
            <p:nvPr/>
          </p:nvSpPr>
          <p:spPr bwMode="auto">
            <a:xfrm>
              <a:off x="3920" y="3391"/>
              <a:ext cx="6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chemeClr val="accent2"/>
                  </a:solidFill>
                  <a:latin typeface="Times New Roman" panose="02020603050405020304" pitchFamily="18" charset="0"/>
                  <a:sym typeface="Symbol" panose="05050102010706020507" pitchFamily="18" charset="2"/>
                </a:rPr>
                <a:t>-</a:t>
              </a:r>
              <a:r>
                <a:rPr lang="en-US" altLang="en-US">
                  <a:solidFill>
                    <a:schemeClr val="accent2"/>
                  </a:solidFill>
                  <a:latin typeface="Calibri" panose="020F0502020204030204" pitchFamily="34" charset="0"/>
                  <a:sym typeface="Symbol" panose="05050102010706020507" pitchFamily="18" charset="2"/>
                </a:rPr>
                <a:t>Fe</a:t>
              </a:r>
              <a:endParaRPr lang="en-US" altLang="en-US">
                <a:solidFill>
                  <a:schemeClr val="accent2"/>
                </a:solidFill>
                <a:latin typeface="Calibri" panose="020F0502020204030204" pitchFamily="34" charset="0"/>
              </a:endParaRPr>
            </a:p>
          </p:txBody>
        </p:sp>
        <p:sp>
          <p:nvSpPr>
            <p:cNvPr id="52246" name="Oval 17"/>
            <p:cNvSpPr>
              <a:spLocks noChangeArrowheads="1"/>
            </p:cNvSpPr>
            <p:nvPr/>
          </p:nvSpPr>
          <p:spPr bwMode="auto">
            <a:xfrm>
              <a:off x="3793" y="3419"/>
              <a:ext cx="924" cy="27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52247" name="Oval 18"/>
            <p:cNvSpPr>
              <a:spLocks noChangeArrowheads="1"/>
            </p:cNvSpPr>
            <p:nvPr/>
          </p:nvSpPr>
          <p:spPr bwMode="auto">
            <a:xfrm>
              <a:off x="3770" y="2792"/>
              <a:ext cx="924" cy="27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52248" name="Oval 19"/>
            <p:cNvSpPr>
              <a:spLocks noChangeArrowheads="1"/>
            </p:cNvSpPr>
            <p:nvPr/>
          </p:nvSpPr>
          <p:spPr bwMode="auto">
            <a:xfrm>
              <a:off x="3752" y="2198"/>
              <a:ext cx="924" cy="27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sp>
          <p:nvSpPr>
            <p:cNvPr id="52249" name="Text Box 21"/>
            <p:cNvSpPr txBox="1">
              <a:spLocks noChangeArrowheads="1"/>
            </p:cNvSpPr>
            <p:nvPr/>
          </p:nvSpPr>
          <p:spPr bwMode="auto">
            <a:xfrm>
              <a:off x="2846" y="1589"/>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Calibri" panose="020F0502020204030204" pitchFamily="34" charset="0"/>
                </a:rPr>
                <a:t>liquid</a:t>
              </a:r>
            </a:p>
          </p:txBody>
        </p:sp>
        <p:sp>
          <p:nvSpPr>
            <p:cNvPr id="52250" name="Text Box 23"/>
            <p:cNvSpPr txBox="1">
              <a:spLocks noChangeArrowheads="1"/>
            </p:cNvSpPr>
            <p:nvPr/>
          </p:nvSpPr>
          <p:spPr bwMode="auto">
            <a:xfrm>
              <a:off x="3079" y="1261"/>
              <a:ext cx="15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Iron system</a:t>
              </a:r>
            </a:p>
          </p:txBody>
        </p:sp>
        <p:sp>
          <p:nvSpPr>
            <p:cNvPr id="52251" name="Rectangle 24"/>
            <p:cNvSpPr>
              <a:spLocks noChangeArrowheads="1"/>
            </p:cNvSpPr>
            <p:nvPr/>
          </p:nvSpPr>
          <p:spPr bwMode="auto">
            <a:xfrm>
              <a:off x="2670" y="1536"/>
              <a:ext cx="2377" cy="2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latin typeface="Calibri" panose="020F0502020204030204" pitchFamily="34" charset="0"/>
              </a:endParaRPr>
            </a:p>
          </p:txBody>
        </p:sp>
      </p:grpSp>
      <p:grpSp>
        <p:nvGrpSpPr>
          <p:cNvPr id="3" name="Group 2"/>
          <p:cNvGrpSpPr>
            <a:grpSpLocks/>
          </p:cNvGrpSpPr>
          <p:nvPr/>
        </p:nvGrpSpPr>
        <p:grpSpPr bwMode="auto">
          <a:xfrm>
            <a:off x="323850" y="2968625"/>
            <a:ext cx="4387850" cy="3549650"/>
            <a:chOff x="183472" y="2833042"/>
            <a:chExt cx="4388528" cy="3548286"/>
          </a:xfrm>
        </p:grpSpPr>
        <p:pic>
          <p:nvPicPr>
            <p:cNvPr id="5223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5" y="3300635"/>
              <a:ext cx="4128455" cy="308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52232" name="TextBox 1"/>
            <p:cNvSpPr txBox="1">
              <a:spLocks noChangeArrowheads="1"/>
            </p:cNvSpPr>
            <p:nvPr/>
          </p:nvSpPr>
          <p:spPr bwMode="auto">
            <a:xfrm>
              <a:off x="183472" y="2833042"/>
              <a:ext cx="436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eaLnBrk="1" hangingPunct="1"/>
              <a:r>
                <a:rPr lang="en-US" altLang="en-US">
                  <a:solidFill>
                    <a:srgbClr val="00B0F0"/>
                  </a:solidFill>
                </a:rPr>
                <a:t> diamond            graphite </a:t>
              </a:r>
              <a:endParaRPr lang="en-AU" altLang="en-US">
                <a:solidFill>
                  <a:srgbClr val="00B0F0"/>
                </a:solidFill>
              </a:endParaRPr>
            </a:p>
          </p:txBody>
        </p:sp>
      </p:grpSp>
      <p:sp>
        <p:nvSpPr>
          <p:cNvPr id="27" name="Text Box 23"/>
          <p:cNvSpPr txBox="1">
            <a:spLocks noChangeArrowheads="1"/>
          </p:cNvSpPr>
          <p:nvPr/>
        </p:nvSpPr>
        <p:spPr bwMode="auto">
          <a:xfrm>
            <a:off x="1406525" y="2286000"/>
            <a:ext cx="248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Carbon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altLang="en-US" sz="3200" smtClean="0">
                <a:solidFill>
                  <a:schemeClr val="bg1"/>
                </a:solidFill>
              </a:rPr>
              <a:t>Summary </a:t>
            </a:r>
          </a:p>
        </p:txBody>
      </p:sp>
      <p:sp>
        <p:nvSpPr>
          <p:cNvPr id="54275" name="TextBox 2"/>
          <p:cNvSpPr txBox="1">
            <a:spLocks noChangeArrowheads="1"/>
          </p:cNvSpPr>
          <p:nvPr/>
        </p:nvSpPr>
        <p:spPr bwMode="auto">
          <a:xfrm>
            <a:off x="457200" y="1633538"/>
            <a:ext cx="807243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150000"/>
              </a:lnSpc>
              <a:buFont typeface="Arial" panose="020B0604020202020204" pitchFamily="34" charset="0"/>
              <a:buChar char="•"/>
            </a:pPr>
            <a:r>
              <a:rPr lang="en-AU" altLang="en-US" sz="2800"/>
              <a:t>Crystal structures are specified in terms of </a:t>
            </a:r>
            <a:r>
              <a:rPr lang="en-AU" altLang="en-US" sz="2800">
                <a:solidFill>
                  <a:srgbClr val="00B0F0"/>
                </a:solidFill>
              </a:rPr>
              <a:t>unit cells</a:t>
            </a:r>
            <a:r>
              <a:rPr lang="en-AU" altLang="en-US" sz="2800"/>
              <a:t>.</a:t>
            </a:r>
          </a:p>
        </p:txBody>
      </p:sp>
      <p:sp>
        <p:nvSpPr>
          <p:cNvPr id="2" name="TextBox 1"/>
          <p:cNvSpPr txBox="1">
            <a:spLocks noChangeArrowheads="1"/>
          </p:cNvSpPr>
          <p:nvPr/>
        </p:nvSpPr>
        <p:spPr bwMode="auto">
          <a:xfrm>
            <a:off x="457200" y="3254375"/>
            <a:ext cx="83629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150000"/>
              </a:lnSpc>
              <a:buFont typeface="Arial" panose="020B0604020202020204" pitchFamily="34" charset="0"/>
              <a:buChar char="•"/>
            </a:pPr>
            <a:r>
              <a:rPr lang="en-AU" altLang="en-US" sz="2800"/>
              <a:t>Most metals exist as one of </a:t>
            </a:r>
            <a:r>
              <a:rPr lang="en-AU" altLang="en-US" sz="2800">
                <a:solidFill>
                  <a:srgbClr val="00B0F0"/>
                </a:solidFill>
              </a:rPr>
              <a:t>three</a:t>
            </a:r>
            <a:r>
              <a:rPr lang="en-AU" altLang="en-US" sz="2800"/>
              <a:t> simple </a:t>
            </a:r>
            <a:r>
              <a:rPr lang="en-AU" altLang="en-US" sz="2800">
                <a:solidFill>
                  <a:srgbClr val="00B0F0"/>
                </a:solidFill>
              </a:rPr>
              <a:t>crystal structures</a:t>
            </a:r>
            <a:r>
              <a:rPr lang="en-AU" altLang="en-US" sz="2800"/>
              <a:t>.</a:t>
            </a:r>
          </a:p>
        </p:txBody>
      </p:sp>
      <p:sp>
        <p:nvSpPr>
          <p:cNvPr id="3" name="TextBox 2"/>
          <p:cNvSpPr txBox="1"/>
          <p:nvPr/>
        </p:nvSpPr>
        <p:spPr>
          <a:xfrm>
            <a:off x="457200" y="4875213"/>
            <a:ext cx="8435975" cy="1816100"/>
          </a:xfrm>
          <a:prstGeom prst="rect">
            <a:avLst/>
          </a:prstGeom>
          <a:noFill/>
        </p:spPr>
        <p:txBody>
          <a:bodyPr>
            <a:spAutoFit/>
          </a:bodyPr>
          <a:lstStyle/>
          <a:p>
            <a:pPr marL="342900" indent="-342900">
              <a:buFont typeface="Arial" panose="020B0604020202020204" pitchFamily="34" charset="0"/>
              <a:buChar char="•"/>
              <a:defRPr/>
            </a:pPr>
            <a:r>
              <a:rPr lang="en-AU" altLang="en-US" sz="2800" dirty="0"/>
              <a:t>Features of crystal structure include the number of </a:t>
            </a:r>
            <a:r>
              <a:rPr lang="en-AU" altLang="en-US" sz="2800" dirty="0">
                <a:solidFill>
                  <a:srgbClr val="00B0F0"/>
                </a:solidFill>
              </a:rPr>
              <a:t>nearest-neighbour atoms</a:t>
            </a:r>
            <a:r>
              <a:rPr lang="en-AU" altLang="en-US" sz="2800" dirty="0"/>
              <a:t> and the </a:t>
            </a:r>
            <a:r>
              <a:rPr lang="en-AU" altLang="en-US" sz="2800" dirty="0">
                <a:solidFill>
                  <a:srgbClr val="00B0F0"/>
                </a:solidFill>
              </a:rPr>
              <a:t>atomic packing factor</a:t>
            </a:r>
            <a:r>
              <a:rPr lang="en-AU" altLang="en-US" sz="2800" dirty="0"/>
              <a:t>.</a:t>
            </a:r>
            <a:endParaRPr lang="en-US" altLang="en-US" sz="2800" dirty="0"/>
          </a:p>
          <a:p>
            <a:pPr>
              <a:defRPr/>
            </a:pPr>
            <a:endParaRPr lang="en-AU" sz="28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0" y="3286125"/>
            <a:ext cx="9144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110000"/>
              </a:lnSpc>
              <a:spcBef>
                <a:spcPct val="50000"/>
              </a:spcBef>
            </a:pPr>
            <a:r>
              <a:rPr lang="en-US" altLang="en-US" b="1">
                <a:solidFill>
                  <a:srgbClr val="172977"/>
                </a:solidFill>
              </a:rPr>
              <a:t>Thank you</a:t>
            </a:r>
            <a:endParaRPr lang="en-US" alt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357313" y="1214438"/>
            <a:ext cx="6467475" cy="1985962"/>
          </a:xfrm>
          <a:ln/>
        </p:spPr>
        <p:txBody>
          <a:bodyPr/>
          <a:lstStyle/>
          <a:p>
            <a:pPr eaLnBrk="1" hangingPunct="1"/>
            <a:r>
              <a:rPr lang="en-US" altLang="en-US" sz="3600" smtClean="0"/>
              <a:t>Crystal structure</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357188"/>
            <a:ext cx="8229600" cy="1143000"/>
          </a:xfrm>
        </p:spPr>
        <p:txBody>
          <a:bodyPr anchor="t"/>
          <a:lstStyle/>
          <a:p>
            <a:r>
              <a:rPr lang="en-US" altLang="en-US" sz="3200" smtClean="0">
                <a:solidFill>
                  <a:schemeClr val="bg1"/>
                </a:solidFill>
              </a:rPr>
              <a:t>Intended Learning Outcomes</a:t>
            </a:r>
            <a:endParaRPr lang="en-AU" altLang="en-US" sz="3200" smtClean="0">
              <a:solidFill>
                <a:schemeClr val="bg1"/>
              </a:solidFill>
            </a:endParaRPr>
          </a:p>
        </p:txBody>
      </p:sp>
      <p:sp>
        <p:nvSpPr>
          <p:cNvPr id="11267" name="Rectangle 11"/>
          <p:cNvSpPr>
            <a:spLocks noChangeArrowheads="1"/>
          </p:cNvSpPr>
          <p:nvPr/>
        </p:nvSpPr>
        <p:spPr bwMode="auto">
          <a:xfrm>
            <a:off x="257175" y="1500188"/>
            <a:ext cx="7915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b="1"/>
              <a:t>At the end of this section, students will be able to:-</a:t>
            </a:r>
          </a:p>
        </p:txBody>
      </p:sp>
      <p:sp>
        <p:nvSpPr>
          <p:cNvPr id="2" name="TextBox 1"/>
          <p:cNvSpPr txBox="1">
            <a:spLocks noChangeArrowheads="1"/>
          </p:cNvSpPr>
          <p:nvPr/>
        </p:nvSpPr>
        <p:spPr bwMode="auto">
          <a:xfrm>
            <a:off x="250825" y="2205038"/>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ts val="600"/>
              </a:spcBef>
              <a:buFont typeface="Arial" panose="020B0604020202020204" pitchFamily="34" charset="0"/>
              <a:buChar char="•"/>
            </a:pPr>
            <a:r>
              <a:rPr lang="en-AU" altLang="en-US"/>
              <a:t>Describe with examples the four different </a:t>
            </a:r>
            <a:r>
              <a:rPr lang="en-AU" altLang="en-US">
                <a:solidFill>
                  <a:srgbClr val="00B0F0"/>
                </a:solidFill>
              </a:rPr>
              <a:t>crystal structures</a:t>
            </a:r>
            <a:r>
              <a:rPr lang="en-AU" altLang="en-US"/>
              <a:t>.</a:t>
            </a:r>
          </a:p>
        </p:txBody>
      </p:sp>
      <p:sp>
        <p:nvSpPr>
          <p:cNvPr id="3" name="TextBox 2"/>
          <p:cNvSpPr txBox="1">
            <a:spLocks noChangeArrowheads="1"/>
          </p:cNvSpPr>
          <p:nvPr/>
        </p:nvSpPr>
        <p:spPr bwMode="auto">
          <a:xfrm>
            <a:off x="250825" y="3309938"/>
            <a:ext cx="833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ts val="600"/>
              </a:spcBef>
              <a:buFont typeface="Arial" panose="020B0604020202020204" pitchFamily="34" charset="0"/>
              <a:buChar char="•"/>
            </a:pPr>
            <a:r>
              <a:rPr lang="en-AU" altLang="en-US"/>
              <a:t>Derive the relationships between </a:t>
            </a:r>
            <a:r>
              <a:rPr lang="en-AU" altLang="en-US">
                <a:solidFill>
                  <a:srgbClr val="00B0F0"/>
                </a:solidFill>
              </a:rPr>
              <a:t>unit cell</a:t>
            </a:r>
            <a:r>
              <a:rPr lang="en-AU" altLang="en-US"/>
              <a:t> edge length and </a:t>
            </a:r>
            <a:r>
              <a:rPr lang="en-AU" altLang="en-US">
                <a:solidFill>
                  <a:srgbClr val="00B0F0"/>
                </a:solidFill>
              </a:rPr>
              <a:t>atomic radius</a:t>
            </a:r>
            <a:r>
              <a:rPr lang="en-AU" altLang="en-US"/>
              <a:t> for face-centred cubic and body-centred cubic crystal structures.</a:t>
            </a:r>
          </a:p>
        </p:txBody>
      </p:sp>
      <p:sp>
        <p:nvSpPr>
          <p:cNvPr id="4" name="TextBox 3"/>
          <p:cNvSpPr txBox="1"/>
          <p:nvPr/>
        </p:nvSpPr>
        <p:spPr>
          <a:xfrm>
            <a:off x="250825" y="4972050"/>
            <a:ext cx="8107363" cy="1570038"/>
          </a:xfrm>
          <a:prstGeom prst="rect">
            <a:avLst/>
          </a:prstGeom>
          <a:noFill/>
        </p:spPr>
        <p:txBody>
          <a:bodyPr>
            <a:spAutoFit/>
          </a:bodyPr>
          <a:lstStyle/>
          <a:p>
            <a:pPr marL="342900" indent="-342900">
              <a:buFont typeface="Arial" panose="020B0604020202020204" pitchFamily="34" charset="0"/>
              <a:buChar char="•"/>
              <a:defRPr/>
            </a:pPr>
            <a:r>
              <a:rPr lang="en-AU" altLang="en-US" dirty="0"/>
              <a:t>Calculate the </a:t>
            </a:r>
            <a:r>
              <a:rPr lang="en-AU" altLang="en-US" dirty="0">
                <a:solidFill>
                  <a:srgbClr val="00B0F0"/>
                </a:solidFill>
              </a:rPr>
              <a:t>packing densities</a:t>
            </a:r>
            <a:r>
              <a:rPr lang="en-AU" altLang="en-US" dirty="0"/>
              <a:t> for face-centred cubic, body-centred cubic and hexagonal close-packed materials.</a:t>
            </a:r>
          </a:p>
          <a:p>
            <a:pPr>
              <a:defRPr/>
            </a:pPr>
            <a:endParaRPr lang="en-AU"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323850" y="1335088"/>
            <a:ext cx="3214688" cy="461962"/>
          </a:xfrm>
          <a:prstGeom prst="rect">
            <a:avLst/>
          </a:prstGeom>
          <a:noFill/>
          <a:ln w="9525">
            <a:noFill/>
            <a:miter lim="800000"/>
            <a:headEnd/>
            <a:tailEnd/>
          </a:ln>
        </p:spPr>
        <p:txBody>
          <a:bodyPr wrap="none">
            <a:spAutoFit/>
          </a:bodyPr>
          <a:lstStyle/>
          <a:p>
            <a:pPr>
              <a:defRPr/>
            </a:pPr>
            <a:r>
              <a:rPr lang="en-US" dirty="0">
                <a:solidFill>
                  <a:srgbClr val="00B0F0"/>
                </a:solidFill>
                <a:latin typeface="+mn-lt"/>
                <a:cs typeface="Times New Roman" pitchFamily="18" charset="0"/>
              </a:rPr>
              <a:t>Crystalline</a:t>
            </a:r>
            <a:r>
              <a:rPr lang="en-US" dirty="0">
                <a:latin typeface="+mn-lt"/>
                <a:cs typeface="Times New Roman" pitchFamily="18" charset="0"/>
              </a:rPr>
              <a:t> materials...</a:t>
            </a:r>
          </a:p>
        </p:txBody>
      </p:sp>
      <p:sp>
        <p:nvSpPr>
          <p:cNvPr id="13315" name="Rectangle 16"/>
          <p:cNvSpPr>
            <a:spLocks noGrp="1" noChangeArrowheads="1"/>
          </p:cNvSpPr>
          <p:nvPr>
            <p:ph type="title" idx="4294967295"/>
          </p:nvPr>
        </p:nvSpPr>
        <p:spPr>
          <a:xfrm>
            <a:off x="0" y="341313"/>
            <a:ext cx="9144000" cy="784225"/>
          </a:xfrm>
        </p:spPr>
        <p:txBody>
          <a:bodyPr/>
          <a:lstStyle/>
          <a:p>
            <a:pPr eaLnBrk="1" hangingPunct="1"/>
            <a:r>
              <a:rPr lang="en-US" altLang="en-US" sz="3200" smtClean="0">
                <a:solidFill>
                  <a:schemeClr val="bg1"/>
                </a:solidFill>
              </a:rPr>
              <a:t>Materials and Packing</a:t>
            </a:r>
          </a:p>
        </p:txBody>
      </p:sp>
      <p:grpSp>
        <p:nvGrpSpPr>
          <p:cNvPr id="2" name="Group 234"/>
          <p:cNvGrpSpPr>
            <a:grpSpLocks/>
          </p:cNvGrpSpPr>
          <p:nvPr/>
        </p:nvGrpSpPr>
        <p:grpSpPr bwMode="auto">
          <a:xfrm>
            <a:off x="6446838" y="1500188"/>
            <a:ext cx="1997075" cy="2000250"/>
            <a:chOff x="6446838" y="1500188"/>
            <a:chExt cx="1997075" cy="2000250"/>
          </a:xfrm>
        </p:grpSpPr>
        <p:sp>
          <p:nvSpPr>
            <p:cNvPr id="15369" name="Rectangle 11"/>
            <p:cNvSpPr>
              <a:spLocks noChangeArrowheads="1"/>
            </p:cNvSpPr>
            <p:nvPr/>
          </p:nvSpPr>
          <p:spPr bwMode="auto">
            <a:xfrm>
              <a:off x="6524625" y="3100388"/>
              <a:ext cx="1919288" cy="400050"/>
            </a:xfrm>
            <a:prstGeom prst="rect">
              <a:avLst/>
            </a:prstGeom>
            <a:noFill/>
            <a:ln w="9525">
              <a:noFill/>
              <a:miter lim="800000"/>
              <a:headEnd/>
              <a:tailEnd/>
            </a:ln>
          </p:spPr>
          <p:txBody>
            <a:bodyPr wrap="none">
              <a:spAutoFit/>
            </a:bodyPr>
            <a:lstStyle/>
            <a:p>
              <a:pPr>
                <a:defRPr/>
              </a:pPr>
              <a:r>
                <a:rPr lang="en-US" sz="2000">
                  <a:latin typeface="+mn-lt"/>
                  <a:cs typeface="Arial" charset="0"/>
                </a:rPr>
                <a:t>crystalline SiO</a:t>
              </a:r>
              <a:r>
                <a:rPr lang="en-US" sz="2000" baseline="-2000">
                  <a:latin typeface="+mn-lt"/>
                  <a:cs typeface="Arial" charset="0"/>
                </a:rPr>
                <a:t>2</a:t>
              </a:r>
              <a:endParaRPr lang="en-US" sz="2000">
                <a:latin typeface="+mn-lt"/>
                <a:cs typeface="Arial" charset="0"/>
              </a:endParaRPr>
            </a:p>
          </p:txBody>
        </p:sp>
        <p:grpSp>
          <p:nvGrpSpPr>
            <p:cNvPr id="13428" name="Group 18"/>
            <p:cNvGrpSpPr>
              <a:grpSpLocks noChangeAspect="1"/>
            </p:cNvGrpSpPr>
            <p:nvPr/>
          </p:nvGrpSpPr>
          <p:grpSpPr bwMode="auto">
            <a:xfrm>
              <a:off x="6446838" y="1500188"/>
              <a:ext cx="1905000" cy="1611312"/>
              <a:chOff x="3840" y="672"/>
              <a:chExt cx="1200" cy="1015"/>
            </a:xfrm>
          </p:grpSpPr>
          <p:sp>
            <p:nvSpPr>
              <p:cNvPr id="15471" name="AutoShape 17"/>
              <p:cNvSpPr>
                <a:spLocks noChangeAspect="1" noChangeArrowheads="1" noTextEdit="1"/>
              </p:cNvSpPr>
              <p:nvPr/>
            </p:nvSpPr>
            <p:spPr bwMode="auto">
              <a:xfrm>
                <a:off x="3840" y="672"/>
                <a:ext cx="1200" cy="1015"/>
              </a:xfrm>
              <a:prstGeom prst="rect">
                <a:avLst/>
              </a:prstGeom>
              <a:noFill/>
              <a:ln w="9525">
                <a:noFill/>
                <a:miter lim="800000"/>
                <a:headEnd/>
                <a:tailEnd/>
              </a:ln>
            </p:spPr>
            <p:txBody>
              <a:bodyPr/>
              <a:lstStyle/>
              <a:p>
                <a:pPr>
                  <a:defRPr/>
                </a:pPr>
                <a:endParaRPr lang="en-AU">
                  <a:latin typeface="+mn-lt"/>
                  <a:cs typeface="Arial" charset="0"/>
                </a:endParaRPr>
              </a:p>
            </p:txBody>
          </p:sp>
          <p:sp>
            <p:nvSpPr>
              <p:cNvPr id="15472" name="Oval 19"/>
              <p:cNvSpPr>
                <a:spLocks noChangeArrowheads="1"/>
              </p:cNvSpPr>
              <p:nvPr/>
            </p:nvSpPr>
            <p:spPr bwMode="auto">
              <a:xfrm>
                <a:off x="4226" y="802"/>
                <a:ext cx="26"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3" name="Oval 20"/>
              <p:cNvSpPr>
                <a:spLocks noChangeArrowheads="1"/>
              </p:cNvSpPr>
              <p:nvPr/>
            </p:nvSpPr>
            <p:spPr bwMode="auto">
              <a:xfrm>
                <a:off x="4596" y="790"/>
                <a:ext cx="26"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4" name="Oval 21"/>
              <p:cNvSpPr>
                <a:spLocks noChangeArrowheads="1"/>
              </p:cNvSpPr>
              <p:nvPr/>
            </p:nvSpPr>
            <p:spPr bwMode="auto">
              <a:xfrm>
                <a:off x="4775" y="783"/>
                <a:ext cx="33"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5" name="Oval 22"/>
              <p:cNvSpPr>
                <a:spLocks noChangeArrowheads="1"/>
              </p:cNvSpPr>
              <p:nvPr/>
            </p:nvSpPr>
            <p:spPr bwMode="auto">
              <a:xfrm>
                <a:off x="4870" y="968"/>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6" name="Oval 23"/>
              <p:cNvSpPr>
                <a:spLocks noChangeArrowheads="1"/>
              </p:cNvSpPr>
              <p:nvPr/>
            </p:nvSpPr>
            <p:spPr bwMode="auto">
              <a:xfrm>
                <a:off x="4781" y="1147"/>
                <a:ext cx="27"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7" name="Oval 24"/>
              <p:cNvSpPr>
                <a:spLocks noChangeArrowheads="1"/>
              </p:cNvSpPr>
              <p:nvPr/>
            </p:nvSpPr>
            <p:spPr bwMode="auto">
              <a:xfrm>
                <a:off x="4602" y="1517"/>
                <a:ext cx="27"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8" name="Oval 25"/>
              <p:cNvSpPr>
                <a:spLocks noChangeArrowheads="1"/>
              </p:cNvSpPr>
              <p:nvPr/>
            </p:nvSpPr>
            <p:spPr bwMode="auto">
              <a:xfrm>
                <a:off x="4513" y="1339"/>
                <a:ext cx="33"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79" name="Oval 26"/>
              <p:cNvSpPr>
                <a:spLocks noChangeArrowheads="1"/>
              </p:cNvSpPr>
              <p:nvPr/>
            </p:nvSpPr>
            <p:spPr bwMode="auto">
              <a:xfrm>
                <a:off x="4500" y="975"/>
                <a:ext cx="33" cy="26"/>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0" name="Oval 27"/>
              <p:cNvSpPr>
                <a:spLocks noChangeArrowheads="1"/>
              </p:cNvSpPr>
              <p:nvPr/>
            </p:nvSpPr>
            <p:spPr bwMode="auto">
              <a:xfrm>
                <a:off x="4321" y="975"/>
                <a:ext cx="33"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1" name="Oval 28"/>
              <p:cNvSpPr>
                <a:spLocks noChangeArrowheads="1"/>
              </p:cNvSpPr>
              <p:nvPr/>
            </p:nvSpPr>
            <p:spPr bwMode="auto">
              <a:xfrm>
                <a:off x="3951" y="987"/>
                <a:ext cx="33"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2" name="Oval 29"/>
              <p:cNvSpPr>
                <a:spLocks noChangeArrowheads="1"/>
              </p:cNvSpPr>
              <p:nvPr/>
            </p:nvSpPr>
            <p:spPr bwMode="auto">
              <a:xfrm>
                <a:off x="3958" y="1358"/>
                <a:ext cx="26"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3" name="Oval 30"/>
              <p:cNvSpPr>
                <a:spLocks noChangeArrowheads="1"/>
              </p:cNvSpPr>
              <p:nvPr/>
            </p:nvSpPr>
            <p:spPr bwMode="auto">
              <a:xfrm>
                <a:off x="4047" y="1166"/>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4" name="Oval 31"/>
              <p:cNvSpPr>
                <a:spLocks noChangeArrowheads="1"/>
              </p:cNvSpPr>
              <p:nvPr/>
            </p:nvSpPr>
            <p:spPr bwMode="auto">
              <a:xfrm>
                <a:off x="4226" y="1166"/>
                <a:ext cx="26"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5" name="Oval 32"/>
              <p:cNvSpPr>
                <a:spLocks noChangeArrowheads="1"/>
              </p:cNvSpPr>
              <p:nvPr/>
            </p:nvSpPr>
            <p:spPr bwMode="auto">
              <a:xfrm>
                <a:off x="4238" y="1524"/>
                <a:ext cx="27" cy="26"/>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6" name="Oval 33"/>
              <p:cNvSpPr>
                <a:spLocks noChangeArrowheads="1"/>
              </p:cNvSpPr>
              <p:nvPr/>
            </p:nvSpPr>
            <p:spPr bwMode="auto">
              <a:xfrm>
                <a:off x="4060" y="1530"/>
                <a:ext cx="26"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87" name="Oval 34"/>
              <p:cNvSpPr>
                <a:spLocks noChangeArrowheads="1"/>
              </p:cNvSpPr>
              <p:nvPr/>
            </p:nvSpPr>
            <p:spPr bwMode="auto">
              <a:xfrm>
                <a:off x="4111" y="777"/>
                <a:ext cx="65"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88" name="Oval 35"/>
              <p:cNvSpPr>
                <a:spLocks noChangeArrowheads="1"/>
              </p:cNvSpPr>
              <p:nvPr/>
            </p:nvSpPr>
            <p:spPr bwMode="auto">
              <a:xfrm>
                <a:off x="4258" y="694"/>
                <a:ext cx="64"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89" name="Oval 36"/>
              <p:cNvSpPr>
                <a:spLocks noChangeArrowheads="1"/>
              </p:cNvSpPr>
              <p:nvPr/>
            </p:nvSpPr>
            <p:spPr bwMode="auto">
              <a:xfrm>
                <a:off x="4258" y="873"/>
                <a:ext cx="58"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0" name="Oval 37"/>
              <p:cNvSpPr>
                <a:spLocks noChangeArrowheads="1"/>
              </p:cNvSpPr>
              <p:nvPr/>
            </p:nvSpPr>
            <p:spPr bwMode="auto">
              <a:xfrm>
                <a:off x="4404" y="962"/>
                <a:ext cx="59"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1" name="Oval 38"/>
              <p:cNvSpPr>
                <a:spLocks noChangeArrowheads="1"/>
              </p:cNvSpPr>
              <p:nvPr/>
            </p:nvSpPr>
            <p:spPr bwMode="auto">
              <a:xfrm>
                <a:off x="4526" y="866"/>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2" name="Oval 39"/>
              <p:cNvSpPr>
                <a:spLocks noChangeArrowheads="1"/>
              </p:cNvSpPr>
              <p:nvPr/>
            </p:nvSpPr>
            <p:spPr bwMode="auto">
              <a:xfrm>
                <a:off x="4526" y="687"/>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3" name="Oval 40"/>
              <p:cNvSpPr>
                <a:spLocks noChangeArrowheads="1"/>
              </p:cNvSpPr>
              <p:nvPr/>
            </p:nvSpPr>
            <p:spPr bwMode="auto">
              <a:xfrm>
                <a:off x="4806" y="687"/>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4" name="Oval 41"/>
              <p:cNvSpPr>
                <a:spLocks noChangeArrowheads="1"/>
              </p:cNvSpPr>
              <p:nvPr/>
            </p:nvSpPr>
            <p:spPr bwMode="auto">
              <a:xfrm>
                <a:off x="4800" y="860"/>
                <a:ext cx="59"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5" name="Oval 42"/>
              <p:cNvSpPr>
                <a:spLocks noChangeArrowheads="1"/>
              </p:cNvSpPr>
              <p:nvPr/>
            </p:nvSpPr>
            <p:spPr bwMode="auto">
              <a:xfrm>
                <a:off x="4940" y="949"/>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6" name="Oval 43"/>
              <p:cNvSpPr>
                <a:spLocks noChangeArrowheads="1"/>
              </p:cNvSpPr>
              <p:nvPr/>
            </p:nvSpPr>
            <p:spPr bwMode="auto">
              <a:xfrm>
                <a:off x="4813" y="1038"/>
                <a:ext cx="58"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7" name="Oval 44"/>
              <p:cNvSpPr>
                <a:spLocks noChangeArrowheads="1"/>
              </p:cNvSpPr>
              <p:nvPr/>
            </p:nvSpPr>
            <p:spPr bwMode="auto">
              <a:xfrm>
                <a:off x="4679" y="1128"/>
                <a:ext cx="58"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8" name="Oval 45"/>
              <p:cNvSpPr>
                <a:spLocks noChangeArrowheads="1"/>
              </p:cNvSpPr>
              <p:nvPr/>
            </p:nvSpPr>
            <p:spPr bwMode="auto">
              <a:xfrm>
                <a:off x="4545" y="1224"/>
                <a:ext cx="65"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99" name="Oval 46"/>
              <p:cNvSpPr>
                <a:spLocks noChangeArrowheads="1"/>
              </p:cNvSpPr>
              <p:nvPr/>
            </p:nvSpPr>
            <p:spPr bwMode="auto">
              <a:xfrm>
                <a:off x="4602" y="1153"/>
                <a:ext cx="27"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500" name="Oval 47"/>
              <p:cNvSpPr>
                <a:spLocks noChangeArrowheads="1"/>
              </p:cNvSpPr>
              <p:nvPr/>
            </p:nvSpPr>
            <p:spPr bwMode="auto">
              <a:xfrm>
                <a:off x="4328" y="1345"/>
                <a:ext cx="33"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grpSp>
            <p:nvGrpSpPr>
              <p:cNvPr id="13459" name="Group 51"/>
              <p:cNvGrpSpPr>
                <a:grpSpLocks/>
              </p:cNvGrpSpPr>
              <p:nvPr/>
            </p:nvGrpSpPr>
            <p:grpSpPr bwMode="auto">
              <a:xfrm>
                <a:off x="4836" y="1253"/>
                <a:ext cx="147" cy="172"/>
                <a:chOff x="4836" y="1253"/>
                <a:chExt cx="147" cy="172"/>
              </a:xfrm>
            </p:grpSpPr>
            <p:sp>
              <p:nvSpPr>
                <p:cNvPr id="15590" name="Line 48"/>
                <p:cNvSpPr>
                  <a:spLocks noChangeShapeType="1"/>
                </p:cNvSpPr>
                <p:nvPr/>
              </p:nvSpPr>
              <p:spPr bwMode="auto">
                <a:xfrm>
                  <a:off x="4836" y="1253"/>
                  <a:ext cx="51" cy="8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91" name="Line 49"/>
                <p:cNvSpPr>
                  <a:spLocks noChangeShapeType="1"/>
                </p:cNvSpPr>
                <p:nvPr/>
              </p:nvSpPr>
              <p:spPr bwMode="auto">
                <a:xfrm>
                  <a:off x="4887" y="1342"/>
                  <a:ext cx="96"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92" name="Line 50"/>
                <p:cNvSpPr>
                  <a:spLocks noChangeShapeType="1"/>
                </p:cNvSpPr>
                <p:nvPr/>
              </p:nvSpPr>
              <p:spPr bwMode="auto">
                <a:xfrm flipV="1">
                  <a:off x="4842" y="1342"/>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sp>
            <p:nvSpPr>
              <p:cNvPr id="15502" name="Oval 52"/>
              <p:cNvSpPr>
                <a:spLocks noChangeArrowheads="1"/>
              </p:cNvSpPr>
              <p:nvPr/>
            </p:nvSpPr>
            <p:spPr bwMode="auto">
              <a:xfrm>
                <a:off x="4877" y="1332"/>
                <a:ext cx="26"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503" name="Oval 53"/>
              <p:cNvSpPr>
                <a:spLocks noChangeArrowheads="1"/>
              </p:cNvSpPr>
              <p:nvPr/>
            </p:nvSpPr>
            <p:spPr bwMode="auto">
              <a:xfrm>
                <a:off x="4806" y="1224"/>
                <a:ext cx="65"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04" name="Oval 54"/>
              <p:cNvSpPr>
                <a:spLocks noChangeArrowheads="1"/>
              </p:cNvSpPr>
              <p:nvPr/>
            </p:nvSpPr>
            <p:spPr bwMode="auto">
              <a:xfrm>
                <a:off x="4947" y="1313"/>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05" name="Oval 55"/>
              <p:cNvSpPr>
                <a:spLocks noChangeArrowheads="1"/>
              </p:cNvSpPr>
              <p:nvPr/>
            </p:nvSpPr>
            <p:spPr bwMode="auto">
              <a:xfrm>
                <a:off x="4813" y="1402"/>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06" name="Oval 56"/>
              <p:cNvSpPr>
                <a:spLocks noChangeArrowheads="1"/>
              </p:cNvSpPr>
              <p:nvPr/>
            </p:nvSpPr>
            <p:spPr bwMode="auto">
              <a:xfrm>
                <a:off x="4698" y="1492"/>
                <a:ext cx="59"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07" name="Oval 57"/>
              <p:cNvSpPr>
                <a:spLocks noChangeArrowheads="1"/>
              </p:cNvSpPr>
              <p:nvPr/>
            </p:nvSpPr>
            <p:spPr bwMode="auto">
              <a:xfrm>
                <a:off x="4551" y="1600"/>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08" name="Oval 58"/>
              <p:cNvSpPr>
                <a:spLocks noChangeArrowheads="1"/>
              </p:cNvSpPr>
              <p:nvPr/>
            </p:nvSpPr>
            <p:spPr bwMode="auto">
              <a:xfrm>
                <a:off x="4545" y="1409"/>
                <a:ext cx="58"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09" name="Oval 59"/>
              <p:cNvSpPr>
                <a:spLocks noChangeArrowheads="1"/>
              </p:cNvSpPr>
              <p:nvPr/>
            </p:nvSpPr>
            <p:spPr bwMode="auto">
              <a:xfrm>
                <a:off x="4404" y="1326"/>
                <a:ext cx="59"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0" name="Oval 60"/>
              <p:cNvSpPr>
                <a:spLocks noChangeArrowheads="1"/>
              </p:cNvSpPr>
              <p:nvPr/>
            </p:nvSpPr>
            <p:spPr bwMode="auto">
              <a:xfrm>
                <a:off x="4264" y="1236"/>
                <a:ext cx="65"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1" name="Oval 61"/>
              <p:cNvSpPr>
                <a:spLocks noChangeArrowheads="1"/>
              </p:cNvSpPr>
              <p:nvPr/>
            </p:nvSpPr>
            <p:spPr bwMode="auto">
              <a:xfrm>
                <a:off x="4130" y="1153"/>
                <a:ext cx="58"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2" name="Oval 62"/>
              <p:cNvSpPr>
                <a:spLocks noChangeArrowheads="1"/>
              </p:cNvSpPr>
              <p:nvPr/>
            </p:nvSpPr>
            <p:spPr bwMode="auto">
              <a:xfrm>
                <a:off x="3989" y="1064"/>
                <a:ext cx="65"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3" name="Oval 63"/>
              <p:cNvSpPr>
                <a:spLocks noChangeArrowheads="1"/>
              </p:cNvSpPr>
              <p:nvPr/>
            </p:nvSpPr>
            <p:spPr bwMode="auto">
              <a:xfrm>
                <a:off x="3855" y="981"/>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4" name="Oval 64"/>
              <p:cNvSpPr>
                <a:spLocks noChangeArrowheads="1"/>
              </p:cNvSpPr>
              <p:nvPr/>
            </p:nvSpPr>
            <p:spPr bwMode="auto">
              <a:xfrm>
                <a:off x="3977" y="879"/>
                <a:ext cx="65"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5" name="Oval 65"/>
              <p:cNvSpPr>
                <a:spLocks noChangeArrowheads="1"/>
              </p:cNvSpPr>
              <p:nvPr/>
            </p:nvSpPr>
            <p:spPr bwMode="auto">
              <a:xfrm>
                <a:off x="3989" y="1249"/>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6" name="Oval 66"/>
              <p:cNvSpPr>
                <a:spLocks noChangeArrowheads="1"/>
              </p:cNvSpPr>
              <p:nvPr/>
            </p:nvSpPr>
            <p:spPr bwMode="auto">
              <a:xfrm>
                <a:off x="3855" y="1351"/>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7" name="Oval 67"/>
              <p:cNvSpPr>
                <a:spLocks noChangeArrowheads="1"/>
              </p:cNvSpPr>
              <p:nvPr/>
            </p:nvSpPr>
            <p:spPr bwMode="auto">
              <a:xfrm>
                <a:off x="3996" y="1428"/>
                <a:ext cx="58"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8" name="Oval 68"/>
              <p:cNvSpPr>
                <a:spLocks noChangeArrowheads="1"/>
              </p:cNvSpPr>
              <p:nvPr/>
            </p:nvSpPr>
            <p:spPr bwMode="auto">
              <a:xfrm>
                <a:off x="4130" y="1517"/>
                <a:ext cx="58"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19" name="Oval 69"/>
              <p:cNvSpPr>
                <a:spLocks noChangeArrowheads="1"/>
              </p:cNvSpPr>
              <p:nvPr/>
            </p:nvSpPr>
            <p:spPr bwMode="auto">
              <a:xfrm>
                <a:off x="4283" y="1600"/>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20" name="Oval 70"/>
              <p:cNvSpPr>
                <a:spLocks noChangeArrowheads="1"/>
              </p:cNvSpPr>
              <p:nvPr/>
            </p:nvSpPr>
            <p:spPr bwMode="auto">
              <a:xfrm>
                <a:off x="4277" y="1422"/>
                <a:ext cx="58"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21" name="Oval 71"/>
              <p:cNvSpPr>
                <a:spLocks noChangeArrowheads="1"/>
              </p:cNvSpPr>
              <p:nvPr/>
            </p:nvSpPr>
            <p:spPr bwMode="auto">
              <a:xfrm>
                <a:off x="4258" y="1051"/>
                <a:ext cx="58"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22" name="Oval 72"/>
              <p:cNvSpPr>
                <a:spLocks noChangeArrowheads="1"/>
              </p:cNvSpPr>
              <p:nvPr/>
            </p:nvSpPr>
            <p:spPr bwMode="auto">
              <a:xfrm>
                <a:off x="4538" y="1045"/>
                <a:ext cx="65" cy="58"/>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523" name="Oval 73"/>
              <p:cNvSpPr>
                <a:spLocks noChangeArrowheads="1"/>
              </p:cNvSpPr>
              <p:nvPr/>
            </p:nvSpPr>
            <p:spPr bwMode="auto">
              <a:xfrm>
                <a:off x="4672" y="770"/>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grpSp>
            <p:nvGrpSpPr>
              <p:cNvPr id="13482" name="Group 77"/>
              <p:cNvGrpSpPr>
                <a:grpSpLocks/>
              </p:cNvGrpSpPr>
              <p:nvPr/>
            </p:nvGrpSpPr>
            <p:grpSpPr bwMode="auto">
              <a:xfrm>
                <a:off x="4823" y="883"/>
                <a:ext cx="147" cy="178"/>
                <a:chOff x="4823" y="883"/>
                <a:chExt cx="147" cy="178"/>
              </a:xfrm>
            </p:grpSpPr>
            <p:sp>
              <p:nvSpPr>
                <p:cNvPr id="15587" name="Line 74"/>
                <p:cNvSpPr>
                  <a:spLocks noChangeShapeType="1"/>
                </p:cNvSpPr>
                <p:nvPr/>
              </p:nvSpPr>
              <p:spPr bwMode="auto">
                <a:xfrm>
                  <a:off x="4823" y="883"/>
                  <a:ext cx="51" cy="9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8" name="Line 75"/>
                <p:cNvSpPr>
                  <a:spLocks noChangeShapeType="1"/>
                </p:cNvSpPr>
                <p:nvPr/>
              </p:nvSpPr>
              <p:spPr bwMode="auto">
                <a:xfrm flipV="1">
                  <a:off x="4880" y="972"/>
                  <a:ext cx="90" cy="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9" name="Line 76"/>
                <p:cNvSpPr>
                  <a:spLocks noChangeShapeType="1"/>
                </p:cNvSpPr>
                <p:nvPr/>
              </p:nvSpPr>
              <p:spPr bwMode="auto">
                <a:xfrm flipV="1">
                  <a:off x="4836" y="978"/>
                  <a:ext cx="38"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83" name="Group 81"/>
              <p:cNvGrpSpPr>
                <a:grpSpLocks/>
              </p:cNvGrpSpPr>
              <p:nvPr/>
            </p:nvGrpSpPr>
            <p:grpSpPr bwMode="auto">
              <a:xfrm>
                <a:off x="4555" y="710"/>
                <a:ext cx="147" cy="179"/>
                <a:chOff x="4555" y="710"/>
                <a:chExt cx="147" cy="179"/>
              </a:xfrm>
            </p:grpSpPr>
            <p:sp>
              <p:nvSpPr>
                <p:cNvPr id="15584" name="Line 78"/>
                <p:cNvSpPr>
                  <a:spLocks noChangeShapeType="1"/>
                </p:cNvSpPr>
                <p:nvPr/>
              </p:nvSpPr>
              <p:spPr bwMode="auto">
                <a:xfrm>
                  <a:off x="4555" y="710"/>
                  <a:ext cx="51" cy="9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5" name="Line 79"/>
                <p:cNvSpPr>
                  <a:spLocks noChangeShapeType="1"/>
                </p:cNvSpPr>
                <p:nvPr/>
              </p:nvSpPr>
              <p:spPr bwMode="auto">
                <a:xfrm>
                  <a:off x="4606" y="800"/>
                  <a:ext cx="96"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6" name="Line 80"/>
                <p:cNvSpPr>
                  <a:spLocks noChangeShapeType="1"/>
                </p:cNvSpPr>
                <p:nvPr/>
              </p:nvSpPr>
              <p:spPr bwMode="auto">
                <a:xfrm flipV="1">
                  <a:off x="4561" y="806"/>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84" name="Group 85"/>
              <p:cNvGrpSpPr>
                <a:grpSpLocks/>
              </p:cNvGrpSpPr>
              <p:nvPr/>
            </p:nvGrpSpPr>
            <p:grpSpPr bwMode="auto">
              <a:xfrm>
                <a:off x="4274" y="895"/>
                <a:ext cx="140" cy="179"/>
                <a:chOff x="4274" y="895"/>
                <a:chExt cx="140" cy="179"/>
              </a:xfrm>
            </p:grpSpPr>
            <p:sp>
              <p:nvSpPr>
                <p:cNvPr id="15581" name="Line 82"/>
                <p:cNvSpPr>
                  <a:spLocks noChangeShapeType="1"/>
                </p:cNvSpPr>
                <p:nvPr/>
              </p:nvSpPr>
              <p:spPr bwMode="auto">
                <a:xfrm>
                  <a:off x="4274" y="895"/>
                  <a:ext cx="51" cy="9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2" name="Line 83"/>
                <p:cNvSpPr>
                  <a:spLocks noChangeShapeType="1"/>
                </p:cNvSpPr>
                <p:nvPr/>
              </p:nvSpPr>
              <p:spPr bwMode="auto">
                <a:xfrm>
                  <a:off x="4325" y="985"/>
                  <a:ext cx="89"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3" name="Line 84"/>
                <p:cNvSpPr>
                  <a:spLocks noChangeShapeType="1"/>
                </p:cNvSpPr>
                <p:nvPr/>
              </p:nvSpPr>
              <p:spPr bwMode="auto">
                <a:xfrm flipV="1">
                  <a:off x="4280" y="991"/>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85" name="Group 89"/>
              <p:cNvGrpSpPr>
                <a:grpSpLocks/>
              </p:cNvGrpSpPr>
              <p:nvPr/>
            </p:nvGrpSpPr>
            <p:grpSpPr bwMode="auto">
              <a:xfrm>
                <a:off x="4006" y="1087"/>
                <a:ext cx="147" cy="172"/>
                <a:chOff x="4006" y="1087"/>
                <a:chExt cx="147" cy="172"/>
              </a:xfrm>
            </p:grpSpPr>
            <p:sp>
              <p:nvSpPr>
                <p:cNvPr id="15578" name="Line 86"/>
                <p:cNvSpPr>
                  <a:spLocks noChangeShapeType="1"/>
                </p:cNvSpPr>
                <p:nvPr/>
              </p:nvSpPr>
              <p:spPr bwMode="auto">
                <a:xfrm>
                  <a:off x="4006" y="1087"/>
                  <a:ext cx="51" cy="8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9" name="Line 87"/>
                <p:cNvSpPr>
                  <a:spLocks noChangeShapeType="1"/>
                </p:cNvSpPr>
                <p:nvPr/>
              </p:nvSpPr>
              <p:spPr bwMode="auto">
                <a:xfrm>
                  <a:off x="4063" y="1176"/>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80" name="Line 88"/>
                <p:cNvSpPr>
                  <a:spLocks noChangeShapeType="1"/>
                </p:cNvSpPr>
                <p:nvPr/>
              </p:nvSpPr>
              <p:spPr bwMode="auto">
                <a:xfrm flipV="1">
                  <a:off x="4012" y="1176"/>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86" name="Group 93"/>
              <p:cNvGrpSpPr>
                <a:grpSpLocks/>
              </p:cNvGrpSpPr>
              <p:nvPr/>
            </p:nvGrpSpPr>
            <p:grpSpPr bwMode="auto">
              <a:xfrm>
                <a:off x="4293" y="1266"/>
                <a:ext cx="141" cy="178"/>
                <a:chOff x="4293" y="1266"/>
                <a:chExt cx="141" cy="178"/>
              </a:xfrm>
            </p:grpSpPr>
            <p:sp>
              <p:nvSpPr>
                <p:cNvPr id="15575" name="Line 90"/>
                <p:cNvSpPr>
                  <a:spLocks noChangeShapeType="1"/>
                </p:cNvSpPr>
                <p:nvPr/>
              </p:nvSpPr>
              <p:spPr bwMode="auto">
                <a:xfrm>
                  <a:off x="4293" y="1266"/>
                  <a:ext cx="51" cy="9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6" name="Line 91"/>
                <p:cNvSpPr>
                  <a:spLocks noChangeShapeType="1"/>
                </p:cNvSpPr>
                <p:nvPr/>
              </p:nvSpPr>
              <p:spPr bwMode="auto">
                <a:xfrm>
                  <a:off x="4344" y="1355"/>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7" name="Line 92"/>
                <p:cNvSpPr>
                  <a:spLocks noChangeShapeType="1"/>
                </p:cNvSpPr>
                <p:nvPr/>
              </p:nvSpPr>
              <p:spPr bwMode="auto">
                <a:xfrm flipV="1">
                  <a:off x="4300" y="1361"/>
                  <a:ext cx="44"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87" name="Group 97"/>
              <p:cNvGrpSpPr>
                <a:grpSpLocks/>
              </p:cNvGrpSpPr>
              <p:nvPr/>
            </p:nvGrpSpPr>
            <p:grpSpPr bwMode="auto">
              <a:xfrm>
                <a:off x="4561" y="1438"/>
                <a:ext cx="147" cy="172"/>
                <a:chOff x="4561" y="1438"/>
                <a:chExt cx="147" cy="172"/>
              </a:xfrm>
            </p:grpSpPr>
            <p:sp>
              <p:nvSpPr>
                <p:cNvPr id="15572" name="Line 94"/>
                <p:cNvSpPr>
                  <a:spLocks noChangeShapeType="1"/>
                </p:cNvSpPr>
                <p:nvPr/>
              </p:nvSpPr>
              <p:spPr bwMode="auto">
                <a:xfrm>
                  <a:off x="4561" y="1438"/>
                  <a:ext cx="51" cy="8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3" name="Line 95"/>
                <p:cNvSpPr>
                  <a:spLocks noChangeShapeType="1"/>
                </p:cNvSpPr>
                <p:nvPr/>
              </p:nvSpPr>
              <p:spPr bwMode="auto">
                <a:xfrm>
                  <a:off x="4612" y="1527"/>
                  <a:ext cx="96"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4" name="Line 96"/>
                <p:cNvSpPr>
                  <a:spLocks noChangeShapeType="1"/>
                </p:cNvSpPr>
                <p:nvPr/>
              </p:nvSpPr>
              <p:spPr bwMode="auto">
                <a:xfrm flipV="1">
                  <a:off x="4568" y="1527"/>
                  <a:ext cx="44"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88" name="Group 101"/>
              <p:cNvGrpSpPr>
                <a:grpSpLocks/>
              </p:cNvGrpSpPr>
              <p:nvPr/>
            </p:nvGrpSpPr>
            <p:grpSpPr bwMode="auto">
              <a:xfrm>
                <a:off x="4561" y="1074"/>
                <a:ext cx="141" cy="179"/>
                <a:chOff x="4561" y="1074"/>
                <a:chExt cx="141" cy="179"/>
              </a:xfrm>
            </p:grpSpPr>
            <p:sp>
              <p:nvSpPr>
                <p:cNvPr id="15569" name="Line 98"/>
                <p:cNvSpPr>
                  <a:spLocks noChangeShapeType="1"/>
                </p:cNvSpPr>
                <p:nvPr/>
              </p:nvSpPr>
              <p:spPr bwMode="auto">
                <a:xfrm>
                  <a:off x="4561" y="1074"/>
                  <a:ext cx="51"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0" name="Line 99"/>
                <p:cNvSpPr>
                  <a:spLocks noChangeShapeType="1"/>
                </p:cNvSpPr>
                <p:nvPr/>
              </p:nvSpPr>
              <p:spPr bwMode="auto">
                <a:xfrm>
                  <a:off x="4612" y="1164"/>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71" name="Line 100"/>
                <p:cNvSpPr>
                  <a:spLocks noChangeShapeType="1"/>
                </p:cNvSpPr>
                <p:nvPr/>
              </p:nvSpPr>
              <p:spPr bwMode="auto">
                <a:xfrm flipV="1">
                  <a:off x="4568" y="1164"/>
                  <a:ext cx="44" cy="8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sp>
            <p:nvSpPr>
              <p:cNvPr id="15531" name="Line 102"/>
              <p:cNvSpPr>
                <a:spLocks noChangeShapeType="1"/>
              </p:cNvSpPr>
              <p:nvPr/>
            </p:nvSpPr>
            <p:spPr bwMode="auto">
              <a:xfrm>
                <a:off x="4012" y="1444"/>
                <a:ext cx="51"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32" name="Line 103"/>
              <p:cNvSpPr>
                <a:spLocks noChangeShapeType="1"/>
              </p:cNvSpPr>
              <p:nvPr/>
            </p:nvSpPr>
            <p:spPr bwMode="auto">
              <a:xfrm>
                <a:off x="4070" y="1534"/>
                <a:ext cx="89"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nvGrpSpPr>
              <p:cNvPr id="13491" name="Group 107"/>
              <p:cNvGrpSpPr>
                <a:grpSpLocks/>
              </p:cNvGrpSpPr>
              <p:nvPr/>
            </p:nvGrpSpPr>
            <p:grpSpPr bwMode="auto">
              <a:xfrm>
                <a:off x="3872" y="1278"/>
                <a:ext cx="147" cy="173"/>
                <a:chOff x="3872" y="1278"/>
                <a:chExt cx="147" cy="173"/>
              </a:xfrm>
            </p:grpSpPr>
            <p:sp>
              <p:nvSpPr>
                <p:cNvPr id="15566" name="Line 104"/>
                <p:cNvSpPr>
                  <a:spLocks noChangeShapeType="1"/>
                </p:cNvSpPr>
                <p:nvPr/>
              </p:nvSpPr>
              <p:spPr bwMode="auto">
                <a:xfrm flipV="1">
                  <a:off x="3968" y="1278"/>
                  <a:ext cx="51"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67" name="Line 105"/>
                <p:cNvSpPr>
                  <a:spLocks noChangeShapeType="1"/>
                </p:cNvSpPr>
                <p:nvPr/>
              </p:nvSpPr>
              <p:spPr bwMode="auto">
                <a:xfrm>
                  <a:off x="3872" y="1361"/>
                  <a:ext cx="89" cy="7"/>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68" name="Line 106"/>
                <p:cNvSpPr>
                  <a:spLocks noChangeShapeType="1"/>
                </p:cNvSpPr>
                <p:nvPr/>
              </p:nvSpPr>
              <p:spPr bwMode="auto">
                <a:xfrm>
                  <a:off x="3968" y="1368"/>
                  <a:ext cx="44"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2" name="Group 111"/>
              <p:cNvGrpSpPr>
                <a:grpSpLocks/>
              </p:cNvGrpSpPr>
              <p:nvPr/>
            </p:nvGrpSpPr>
            <p:grpSpPr bwMode="auto">
              <a:xfrm>
                <a:off x="4153" y="1444"/>
                <a:ext cx="147" cy="179"/>
                <a:chOff x="4153" y="1444"/>
                <a:chExt cx="147" cy="179"/>
              </a:xfrm>
            </p:grpSpPr>
            <p:sp>
              <p:nvSpPr>
                <p:cNvPr id="15563" name="Line 108"/>
                <p:cNvSpPr>
                  <a:spLocks noChangeShapeType="1"/>
                </p:cNvSpPr>
                <p:nvPr/>
              </p:nvSpPr>
              <p:spPr bwMode="auto">
                <a:xfrm flipV="1">
                  <a:off x="4249" y="1444"/>
                  <a:ext cx="51" cy="9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64" name="Line 109"/>
                <p:cNvSpPr>
                  <a:spLocks noChangeShapeType="1"/>
                </p:cNvSpPr>
                <p:nvPr/>
              </p:nvSpPr>
              <p:spPr bwMode="auto">
                <a:xfrm>
                  <a:off x="4153" y="1534"/>
                  <a:ext cx="96"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65" name="Line 110"/>
                <p:cNvSpPr>
                  <a:spLocks noChangeShapeType="1"/>
                </p:cNvSpPr>
                <p:nvPr/>
              </p:nvSpPr>
              <p:spPr bwMode="auto">
                <a:xfrm>
                  <a:off x="4249" y="1540"/>
                  <a:ext cx="44"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3" name="Group 115"/>
              <p:cNvGrpSpPr>
                <a:grpSpLocks/>
              </p:cNvGrpSpPr>
              <p:nvPr/>
            </p:nvGrpSpPr>
            <p:grpSpPr bwMode="auto">
              <a:xfrm>
                <a:off x="4427" y="1266"/>
                <a:ext cx="147" cy="172"/>
                <a:chOff x="4427" y="1266"/>
                <a:chExt cx="147" cy="172"/>
              </a:xfrm>
            </p:grpSpPr>
            <p:sp>
              <p:nvSpPr>
                <p:cNvPr id="15560" name="Line 112"/>
                <p:cNvSpPr>
                  <a:spLocks noChangeShapeType="1"/>
                </p:cNvSpPr>
                <p:nvPr/>
              </p:nvSpPr>
              <p:spPr bwMode="auto">
                <a:xfrm flipV="1">
                  <a:off x="4523" y="1266"/>
                  <a:ext cx="51" cy="8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61" name="Line 113"/>
                <p:cNvSpPr>
                  <a:spLocks noChangeShapeType="1"/>
                </p:cNvSpPr>
                <p:nvPr/>
              </p:nvSpPr>
              <p:spPr bwMode="auto">
                <a:xfrm>
                  <a:off x="4427" y="1349"/>
                  <a:ext cx="90" cy="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62" name="Line 114"/>
                <p:cNvSpPr>
                  <a:spLocks noChangeShapeType="1"/>
                </p:cNvSpPr>
                <p:nvPr/>
              </p:nvSpPr>
              <p:spPr bwMode="auto">
                <a:xfrm>
                  <a:off x="4523" y="1355"/>
                  <a:ext cx="38"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4" name="Group 119"/>
              <p:cNvGrpSpPr>
                <a:grpSpLocks/>
              </p:cNvGrpSpPr>
              <p:nvPr/>
            </p:nvGrpSpPr>
            <p:grpSpPr bwMode="auto">
              <a:xfrm>
                <a:off x="4702" y="1081"/>
                <a:ext cx="147" cy="178"/>
                <a:chOff x="4702" y="1081"/>
                <a:chExt cx="147" cy="178"/>
              </a:xfrm>
            </p:grpSpPr>
            <p:sp>
              <p:nvSpPr>
                <p:cNvPr id="15557" name="Line 116"/>
                <p:cNvSpPr>
                  <a:spLocks noChangeShapeType="1"/>
                </p:cNvSpPr>
                <p:nvPr/>
              </p:nvSpPr>
              <p:spPr bwMode="auto">
                <a:xfrm flipV="1">
                  <a:off x="4791" y="1081"/>
                  <a:ext cx="58" cy="9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8" name="Line 117"/>
                <p:cNvSpPr>
                  <a:spLocks noChangeShapeType="1"/>
                </p:cNvSpPr>
                <p:nvPr/>
              </p:nvSpPr>
              <p:spPr bwMode="auto">
                <a:xfrm>
                  <a:off x="4702" y="1170"/>
                  <a:ext cx="89"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9" name="Line 118"/>
                <p:cNvSpPr>
                  <a:spLocks noChangeShapeType="1"/>
                </p:cNvSpPr>
                <p:nvPr/>
              </p:nvSpPr>
              <p:spPr bwMode="auto">
                <a:xfrm>
                  <a:off x="4791" y="1176"/>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5" name="Group 123"/>
              <p:cNvGrpSpPr>
                <a:grpSpLocks/>
              </p:cNvGrpSpPr>
              <p:nvPr/>
            </p:nvGrpSpPr>
            <p:grpSpPr bwMode="auto">
              <a:xfrm>
                <a:off x="4146" y="1081"/>
                <a:ext cx="147" cy="178"/>
                <a:chOff x="4146" y="1081"/>
                <a:chExt cx="147" cy="178"/>
              </a:xfrm>
            </p:grpSpPr>
            <p:sp>
              <p:nvSpPr>
                <p:cNvPr id="15554" name="Line 120"/>
                <p:cNvSpPr>
                  <a:spLocks noChangeShapeType="1"/>
                </p:cNvSpPr>
                <p:nvPr/>
              </p:nvSpPr>
              <p:spPr bwMode="auto">
                <a:xfrm flipV="1">
                  <a:off x="4242" y="1081"/>
                  <a:ext cx="51" cy="9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5" name="Line 121"/>
                <p:cNvSpPr>
                  <a:spLocks noChangeShapeType="1"/>
                </p:cNvSpPr>
                <p:nvPr/>
              </p:nvSpPr>
              <p:spPr bwMode="auto">
                <a:xfrm>
                  <a:off x="4146" y="1170"/>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6" name="Line 122"/>
                <p:cNvSpPr>
                  <a:spLocks noChangeShapeType="1"/>
                </p:cNvSpPr>
                <p:nvPr/>
              </p:nvSpPr>
              <p:spPr bwMode="auto">
                <a:xfrm>
                  <a:off x="4242" y="1176"/>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6" name="Group 127"/>
              <p:cNvGrpSpPr>
                <a:grpSpLocks/>
              </p:cNvGrpSpPr>
              <p:nvPr/>
            </p:nvGrpSpPr>
            <p:grpSpPr bwMode="auto">
              <a:xfrm>
                <a:off x="3872" y="908"/>
                <a:ext cx="140" cy="179"/>
                <a:chOff x="3872" y="908"/>
                <a:chExt cx="140" cy="179"/>
              </a:xfrm>
            </p:grpSpPr>
            <p:sp>
              <p:nvSpPr>
                <p:cNvPr id="15551" name="Line 124"/>
                <p:cNvSpPr>
                  <a:spLocks noChangeShapeType="1"/>
                </p:cNvSpPr>
                <p:nvPr/>
              </p:nvSpPr>
              <p:spPr bwMode="auto">
                <a:xfrm flipV="1">
                  <a:off x="3961" y="908"/>
                  <a:ext cx="51" cy="9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2" name="Line 125"/>
                <p:cNvSpPr>
                  <a:spLocks noChangeShapeType="1"/>
                </p:cNvSpPr>
                <p:nvPr/>
              </p:nvSpPr>
              <p:spPr bwMode="auto">
                <a:xfrm>
                  <a:off x="3872" y="998"/>
                  <a:ext cx="89"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3" name="Line 126"/>
                <p:cNvSpPr>
                  <a:spLocks noChangeShapeType="1"/>
                </p:cNvSpPr>
                <p:nvPr/>
              </p:nvSpPr>
              <p:spPr bwMode="auto">
                <a:xfrm>
                  <a:off x="3961" y="1004"/>
                  <a:ext cx="4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7" name="Group 131"/>
              <p:cNvGrpSpPr>
                <a:grpSpLocks/>
              </p:cNvGrpSpPr>
              <p:nvPr/>
            </p:nvGrpSpPr>
            <p:grpSpPr bwMode="auto">
              <a:xfrm>
                <a:off x="4146" y="717"/>
                <a:ext cx="141" cy="178"/>
                <a:chOff x="4146" y="717"/>
                <a:chExt cx="141" cy="178"/>
              </a:xfrm>
            </p:grpSpPr>
            <p:sp>
              <p:nvSpPr>
                <p:cNvPr id="15548" name="Line 128"/>
                <p:cNvSpPr>
                  <a:spLocks noChangeShapeType="1"/>
                </p:cNvSpPr>
                <p:nvPr/>
              </p:nvSpPr>
              <p:spPr bwMode="auto">
                <a:xfrm flipV="1">
                  <a:off x="4236" y="717"/>
                  <a:ext cx="51" cy="9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49" name="Line 129"/>
                <p:cNvSpPr>
                  <a:spLocks noChangeShapeType="1"/>
                </p:cNvSpPr>
                <p:nvPr/>
              </p:nvSpPr>
              <p:spPr bwMode="auto">
                <a:xfrm>
                  <a:off x="4146" y="806"/>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50" name="Line 130"/>
                <p:cNvSpPr>
                  <a:spLocks noChangeShapeType="1"/>
                </p:cNvSpPr>
                <p:nvPr/>
              </p:nvSpPr>
              <p:spPr bwMode="auto">
                <a:xfrm>
                  <a:off x="4236" y="812"/>
                  <a:ext cx="44"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8" name="Group 135"/>
              <p:cNvGrpSpPr>
                <a:grpSpLocks/>
              </p:cNvGrpSpPr>
              <p:nvPr/>
            </p:nvGrpSpPr>
            <p:grpSpPr bwMode="auto">
              <a:xfrm>
                <a:off x="4421" y="895"/>
                <a:ext cx="140" cy="179"/>
                <a:chOff x="4421" y="895"/>
                <a:chExt cx="140" cy="179"/>
              </a:xfrm>
            </p:grpSpPr>
            <p:sp>
              <p:nvSpPr>
                <p:cNvPr id="15545" name="Line 132"/>
                <p:cNvSpPr>
                  <a:spLocks noChangeShapeType="1"/>
                </p:cNvSpPr>
                <p:nvPr/>
              </p:nvSpPr>
              <p:spPr bwMode="auto">
                <a:xfrm flipV="1">
                  <a:off x="4510" y="895"/>
                  <a:ext cx="51"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46" name="Line 133"/>
                <p:cNvSpPr>
                  <a:spLocks noChangeShapeType="1"/>
                </p:cNvSpPr>
                <p:nvPr/>
              </p:nvSpPr>
              <p:spPr bwMode="auto">
                <a:xfrm>
                  <a:off x="4421" y="985"/>
                  <a:ext cx="89"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47" name="Line 134"/>
                <p:cNvSpPr>
                  <a:spLocks noChangeShapeType="1"/>
                </p:cNvSpPr>
                <p:nvPr/>
              </p:nvSpPr>
              <p:spPr bwMode="auto">
                <a:xfrm>
                  <a:off x="4510" y="985"/>
                  <a:ext cx="45" cy="8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nvGrpSpPr>
              <p:cNvPr id="13499" name="Group 139"/>
              <p:cNvGrpSpPr>
                <a:grpSpLocks/>
              </p:cNvGrpSpPr>
              <p:nvPr/>
            </p:nvGrpSpPr>
            <p:grpSpPr bwMode="auto">
              <a:xfrm>
                <a:off x="4695" y="704"/>
                <a:ext cx="141" cy="179"/>
                <a:chOff x="4695" y="704"/>
                <a:chExt cx="141" cy="179"/>
              </a:xfrm>
            </p:grpSpPr>
            <p:sp>
              <p:nvSpPr>
                <p:cNvPr id="15542" name="Line 136"/>
                <p:cNvSpPr>
                  <a:spLocks noChangeShapeType="1"/>
                </p:cNvSpPr>
                <p:nvPr/>
              </p:nvSpPr>
              <p:spPr bwMode="auto">
                <a:xfrm flipV="1">
                  <a:off x="4785" y="704"/>
                  <a:ext cx="51" cy="9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43" name="Line 137"/>
                <p:cNvSpPr>
                  <a:spLocks noChangeShapeType="1"/>
                </p:cNvSpPr>
                <p:nvPr/>
              </p:nvSpPr>
              <p:spPr bwMode="auto">
                <a:xfrm>
                  <a:off x="4695" y="793"/>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544" name="Line 138"/>
                <p:cNvSpPr>
                  <a:spLocks noChangeShapeType="1"/>
                </p:cNvSpPr>
                <p:nvPr/>
              </p:nvSpPr>
              <p:spPr bwMode="auto">
                <a:xfrm>
                  <a:off x="4785" y="800"/>
                  <a:ext cx="44"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grpSp>
      </p:grpSp>
      <p:grpSp>
        <p:nvGrpSpPr>
          <p:cNvPr id="21" name="Group 235"/>
          <p:cNvGrpSpPr>
            <a:grpSpLocks/>
          </p:cNvGrpSpPr>
          <p:nvPr/>
        </p:nvGrpSpPr>
        <p:grpSpPr bwMode="auto">
          <a:xfrm>
            <a:off x="6249988" y="3875088"/>
            <a:ext cx="2570162" cy="427037"/>
            <a:chOff x="6249988" y="3875088"/>
            <a:chExt cx="2570162" cy="427037"/>
          </a:xfrm>
        </p:grpSpPr>
        <p:sp>
          <p:nvSpPr>
            <p:cNvPr id="15375" name="Oval 233"/>
            <p:cNvSpPr>
              <a:spLocks noChangeArrowheads="1"/>
            </p:cNvSpPr>
            <p:nvPr/>
          </p:nvSpPr>
          <p:spPr bwMode="auto">
            <a:xfrm>
              <a:off x="6249988" y="4046538"/>
              <a:ext cx="50800" cy="63500"/>
            </a:xfrm>
            <a:prstGeom prst="ellipse">
              <a:avLst/>
            </a:prstGeom>
            <a:solidFill>
              <a:srgbClr val="DD0000"/>
            </a:solidFill>
            <a:ln w="38100">
              <a:solidFill>
                <a:srgbClr val="FF0000"/>
              </a:solidFill>
              <a:round/>
              <a:headEnd/>
              <a:tailEnd/>
            </a:ln>
          </p:spPr>
          <p:txBody>
            <a:bodyPr/>
            <a:lstStyle/>
            <a:p>
              <a:pPr>
                <a:defRPr/>
              </a:pPr>
              <a:endParaRPr lang="en-AU" sz="2000">
                <a:latin typeface="+mn-lt"/>
                <a:cs typeface="Arial" charset="0"/>
              </a:endParaRPr>
            </a:p>
          </p:txBody>
        </p:sp>
        <p:sp>
          <p:nvSpPr>
            <p:cNvPr id="15376" name="Oval 234"/>
            <p:cNvSpPr>
              <a:spLocks noChangeArrowheads="1"/>
            </p:cNvSpPr>
            <p:nvPr/>
          </p:nvSpPr>
          <p:spPr bwMode="auto">
            <a:xfrm>
              <a:off x="7265988" y="4021138"/>
              <a:ext cx="127000" cy="114300"/>
            </a:xfrm>
            <a:prstGeom prst="ellipse">
              <a:avLst/>
            </a:prstGeom>
            <a:solidFill>
              <a:srgbClr val="0000AA"/>
            </a:solidFill>
            <a:ln w="38100">
              <a:solidFill>
                <a:srgbClr val="000099"/>
              </a:solidFill>
              <a:round/>
              <a:headEnd/>
              <a:tailEnd/>
            </a:ln>
          </p:spPr>
          <p:txBody>
            <a:bodyPr/>
            <a:lstStyle/>
            <a:p>
              <a:pPr>
                <a:defRPr/>
              </a:pPr>
              <a:endParaRPr lang="en-AU">
                <a:latin typeface="+mn-lt"/>
                <a:cs typeface="Arial" charset="0"/>
              </a:endParaRPr>
            </a:p>
          </p:txBody>
        </p:sp>
        <p:sp>
          <p:nvSpPr>
            <p:cNvPr id="15377" name="Rectangle 235"/>
            <p:cNvSpPr>
              <a:spLocks noChangeArrowheads="1"/>
            </p:cNvSpPr>
            <p:nvPr/>
          </p:nvSpPr>
          <p:spPr bwMode="auto">
            <a:xfrm>
              <a:off x="6383338" y="3875088"/>
              <a:ext cx="241300" cy="307975"/>
            </a:xfrm>
            <a:prstGeom prst="rect">
              <a:avLst/>
            </a:prstGeom>
            <a:noFill/>
            <a:ln w="9525">
              <a:noFill/>
              <a:miter lim="800000"/>
              <a:headEnd/>
              <a:tailEnd/>
            </a:ln>
          </p:spPr>
          <p:txBody>
            <a:bodyPr wrap="none" lIns="0" tIns="0" rIns="0" bIns="0">
              <a:spAutoFit/>
            </a:bodyPr>
            <a:lstStyle/>
            <a:p>
              <a:pPr>
                <a:defRPr/>
              </a:pPr>
              <a:r>
                <a:rPr lang="en-US" sz="2000" b="1" dirty="0">
                  <a:solidFill>
                    <a:srgbClr val="FF0000"/>
                  </a:solidFill>
                  <a:latin typeface="+mn-lt"/>
                  <a:cs typeface="Arial" charset="0"/>
                </a:rPr>
                <a:t>Si</a:t>
              </a:r>
              <a:endParaRPr lang="en-US" sz="2000" b="1" dirty="0">
                <a:latin typeface="+mn-lt"/>
                <a:cs typeface="Arial" charset="0"/>
              </a:endParaRPr>
            </a:p>
          </p:txBody>
        </p:sp>
        <p:sp>
          <p:nvSpPr>
            <p:cNvPr id="15378" name="Rectangle 237"/>
            <p:cNvSpPr>
              <a:spLocks noChangeArrowheads="1"/>
            </p:cNvSpPr>
            <p:nvPr/>
          </p:nvSpPr>
          <p:spPr bwMode="auto">
            <a:xfrm>
              <a:off x="7513638" y="3875088"/>
              <a:ext cx="1306512" cy="427037"/>
            </a:xfrm>
            <a:prstGeom prst="rect">
              <a:avLst/>
            </a:prstGeom>
            <a:noFill/>
            <a:ln w="9525">
              <a:noFill/>
              <a:miter lim="800000"/>
              <a:headEnd/>
              <a:tailEnd/>
            </a:ln>
          </p:spPr>
          <p:txBody>
            <a:bodyPr wrap="none" lIns="0" tIns="0" rIns="0" bIns="0">
              <a:spAutoFit/>
            </a:bodyPr>
            <a:lstStyle/>
            <a:p>
              <a:pPr>
                <a:defRPr/>
              </a:pPr>
              <a:r>
                <a:rPr lang="en-US" sz="2800" b="1">
                  <a:solidFill>
                    <a:srgbClr val="0000AA"/>
                  </a:solidFill>
                  <a:latin typeface="+mn-lt"/>
                  <a:cs typeface="Arial" charset="0"/>
                </a:rPr>
                <a:t>Oxygen</a:t>
              </a:r>
              <a:endParaRPr lang="en-US" b="1">
                <a:latin typeface="+mn-lt"/>
                <a:cs typeface="Arial" charset="0"/>
              </a:endParaRPr>
            </a:p>
          </p:txBody>
        </p:sp>
      </p:grpSp>
      <p:grpSp>
        <p:nvGrpSpPr>
          <p:cNvPr id="22" name="Group 232"/>
          <p:cNvGrpSpPr>
            <a:grpSpLocks/>
          </p:cNvGrpSpPr>
          <p:nvPr/>
        </p:nvGrpSpPr>
        <p:grpSpPr bwMode="auto">
          <a:xfrm>
            <a:off x="369888" y="1939925"/>
            <a:ext cx="5857875" cy="1489075"/>
            <a:chOff x="369888" y="1939925"/>
            <a:chExt cx="5857875" cy="1489075"/>
          </a:xfrm>
        </p:grpSpPr>
        <p:sp>
          <p:nvSpPr>
            <p:cNvPr id="15363" name="Rectangle 2"/>
            <p:cNvSpPr>
              <a:spLocks noChangeArrowheads="1"/>
            </p:cNvSpPr>
            <p:nvPr/>
          </p:nvSpPr>
          <p:spPr bwMode="auto">
            <a:xfrm>
              <a:off x="455613" y="1939925"/>
              <a:ext cx="5772150"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  atoms pack in dense periodic, 3D arrays</a:t>
              </a:r>
            </a:p>
          </p:txBody>
        </p:sp>
        <p:sp>
          <p:nvSpPr>
            <p:cNvPr id="15365" name="Rectangle 4"/>
            <p:cNvSpPr>
              <a:spLocks noChangeArrowheads="1"/>
            </p:cNvSpPr>
            <p:nvPr/>
          </p:nvSpPr>
          <p:spPr bwMode="auto">
            <a:xfrm>
              <a:off x="2465388" y="2320925"/>
              <a:ext cx="2190750" cy="1108075"/>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-metals</a:t>
              </a:r>
            </a:p>
            <a:p>
              <a:pPr>
                <a:defRPr/>
              </a:pPr>
              <a:r>
                <a:rPr lang="en-US" dirty="0">
                  <a:latin typeface="+mn-lt"/>
                  <a:cs typeface="Times New Roman" pitchFamily="18" charset="0"/>
                </a:rPr>
                <a:t>-many ceramics</a:t>
              </a:r>
            </a:p>
            <a:p>
              <a:pPr>
                <a:defRPr/>
              </a:pPr>
              <a:r>
                <a:rPr lang="en-US" dirty="0">
                  <a:latin typeface="+mn-lt"/>
                  <a:cs typeface="Times New Roman" pitchFamily="18" charset="0"/>
                </a:rPr>
                <a:t>-some polymers</a:t>
              </a:r>
            </a:p>
          </p:txBody>
        </p:sp>
        <p:sp>
          <p:nvSpPr>
            <p:cNvPr id="15379" name="Rectangle 240"/>
            <p:cNvSpPr>
              <a:spLocks noChangeArrowheads="1"/>
            </p:cNvSpPr>
            <p:nvPr/>
          </p:nvSpPr>
          <p:spPr bwMode="auto">
            <a:xfrm>
              <a:off x="369888" y="2251075"/>
              <a:ext cx="1762125" cy="461963"/>
            </a:xfrm>
            <a:prstGeom prst="rect">
              <a:avLst/>
            </a:prstGeom>
            <a:noFill/>
            <a:ln w="9525">
              <a:noFill/>
              <a:prstDash val="dash"/>
              <a:miter lim="800000"/>
              <a:headEnd/>
              <a:tailEnd/>
            </a:ln>
          </p:spPr>
          <p:txBody>
            <a:bodyPr wrap="none">
              <a:spAutoFit/>
            </a:bodyPr>
            <a:lstStyle/>
            <a:p>
              <a:pPr>
                <a:defRPr/>
              </a:pPr>
              <a:r>
                <a:rPr lang="en-US" dirty="0">
                  <a:latin typeface="+mn-lt"/>
                  <a:cs typeface="Times New Roman" pitchFamily="18" charset="0"/>
                </a:rPr>
                <a:t>•  typical of:</a:t>
              </a:r>
            </a:p>
          </p:txBody>
        </p:sp>
      </p:grpSp>
      <p:grpSp>
        <p:nvGrpSpPr>
          <p:cNvPr id="23" name="Group 233"/>
          <p:cNvGrpSpPr>
            <a:grpSpLocks/>
          </p:cNvGrpSpPr>
          <p:nvPr/>
        </p:nvGrpSpPr>
        <p:grpSpPr bwMode="auto">
          <a:xfrm>
            <a:off x="381000" y="3933825"/>
            <a:ext cx="4813300" cy="2447925"/>
            <a:chOff x="381000" y="3933825"/>
            <a:chExt cx="4813300" cy="2447925"/>
          </a:xfrm>
        </p:grpSpPr>
        <p:sp>
          <p:nvSpPr>
            <p:cNvPr id="15366" name="Rectangle 6"/>
            <p:cNvSpPr>
              <a:spLocks noChangeArrowheads="1"/>
            </p:cNvSpPr>
            <p:nvPr/>
          </p:nvSpPr>
          <p:spPr bwMode="auto">
            <a:xfrm>
              <a:off x="496888" y="4624388"/>
              <a:ext cx="4610100" cy="368300"/>
            </a:xfrm>
            <a:prstGeom prst="rect">
              <a:avLst/>
            </a:prstGeom>
            <a:noFill/>
            <a:ln w="9525">
              <a:noFill/>
              <a:miter lim="800000"/>
              <a:headEnd/>
              <a:tailEnd/>
            </a:ln>
          </p:spPr>
          <p:txBody>
            <a:bodyPr wrap="none" lIns="0" tIns="0" rIns="0" bIns="0">
              <a:spAutoFit/>
            </a:bodyPr>
            <a:lstStyle/>
            <a:p>
              <a:pPr>
                <a:defRPr/>
              </a:pPr>
              <a:r>
                <a:rPr lang="en-US">
                  <a:latin typeface="+mn-lt"/>
                  <a:cs typeface="Times New Roman" pitchFamily="18" charset="0"/>
                </a:rPr>
                <a:t>•  atoms have no periodic packing</a:t>
              </a:r>
            </a:p>
          </p:txBody>
        </p:sp>
        <p:sp>
          <p:nvSpPr>
            <p:cNvPr id="15367" name="Rectangle 7"/>
            <p:cNvSpPr>
              <a:spLocks noChangeArrowheads="1"/>
            </p:cNvSpPr>
            <p:nvPr/>
          </p:nvSpPr>
          <p:spPr bwMode="auto">
            <a:xfrm>
              <a:off x="381000" y="3933825"/>
              <a:ext cx="3711575" cy="460375"/>
            </a:xfrm>
            <a:prstGeom prst="rect">
              <a:avLst/>
            </a:prstGeom>
            <a:noFill/>
            <a:ln w="9525">
              <a:noFill/>
              <a:miter lim="800000"/>
              <a:headEnd/>
              <a:tailEnd/>
            </a:ln>
          </p:spPr>
          <p:txBody>
            <a:bodyPr wrap="none">
              <a:spAutoFit/>
            </a:bodyPr>
            <a:lstStyle/>
            <a:p>
              <a:pPr>
                <a:defRPr/>
              </a:pPr>
              <a:r>
                <a:rPr lang="en-US" dirty="0" err="1">
                  <a:solidFill>
                    <a:srgbClr val="00B0F0"/>
                  </a:solidFill>
                  <a:latin typeface="+mn-lt"/>
                  <a:cs typeface="Times New Roman" pitchFamily="18" charset="0"/>
                </a:rPr>
                <a:t>Noncrystalline</a:t>
              </a:r>
              <a:r>
                <a:rPr lang="en-US" dirty="0">
                  <a:latin typeface="+mn-lt"/>
                  <a:cs typeface="Times New Roman" pitchFamily="18" charset="0"/>
                </a:rPr>
                <a:t> materials...</a:t>
              </a:r>
            </a:p>
          </p:txBody>
        </p:sp>
        <p:sp>
          <p:nvSpPr>
            <p:cNvPr id="15368" name="Rectangle 8"/>
            <p:cNvSpPr>
              <a:spLocks noChangeArrowheads="1"/>
            </p:cNvSpPr>
            <p:nvPr/>
          </p:nvSpPr>
          <p:spPr bwMode="auto">
            <a:xfrm>
              <a:off x="2506663" y="5002213"/>
              <a:ext cx="2687637" cy="738187"/>
            </a:xfrm>
            <a:prstGeom prst="rect">
              <a:avLst/>
            </a:prstGeom>
            <a:noFill/>
            <a:ln w="9525">
              <a:noFill/>
              <a:miter lim="800000"/>
              <a:headEnd/>
              <a:tailEnd/>
            </a:ln>
          </p:spPr>
          <p:txBody>
            <a:bodyPr wrap="none" lIns="0" tIns="0" rIns="0" bIns="0">
              <a:spAutoFit/>
            </a:bodyPr>
            <a:lstStyle/>
            <a:p>
              <a:pPr>
                <a:defRPr/>
              </a:pPr>
              <a:r>
                <a:rPr lang="en-US">
                  <a:latin typeface="+mn-lt"/>
                  <a:cs typeface="Times New Roman" pitchFamily="18" charset="0"/>
                </a:rPr>
                <a:t>-complex structures</a:t>
              </a:r>
            </a:p>
            <a:p>
              <a:pPr>
                <a:defRPr/>
              </a:pPr>
              <a:r>
                <a:rPr lang="en-US">
                  <a:latin typeface="+mn-lt"/>
                  <a:cs typeface="Times New Roman" pitchFamily="18" charset="0"/>
                </a:rPr>
                <a:t>-rapid cooling</a:t>
              </a:r>
            </a:p>
          </p:txBody>
        </p:sp>
        <p:sp>
          <p:nvSpPr>
            <p:cNvPr id="15371" name="Rectangle 13"/>
            <p:cNvSpPr>
              <a:spLocks noChangeArrowheads="1"/>
            </p:cNvSpPr>
            <p:nvPr/>
          </p:nvSpPr>
          <p:spPr bwMode="auto">
            <a:xfrm>
              <a:off x="381000" y="5919788"/>
              <a:ext cx="4264025" cy="461962"/>
            </a:xfrm>
            <a:prstGeom prst="rect">
              <a:avLst/>
            </a:prstGeom>
            <a:noFill/>
            <a:ln w="9525">
              <a:noFill/>
              <a:miter lim="800000"/>
              <a:headEnd/>
              <a:tailEnd/>
            </a:ln>
          </p:spPr>
          <p:txBody>
            <a:bodyPr wrap="none">
              <a:spAutoFit/>
            </a:bodyPr>
            <a:lstStyle/>
            <a:p>
              <a:pPr>
                <a:defRPr/>
              </a:pPr>
              <a:r>
                <a:rPr lang="en-US" dirty="0">
                  <a:latin typeface="+mn-lt"/>
                  <a:cs typeface="Times New Roman" pitchFamily="18" charset="0"/>
                </a:rPr>
                <a:t>"</a:t>
              </a:r>
              <a:r>
                <a:rPr lang="en-US" dirty="0">
                  <a:solidFill>
                    <a:srgbClr val="00B0F0"/>
                  </a:solidFill>
                  <a:latin typeface="+mn-lt"/>
                  <a:cs typeface="Times New Roman" pitchFamily="18" charset="0"/>
                </a:rPr>
                <a:t>Amorphous</a:t>
              </a:r>
              <a:r>
                <a:rPr lang="en-US" dirty="0">
                  <a:latin typeface="+mn-lt"/>
                  <a:cs typeface="Times New Roman" pitchFamily="18" charset="0"/>
                </a:rPr>
                <a:t>" = </a:t>
              </a:r>
              <a:r>
                <a:rPr lang="en-US" dirty="0" err="1">
                  <a:latin typeface="+mn-lt"/>
                  <a:cs typeface="Times New Roman" pitchFamily="18" charset="0"/>
                </a:rPr>
                <a:t>Noncrystalline</a:t>
              </a:r>
              <a:endParaRPr lang="en-US" dirty="0">
                <a:latin typeface="+mn-lt"/>
                <a:cs typeface="Times New Roman" pitchFamily="18" charset="0"/>
              </a:endParaRPr>
            </a:p>
          </p:txBody>
        </p:sp>
        <p:sp>
          <p:nvSpPr>
            <p:cNvPr id="15380" name="Rectangle 241"/>
            <p:cNvSpPr>
              <a:spLocks noChangeArrowheads="1"/>
            </p:cNvSpPr>
            <p:nvPr/>
          </p:nvSpPr>
          <p:spPr bwMode="auto">
            <a:xfrm>
              <a:off x="395288" y="4940300"/>
              <a:ext cx="1898650" cy="461963"/>
            </a:xfrm>
            <a:prstGeom prst="rect">
              <a:avLst/>
            </a:prstGeom>
            <a:noFill/>
            <a:ln w="9525">
              <a:noFill/>
              <a:prstDash val="dash"/>
              <a:miter lim="800000"/>
              <a:headEnd/>
              <a:tailEnd/>
            </a:ln>
          </p:spPr>
          <p:txBody>
            <a:bodyPr wrap="none">
              <a:spAutoFit/>
            </a:bodyPr>
            <a:lstStyle/>
            <a:p>
              <a:pPr>
                <a:defRPr/>
              </a:pPr>
              <a:r>
                <a:rPr lang="en-US">
                  <a:latin typeface="+mn-lt"/>
                  <a:cs typeface="Times New Roman" pitchFamily="18" charset="0"/>
                </a:rPr>
                <a:t>•  occurs for:</a:t>
              </a:r>
            </a:p>
          </p:txBody>
        </p:sp>
      </p:grpSp>
      <p:grpSp>
        <p:nvGrpSpPr>
          <p:cNvPr id="24" name="Group 236"/>
          <p:cNvGrpSpPr>
            <a:grpSpLocks/>
          </p:cNvGrpSpPr>
          <p:nvPr/>
        </p:nvGrpSpPr>
        <p:grpSpPr bwMode="auto">
          <a:xfrm>
            <a:off x="6294438" y="4471988"/>
            <a:ext cx="2849562" cy="2386012"/>
            <a:chOff x="6294438" y="4471988"/>
            <a:chExt cx="2849562" cy="2386012"/>
          </a:xfrm>
        </p:grpSpPr>
        <p:sp>
          <p:nvSpPr>
            <p:cNvPr id="15370" name="Rectangle 12"/>
            <p:cNvSpPr>
              <a:spLocks noChangeArrowheads="1"/>
            </p:cNvSpPr>
            <p:nvPr/>
          </p:nvSpPr>
          <p:spPr bwMode="auto">
            <a:xfrm>
              <a:off x="6294438" y="5919788"/>
              <a:ext cx="2347912" cy="400050"/>
            </a:xfrm>
            <a:prstGeom prst="rect">
              <a:avLst/>
            </a:prstGeom>
            <a:noFill/>
            <a:ln w="9525">
              <a:noFill/>
              <a:miter lim="800000"/>
              <a:headEnd/>
              <a:tailEnd/>
            </a:ln>
          </p:spPr>
          <p:txBody>
            <a:bodyPr wrap="none">
              <a:spAutoFit/>
            </a:bodyPr>
            <a:lstStyle/>
            <a:p>
              <a:pPr>
                <a:defRPr/>
              </a:pPr>
              <a:r>
                <a:rPr lang="en-US" sz="2000" dirty="0" err="1">
                  <a:latin typeface="+mn-lt"/>
                  <a:cs typeface="Arial" charset="0"/>
                </a:rPr>
                <a:t>noncrystalline</a:t>
              </a:r>
              <a:r>
                <a:rPr lang="en-US" sz="2000" dirty="0">
                  <a:latin typeface="+mn-lt"/>
                  <a:cs typeface="Arial" charset="0"/>
                </a:rPr>
                <a:t> SiO</a:t>
              </a:r>
              <a:r>
                <a:rPr lang="en-US" sz="2000" baseline="-2000" dirty="0">
                  <a:latin typeface="+mn-lt"/>
                  <a:cs typeface="Arial" charset="0"/>
                </a:rPr>
                <a:t>2</a:t>
              </a:r>
              <a:endParaRPr lang="en-US" sz="2000" dirty="0">
                <a:latin typeface="+mn-lt"/>
                <a:cs typeface="Arial" charset="0"/>
              </a:endParaRPr>
            </a:p>
          </p:txBody>
        </p:sp>
        <p:grpSp>
          <p:nvGrpSpPr>
            <p:cNvPr id="13323" name="Group 141"/>
            <p:cNvGrpSpPr>
              <a:grpSpLocks noChangeAspect="1"/>
            </p:cNvGrpSpPr>
            <p:nvPr/>
          </p:nvGrpSpPr>
          <p:grpSpPr bwMode="auto">
            <a:xfrm>
              <a:off x="6484938" y="4471988"/>
              <a:ext cx="1828800" cy="1522412"/>
              <a:chOff x="3864" y="2544"/>
              <a:chExt cx="1152" cy="959"/>
            </a:xfrm>
          </p:grpSpPr>
          <p:sp>
            <p:nvSpPr>
              <p:cNvPr id="15381" name="AutoShape 140"/>
              <p:cNvSpPr>
                <a:spLocks noChangeAspect="1" noChangeArrowheads="1" noTextEdit="1"/>
              </p:cNvSpPr>
              <p:nvPr/>
            </p:nvSpPr>
            <p:spPr bwMode="auto">
              <a:xfrm>
                <a:off x="3864" y="2544"/>
                <a:ext cx="1152" cy="959"/>
              </a:xfrm>
              <a:prstGeom prst="rect">
                <a:avLst/>
              </a:prstGeom>
              <a:noFill/>
              <a:ln w="9525">
                <a:noFill/>
                <a:miter lim="800000"/>
                <a:headEnd/>
                <a:tailEnd/>
              </a:ln>
            </p:spPr>
            <p:txBody>
              <a:bodyPr/>
              <a:lstStyle/>
              <a:p>
                <a:pPr>
                  <a:defRPr/>
                </a:pPr>
                <a:endParaRPr lang="en-AU">
                  <a:latin typeface="+mn-lt"/>
                  <a:cs typeface="Arial" charset="0"/>
                </a:endParaRPr>
              </a:p>
            </p:txBody>
          </p:sp>
          <p:sp>
            <p:nvSpPr>
              <p:cNvPr id="15382" name="Oval 142"/>
              <p:cNvSpPr>
                <a:spLocks noChangeArrowheads="1"/>
              </p:cNvSpPr>
              <p:nvPr/>
            </p:nvSpPr>
            <p:spPr bwMode="auto">
              <a:xfrm>
                <a:off x="3970" y="3287"/>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383" name="Oval 143"/>
              <p:cNvSpPr>
                <a:spLocks noChangeArrowheads="1"/>
              </p:cNvSpPr>
              <p:nvPr/>
            </p:nvSpPr>
            <p:spPr bwMode="auto">
              <a:xfrm>
                <a:off x="3976" y="3171"/>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84" name="Oval 144"/>
              <p:cNvSpPr>
                <a:spLocks noChangeArrowheads="1"/>
              </p:cNvSpPr>
              <p:nvPr/>
            </p:nvSpPr>
            <p:spPr bwMode="auto">
              <a:xfrm>
                <a:off x="4034" y="3332"/>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85" name="Oval 145"/>
              <p:cNvSpPr>
                <a:spLocks noChangeArrowheads="1"/>
              </p:cNvSpPr>
              <p:nvPr/>
            </p:nvSpPr>
            <p:spPr bwMode="auto">
              <a:xfrm>
                <a:off x="3870" y="3316"/>
                <a:ext cx="58" cy="58"/>
              </a:xfrm>
              <a:prstGeom prst="ellipse">
                <a:avLst/>
              </a:prstGeom>
              <a:solidFill>
                <a:srgbClr val="000099"/>
              </a:solidFill>
              <a:ln w="9525">
                <a:noFill/>
                <a:round/>
                <a:headEnd/>
                <a:tailEnd/>
              </a:ln>
            </p:spPr>
            <p:txBody>
              <a:bodyPr/>
              <a:lstStyle/>
              <a:p>
                <a:pPr>
                  <a:defRPr/>
                </a:pPr>
                <a:endParaRPr lang="en-AU">
                  <a:latin typeface="+mn-lt"/>
                  <a:cs typeface="Arial" charset="0"/>
                </a:endParaRPr>
              </a:p>
            </p:txBody>
          </p:sp>
          <p:sp>
            <p:nvSpPr>
              <p:cNvPr id="15386" name="Oval 146"/>
              <p:cNvSpPr>
                <a:spLocks noChangeArrowheads="1"/>
              </p:cNvSpPr>
              <p:nvPr/>
            </p:nvSpPr>
            <p:spPr bwMode="auto">
              <a:xfrm>
                <a:off x="4253" y="3300"/>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387" name="Oval 147"/>
              <p:cNvSpPr>
                <a:spLocks noChangeArrowheads="1"/>
              </p:cNvSpPr>
              <p:nvPr/>
            </p:nvSpPr>
            <p:spPr bwMode="auto">
              <a:xfrm>
                <a:off x="4259" y="3171"/>
                <a:ext cx="66"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88" name="Oval 148"/>
              <p:cNvSpPr>
                <a:spLocks noChangeArrowheads="1"/>
              </p:cNvSpPr>
              <p:nvPr/>
            </p:nvSpPr>
            <p:spPr bwMode="auto">
              <a:xfrm>
                <a:off x="4304" y="3345"/>
                <a:ext cx="59"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89" name="Oval 149"/>
              <p:cNvSpPr>
                <a:spLocks noChangeArrowheads="1"/>
              </p:cNvSpPr>
              <p:nvPr/>
            </p:nvSpPr>
            <p:spPr bwMode="auto">
              <a:xfrm>
                <a:off x="4150" y="3306"/>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0" name="Oval 150"/>
              <p:cNvSpPr>
                <a:spLocks noChangeArrowheads="1"/>
              </p:cNvSpPr>
              <p:nvPr/>
            </p:nvSpPr>
            <p:spPr bwMode="auto">
              <a:xfrm>
                <a:off x="4420" y="3177"/>
                <a:ext cx="59" cy="60"/>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1" name="Oval 151"/>
              <p:cNvSpPr>
                <a:spLocks noChangeArrowheads="1"/>
              </p:cNvSpPr>
              <p:nvPr/>
            </p:nvSpPr>
            <p:spPr bwMode="auto">
              <a:xfrm>
                <a:off x="4574" y="3216"/>
                <a:ext cx="60"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2" name="Oval 152"/>
              <p:cNvSpPr>
                <a:spLocks noChangeArrowheads="1"/>
              </p:cNvSpPr>
              <p:nvPr/>
            </p:nvSpPr>
            <p:spPr bwMode="auto">
              <a:xfrm>
                <a:off x="3879" y="3023"/>
                <a:ext cx="66"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3" name="Oval 153"/>
              <p:cNvSpPr>
                <a:spLocks noChangeArrowheads="1"/>
              </p:cNvSpPr>
              <p:nvPr/>
            </p:nvSpPr>
            <p:spPr bwMode="auto">
              <a:xfrm>
                <a:off x="4047" y="3016"/>
                <a:ext cx="59" cy="60"/>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4" name="Oval 154"/>
              <p:cNvSpPr>
                <a:spLocks noChangeArrowheads="1"/>
              </p:cNvSpPr>
              <p:nvPr/>
            </p:nvSpPr>
            <p:spPr bwMode="auto">
              <a:xfrm>
                <a:off x="4201" y="2946"/>
                <a:ext cx="59"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5" name="Oval 155"/>
              <p:cNvSpPr>
                <a:spLocks noChangeArrowheads="1"/>
              </p:cNvSpPr>
              <p:nvPr/>
            </p:nvSpPr>
            <p:spPr bwMode="auto">
              <a:xfrm>
                <a:off x="4085" y="2830"/>
                <a:ext cx="60"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6" name="Oval 156"/>
              <p:cNvSpPr>
                <a:spLocks noChangeArrowheads="1"/>
              </p:cNvSpPr>
              <p:nvPr/>
            </p:nvSpPr>
            <p:spPr bwMode="auto">
              <a:xfrm>
                <a:off x="3937" y="2759"/>
                <a:ext cx="60"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7" name="Oval 157"/>
              <p:cNvSpPr>
                <a:spLocks noChangeArrowheads="1"/>
              </p:cNvSpPr>
              <p:nvPr/>
            </p:nvSpPr>
            <p:spPr bwMode="auto">
              <a:xfrm>
                <a:off x="4073" y="2650"/>
                <a:ext cx="59"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8" name="Oval 158"/>
              <p:cNvSpPr>
                <a:spLocks noChangeArrowheads="1"/>
              </p:cNvSpPr>
              <p:nvPr/>
            </p:nvSpPr>
            <p:spPr bwMode="auto">
              <a:xfrm>
                <a:off x="4381" y="2675"/>
                <a:ext cx="60" cy="60"/>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399" name="Oval 159"/>
              <p:cNvSpPr>
                <a:spLocks noChangeArrowheads="1"/>
              </p:cNvSpPr>
              <p:nvPr/>
            </p:nvSpPr>
            <p:spPr bwMode="auto">
              <a:xfrm>
                <a:off x="4324" y="2843"/>
                <a:ext cx="65"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0" name="Oval 160"/>
              <p:cNvSpPr>
                <a:spLocks noChangeArrowheads="1"/>
              </p:cNvSpPr>
              <p:nvPr/>
            </p:nvSpPr>
            <p:spPr bwMode="auto">
              <a:xfrm>
                <a:off x="4349" y="3023"/>
                <a:ext cx="59"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1" name="Oval 161"/>
              <p:cNvSpPr>
                <a:spLocks noChangeArrowheads="1"/>
              </p:cNvSpPr>
              <p:nvPr/>
            </p:nvSpPr>
            <p:spPr bwMode="auto">
              <a:xfrm>
                <a:off x="4465" y="3345"/>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2" name="Oval 162"/>
              <p:cNvSpPr>
                <a:spLocks noChangeArrowheads="1"/>
              </p:cNvSpPr>
              <p:nvPr/>
            </p:nvSpPr>
            <p:spPr bwMode="auto">
              <a:xfrm>
                <a:off x="4729" y="3409"/>
                <a:ext cx="66"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3" name="Oval 163"/>
              <p:cNvSpPr>
                <a:spLocks noChangeArrowheads="1"/>
              </p:cNvSpPr>
              <p:nvPr/>
            </p:nvSpPr>
            <p:spPr bwMode="auto">
              <a:xfrm>
                <a:off x="4877" y="3332"/>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4" name="Oval 164"/>
              <p:cNvSpPr>
                <a:spLocks noChangeArrowheads="1"/>
              </p:cNvSpPr>
              <p:nvPr/>
            </p:nvSpPr>
            <p:spPr bwMode="auto">
              <a:xfrm>
                <a:off x="4735" y="3229"/>
                <a:ext cx="66"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5" name="Oval 165"/>
              <p:cNvSpPr>
                <a:spLocks noChangeArrowheads="1"/>
              </p:cNvSpPr>
              <p:nvPr/>
            </p:nvSpPr>
            <p:spPr bwMode="auto">
              <a:xfrm>
                <a:off x="4665" y="3081"/>
                <a:ext cx="65"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6" name="Oval 166"/>
              <p:cNvSpPr>
                <a:spLocks noChangeArrowheads="1"/>
              </p:cNvSpPr>
              <p:nvPr/>
            </p:nvSpPr>
            <p:spPr bwMode="auto">
              <a:xfrm>
                <a:off x="4774" y="2952"/>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7" name="Oval 167"/>
              <p:cNvSpPr>
                <a:spLocks noChangeArrowheads="1"/>
              </p:cNvSpPr>
              <p:nvPr/>
            </p:nvSpPr>
            <p:spPr bwMode="auto">
              <a:xfrm>
                <a:off x="4928" y="2881"/>
                <a:ext cx="60"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8" name="Oval 168"/>
              <p:cNvSpPr>
                <a:spLocks noChangeArrowheads="1"/>
              </p:cNvSpPr>
              <p:nvPr/>
            </p:nvSpPr>
            <p:spPr bwMode="auto">
              <a:xfrm>
                <a:off x="4800" y="2778"/>
                <a:ext cx="65"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09" name="Oval 169"/>
              <p:cNvSpPr>
                <a:spLocks noChangeArrowheads="1"/>
              </p:cNvSpPr>
              <p:nvPr/>
            </p:nvSpPr>
            <p:spPr bwMode="auto">
              <a:xfrm>
                <a:off x="4620" y="2913"/>
                <a:ext cx="65"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10" name="Oval 170"/>
              <p:cNvSpPr>
                <a:spLocks noChangeArrowheads="1"/>
              </p:cNvSpPr>
              <p:nvPr/>
            </p:nvSpPr>
            <p:spPr bwMode="auto">
              <a:xfrm>
                <a:off x="4484" y="2810"/>
                <a:ext cx="66"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11" name="Oval 171"/>
              <p:cNvSpPr>
                <a:spLocks noChangeArrowheads="1"/>
              </p:cNvSpPr>
              <p:nvPr/>
            </p:nvSpPr>
            <p:spPr bwMode="auto">
              <a:xfrm>
                <a:off x="4626" y="2727"/>
                <a:ext cx="59" cy="65"/>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12" name="Oval 172"/>
              <p:cNvSpPr>
                <a:spLocks noChangeArrowheads="1"/>
              </p:cNvSpPr>
              <p:nvPr/>
            </p:nvSpPr>
            <p:spPr bwMode="auto">
              <a:xfrm>
                <a:off x="4909" y="2643"/>
                <a:ext cx="59" cy="66"/>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13" name="Oval 173"/>
              <p:cNvSpPr>
                <a:spLocks noChangeArrowheads="1"/>
              </p:cNvSpPr>
              <p:nvPr/>
            </p:nvSpPr>
            <p:spPr bwMode="auto">
              <a:xfrm>
                <a:off x="4748" y="2611"/>
                <a:ext cx="59" cy="59"/>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14" name="Oval 174"/>
              <p:cNvSpPr>
                <a:spLocks noChangeArrowheads="1"/>
              </p:cNvSpPr>
              <p:nvPr/>
            </p:nvSpPr>
            <p:spPr bwMode="auto">
              <a:xfrm>
                <a:off x="4600" y="2559"/>
                <a:ext cx="59" cy="60"/>
              </a:xfrm>
              <a:prstGeom prst="ellipse">
                <a:avLst/>
              </a:prstGeom>
              <a:solidFill>
                <a:srgbClr val="000099"/>
              </a:solidFill>
              <a:ln w="30163">
                <a:solidFill>
                  <a:srgbClr val="000099"/>
                </a:solidFill>
                <a:round/>
                <a:headEnd/>
                <a:tailEnd/>
              </a:ln>
            </p:spPr>
            <p:txBody>
              <a:bodyPr/>
              <a:lstStyle/>
              <a:p>
                <a:pPr>
                  <a:defRPr/>
                </a:pPr>
                <a:endParaRPr lang="en-AU">
                  <a:latin typeface="+mn-lt"/>
                  <a:cs typeface="Arial" charset="0"/>
                </a:endParaRPr>
              </a:p>
            </p:txBody>
          </p:sp>
          <p:sp>
            <p:nvSpPr>
              <p:cNvPr id="15415" name="Oval 175"/>
              <p:cNvSpPr>
                <a:spLocks noChangeArrowheads="1"/>
              </p:cNvSpPr>
              <p:nvPr/>
            </p:nvSpPr>
            <p:spPr bwMode="auto">
              <a:xfrm>
                <a:off x="4356" y="3145"/>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16" name="Oval 176"/>
              <p:cNvSpPr>
                <a:spLocks noChangeArrowheads="1"/>
              </p:cNvSpPr>
              <p:nvPr/>
            </p:nvSpPr>
            <p:spPr bwMode="auto">
              <a:xfrm>
                <a:off x="4497" y="3261"/>
                <a:ext cx="34"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17" name="Oval 177"/>
              <p:cNvSpPr>
                <a:spLocks noChangeArrowheads="1"/>
              </p:cNvSpPr>
              <p:nvPr/>
            </p:nvSpPr>
            <p:spPr bwMode="auto">
              <a:xfrm>
                <a:off x="4793" y="3345"/>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18" name="Oval 178"/>
              <p:cNvSpPr>
                <a:spLocks noChangeArrowheads="1"/>
              </p:cNvSpPr>
              <p:nvPr/>
            </p:nvSpPr>
            <p:spPr bwMode="auto">
              <a:xfrm>
                <a:off x="4671" y="3190"/>
                <a:ext cx="34" cy="34"/>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19" name="Oval 179"/>
              <p:cNvSpPr>
                <a:spLocks noChangeArrowheads="1"/>
              </p:cNvSpPr>
              <p:nvPr/>
            </p:nvSpPr>
            <p:spPr bwMode="auto">
              <a:xfrm>
                <a:off x="4697" y="3004"/>
                <a:ext cx="33"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0" name="Oval 180"/>
              <p:cNvSpPr>
                <a:spLocks noChangeArrowheads="1"/>
              </p:cNvSpPr>
              <p:nvPr/>
            </p:nvSpPr>
            <p:spPr bwMode="auto">
              <a:xfrm>
                <a:off x="4851" y="2888"/>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1" name="Oval 181"/>
              <p:cNvSpPr>
                <a:spLocks noChangeArrowheads="1"/>
              </p:cNvSpPr>
              <p:nvPr/>
            </p:nvSpPr>
            <p:spPr bwMode="auto">
              <a:xfrm>
                <a:off x="4832" y="2701"/>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2" name="Oval 182"/>
              <p:cNvSpPr>
                <a:spLocks noChangeArrowheads="1"/>
              </p:cNvSpPr>
              <p:nvPr/>
            </p:nvSpPr>
            <p:spPr bwMode="auto">
              <a:xfrm>
                <a:off x="4677" y="2656"/>
                <a:ext cx="28"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3" name="Oval 183"/>
              <p:cNvSpPr>
                <a:spLocks noChangeArrowheads="1"/>
              </p:cNvSpPr>
              <p:nvPr/>
            </p:nvSpPr>
            <p:spPr bwMode="auto">
              <a:xfrm>
                <a:off x="4594" y="2836"/>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4" name="Oval 184"/>
              <p:cNvSpPr>
                <a:spLocks noChangeArrowheads="1"/>
              </p:cNvSpPr>
              <p:nvPr/>
            </p:nvSpPr>
            <p:spPr bwMode="auto">
              <a:xfrm>
                <a:off x="4414" y="2798"/>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5" name="Oval 185"/>
              <p:cNvSpPr>
                <a:spLocks noChangeArrowheads="1"/>
              </p:cNvSpPr>
              <p:nvPr/>
            </p:nvSpPr>
            <p:spPr bwMode="auto">
              <a:xfrm>
                <a:off x="4304" y="2965"/>
                <a:ext cx="27"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6" name="Oval 186"/>
              <p:cNvSpPr>
                <a:spLocks noChangeArrowheads="1"/>
              </p:cNvSpPr>
              <p:nvPr/>
            </p:nvSpPr>
            <p:spPr bwMode="auto">
              <a:xfrm>
                <a:off x="4118" y="2946"/>
                <a:ext cx="27" cy="33"/>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7" name="Oval 187"/>
              <p:cNvSpPr>
                <a:spLocks noChangeArrowheads="1"/>
              </p:cNvSpPr>
              <p:nvPr/>
            </p:nvSpPr>
            <p:spPr bwMode="auto">
              <a:xfrm>
                <a:off x="4047" y="2765"/>
                <a:ext cx="27" cy="34"/>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8" name="Oval 188"/>
              <p:cNvSpPr>
                <a:spLocks noChangeArrowheads="1"/>
              </p:cNvSpPr>
              <p:nvPr/>
            </p:nvSpPr>
            <p:spPr bwMode="auto">
              <a:xfrm>
                <a:off x="3976" y="3081"/>
                <a:ext cx="33" cy="27"/>
              </a:xfrm>
              <a:prstGeom prst="ellipse">
                <a:avLst/>
              </a:prstGeom>
              <a:solidFill>
                <a:srgbClr val="000099"/>
              </a:solidFill>
              <a:ln w="30163">
                <a:solidFill>
                  <a:srgbClr val="FF0000"/>
                </a:solidFill>
                <a:round/>
                <a:headEnd/>
                <a:tailEnd/>
              </a:ln>
            </p:spPr>
            <p:txBody>
              <a:bodyPr/>
              <a:lstStyle/>
              <a:p>
                <a:pPr>
                  <a:defRPr/>
                </a:pPr>
                <a:endParaRPr lang="en-AU">
                  <a:latin typeface="+mn-lt"/>
                  <a:cs typeface="Arial" charset="0"/>
                </a:endParaRPr>
              </a:p>
            </p:txBody>
          </p:sp>
          <p:sp>
            <p:nvSpPr>
              <p:cNvPr id="15429" name="Freeform 189"/>
              <p:cNvSpPr>
                <a:spLocks/>
              </p:cNvSpPr>
              <p:nvPr/>
            </p:nvSpPr>
            <p:spPr bwMode="auto">
              <a:xfrm>
                <a:off x="3890" y="2673"/>
                <a:ext cx="244" cy="663"/>
              </a:xfrm>
              <a:custGeom>
                <a:avLst/>
                <a:gdLst>
                  <a:gd name="T0" fmla="*/ 212 w 244"/>
                  <a:gd name="T1" fmla="*/ 0 h 663"/>
                  <a:gd name="T2" fmla="*/ 167 w 244"/>
                  <a:gd name="T3" fmla="*/ 103 h 663"/>
                  <a:gd name="T4" fmla="*/ 219 w 244"/>
                  <a:gd name="T5" fmla="*/ 186 h 663"/>
                  <a:gd name="T6" fmla="*/ 244 w 244"/>
                  <a:gd name="T7" fmla="*/ 289 h 663"/>
                  <a:gd name="T8" fmla="*/ 186 w 244"/>
                  <a:gd name="T9" fmla="*/ 367 h 663"/>
                  <a:gd name="T10" fmla="*/ 96 w 244"/>
                  <a:gd name="T11" fmla="*/ 425 h 663"/>
                  <a:gd name="T12" fmla="*/ 109 w 244"/>
                  <a:gd name="T13" fmla="*/ 527 h 663"/>
                  <a:gd name="T14" fmla="*/ 96 w 244"/>
                  <a:gd name="T15" fmla="*/ 624 h 663"/>
                  <a:gd name="T16" fmla="*/ 0 w 244"/>
                  <a:gd name="T17" fmla="*/ 663 h 6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663"/>
                  <a:gd name="T29" fmla="*/ 244 w 244"/>
                  <a:gd name="T30" fmla="*/ 663 h 6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663">
                    <a:moveTo>
                      <a:pt x="212" y="0"/>
                    </a:moveTo>
                    <a:lnTo>
                      <a:pt x="167" y="103"/>
                    </a:lnTo>
                    <a:lnTo>
                      <a:pt x="219" y="186"/>
                    </a:lnTo>
                    <a:lnTo>
                      <a:pt x="244" y="289"/>
                    </a:lnTo>
                    <a:lnTo>
                      <a:pt x="186" y="367"/>
                    </a:lnTo>
                    <a:lnTo>
                      <a:pt x="96" y="425"/>
                    </a:lnTo>
                    <a:lnTo>
                      <a:pt x="109" y="527"/>
                    </a:lnTo>
                    <a:lnTo>
                      <a:pt x="96" y="624"/>
                    </a:lnTo>
                    <a:lnTo>
                      <a:pt x="0" y="663"/>
                    </a:lnTo>
                  </a:path>
                </a:pathLst>
              </a:custGeom>
              <a:noFill/>
              <a:ln w="9525">
                <a:solidFill>
                  <a:srgbClr val="000000"/>
                </a:solidFill>
                <a:prstDash val="solid"/>
                <a:round/>
                <a:headEnd/>
                <a:tailEnd/>
              </a:ln>
            </p:spPr>
            <p:txBody>
              <a:bodyPr/>
              <a:lstStyle/>
              <a:p>
                <a:pPr>
                  <a:defRPr/>
                </a:pPr>
                <a:endParaRPr lang="en-AU">
                  <a:latin typeface="+mn-lt"/>
                  <a:cs typeface="Arial" charset="0"/>
                </a:endParaRPr>
              </a:p>
            </p:txBody>
          </p:sp>
          <p:sp>
            <p:nvSpPr>
              <p:cNvPr id="15430" name="Freeform 190"/>
              <p:cNvSpPr>
                <a:spLocks/>
              </p:cNvSpPr>
              <p:nvPr/>
            </p:nvSpPr>
            <p:spPr bwMode="auto">
              <a:xfrm>
                <a:off x="3896" y="2679"/>
                <a:ext cx="238" cy="657"/>
              </a:xfrm>
              <a:custGeom>
                <a:avLst/>
                <a:gdLst>
                  <a:gd name="T0" fmla="*/ 206 w 238"/>
                  <a:gd name="T1" fmla="*/ 0 h 657"/>
                  <a:gd name="T2" fmla="*/ 161 w 238"/>
                  <a:gd name="T3" fmla="*/ 97 h 657"/>
                  <a:gd name="T4" fmla="*/ 219 w 238"/>
                  <a:gd name="T5" fmla="*/ 180 h 657"/>
                  <a:gd name="T6" fmla="*/ 238 w 238"/>
                  <a:gd name="T7" fmla="*/ 283 h 657"/>
                  <a:gd name="T8" fmla="*/ 180 w 238"/>
                  <a:gd name="T9" fmla="*/ 361 h 657"/>
                  <a:gd name="T10" fmla="*/ 97 w 238"/>
                  <a:gd name="T11" fmla="*/ 419 h 657"/>
                  <a:gd name="T12" fmla="*/ 103 w 238"/>
                  <a:gd name="T13" fmla="*/ 521 h 657"/>
                  <a:gd name="T14" fmla="*/ 90 w 238"/>
                  <a:gd name="T15" fmla="*/ 618 h 657"/>
                  <a:gd name="T16" fmla="*/ 0 w 238"/>
                  <a:gd name="T17" fmla="*/ 657 h 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657"/>
                  <a:gd name="T29" fmla="*/ 238 w 238"/>
                  <a:gd name="T30" fmla="*/ 657 h 6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657">
                    <a:moveTo>
                      <a:pt x="206" y="0"/>
                    </a:moveTo>
                    <a:lnTo>
                      <a:pt x="161" y="97"/>
                    </a:lnTo>
                    <a:lnTo>
                      <a:pt x="219" y="180"/>
                    </a:lnTo>
                    <a:lnTo>
                      <a:pt x="238" y="283"/>
                    </a:lnTo>
                    <a:lnTo>
                      <a:pt x="180" y="361"/>
                    </a:lnTo>
                    <a:lnTo>
                      <a:pt x="97" y="419"/>
                    </a:lnTo>
                    <a:lnTo>
                      <a:pt x="103" y="521"/>
                    </a:lnTo>
                    <a:lnTo>
                      <a:pt x="90" y="618"/>
                    </a:lnTo>
                    <a:lnTo>
                      <a:pt x="0" y="657"/>
                    </a:lnTo>
                  </a:path>
                </a:pathLst>
              </a:custGeom>
              <a:noFill/>
              <a:ln w="9525">
                <a:solidFill>
                  <a:srgbClr val="000000"/>
                </a:solidFill>
                <a:prstDash val="solid"/>
                <a:round/>
                <a:headEnd/>
                <a:tailEnd/>
              </a:ln>
            </p:spPr>
            <p:txBody>
              <a:bodyPr/>
              <a:lstStyle/>
              <a:p>
                <a:pPr>
                  <a:defRPr/>
                </a:pPr>
                <a:endParaRPr lang="en-AU">
                  <a:latin typeface="+mn-lt"/>
                  <a:cs typeface="Arial" charset="0"/>
                </a:endParaRPr>
              </a:p>
            </p:txBody>
          </p:sp>
          <p:sp>
            <p:nvSpPr>
              <p:cNvPr id="15431" name="Line 191"/>
              <p:cNvSpPr>
                <a:spLocks noChangeShapeType="1"/>
              </p:cNvSpPr>
              <p:nvPr/>
            </p:nvSpPr>
            <p:spPr bwMode="auto">
              <a:xfrm flipV="1">
                <a:off x="3961" y="2776"/>
                <a:ext cx="96" cy="1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2" name="Line 192"/>
              <p:cNvSpPr>
                <a:spLocks noChangeShapeType="1"/>
              </p:cNvSpPr>
              <p:nvPr/>
            </p:nvSpPr>
            <p:spPr bwMode="auto">
              <a:xfrm>
                <a:off x="3909" y="3046"/>
                <a:ext cx="77" cy="52"/>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3" name="Line 193"/>
              <p:cNvSpPr>
                <a:spLocks noChangeShapeType="1"/>
              </p:cNvSpPr>
              <p:nvPr/>
            </p:nvSpPr>
            <p:spPr bwMode="auto">
              <a:xfrm>
                <a:off x="3980" y="3297"/>
                <a:ext cx="84" cy="64"/>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4" name="Line 194"/>
              <p:cNvSpPr>
                <a:spLocks noChangeShapeType="1"/>
              </p:cNvSpPr>
              <p:nvPr/>
            </p:nvSpPr>
            <p:spPr bwMode="auto">
              <a:xfrm flipV="1">
                <a:off x="4173" y="3310"/>
                <a:ext cx="90" cy="2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5" name="Line 195"/>
              <p:cNvSpPr>
                <a:spLocks noChangeShapeType="1"/>
              </p:cNvSpPr>
              <p:nvPr/>
            </p:nvSpPr>
            <p:spPr bwMode="auto">
              <a:xfrm>
                <a:off x="4263" y="3310"/>
                <a:ext cx="71" cy="64"/>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6" name="Line 196"/>
              <p:cNvSpPr>
                <a:spLocks noChangeShapeType="1"/>
              </p:cNvSpPr>
              <p:nvPr/>
            </p:nvSpPr>
            <p:spPr bwMode="auto">
              <a:xfrm flipV="1">
                <a:off x="4263" y="3200"/>
                <a:ext cx="26" cy="11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7" name="Line 197"/>
              <p:cNvSpPr>
                <a:spLocks noChangeShapeType="1"/>
              </p:cNvSpPr>
              <p:nvPr/>
            </p:nvSpPr>
            <p:spPr bwMode="auto">
              <a:xfrm flipV="1">
                <a:off x="4289" y="3155"/>
                <a:ext cx="77" cy="4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8" name="Line 198"/>
              <p:cNvSpPr>
                <a:spLocks noChangeShapeType="1"/>
              </p:cNvSpPr>
              <p:nvPr/>
            </p:nvSpPr>
            <p:spPr bwMode="auto">
              <a:xfrm>
                <a:off x="4366" y="3155"/>
                <a:ext cx="84" cy="52"/>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39" name="Line 199"/>
              <p:cNvSpPr>
                <a:spLocks noChangeShapeType="1"/>
              </p:cNvSpPr>
              <p:nvPr/>
            </p:nvSpPr>
            <p:spPr bwMode="auto">
              <a:xfrm>
                <a:off x="4450" y="3207"/>
                <a:ext cx="64" cy="64"/>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0" name="Line 200"/>
              <p:cNvSpPr>
                <a:spLocks noChangeShapeType="1"/>
              </p:cNvSpPr>
              <p:nvPr/>
            </p:nvSpPr>
            <p:spPr bwMode="auto">
              <a:xfrm flipV="1">
                <a:off x="4495" y="3271"/>
                <a:ext cx="19" cy="10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1" name="Line 201"/>
              <p:cNvSpPr>
                <a:spLocks noChangeShapeType="1"/>
              </p:cNvSpPr>
              <p:nvPr/>
            </p:nvSpPr>
            <p:spPr bwMode="auto">
              <a:xfrm flipV="1">
                <a:off x="4514" y="3246"/>
                <a:ext cx="90" cy="2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2" name="Line 202"/>
              <p:cNvSpPr>
                <a:spLocks noChangeShapeType="1"/>
              </p:cNvSpPr>
              <p:nvPr/>
            </p:nvSpPr>
            <p:spPr bwMode="auto">
              <a:xfrm flipV="1">
                <a:off x="4366" y="3059"/>
                <a:ext cx="13"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3" name="Line 203"/>
              <p:cNvSpPr>
                <a:spLocks noChangeShapeType="1"/>
              </p:cNvSpPr>
              <p:nvPr/>
            </p:nvSpPr>
            <p:spPr bwMode="auto">
              <a:xfrm>
                <a:off x="4321" y="2975"/>
                <a:ext cx="58" cy="84"/>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4" name="Line 204"/>
              <p:cNvSpPr>
                <a:spLocks noChangeShapeType="1"/>
              </p:cNvSpPr>
              <p:nvPr/>
            </p:nvSpPr>
            <p:spPr bwMode="auto">
              <a:xfrm>
                <a:off x="4231" y="2975"/>
                <a:ext cx="90"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5" name="Line 205"/>
              <p:cNvSpPr>
                <a:spLocks noChangeShapeType="1"/>
              </p:cNvSpPr>
              <p:nvPr/>
            </p:nvSpPr>
            <p:spPr bwMode="auto">
              <a:xfrm>
                <a:off x="4134" y="2962"/>
                <a:ext cx="97" cy="1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6" name="Line 206"/>
              <p:cNvSpPr>
                <a:spLocks noChangeShapeType="1"/>
              </p:cNvSpPr>
              <p:nvPr/>
            </p:nvSpPr>
            <p:spPr bwMode="auto">
              <a:xfrm flipV="1">
                <a:off x="4321" y="2872"/>
                <a:ext cx="32" cy="97"/>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7" name="Line 207"/>
              <p:cNvSpPr>
                <a:spLocks noChangeShapeType="1"/>
              </p:cNvSpPr>
              <p:nvPr/>
            </p:nvSpPr>
            <p:spPr bwMode="auto">
              <a:xfrm flipV="1">
                <a:off x="4353" y="2808"/>
                <a:ext cx="71" cy="64"/>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8" name="Line 208"/>
              <p:cNvSpPr>
                <a:spLocks noChangeShapeType="1"/>
              </p:cNvSpPr>
              <p:nvPr/>
            </p:nvSpPr>
            <p:spPr bwMode="auto">
              <a:xfrm>
                <a:off x="4405" y="2705"/>
                <a:ext cx="19" cy="10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49" name="Line 209"/>
              <p:cNvSpPr>
                <a:spLocks noChangeShapeType="1"/>
              </p:cNvSpPr>
              <p:nvPr/>
            </p:nvSpPr>
            <p:spPr bwMode="auto">
              <a:xfrm>
                <a:off x="4424" y="2808"/>
                <a:ext cx="90" cy="32"/>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0" name="Line 210"/>
              <p:cNvSpPr>
                <a:spLocks noChangeShapeType="1"/>
              </p:cNvSpPr>
              <p:nvPr/>
            </p:nvSpPr>
            <p:spPr bwMode="auto">
              <a:xfrm>
                <a:off x="4514" y="2840"/>
                <a:ext cx="90" cy="7"/>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1" name="Line 211"/>
              <p:cNvSpPr>
                <a:spLocks noChangeShapeType="1"/>
              </p:cNvSpPr>
              <p:nvPr/>
            </p:nvSpPr>
            <p:spPr bwMode="auto">
              <a:xfrm flipV="1">
                <a:off x="4604" y="2756"/>
                <a:ext cx="52" cy="9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2" name="Line 212"/>
              <p:cNvSpPr>
                <a:spLocks noChangeShapeType="1"/>
              </p:cNvSpPr>
              <p:nvPr/>
            </p:nvSpPr>
            <p:spPr bwMode="auto">
              <a:xfrm flipV="1">
                <a:off x="4656" y="2666"/>
                <a:ext cx="32"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3" name="Line 213"/>
              <p:cNvSpPr>
                <a:spLocks noChangeShapeType="1"/>
              </p:cNvSpPr>
              <p:nvPr/>
            </p:nvSpPr>
            <p:spPr bwMode="auto">
              <a:xfrm>
                <a:off x="4623" y="2583"/>
                <a:ext cx="65" cy="8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4" name="Line 214"/>
              <p:cNvSpPr>
                <a:spLocks noChangeShapeType="1"/>
              </p:cNvSpPr>
              <p:nvPr/>
            </p:nvSpPr>
            <p:spPr bwMode="auto">
              <a:xfrm flipV="1">
                <a:off x="4688" y="2641"/>
                <a:ext cx="90" cy="25"/>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5" name="Line 215"/>
              <p:cNvSpPr>
                <a:spLocks noChangeShapeType="1"/>
              </p:cNvSpPr>
              <p:nvPr/>
            </p:nvSpPr>
            <p:spPr bwMode="auto">
              <a:xfrm>
                <a:off x="4778" y="2641"/>
                <a:ext cx="71" cy="7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6" name="Line 216"/>
              <p:cNvSpPr>
                <a:spLocks noChangeShapeType="1"/>
              </p:cNvSpPr>
              <p:nvPr/>
            </p:nvSpPr>
            <p:spPr bwMode="auto">
              <a:xfrm flipV="1">
                <a:off x="4829" y="2711"/>
                <a:ext cx="20" cy="97"/>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7" name="Line 217"/>
              <p:cNvSpPr>
                <a:spLocks noChangeShapeType="1"/>
              </p:cNvSpPr>
              <p:nvPr/>
            </p:nvSpPr>
            <p:spPr bwMode="auto">
              <a:xfrm>
                <a:off x="4829" y="2808"/>
                <a:ext cx="33"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8" name="Line 218"/>
              <p:cNvSpPr>
                <a:spLocks noChangeShapeType="1"/>
              </p:cNvSpPr>
              <p:nvPr/>
            </p:nvSpPr>
            <p:spPr bwMode="auto">
              <a:xfrm flipV="1">
                <a:off x="4804" y="2898"/>
                <a:ext cx="58" cy="84"/>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59" name="Line 219"/>
              <p:cNvSpPr>
                <a:spLocks noChangeShapeType="1"/>
              </p:cNvSpPr>
              <p:nvPr/>
            </p:nvSpPr>
            <p:spPr bwMode="auto">
              <a:xfrm flipV="1">
                <a:off x="4707" y="2982"/>
                <a:ext cx="97" cy="38"/>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0" name="Line 220"/>
              <p:cNvSpPr>
                <a:spLocks noChangeShapeType="1"/>
              </p:cNvSpPr>
              <p:nvPr/>
            </p:nvSpPr>
            <p:spPr bwMode="auto">
              <a:xfrm>
                <a:off x="4649" y="2943"/>
                <a:ext cx="58" cy="77"/>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1" name="Line 221"/>
              <p:cNvSpPr>
                <a:spLocks noChangeShapeType="1"/>
              </p:cNvSpPr>
              <p:nvPr/>
            </p:nvSpPr>
            <p:spPr bwMode="auto">
              <a:xfrm>
                <a:off x="4604" y="2847"/>
                <a:ext cx="45" cy="96"/>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2" name="Line 222"/>
              <p:cNvSpPr>
                <a:spLocks noChangeShapeType="1"/>
              </p:cNvSpPr>
              <p:nvPr/>
            </p:nvSpPr>
            <p:spPr bwMode="auto">
              <a:xfrm flipV="1">
                <a:off x="4694" y="3020"/>
                <a:ext cx="13" cy="90"/>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3" name="Line 223"/>
              <p:cNvSpPr>
                <a:spLocks noChangeShapeType="1"/>
              </p:cNvSpPr>
              <p:nvPr/>
            </p:nvSpPr>
            <p:spPr bwMode="auto">
              <a:xfrm flipV="1">
                <a:off x="4681" y="3110"/>
                <a:ext cx="13" cy="97"/>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4" name="Line 224"/>
              <p:cNvSpPr>
                <a:spLocks noChangeShapeType="1"/>
              </p:cNvSpPr>
              <p:nvPr/>
            </p:nvSpPr>
            <p:spPr bwMode="auto">
              <a:xfrm flipV="1">
                <a:off x="4604" y="3207"/>
                <a:ext cx="77" cy="39"/>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5" name="Line 225"/>
              <p:cNvSpPr>
                <a:spLocks noChangeShapeType="1"/>
              </p:cNvSpPr>
              <p:nvPr/>
            </p:nvSpPr>
            <p:spPr bwMode="auto">
              <a:xfrm>
                <a:off x="4681" y="3207"/>
                <a:ext cx="84" cy="5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6" name="Line 226"/>
              <p:cNvSpPr>
                <a:spLocks noChangeShapeType="1"/>
              </p:cNvSpPr>
              <p:nvPr/>
            </p:nvSpPr>
            <p:spPr bwMode="auto">
              <a:xfrm>
                <a:off x="4765" y="3258"/>
                <a:ext cx="39" cy="10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7" name="Line 227"/>
              <p:cNvSpPr>
                <a:spLocks noChangeShapeType="1"/>
              </p:cNvSpPr>
              <p:nvPr/>
            </p:nvSpPr>
            <p:spPr bwMode="auto">
              <a:xfrm>
                <a:off x="4804" y="3361"/>
                <a:ext cx="103" cy="1"/>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8" name="Line 228"/>
              <p:cNvSpPr>
                <a:spLocks noChangeShapeType="1"/>
              </p:cNvSpPr>
              <p:nvPr/>
            </p:nvSpPr>
            <p:spPr bwMode="auto">
              <a:xfrm flipV="1">
                <a:off x="4759" y="3361"/>
                <a:ext cx="45" cy="78"/>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69" name="Line 229"/>
              <p:cNvSpPr>
                <a:spLocks noChangeShapeType="1"/>
              </p:cNvSpPr>
              <p:nvPr/>
            </p:nvSpPr>
            <p:spPr bwMode="auto">
              <a:xfrm>
                <a:off x="4862" y="2898"/>
                <a:ext cx="96" cy="13"/>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sp>
            <p:nvSpPr>
              <p:cNvPr id="15470" name="Line 230"/>
              <p:cNvSpPr>
                <a:spLocks noChangeShapeType="1"/>
              </p:cNvSpPr>
              <p:nvPr/>
            </p:nvSpPr>
            <p:spPr bwMode="auto">
              <a:xfrm flipV="1">
                <a:off x="4849" y="2673"/>
                <a:ext cx="90" cy="38"/>
              </a:xfrm>
              <a:prstGeom prst="line">
                <a:avLst/>
              </a:prstGeom>
              <a:noFill/>
              <a:ln w="9525">
                <a:solidFill>
                  <a:srgbClr val="000000"/>
                </a:solidFill>
                <a:round/>
                <a:headEnd/>
                <a:tailEnd/>
              </a:ln>
            </p:spPr>
            <p:txBody>
              <a:bodyPr/>
              <a:lstStyle/>
              <a:p>
                <a:pPr>
                  <a:defRPr/>
                </a:pPr>
                <a:endParaRPr lang="en-AU">
                  <a:latin typeface="+mn-lt"/>
                  <a:cs typeface="Arial" charset="0"/>
                </a:endParaRPr>
              </a:p>
            </p:txBody>
          </p:sp>
        </p:grpSp>
        <p:sp>
          <p:nvSpPr>
            <p:cNvPr id="13324" name="Rectangle 5"/>
            <p:cNvSpPr>
              <a:spLocks noChangeArrowheads="1"/>
            </p:cNvSpPr>
            <p:nvPr/>
          </p:nvSpPr>
          <p:spPr bwMode="auto">
            <a:xfrm>
              <a:off x="6657975" y="6380163"/>
              <a:ext cx="24860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Adapted from Fig. 3.23, </a:t>
              </a:r>
              <a:r>
                <a:rPr lang="en-US" altLang="en-US" sz="1200" i="1">
                  <a:solidFill>
                    <a:srgbClr val="000000"/>
                  </a:solidFill>
                </a:rPr>
                <a:t>Callister &amp; Rethwisch 8e. </a:t>
              </a:r>
              <a:endParaRPr lang="en-US" altLang="en-US" sz="1200">
                <a:solidFill>
                  <a:srgbClr val="000000"/>
                </a:solidFill>
              </a:endParaRPr>
            </a:p>
          </p:txBody>
        </p:sp>
      </p:grpSp>
      <p:sp>
        <p:nvSpPr>
          <p:cNvPr id="3" name="Oval 2"/>
          <p:cNvSpPr>
            <a:spLocks noChangeArrowheads="1"/>
          </p:cNvSpPr>
          <p:nvPr/>
        </p:nvSpPr>
        <p:spPr bwMode="auto">
          <a:xfrm>
            <a:off x="6350000" y="2295525"/>
            <a:ext cx="598488" cy="59690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AU"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422400"/>
            <a:ext cx="4314825" cy="1947863"/>
            <a:chOff x="457200" y="1422400"/>
            <a:chExt cx="4314825" cy="1947863"/>
          </a:xfrm>
        </p:grpSpPr>
        <p:pic>
          <p:nvPicPr>
            <p:cNvPr id="15440"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889125"/>
              <a:ext cx="14811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16388" name="Rectangle 3"/>
            <p:cNvSpPr>
              <a:spLocks noChangeArrowheads="1"/>
            </p:cNvSpPr>
            <p:nvPr/>
          </p:nvSpPr>
          <p:spPr bwMode="auto">
            <a:xfrm>
              <a:off x="457200" y="1422400"/>
              <a:ext cx="4314825" cy="461963"/>
            </a:xfrm>
            <a:prstGeom prst="rect">
              <a:avLst/>
            </a:prstGeom>
            <a:noFill/>
            <a:ln w="9525">
              <a:noFill/>
              <a:miter lim="800000"/>
              <a:headEnd/>
              <a:tailEnd/>
            </a:ln>
          </p:spPr>
          <p:txBody>
            <a:bodyPr wrap="none">
              <a:spAutoFit/>
            </a:bodyPr>
            <a:lstStyle/>
            <a:p>
              <a:pPr>
                <a:defRPr/>
              </a:pPr>
              <a:r>
                <a:rPr lang="en-US" dirty="0">
                  <a:latin typeface="+mn-lt"/>
                  <a:cs typeface="Times New Roman" pitchFamily="18" charset="0"/>
                </a:rPr>
                <a:t>•  Non dense, </a:t>
              </a:r>
              <a:r>
                <a:rPr lang="en-US" dirty="0">
                  <a:solidFill>
                    <a:srgbClr val="00B0F0"/>
                  </a:solidFill>
                  <a:latin typeface="+mn-lt"/>
                  <a:cs typeface="Times New Roman" pitchFamily="18" charset="0"/>
                </a:rPr>
                <a:t>random</a:t>
              </a:r>
              <a:r>
                <a:rPr lang="en-US" dirty="0">
                  <a:latin typeface="+mn-lt"/>
                  <a:cs typeface="Times New Roman" pitchFamily="18" charset="0"/>
                </a:rPr>
                <a:t> packing</a:t>
              </a:r>
            </a:p>
          </p:txBody>
        </p:sp>
      </p:grpSp>
      <p:grpSp>
        <p:nvGrpSpPr>
          <p:cNvPr id="8196" name="Group 214"/>
          <p:cNvGrpSpPr>
            <a:grpSpLocks/>
          </p:cNvGrpSpPr>
          <p:nvPr/>
        </p:nvGrpSpPr>
        <p:grpSpPr bwMode="auto">
          <a:xfrm>
            <a:off x="482600" y="4032250"/>
            <a:ext cx="3733800" cy="1412875"/>
            <a:chOff x="304" y="2128"/>
            <a:chExt cx="2352" cy="890"/>
          </a:xfrm>
        </p:grpSpPr>
        <p:grpSp>
          <p:nvGrpSpPr>
            <p:cNvPr id="15423" name="Group 195"/>
            <p:cNvGrpSpPr>
              <a:grpSpLocks/>
            </p:cNvGrpSpPr>
            <p:nvPr/>
          </p:nvGrpSpPr>
          <p:grpSpPr bwMode="auto">
            <a:xfrm>
              <a:off x="647" y="2488"/>
              <a:ext cx="1007" cy="530"/>
              <a:chOff x="3079" y="2232"/>
              <a:chExt cx="1007" cy="530"/>
            </a:xfrm>
          </p:grpSpPr>
          <p:grpSp>
            <p:nvGrpSpPr>
              <p:cNvPr id="15425" name="Group 196"/>
              <p:cNvGrpSpPr>
                <a:grpSpLocks/>
              </p:cNvGrpSpPr>
              <p:nvPr/>
            </p:nvGrpSpPr>
            <p:grpSpPr bwMode="auto">
              <a:xfrm>
                <a:off x="3280" y="2232"/>
                <a:ext cx="806" cy="200"/>
                <a:chOff x="2041" y="3151"/>
                <a:chExt cx="806" cy="200"/>
              </a:xfrm>
            </p:grpSpPr>
            <p:sp>
              <p:nvSpPr>
                <p:cNvPr id="16457" name="Oval 197"/>
                <p:cNvSpPr>
                  <a:spLocks noChangeArrowheads="1"/>
                </p:cNvSpPr>
                <p:nvPr/>
              </p:nvSpPr>
              <p:spPr bwMode="auto">
                <a:xfrm>
                  <a:off x="2041" y="3152"/>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8" name="Oval 198"/>
                <p:cNvSpPr>
                  <a:spLocks noChangeArrowheads="1"/>
                </p:cNvSpPr>
                <p:nvPr/>
              </p:nvSpPr>
              <p:spPr bwMode="auto">
                <a:xfrm>
                  <a:off x="2243" y="3151"/>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9" name="Oval 199"/>
                <p:cNvSpPr>
                  <a:spLocks noChangeArrowheads="1"/>
                </p:cNvSpPr>
                <p:nvPr/>
              </p:nvSpPr>
              <p:spPr bwMode="auto">
                <a:xfrm>
                  <a:off x="2445" y="3152"/>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60" name="Oval 200"/>
                <p:cNvSpPr>
                  <a:spLocks noChangeArrowheads="1"/>
                </p:cNvSpPr>
                <p:nvPr/>
              </p:nvSpPr>
              <p:spPr bwMode="auto">
                <a:xfrm>
                  <a:off x="2648" y="3151"/>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grpSp>
          <p:grpSp>
            <p:nvGrpSpPr>
              <p:cNvPr id="15426" name="Group 201"/>
              <p:cNvGrpSpPr>
                <a:grpSpLocks/>
              </p:cNvGrpSpPr>
              <p:nvPr/>
            </p:nvGrpSpPr>
            <p:grpSpPr bwMode="auto">
              <a:xfrm>
                <a:off x="3178" y="2400"/>
                <a:ext cx="806" cy="200"/>
                <a:chOff x="2041" y="3151"/>
                <a:chExt cx="806" cy="200"/>
              </a:xfrm>
            </p:grpSpPr>
            <p:sp>
              <p:nvSpPr>
                <p:cNvPr id="16453" name="Oval 202"/>
                <p:cNvSpPr>
                  <a:spLocks noChangeArrowheads="1"/>
                </p:cNvSpPr>
                <p:nvPr/>
              </p:nvSpPr>
              <p:spPr bwMode="auto">
                <a:xfrm>
                  <a:off x="2041" y="3152"/>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4" name="Oval 203"/>
                <p:cNvSpPr>
                  <a:spLocks noChangeArrowheads="1"/>
                </p:cNvSpPr>
                <p:nvPr/>
              </p:nvSpPr>
              <p:spPr bwMode="auto">
                <a:xfrm>
                  <a:off x="2243" y="3151"/>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5" name="Oval 204"/>
                <p:cNvSpPr>
                  <a:spLocks noChangeArrowheads="1"/>
                </p:cNvSpPr>
                <p:nvPr/>
              </p:nvSpPr>
              <p:spPr bwMode="auto">
                <a:xfrm>
                  <a:off x="2445" y="3152"/>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6" name="Oval 205"/>
                <p:cNvSpPr>
                  <a:spLocks noChangeArrowheads="1"/>
                </p:cNvSpPr>
                <p:nvPr/>
              </p:nvSpPr>
              <p:spPr bwMode="auto">
                <a:xfrm>
                  <a:off x="2648" y="3151"/>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grpSp>
          <p:grpSp>
            <p:nvGrpSpPr>
              <p:cNvPr id="15427" name="Group 206"/>
              <p:cNvGrpSpPr>
                <a:grpSpLocks/>
              </p:cNvGrpSpPr>
              <p:nvPr/>
            </p:nvGrpSpPr>
            <p:grpSpPr bwMode="auto">
              <a:xfrm>
                <a:off x="3079" y="2562"/>
                <a:ext cx="806" cy="200"/>
                <a:chOff x="2041" y="3151"/>
                <a:chExt cx="806" cy="200"/>
              </a:xfrm>
            </p:grpSpPr>
            <p:sp>
              <p:nvSpPr>
                <p:cNvPr id="16449" name="Oval 207"/>
                <p:cNvSpPr>
                  <a:spLocks noChangeArrowheads="1"/>
                </p:cNvSpPr>
                <p:nvPr/>
              </p:nvSpPr>
              <p:spPr bwMode="auto">
                <a:xfrm>
                  <a:off x="2041" y="3152"/>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0" name="Oval 208"/>
                <p:cNvSpPr>
                  <a:spLocks noChangeArrowheads="1"/>
                </p:cNvSpPr>
                <p:nvPr/>
              </p:nvSpPr>
              <p:spPr bwMode="auto">
                <a:xfrm>
                  <a:off x="2243" y="3151"/>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1" name="Oval 209"/>
                <p:cNvSpPr>
                  <a:spLocks noChangeArrowheads="1"/>
                </p:cNvSpPr>
                <p:nvPr/>
              </p:nvSpPr>
              <p:spPr bwMode="auto">
                <a:xfrm>
                  <a:off x="2445" y="3152"/>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sp>
              <p:nvSpPr>
                <p:cNvPr id="16452" name="Oval 210"/>
                <p:cNvSpPr>
                  <a:spLocks noChangeArrowheads="1"/>
                </p:cNvSpPr>
                <p:nvPr/>
              </p:nvSpPr>
              <p:spPr bwMode="auto">
                <a:xfrm>
                  <a:off x="2648" y="3151"/>
                  <a:ext cx="199" cy="199"/>
                </a:xfrm>
                <a:prstGeom prst="ellipse">
                  <a:avLst/>
                </a:prstGeom>
                <a:gradFill rotWithShape="1">
                  <a:gsLst>
                    <a:gs pos="0">
                      <a:schemeClr val="bg1"/>
                    </a:gs>
                    <a:gs pos="100000">
                      <a:srgbClr val="FF0000"/>
                    </a:gs>
                  </a:gsLst>
                  <a:path path="shape">
                    <a:fillToRect l="50000" t="50000" r="50000" b="50000"/>
                  </a:path>
                </a:gradFill>
                <a:ln w="12700">
                  <a:noFill/>
                  <a:round/>
                  <a:headEnd/>
                  <a:tailEnd/>
                </a:ln>
              </p:spPr>
              <p:txBody>
                <a:bodyPr/>
                <a:lstStyle/>
                <a:p>
                  <a:pPr>
                    <a:defRPr/>
                  </a:pPr>
                  <a:endParaRPr lang="en-AU">
                    <a:latin typeface="+mn-lt"/>
                    <a:cs typeface="Times New Roman" pitchFamily="18" charset="0"/>
                  </a:endParaRPr>
                </a:p>
              </p:txBody>
            </p:sp>
          </p:grpSp>
        </p:grpSp>
        <p:sp>
          <p:nvSpPr>
            <p:cNvPr id="16445" name="Rectangle 5"/>
            <p:cNvSpPr>
              <a:spLocks noChangeArrowheads="1"/>
            </p:cNvSpPr>
            <p:nvPr/>
          </p:nvSpPr>
          <p:spPr bwMode="auto">
            <a:xfrm>
              <a:off x="304" y="2128"/>
              <a:ext cx="2352" cy="291"/>
            </a:xfrm>
            <a:prstGeom prst="rect">
              <a:avLst/>
            </a:prstGeom>
            <a:noFill/>
            <a:ln w="9525">
              <a:noFill/>
              <a:miter lim="800000"/>
              <a:headEnd/>
              <a:tailEnd/>
            </a:ln>
          </p:spPr>
          <p:txBody>
            <a:bodyPr wrap="none">
              <a:spAutoFit/>
            </a:bodyPr>
            <a:lstStyle/>
            <a:p>
              <a:pPr>
                <a:defRPr/>
              </a:pPr>
              <a:r>
                <a:rPr lang="en-US" dirty="0">
                  <a:latin typeface="+mn-lt"/>
                  <a:cs typeface="Times New Roman" pitchFamily="18" charset="0"/>
                </a:rPr>
                <a:t>•  Dense, </a:t>
              </a:r>
              <a:r>
                <a:rPr lang="en-US" dirty="0">
                  <a:solidFill>
                    <a:srgbClr val="00B0F0"/>
                  </a:solidFill>
                  <a:latin typeface="+mn-lt"/>
                  <a:cs typeface="Times New Roman" pitchFamily="18" charset="0"/>
                </a:rPr>
                <a:t>ordered</a:t>
              </a:r>
              <a:r>
                <a:rPr lang="en-US" dirty="0">
                  <a:latin typeface="+mn-lt"/>
                  <a:cs typeface="Times New Roman" pitchFamily="18" charset="0"/>
                </a:rPr>
                <a:t> packing</a:t>
              </a:r>
            </a:p>
          </p:txBody>
        </p:sp>
      </p:grpSp>
      <p:sp>
        <p:nvSpPr>
          <p:cNvPr id="15364" name="Rectangle 10"/>
          <p:cNvSpPr>
            <a:spLocks noGrp="1" noChangeArrowheads="1"/>
          </p:cNvSpPr>
          <p:nvPr>
            <p:ph type="title" idx="4294967295"/>
          </p:nvPr>
        </p:nvSpPr>
        <p:spPr>
          <a:xfrm>
            <a:off x="0" y="287338"/>
            <a:ext cx="9144000" cy="838200"/>
          </a:xfrm>
        </p:spPr>
        <p:txBody>
          <a:bodyPr/>
          <a:lstStyle/>
          <a:p>
            <a:pPr eaLnBrk="1" hangingPunct="1"/>
            <a:r>
              <a:rPr lang="en-US" altLang="en-US" sz="3200" smtClean="0">
                <a:solidFill>
                  <a:schemeClr val="bg1"/>
                </a:solidFill>
              </a:rPr>
              <a:t>Energy and Packing</a:t>
            </a:r>
          </a:p>
        </p:txBody>
      </p:sp>
      <p:sp>
        <p:nvSpPr>
          <p:cNvPr id="16391" name="Freeform 14"/>
          <p:cNvSpPr>
            <a:spLocks/>
          </p:cNvSpPr>
          <p:nvPr/>
        </p:nvSpPr>
        <p:spPr bwMode="auto">
          <a:xfrm>
            <a:off x="5349875" y="1739900"/>
            <a:ext cx="127000" cy="165100"/>
          </a:xfrm>
          <a:custGeom>
            <a:avLst/>
            <a:gdLst>
              <a:gd name="T0" fmla="*/ 63500 w 80"/>
              <a:gd name="T1" fmla="*/ 0 h 104"/>
              <a:gd name="T2" fmla="*/ 127000 w 80"/>
              <a:gd name="T3" fmla="*/ 165100 h 104"/>
              <a:gd name="T4" fmla="*/ 63500 w 80"/>
              <a:gd name="T5" fmla="*/ 165100 h 104"/>
              <a:gd name="T6" fmla="*/ 0 w 80"/>
              <a:gd name="T7" fmla="*/ 165100 h 104"/>
              <a:gd name="T8" fmla="*/ 63500 w 80"/>
              <a:gd name="T9" fmla="*/ 0 h 104"/>
              <a:gd name="T10" fmla="*/ 63500 w 80"/>
              <a:gd name="T11" fmla="*/ 0 h 104"/>
              <a:gd name="T12" fmla="*/ 0 60000 65536"/>
              <a:gd name="T13" fmla="*/ 0 60000 65536"/>
              <a:gd name="T14" fmla="*/ 0 60000 65536"/>
              <a:gd name="T15" fmla="*/ 0 60000 65536"/>
              <a:gd name="T16" fmla="*/ 0 60000 65536"/>
              <a:gd name="T17" fmla="*/ 0 60000 65536"/>
              <a:gd name="T18" fmla="*/ 0 w 80"/>
              <a:gd name="T19" fmla="*/ 0 h 104"/>
              <a:gd name="T20" fmla="*/ 80 w 80"/>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0" h="104">
                <a:moveTo>
                  <a:pt x="40" y="0"/>
                </a:moveTo>
                <a:lnTo>
                  <a:pt x="80" y="104"/>
                </a:lnTo>
                <a:lnTo>
                  <a:pt x="40" y="104"/>
                </a:lnTo>
                <a:lnTo>
                  <a:pt x="0" y="104"/>
                </a:lnTo>
                <a:lnTo>
                  <a:pt x="40" y="0"/>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392" name="Line 15"/>
          <p:cNvSpPr>
            <a:spLocks noChangeShapeType="1"/>
          </p:cNvSpPr>
          <p:nvPr/>
        </p:nvSpPr>
        <p:spPr bwMode="auto">
          <a:xfrm flipV="1">
            <a:off x="5413375" y="1892300"/>
            <a:ext cx="1588" cy="1879600"/>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sp>
        <p:nvSpPr>
          <p:cNvPr id="16393" name="Freeform 16"/>
          <p:cNvSpPr>
            <a:spLocks/>
          </p:cNvSpPr>
          <p:nvPr/>
        </p:nvSpPr>
        <p:spPr bwMode="auto">
          <a:xfrm>
            <a:off x="7962900" y="2911475"/>
            <a:ext cx="165100" cy="127000"/>
          </a:xfrm>
          <a:custGeom>
            <a:avLst/>
            <a:gdLst>
              <a:gd name="T0" fmla="*/ 165100 w 104"/>
              <a:gd name="T1" fmla="*/ 63500 h 80"/>
              <a:gd name="T2" fmla="*/ 0 w 104"/>
              <a:gd name="T3" fmla="*/ 127000 h 80"/>
              <a:gd name="T4" fmla="*/ 0 w 104"/>
              <a:gd name="T5" fmla="*/ 63500 h 80"/>
              <a:gd name="T6" fmla="*/ 0 w 104"/>
              <a:gd name="T7" fmla="*/ 0 h 80"/>
              <a:gd name="T8" fmla="*/ 165100 w 104"/>
              <a:gd name="T9" fmla="*/ 63500 h 80"/>
              <a:gd name="T10" fmla="*/ 165100 w 104"/>
              <a:gd name="T11" fmla="*/ 63500 h 80"/>
              <a:gd name="T12" fmla="*/ 0 60000 65536"/>
              <a:gd name="T13" fmla="*/ 0 60000 65536"/>
              <a:gd name="T14" fmla="*/ 0 60000 65536"/>
              <a:gd name="T15" fmla="*/ 0 60000 65536"/>
              <a:gd name="T16" fmla="*/ 0 60000 65536"/>
              <a:gd name="T17" fmla="*/ 0 60000 65536"/>
              <a:gd name="T18" fmla="*/ 0 w 104"/>
              <a:gd name="T19" fmla="*/ 0 h 80"/>
              <a:gd name="T20" fmla="*/ 104 w 10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04" h="80">
                <a:moveTo>
                  <a:pt x="104" y="40"/>
                </a:moveTo>
                <a:lnTo>
                  <a:pt x="0" y="80"/>
                </a:lnTo>
                <a:lnTo>
                  <a:pt x="0" y="40"/>
                </a:lnTo>
                <a:lnTo>
                  <a:pt x="0" y="0"/>
                </a:lnTo>
                <a:lnTo>
                  <a:pt x="104" y="40"/>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394" name="Line 17"/>
          <p:cNvSpPr>
            <a:spLocks noChangeShapeType="1"/>
          </p:cNvSpPr>
          <p:nvPr/>
        </p:nvSpPr>
        <p:spPr bwMode="auto">
          <a:xfrm>
            <a:off x="5248275" y="2971800"/>
            <a:ext cx="2740025" cy="1588"/>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sp>
        <p:nvSpPr>
          <p:cNvPr id="16406" name="Freeform 29"/>
          <p:cNvSpPr>
            <a:spLocks/>
          </p:cNvSpPr>
          <p:nvPr/>
        </p:nvSpPr>
        <p:spPr bwMode="auto">
          <a:xfrm>
            <a:off x="5562600" y="1936750"/>
            <a:ext cx="1854200" cy="1692275"/>
          </a:xfrm>
          <a:custGeom>
            <a:avLst/>
            <a:gdLst>
              <a:gd name="T0" fmla="*/ 0 w 1168"/>
              <a:gd name="T1" fmla="*/ 0 h 1066"/>
              <a:gd name="T2" fmla="*/ 31750 w 1168"/>
              <a:gd name="T3" fmla="*/ 342900 h 1066"/>
              <a:gd name="T4" fmla="*/ 31750 w 1168"/>
              <a:gd name="T5" fmla="*/ 342900 h 1066"/>
              <a:gd name="T6" fmla="*/ 34925 w 1168"/>
              <a:gd name="T7" fmla="*/ 393700 h 1066"/>
              <a:gd name="T8" fmla="*/ 50800 w 1168"/>
              <a:gd name="T9" fmla="*/ 533400 h 1066"/>
              <a:gd name="T10" fmla="*/ 76200 w 1168"/>
              <a:gd name="T11" fmla="*/ 742950 h 1066"/>
              <a:gd name="T12" fmla="*/ 95250 w 1168"/>
              <a:gd name="T13" fmla="*/ 869950 h 1066"/>
              <a:gd name="T14" fmla="*/ 120650 w 1168"/>
              <a:gd name="T15" fmla="*/ 1009650 h 1066"/>
              <a:gd name="T16" fmla="*/ 120650 w 1168"/>
              <a:gd name="T17" fmla="*/ 1009650 h 1066"/>
              <a:gd name="T18" fmla="*/ 152400 w 1168"/>
              <a:gd name="T19" fmla="*/ 1181100 h 1066"/>
              <a:gd name="T20" fmla="*/ 174625 w 1168"/>
              <a:gd name="T21" fmla="*/ 1295400 h 1066"/>
              <a:gd name="T22" fmla="*/ 203200 w 1168"/>
              <a:gd name="T23" fmla="*/ 1390650 h 1066"/>
              <a:gd name="T24" fmla="*/ 238125 w 1168"/>
              <a:gd name="T25" fmla="*/ 1504950 h 1066"/>
              <a:gd name="T26" fmla="*/ 238125 w 1168"/>
              <a:gd name="T27" fmla="*/ 1504950 h 1066"/>
              <a:gd name="T28" fmla="*/ 250825 w 1168"/>
              <a:gd name="T29" fmla="*/ 1536700 h 1066"/>
              <a:gd name="T30" fmla="*/ 263525 w 1168"/>
              <a:gd name="T31" fmla="*/ 1565275 h 1066"/>
              <a:gd name="T32" fmla="*/ 276225 w 1168"/>
              <a:gd name="T33" fmla="*/ 1590675 h 1066"/>
              <a:gd name="T34" fmla="*/ 292100 w 1168"/>
              <a:gd name="T35" fmla="*/ 1616075 h 1066"/>
              <a:gd name="T36" fmla="*/ 307975 w 1168"/>
              <a:gd name="T37" fmla="*/ 1635125 h 1066"/>
              <a:gd name="T38" fmla="*/ 323850 w 1168"/>
              <a:gd name="T39" fmla="*/ 1651000 h 1066"/>
              <a:gd name="T40" fmla="*/ 339725 w 1168"/>
              <a:gd name="T41" fmla="*/ 1663700 h 1066"/>
              <a:gd name="T42" fmla="*/ 358775 w 1168"/>
              <a:gd name="T43" fmla="*/ 1676400 h 1066"/>
              <a:gd name="T44" fmla="*/ 377825 w 1168"/>
              <a:gd name="T45" fmla="*/ 1682750 h 1066"/>
              <a:gd name="T46" fmla="*/ 393700 w 1168"/>
              <a:gd name="T47" fmla="*/ 1689100 h 1066"/>
              <a:gd name="T48" fmla="*/ 412750 w 1168"/>
              <a:gd name="T49" fmla="*/ 1692275 h 1066"/>
              <a:gd name="T50" fmla="*/ 434975 w 1168"/>
              <a:gd name="T51" fmla="*/ 1692275 h 1066"/>
              <a:gd name="T52" fmla="*/ 454025 w 1168"/>
              <a:gd name="T53" fmla="*/ 1689100 h 1066"/>
              <a:gd name="T54" fmla="*/ 473075 w 1168"/>
              <a:gd name="T55" fmla="*/ 1685925 h 1066"/>
              <a:gd name="T56" fmla="*/ 492125 w 1168"/>
              <a:gd name="T57" fmla="*/ 1679575 h 1066"/>
              <a:gd name="T58" fmla="*/ 511175 w 1168"/>
              <a:gd name="T59" fmla="*/ 1670050 h 1066"/>
              <a:gd name="T60" fmla="*/ 511175 w 1168"/>
              <a:gd name="T61" fmla="*/ 1670050 h 1066"/>
              <a:gd name="T62" fmla="*/ 549275 w 1168"/>
              <a:gd name="T63" fmla="*/ 1644650 h 1066"/>
              <a:gd name="T64" fmla="*/ 587375 w 1168"/>
              <a:gd name="T65" fmla="*/ 1612900 h 1066"/>
              <a:gd name="T66" fmla="*/ 625475 w 1168"/>
              <a:gd name="T67" fmla="*/ 1577975 h 1066"/>
              <a:gd name="T68" fmla="*/ 666750 w 1168"/>
              <a:gd name="T69" fmla="*/ 1536700 h 1066"/>
              <a:gd name="T70" fmla="*/ 749300 w 1168"/>
              <a:gd name="T71" fmla="*/ 1447800 h 1066"/>
              <a:gd name="T72" fmla="*/ 796925 w 1168"/>
              <a:gd name="T73" fmla="*/ 1403350 h 1066"/>
              <a:gd name="T74" fmla="*/ 844550 w 1168"/>
              <a:gd name="T75" fmla="*/ 1358900 h 1066"/>
              <a:gd name="T76" fmla="*/ 844550 w 1168"/>
              <a:gd name="T77" fmla="*/ 1358900 h 1066"/>
              <a:gd name="T78" fmla="*/ 882650 w 1168"/>
              <a:gd name="T79" fmla="*/ 1330325 h 1066"/>
              <a:gd name="T80" fmla="*/ 920750 w 1168"/>
              <a:gd name="T81" fmla="*/ 1304925 h 1066"/>
              <a:gd name="T82" fmla="*/ 958850 w 1168"/>
              <a:gd name="T83" fmla="*/ 1279525 h 1066"/>
              <a:gd name="T84" fmla="*/ 996950 w 1168"/>
              <a:gd name="T85" fmla="*/ 1257300 h 1066"/>
              <a:gd name="T86" fmla="*/ 1079500 w 1168"/>
              <a:gd name="T87" fmla="*/ 1216025 h 1066"/>
              <a:gd name="T88" fmla="*/ 1165225 w 1168"/>
              <a:gd name="T89" fmla="*/ 1181100 h 1066"/>
              <a:gd name="T90" fmla="*/ 1165225 w 1168"/>
              <a:gd name="T91" fmla="*/ 1181100 h 1066"/>
              <a:gd name="T92" fmla="*/ 1273175 w 1168"/>
              <a:gd name="T93" fmla="*/ 1143000 h 1066"/>
              <a:gd name="T94" fmla="*/ 1368425 w 1168"/>
              <a:gd name="T95" fmla="*/ 1111250 h 1066"/>
              <a:gd name="T96" fmla="*/ 1454150 w 1168"/>
              <a:gd name="T97" fmla="*/ 1089025 h 1066"/>
              <a:gd name="T98" fmla="*/ 1530350 w 1168"/>
              <a:gd name="T99" fmla="*/ 1073150 h 1066"/>
              <a:gd name="T100" fmla="*/ 1530350 w 1168"/>
              <a:gd name="T101" fmla="*/ 1073150 h 1066"/>
              <a:gd name="T102" fmla="*/ 1625600 w 1168"/>
              <a:gd name="T103" fmla="*/ 1060450 h 1066"/>
              <a:gd name="T104" fmla="*/ 1717675 w 1168"/>
              <a:gd name="T105" fmla="*/ 1057275 h 1066"/>
              <a:gd name="T106" fmla="*/ 1797050 w 1168"/>
              <a:gd name="T107" fmla="*/ 1054100 h 1066"/>
              <a:gd name="T108" fmla="*/ 1854200 w 1168"/>
              <a:gd name="T109" fmla="*/ 1054100 h 10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8"/>
              <a:gd name="T166" fmla="*/ 0 h 1066"/>
              <a:gd name="T167" fmla="*/ 1168 w 1168"/>
              <a:gd name="T168" fmla="*/ 1066 h 10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8" h="1066">
                <a:moveTo>
                  <a:pt x="0" y="0"/>
                </a:moveTo>
                <a:lnTo>
                  <a:pt x="20" y="216"/>
                </a:lnTo>
                <a:lnTo>
                  <a:pt x="22" y="248"/>
                </a:lnTo>
                <a:lnTo>
                  <a:pt x="32" y="336"/>
                </a:lnTo>
                <a:lnTo>
                  <a:pt x="48" y="468"/>
                </a:lnTo>
                <a:lnTo>
                  <a:pt x="60" y="548"/>
                </a:lnTo>
                <a:lnTo>
                  <a:pt x="76" y="636"/>
                </a:lnTo>
                <a:lnTo>
                  <a:pt x="96" y="744"/>
                </a:lnTo>
                <a:lnTo>
                  <a:pt x="110" y="816"/>
                </a:lnTo>
                <a:lnTo>
                  <a:pt x="128" y="876"/>
                </a:lnTo>
                <a:lnTo>
                  <a:pt x="150" y="948"/>
                </a:lnTo>
                <a:lnTo>
                  <a:pt x="158" y="968"/>
                </a:lnTo>
                <a:lnTo>
                  <a:pt x="166" y="986"/>
                </a:lnTo>
                <a:lnTo>
                  <a:pt x="174" y="1002"/>
                </a:lnTo>
                <a:lnTo>
                  <a:pt x="184" y="1018"/>
                </a:lnTo>
                <a:lnTo>
                  <a:pt x="194" y="1030"/>
                </a:lnTo>
                <a:lnTo>
                  <a:pt x="204" y="1040"/>
                </a:lnTo>
                <a:lnTo>
                  <a:pt x="214" y="1048"/>
                </a:lnTo>
                <a:lnTo>
                  <a:pt x="226" y="1056"/>
                </a:lnTo>
                <a:lnTo>
                  <a:pt x="238" y="1060"/>
                </a:lnTo>
                <a:lnTo>
                  <a:pt x="248" y="1064"/>
                </a:lnTo>
                <a:lnTo>
                  <a:pt x="260" y="1066"/>
                </a:lnTo>
                <a:lnTo>
                  <a:pt x="274" y="1066"/>
                </a:lnTo>
                <a:lnTo>
                  <a:pt x="286" y="1064"/>
                </a:lnTo>
                <a:lnTo>
                  <a:pt x="298" y="1062"/>
                </a:lnTo>
                <a:lnTo>
                  <a:pt x="310" y="1058"/>
                </a:lnTo>
                <a:lnTo>
                  <a:pt x="322" y="1052"/>
                </a:lnTo>
                <a:lnTo>
                  <a:pt x="346" y="1036"/>
                </a:lnTo>
                <a:lnTo>
                  <a:pt x="370" y="1016"/>
                </a:lnTo>
                <a:lnTo>
                  <a:pt x="394" y="994"/>
                </a:lnTo>
                <a:lnTo>
                  <a:pt x="420" y="968"/>
                </a:lnTo>
                <a:lnTo>
                  <a:pt x="472" y="912"/>
                </a:lnTo>
                <a:lnTo>
                  <a:pt x="502" y="884"/>
                </a:lnTo>
                <a:lnTo>
                  <a:pt x="532" y="856"/>
                </a:lnTo>
                <a:lnTo>
                  <a:pt x="556" y="838"/>
                </a:lnTo>
                <a:lnTo>
                  <a:pt x="580" y="822"/>
                </a:lnTo>
                <a:lnTo>
                  <a:pt x="604" y="806"/>
                </a:lnTo>
                <a:lnTo>
                  <a:pt x="628" y="792"/>
                </a:lnTo>
                <a:lnTo>
                  <a:pt x="680" y="766"/>
                </a:lnTo>
                <a:lnTo>
                  <a:pt x="734" y="744"/>
                </a:lnTo>
                <a:lnTo>
                  <a:pt x="802" y="720"/>
                </a:lnTo>
                <a:lnTo>
                  <a:pt x="862" y="700"/>
                </a:lnTo>
                <a:lnTo>
                  <a:pt x="916" y="686"/>
                </a:lnTo>
                <a:lnTo>
                  <a:pt x="964" y="676"/>
                </a:lnTo>
                <a:lnTo>
                  <a:pt x="1024" y="668"/>
                </a:lnTo>
                <a:lnTo>
                  <a:pt x="1082" y="666"/>
                </a:lnTo>
                <a:lnTo>
                  <a:pt x="1132" y="664"/>
                </a:lnTo>
                <a:lnTo>
                  <a:pt x="1168" y="664"/>
                </a:lnTo>
              </a:path>
            </a:pathLst>
          </a:custGeom>
          <a:noFill/>
          <a:ln w="63500">
            <a:solidFill>
              <a:srgbClr val="0000FF"/>
            </a:solidFill>
            <a:prstDash val="solid"/>
            <a:round/>
            <a:headEnd/>
            <a:tailEnd/>
          </a:ln>
        </p:spPr>
        <p:txBody>
          <a:bodyPr/>
          <a:lstStyle/>
          <a:p>
            <a:pPr>
              <a:defRPr/>
            </a:pPr>
            <a:endParaRPr lang="en-AU">
              <a:latin typeface="+mn-lt"/>
              <a:cs typeface="Arial" charset="0"/>
            </a:endParaRPr>
          </a:p>
        </p:txBody>
      </p:sp>
      <p:sp>
        <p:nvSpPr>
          <p:cNvPr id="16408" name="Rectangle 43"/>
          <p:cNvSpPr>
            <a:spLocks noChangeArrowheads="1"/>
          </p:cNvSpPr>
          <p:nvPr/>
        </p:nvSpPr>
        <p:spPr bwMode="auto">
          <a:xfrm>
            <a:off x="5503863" y="1484313"/>
            <a:ext cx="1212850" cy="369887"/>
          </a:xfrm>
          <a:prstGeom prst="rect">
            <a:avLst/>
          </a:prstGeom>
          <a:noFill/>
          <a:ln w="9525">
            <a:noFill/>
            <a:miter lim="800000"/>
            <a:headEnd/>
            <a:tailEnd/>
          </a:ln>
        </p:spPr>
        <p:txBody>
          <a:bodyPr wrap="none" lIns="0" tIns="0" rIns="0" bIns="0">
            <a:spAutoFit/>
          </a:bodyPr>
          <a:lstStyle/>
          <a:p>
            <a:pPr>
              <a:defRPr/>
            </a:pPr>
            <a:r>
              <a:rPr lang="en-US" b="1">
                <a:solidFill>
                  <a:srgbClr val="000000"/>
                </a:solidFill>
                <a:latin typeface="+mn-lt"/>
                <a:cs typeface="Times New Roman" pitchFamily="18" charset="0"/>
              </a:rPr>
              <a:t>Energy </a:t>
            </a:r>
            <a:r>
              <a:rPr lang="en-US">
                <a:solidFill>
                  <a:srgbClr val="000000"/>
                </a:solidFill>
                <a:latin typeface="+mn-lt"/>
                <a:cs typeface="Times New Roman" pitchFamily="18" charset="0"/>
              </a:rPr>
              <a:t> </a:t>
            </a:r>
            <a:endParaRPr lang="en-US">
              <a:latin typeface="+mn-lt"/>
              <a:cs typeface="Times New Roman" pitchFamily="18" charset="0"/>
            </a:endParaRPr>
          </a:p>
        </p:txBody>
      </p:sp>
      <p:sp>
        <p:nvSpPr>
          <p:cNvPr id="16409" name="Rectangle 45"/>
          <p:cNvSpPr>
            <a:spLocks noChangeArrowheads="1"/>
          </p:cNvSpPr>
          <p:nvPr/>
        </p:nvSpPr>
        <p:spPr bwMode="auto">
          <a:xfrm>
            <a:off x="8069263" y="3036888"/>
            <a:ext cx="120650" cy="369887"/>
          </a:xfrm>
          <a:prstGeom prst="rect">
            <a:avLst/>
          </a:prstGeom>
          <a:noFill/>
          <a:ln w="9525">
            <a:noFill/>
            <a:miter lim="800000"/>
            <a:headEnd/>
            <a:tailEnd/>
          </a:ln>
        </p:spPr>
        <p:txBody>
          <a:bodyPr wrap="none" lIns="0" tIns="0" rIns="0" bIns="0">
            <a:spAutoFit/>
          </a:bodyPr>
          <a:lstStyle/>
          <a:p>
            <a:pPr>
              <a:defRPr/>
            </a:pPr>
            <a:r>
              <a:rPr lang="en-US" b="1" i="1">
                <a:solidFill>
                  <a:srgbClr val="000000"/>
                </a:solidFill>
                <a:latin typeface="+mn-lt"/>
                <a:cs typeface="Times New Roman" pitchFamily="18" charset="0"/>
              </a:rPr>
              <a:t>r</a:t>
            </a:r>
            <a:endParaRPr lang="en-US" b="1" i="1">
              <a:latin typeface="+mn-lt"/>
              <a:cs typeface="Times New Roman" pitchFamily="18" charset="0"/>
            </a:endParaRPr>
          </a:p>
        </p:txBody>
      </p:sp>
      <p:sp>
        <p:nvSpPr>
          <p:cNvPr id="16411" name="Rectangle 48"/>
          <p:cNvSpPr>
            <a:spLocks noChangeArrowheads="1"/>
          </p:cNvSpPr>
          <p:nvPr/>
        </p:nvSpPr>
        <p:spPr bwMode="auto">
          <a:xfrm>
            <a:off x="8056563" y="2122488"/>
            <a:ext cx="85725" cy="369887"/>
          </a:xfrm>
          <a:prstGeom prst="rect">
            <a:avLst/>
          </a:prstGeom>
          <a:noFill/>
          <a:ln w="9525">
            <a:noFill/>
            <a:miter lim="800000"/>
            <a:headEnd/>
            <a:tailEnd/>
          </a:ln>
        </p:spPr>
        <p:txBody>
          <a:bodyPr wrap="none" lIns="0" tIns="0" rIns="0" bIns="0">
            <a:spAutoFit/>
          </a:bodyPr>
          <a:lstStyle/>
          <a:p>
            <a:pPr>
              <a:defRPr/>
            </a:pPr>
            <a:r>
              <a:rPr lang="en-US">
                <a:latin typeface="+mn-lt"/>
                <a:cs typeface="Times New Roman" pitchFamily="18" charset="0"/>
              </a:rPr>
              <a:t> </a:t>
            </a:r>
          </a:p>
        </p:txBody>
      </p:sp>
      <p:sp>
        <p:nvSpPr>
          <p:cNvPr id="16413" name="Rectangle 50"/>
          <p:cNvSpPr>
            <a:spLocks noChangeArrowheads="1"/>
          </p:cNvSpPr>
          <p:nvPr/>
        </p:nvSpPr>
        <p:spPr bwMode="auto">
          <a:xfrm>
            <a:off x="7739063" y="2389188"/>
            <a:ext cx="85725" cy="369887"/>
          </a:xfrm>
          <a:prstGeom prst="rect">
            <a:avLst/>
          </a:prstGeom>
          <a:noFill/>
          <a:ln w="9525">
            <a:noFill/>
            <a:miter lim="800000"/>
            <a:headEnd/>
            <a:tailEnd/>
          </a:ln>
        </p:spPr>
        <p:txBody>
          <a:bodyPr wrap="none" lIns="0" tIns="0" rIns="0" bIns="0">
            <a:spAutoFit/>
          </a:bodyPr>
          <a:lstStyle/>
          <a:p>
            <a:pPr>
              <a:defRPr/>
            </a:pPr>
            <a:r>
              <a:rPr lang="en-US">
                <a:latin typeface="+mn-lt"/>
                <a:cs typeface="Times New Roman" pitchFamily="18" charset="0"/>
              </a:rPr>
              <a:t> </a:t>
            </a:r>
          </a:p>
        </p:txBody>
      </p:sp>
      <p:sp>
        <p:nvSpPr>
          <p:cNvPr id="16418" name="Freeform 102"/>
          <p:cNvSpPr>
            <a:spLocks/>
          </p:cNvSpPr>
          <p:nvPr/>
        </p:nvSpPr>
        <p:spPr bwMode="auto">
          <a:xfrm>
            <a:off x="5356225" y="4187825"/>
            <a:ext cx="127000" cy="165100"/>
          </a:xfrm>
          <a:custGeom>
            <a:avLst/>
            <a:gdLst>
              <a:gd name="T0" fmla="*/ 63500 w 80"/>
              <a:gd name="T1" fmla="*/ 0 h 104"/>
              <a:gd name="T2" fmla="*/ 127000 w 80"/>
              <a:gd name="T3" fmla="*/ 165100 h 104"/>
              <a:gd name="T4" fmla="*/ 63500 w 80"/>
              <a:gd name="T5" fmla="*/ 165100 h 104"/>
              <a:gd name="T6" fmla="*/ 0 w 80"/>
              <a:gd name="T7" fmla="*/ 165100 h 104"/>
              <a:gd name="T8" fmla="*/ 63500 w 80"/>
              <a:gd name="T9" fmla="*/ 0 h 104"/>
              <a:gd name="T10" fmla="*/ 63500 w 80"/>
              <a:gd name="T11" fmla="*/ 0 h 104"/>
              <a:gd name="T12" fmla="*/ 0 60000 65536"/>
              <a:gd name="T13" fmla="*/ 0 60000 65536"/>
              <a:gd name="T14" fmla="*/ 0 60000 65536"/>
              <a:gd name="T15" fmla="*/ 0 60000 65536"/>
              <a:gd name="T16" fmla="*/ 0 60000 65536"/>
              <a:gd name="T17" fmla="*/ 0 60000 65536"/>
              <a:gd name="T18" fmla="*/ 0 w 80"/>
              <a:gd name="T19" fmla="*/ 0 h 104"/>
              <a:gd name="T20" fmla="*/ 80 w 80"/>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0" h="104">
                <a:moveTo>
                  <a:pt x="40" y="0"/>
                </a:moveTo>
                <a:lnTo>
                  <a:pt x="80" y="104"/>
                </a:lnTo>
                <a:lnTo>
                  <a:pt x="40" y="104"/>
                </a:lnTo>
                <a:lnTo>
                  <a:pt x="0" y="104"/>
                </a:lnTo>
                <a:lnTo>
                  <a:pt x="40" y="0"/>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419" name="Line 103"/>
          <p:cNvSpPr>
            <a:spLocks noChangeShapeType="1"/>
          </p:cNvSpPr>
          <p:nvPr/>
        </p:nvSpPr>
        <p:spPr bwMode="auto">
          <a:xfrm flipV="1">
            <a:off x="5419725" y="4340225"/>
            <a:ext cx="1588" cy="1879600"/>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sp>
        <p:nvSpPr>
          <p:cNvPr id="16420" name="Freeform 104"/>
          <p:cNvSpPr>
            <a:spLocks/>
          </p:cNvSpPr>
          <p:nvPr/>
        </p:nvSpPr>
        <p:spPr bwMode="auto">
          <a:xfrm>
            <a:off x="7969250" y="5359400"/>
            <a:ext cx="165100" cy="127000"/>
          </a:xfrm>
          <a:custGeom>
            <a:avLst/>
            <a:gdLst>
              <a:gd name="T0" fmla="*/ 165100 w 104"/>
              <a:gd name="T1" fmla="*/ 63500 h 80"/>
              <a:gd name="T2" fmla="*/ 0 w 104"/>
              <a:gd name="T3" fmla="*/ 127000 h 80"/>
              <a:gd name="T4" fmla="*/ 0 w 104"/>
              <a:gd name="T5" fmla="*/ 63500 h 80"/>
              <a:gd name="T6" fmla="*/ 0 w 104"/>
              <a:gd name="T7" fmla="*/ 0 h 80"/>
              <a:gd name="T8" fmla="*/ 165100 w 104"/>
              <a:gd name="T9" fmla="*/ 63500 h 80"/>
              <a:gd name="T10" fmla="*/ 165100 w 104"/>
              <a:gd name="T11" fmla="*/ 63500 h 80"/>
              <a:gd name="T12" fmla="*/ 0 60000 65536"/>
              <a:gd name="T13" fmla="*/ 0 60000 65536"/>
              <a:gd name="T14" fmla="*/ 0 60000 65536"/>
              <a:gd name="T15" fmla="*/ 0 60000 65536"/>
              <a:gd name="T16" fmla="*/ 0 60000 65536"/>
              <a:gd name="T17" fmla="*/ 0 60000 65536"/>
              <a:gd name="T18" fmla="*/ 0 w 104"/>
              <a:gd name="T19" fmla="*/ 0 h 80"/>
              <a:gd name="T20" fmla="*/ 104 w 10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04" h="80">
                <a:moveTo>
                  <a:pt x="104" y="40"/>
                </a:moveTo>
                <a:lnTo>
                  <a:pt x="0" y="80"/>
                </a:lnTo>
                <a:lnTo>
                  <a:pt x="0" y="40"/>
                </a:lnTo>
                <a:lnTo>
                  <a:pt x="0" y="0"/>
                </a:lnTo>
                <a:lnTo>
                  <a:pt x="104" y="40"/>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421" name="Line 105"/>
          <p:cNvSpPr>
            <a:spLocks noChangeShapeType="1"/>
          </p:cNvSpPr>
          <p:nvPr/>
        </p:nvSpPr>
        <p:spPr bwMode="auto">
          <a:xfrm>
            <a:off x="5254625" y="5419725"/>
            <a:ext cx="2740025" cy="1588"/>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sp>
        <p:nvSpPr>
          <p:cNvPr id="16423" name="Rectangle 131"/>
          <p:cNvSpPr>
            <a:spLocks noChangeArrowheads="1"/>
          </p:cNvSpPr>
          <p:nvPr/>
        </p:nvSpPr>
        <p:spPr bwMode="auto">
          <a:xfrm>
            <a:off x="5486400" y="3932238"/>
            <a:ext cx="1212850" cy="369887"/>
          </a:xfrm>
          <a:prstGeom prst="rect">
            <a:avLst/>
          </a:prstGeom>
          <a:noFill/>
          <a:ln w="9525">
            <a:noFill/>
            <a:miter lim="800000"/>
            <a:headEnd/>
            <a:tailEnd/>
          </a:ln>
        </p:spPr>
        <p:txBody>
          <a:bodyPr wrap="none" lIns="0" tIns="0" rIns="0" bIns="0">
            <a:spAutoFit/>
          </a:bodyPr>
          <a:lstStyle/>
          <a:p>
            <a:pPr>
              <a:defRPr/>
            </a:pPr>
            <a:r>
              <a:rPr lang="en-US" b="1">
                <a:solidFill>
                  <a:srgbClr val="000000"/>
                </a:solidFill>
                <a:latin typeface="+mn-lt"/>
                <a:cs typeface="Times New Roman" pitchFamily="18" charset="0"/>
              </a:rPr>
              <a:t>Energy</a:t>
            </a:r>
            <a:r>
              <a:rPr lang="en-US">
                <a:solidFill>
                  <a:srgbClr val="000000"/>
                </a:solidFill>
                <a:latin typeface="+mn-lt"/>
                <a:cs typeface="Times New Roman" pitchFamily="18" charset="0"/>
              </a:rPr>
              <a:t>  </a:t>
            </a:r>
            <a:endParaRPr lang="en-US">
              <a:latin typeface="+mn-lt"/>
              <a:cs typeface="Times New Roman" pitchFamily="18" charset="0"/>
            </a:endParaRPr>
          </a:p>
        </p:txBody>
      </p:sp>
      <p:sp>
        <p:nvSpPr>
          <p:cNvPr id="16424" name="Rectangle 133"/>
          <p:cNvSpPr>
            <a:spLocks noChangeArrowheads="1"/>
          </p:cNvSpPr>
          <p:nvPr/>
        </p:nvSpPr>
        <p:spPr bwMode="auto">
          <a:xfrm>
            <a:off x="8089900" y="5514975"/>
            <a:ext cx="120650" cy="369888"/>
          </a:xfrm>
          <a:prstGeom prst="rect">
            <a:avLst/>
          </a:prstGeom>
          <a:noFill/>
          <a:ln w="9525">
            <a:noFill/>
            <a:miter lim="800000"/>
            <a:headEnd/>
            <a:tailEnd/>
          </a:ln>
        </p:spPr>
        <p:txBody>
          <a:bodyPr wrap="none" lIns="0" tIns="0" rIns="0" bIns="0">
            <a:spAutoFit/>
          </a:bodyPr>
          <a:lstStyle/>
          <a:p>
            <a:pPr>
              <a:defRPr/>
            </a:pPr>
            <a:r>
              <a:rPr lang="en-US" b="1" i="1">
                <a:solidFill>
                  <a:srgbClr val="000000"/>
                </a:solidFill>
                <a:latin typeface="+mn-lt"/>
                <a:cs typeface="Times New Roman" pitchFamily="18" charset="0"/>
              </a:rPr>
              <a:t>r</a:t>
            </a:r>
            <a:endParaRPr lang="en-US" b="1" i="1">
              <a:latin typeface="+mn-lt"/>
              <a:cs typeface="Times New Roman" pitchFamily="18" charset="0"/>
            </a:endParaRPr>
          </a:p>
        </p:txBody>
      </p:sp>
      <p:sp>
        <p:nvSpPr>
          <p:cNvPr id="16433" name="Freeform 117"/>
          <p:cNvSpPr>
            <a:spLocks/>
          </p:cNvSpPr>
          <p:nvPr/>
        </p:nvSpPr>
        <p:spPr bwMode="auto">
          <a:xfrm>
            <a:off x="5568950" y="4384675"/>
            <a:ext cx="1854200" cy="1692275"/>
          </a:xfrm>
          <a:custGeom>
            <a:avLst/>
            <a:gdLst>
              <a:gd name="T0" fmla="*/ 0 w 1168"/>
              <a:gd name="T1" fmla="*/ 0 h 1066"/>
              <a:gd name="T2" fmla="*/ 31750 w 1168"/>
              <a:gd name="T3" fmla="*/ 342900 h 1066"/>
              <a:gd name="T4" fmla="*/ 31750 w 1168"/>
              <a:gd name="T5" fmla="*/ 342900 h 1066"/>
              <a:gd name="T6" fmla="*/ 34925 w 1168"/>
              <a:gd name="T7" fmla="*/ 393700 h 1066"/>
              <a:gd name="T8" fmla="*/ 50800 w 1168"/>
              <a:gd name="T9" fmla="*/ 533400 h 1066"/>
              <a:gd name="T10" fmla="*/ 76200 w 1168"/>
              <a:gd name="T11" fmla="*/ 742950 h 1066"/>
              <a:gd name="T12" fmla="*/ 95250 w 1168"/>
              <a:gd name="T13" fmla="*/ 869950 h 1066"/>
              <a:gd name="T14" fmla="*/ 120650 w 1168"/>
              <a:gd name="T15" fmla="*/ 1009650 h 1066"/>
              <a:gd name="T16" fmla="*/ 120650 w 1168"/>
              <a:gd name="T17" fmla="*/ 1009650 h 1066"/>
              <a:gd name="T18" fmla="*/ 152400 w 1168"/>
              <a:gd name="T19" fmla="*/ 1181100 h 1066"/>
              <a:gd name="T20" fmla="*/ 174625 w 1168"/>
              <a:gd name="T21" fmla="*/ 1295400 h 1066"/>
              <a:gd name="T22" fmla="*/ 203200 w 1168"/>
              <a:gd name="T23" fmla="*/ 1390650 h 1066"/>
              <a:gd name="T24" fmla="*/ 238125 w 1168"/>
              <a:gd name="T25" fmla="*/ 1504950 h 1066"/>
              <a:gd name="T26" fmla="*/ 238125 w 1168"/>
              <a:gd name="T27" fmla="*/ 1504950 h 1066"/>
              <a:gd name="T28" fmla="*/ 250825 w 1168"/>
              <a:gd name="T29" fmla="*/ 1536700 h 1066"/>
              <a:gd name="T30" fmla="*/ 263525 w 1168"/>
              <a:gd name="T31" fmla="*/ 1565275 h 1066"/>
              <a:gd name="T32" fmla="*/ 276225 w 1168"/>
              <a:gd name="T33" fmla="*/ 1590675 h 1066"/>
              <a:gd name="T34" fmla="*/ 292100 w 1168"/>
              <a:gd name="T35" fmla="*/ 1616075 h 1066"/>
              <a:gd name="T36" fmla="*/ 307975 w 1168"/>
              <a:gd name="T37" fmla="*/ 1635125 h 1066"/>
              <a:gd name="T38" fmla="*/ 323850 w 1168"/>
              <a:gd name="T39" fmla="*/ 1651000 h 1066"/>
              <a:gd name="T40" fmla="*/ 339725 w 1168"/>
              <a:gd name="T41" fmla="*/ 1663700 h 1066"/>
              <a:gd name="T42" fmla="*/ 358775 w 1168"/>
              <a:gd name="T43" fmla="*/ 1676400 h 1066"/>
              <a:gd name="T44" fmla="*/ 377825 w 1168"/>
              <a:gd name="T45" fmla="*/ 1682750 h 1066"/>
              <a:gd name="T46" fmla="*/ 393700 w 1168"/>
              <a:gd name="T47" fmla="*/ 1689100 h 1066"/>
              <a:gd name="T48" fmla="*/ 412750 w 1168"/>
              <a:gd name="T49" fmla="*/ 1692275 h 1066"/>
              <a:gd name="T50" fmla="*/ 434975 w 1168"/>
              <a:gd name="T51" fmla="*/ 1692275 h 1066"/>
              <a:gd name="T52" fmla="*/ 454025 w 1168"/>
              <a:gd name="T53" fmla="*/ 1689100 h 1066"/>
              <a:gd name="T54" fmla="*/ 473075 w 1168"/>
              <a:gd name="T55" fmla="*/ 1685925 h 1066"/>
              <a:gd name="T56" fmla="*/ 492125 w 1168"/>
              <a:gd name="T57" fmla="*/ 1679575 h 1066"/>
              <a:gd name="T58" fmla="*/ 511175 w 1168"/>
              <a:gd name="T59" fmla="*/ 1670050 h 1066"/>
              <a:gd name="T60" fmla="*/ 511175 w 1168"/>
              <a:gd name="T61" fmla="*/ 1670050 h 1066"/>
              <a:gd name="T62" fmla="*/ 549275 w 1168"/>
              <a:gd name="T63" fmla="*/ 1644650 h 1066"/>
              <a:gd name="T64" fmla="*/ 587375 w 1168"/>
              <a:gd name="T65" fmla="*/ 1612900 h 1066"/>
              <a:gd name="T66" fmla="*/ 625475 w 1168"/>
              <a:gd name="T67" fmla="*/ 1577975 h 1066"/>
              <a:gd name="T68" fmla="*/ 666750 w 1168"/>
              <a:gd name="T69" fmla="*/ 1536700 h 1066"/>
              <a:gd name="T70" fmla="*/ 749300 w 1168"/>
              <a:gd name="T71" fmla="*/ 1447800 h 1066"/>
              <a:gd name="T72" fmla="*/ 796925 w 1168"/>
              <a:gd name="T73" fmla="*/ 1403350 h 1066"/>
              <a:gd name="T74" fmla="*/ 844550 w 1168"/>
              <a:gd name="T75" fmla="*/ 1358900 h 1066"/>
              <a:gd name="T76" fmla="*/ 844550 w 1168"/>
              <a:gd name="T77" fmla="*/ 1358900 h 1066"/>
              <a:gd name="T78" fmla="*/ 882650 w 1168"/>
              <a:gd name="T79" fmla="*/ 1330325 h 1066"/>
              <a:gd name="T80" fmla="*/ 920750 w 1168"/>
              <a:gd name="T81" fmla="*/ 1304925 h 1066"/>
              <a:gd name="T82" fmla="*/ 958850 w 1168"/>
              <a:gd name="T83" fmla="*/ 1279525 h 1066"/>
              <a:gd name="T84" fmla="*/ 996950 w 1168"/>
              <a:gd name="T85" fmla="*/ 1257300 h 1066"/>
              <a:gd name="T86" fmla="*/ 1079500 w 1168"/>
              <a:gd name="T87" fmla="*/ 1216025 h 1066"/>
              <a:gd name="T88" fmla="*/ 1165225 w 1168"/>
              <a:gd name="T89" fmla="*/ 1181100 h 1066"/>
              <a:gd name="T90" fmla="*/ 1165225 w 1168"/>
              <a:gd name="T91" fmla="*/ 1181100 h 1066"/>
              <a:gd name="T92" fmla="*/ 1273175 w 1168"/>
              <a:gd name="T93" fmla="*/ 1143000 h 1066"/>
              <a:gd name="T94" fmla="*/ 1368425 w 1168"/>
              <a:gd name="T95" fmla="*/ 1111250 h 1066"/>
              <a:gd name="T96" fmla="*/ 1454150 w 1168"/>
              <a:gd name="T97" fmla="*/ 1089025 h 1066"/>
              <a:gd name="T98" fmla="*/ 1530350 w 1168"/>
              <a:gd name="T99" fmla="*/ 1073150 h 1066"/>
              <a:gd name="T100" fmla="*/ 1530350 w 1168"/>
              <a:gd name="T101" fmla="*/ 1073150 h 1066"/>
              <a:gd name="T102" fmla="*/ 1625600 w 1168"/>
              <a:gd name="T103" fmla="*/ 1060450 h 1066"/>
              <a:gd name="T104" fmla="*/ 1717675 w 1168"/>
              <a:gd name="T105" fmla="*/ 1057275 h 1066"/>
              <a:gd name="T106" fmla="*/ 1797050 w 1168"/>
              <a:gd name="T107" fmla="*/ 1054100 h 1066"/>
              <a:gd name="T108" fmla="*/ 1854200 w 1168"/>
              <a:gd name="T109" fmla="*/ 1054100 h 10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8"/>
              <a:gd name="T166" fmla="*/ 0 h 1066"/>
              <a:gd name="T167" fmla="*/ 1168 w 1168"/>
              <a:gd name="T168" fmla="*/ 1066 h 10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8" h="1066">
                <a:moveTo>
                  <a:pt x="0" y="0"/>
                </a:moveTo>
                <a:lnTo>
                  <a:pt x="20" y="216"/>
                </a:lnTo>
                <a:lnTo>
                  <a:pt x="22" y="248"/>
                </a:lnTo>
                <a:lnTo>
                  <a:pt x="32" y="336"/>
                </a:lnTo>
                <a:lnTo>
                  <a:pt x="48" y="468"/>
                </a:lnTo>
                <a:lnTo>
                  <a:pt x="60" y="548"/>
                </a:lnTo>
                <a:lnTo>
                  <a:pt x="76" y="636"/>
                </a:lnTo>
                <a:lnTo>
                  <a:pt x="96" y="744"/>
                </a:lnTo>
                <a:lnTo>
                  <a:pt x="110" y="816"/>
                </a:lnTo>
                <a:lnTo>
                  <a:pt x="128" y="876"/>
                </a:lnTo>
                <a:lnTo>
                  <a:pt x="150" y="948"/>
                </a:lnTo>
                <a:lnTo>
                  <a:pt x="158" y="968"/>
                </a:lnTo>
                <a:lnTo>
                  <a:pt x="166" y="986"/>
                </a:lnTo>
                <a:lnTo>
                  <a:pt x="174" y="1002"/>
                </a:lnTo>
                <a:lnTo>
                  <a:pt x="184" y="1018"/>
                </a:lnTo>
                <a:lnTo>
                  <a:pt x="194" y="1030"/>
                </a:lnTo>
                <a:lnTo>
                  <a:pt x="204" y="1040"/>
                </a:lnTo>
                <a:lnTo>
                  <a:pt x="214" y="1048"/>
                </a:lnTo>
                <a:lnTo>
                  <a:pt x="226" y="1056"/>
                </a:lnTo>
                <a:lnTo>
                  <a:pt x="238" y="1060"/>
                </a:lnTo>
                <a:lnTo>
                  <a:pt x="248" y="1064"/>
                </a:lnTo>
                <a:lnTo>
                  <a:pt x="260" y="1066"/>
                </a:lnTo>
                <a:lnTo>
                  <a:pt x="274" y="1066"/>
                </a:lnTo>
                <a:lnTo>
                  <a:pt x="286" y="1064"/>
                </a:lnTo>
                <a:lnTo>
                  <a:pt x="298" y="1062"/>
                </a:lnTo>
                <a:lnTo>
                  <a:pt x="310" y="1058"/>
                </a:lnTo>
                <a:lnTo>
                  <a:pt x="322" y="1052"/>
                </a:lnTo>
                <a:lnTo>
                  <a:pt x="346" y="1036"/>
                </a:lnTo>
                <a:lnTo>
                  <a:pt x="370" y="1016"/>
                </a:lnTo>
                <a:lnTo>
                  <a:pt x="394" y="994"/>
                </a:lnTo>
                <a:lnTo>
                  <a:pt x="420" y="968"/>
                </a:lnTo>
                <a:lnTo>
                  <a:pt x="472" y="912"/>
                </a:lnTo>
                <a:lnTo>
                  <a:pt x="502" y="884"/>
                </a:lnTo>
                <a:lnTo>
                  <a:pt x="532" y="856"/>
                </a:lnTo>
                <a:lnTo>
                  <a:pt x="556" y="838"/>
                </a:lnTo>
                <a:lnTo>
                  <a:pt x="580" y="822"/>
                </a:lnTo>
                <a:lnTo>
                  <a:pt x="604" y="806"/>
                </a:lnTo>
                <a:lnTo>
                  <a:pt x="628" y="792"/>
                </a:lnTo>
                <a:lnTo>
                  <a:pt x="680" y="766"/>
                </a:lnTo>
                <a:lnTo>
                  <a:pt x="734" y="744"/>
                </a:lnTo>
                <a:lnTo>
                  <a:pt x="802" y="720"/>
                </a:lnTo>
                <a:lnTo>
                  <a:pt x="862" y="700"/>
                </a:lnTo>
                <a:lnTo>
                  <a:pt x="916" y="686"/>
                </a:lnTo>
                <a:lnTo>
                  <a:pt x="964" y="676"/>
                </a:lnTo>
                <a:lnTo>
                  <a:pt x="1024" y="668"/>
                </a:lnTo>
                <a:lnTo>
                  <a:pt x="1082" y="666"/>
                </a:lnTo>
                <a:lnTo>
                  <a:pt x="1132" y="664"/>
                </a:lnTo>
                <a:lnTo>
                  <a:pt x="1168" y="664"/>
                </a:lnTo>
              </a:path>
            </a:pathLst>
          </a:custGeom>
          <a:noFill/>
          <a:ln w="63500">
            <a:solidFill>
              <a:srgbClr val="FF0000"/>
            </a:solidFill>
            <a:prstDash val="solid"/>
            <a:round/>
            <a:headEnd/>
            <a:tailEnd/>
          </a:ln>
        </p:spPr>
        <p:txBody>
          <a:bodyPr/>
          <a:lstStyle/>
          <a:p>
            <a:pPr>
              <a:defRPr/>
            </a:pPr>
            <a:endParaRPr lang="en-AU">
              <a:latin typeface="+mn-lt"/>
              <a:cs typeface="Arial" charset="0"/>
            </a:endParaRPr>
          </a:p>
        </p:txBody>
      </p:sp>
      <p:grpSp>
        <p:nvGrpSpPr>
          <p:cNvPr id="7" name="Group 88"/>
          <p:cNvGrpSpPr>
            <a:grpSpLocks/>
          </p:cNvGrpSpPr>
          <p:nvPr/>
        </p:nvGrpSpPr>
        <p:grpSpPr bwMode="auto">
          <a:xfrm>
            <a:off x="3203575" y="4548188"/>
            <a:ext cx="5337175" cy="1679575"/>
            <a:chOff x="3203575" y="4548188"/>
            <a:chExt cx="5337322" cy="1679575"/>
          </a:xfrm>
        </p:grpSpPr>
        <p:grpSp>
          <p:nvGrpSpPr>
            <p:cNvPr id="15402" name="Group 81"/>
            <p:cNvGrpSpPr>
              <a:grpSpLocks/>
            </p:cNvGrpSpPr>
            <p:nvPr/>
          </p:nvGrpSpPr>
          <p:grpSpPr bwMode="auto">
            <a:xfrm>
              <a:off x="6156325" y="4548188"/>
              <a:ext cx="2384572" cy="680482"/>
              <a:chOff x="6156325" y="4548188"/>
              <a:chExt cx="2384572" cy="680482"/>
            </a:xfrm>
          </p:grpSpPr>
          <p:sp>
            <p:nvSpPr>
              <p:cNvPr id="16428" name="Rectangle 149"/>
              <p:cNvSpPr>
                <a:spLocks noChangeArrowheads="1"/>
              </p:cNvSpPr>
              <p:nvPr/>
            </p:nvSpPr>
            <p:spPr bwMode="auto">
              <a:xfrm>
                <a:off x="6227846" y="4548188"/>
                <a:ext cx="2313051" cy="369887"/>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typical neighbor </a:t>
                </a:r>
              </a:p>
            </p:txBody>
          </p:sp>
          <p:sp>
            <p:nvSpPr>
              <p:cNvPr id="16429" name="Rectangle 151"/>
              <p:cNvSpPr>
                <a:spLocks noChangeArrowheads="1"/>
              </p:cNvSpPr>
              <p:nvPr/>
            </p:nvSpPr>
            <p:spPr bwMode="auto">
              <a:xfrm>
                <a:off x="6156406" y="4859338"/>
                <a:ext cx="1865365" cy="369887"/>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 bond length  </a:t>
                </a:r>
              </a:p>
            </p:txBody>
          </p:sp>
        </p:grpSp>
        <p:grpSp>
          <p:nvGrpSpPr>
            <p:cNvPr id="15403" name="Group 87"/>
            <p:cNvGrpSpPr>
              <a:grpSpLocks/>
            </p:cNvGrpSpPr>
            <p:nvPr/>
          </p:nvGrpSpPr>
          <p:grpSpPr bwMode="auto">
            <a:xfrm>
              <a:off x="3203575" y="5578475"/>
              <a:ext cx="2316163" cy="649288"/>
              <a:chOff x="3203575" y="5578475"/>
              <a:chExt cx="2316163" cy="649288"/>
            </a:xfrm>
          </p:grpSpPr>
          <p:sp>
            <p:nvSpPr>
              <p:cNvPr id="16426" name="Line 142"/>
              <p:cNvSpPr>
                <a:spLocks noChangeShapeType="1"/>
              </p:cNvSpPr>
              <p:nvPr/>
            </p:nvSpPr>
            <p:spPr bwMode="auto">
              <a:xfrm>
                <a:off x="5397561" y="6073775"/>
                <a:ext cx="101603" cy="1588"/>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16430" name="Rectangle 153"/>
              <p:cNvSpPr>
                <a:spLocks noChangeArrowheads="1"/>
              </p:cNvSpPr>
              <p:nvPr/>
            </p:nvSpPr>
            <p:spPr bwMode="auto">
              <a:xfrm>
                <a:off x="3276602" y="5578475"/>
                <a:ext cx="2243200"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typical neighbor </a:t>
                </a:r>
              </a:p>
            </p:txBody>
          </p:sp>
          <p:sp>
            <p:nvSpPr>
              <p:cNvPr id="16431" name="Rectangle 155"/>
              <p:cNvSpPr>
                <a:spLocks noChangeArrowheads="1"/>
              </p:cNvSpPr>
              <p:nvPr/>
            </p:nvSpPr>
            <p:spPr bwMode="auto">
              <a:xfrm>
                <a:off x="3203575" y="5857875"/>
                <a:ext cx="1968554"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 bond energy  </a:t>
                </a:r>
              </a:p>
            </p:txBody>
          </p:sp>
          <p:grpSp>
            <p:nvGrpSpPr>
              <p:cNvPr id="15418" name="Group 161"/>
              <p:cNvGrpSpPr>
                <a:grpSpLocks/>
              </p:cNvGrpSpPr>
              <p:nvPr/>
            </p:nvGrpSpPr>
            <p:grpSpPr bwMode="auto">
              <a:xfrm>
                <a:off x="5129213" y="6011863"/>
                <a:ext cx="298450" cy="127000"/>
                <a:chOff x="3222" y="3268"/>
                <a:chExt cx="188" cy="80"/>
              </a:xfrm>
            </p:grpSpPr>
            <p:sp>
              <p:nvSpPr>
                <p:cNvPr id="16436" name="Freeform 114"/>
                <p:cNvSpPr>
                  <a:spLocks/>
                </p:cNvSpPr>
                <p:nvPr/>
              </p:nvSpPr>
              <p:spPr bwMode="auto">
                <a:xfrm>
                  <a:off x="3306" y="3268"/>
                  <a:ext cx="104" cy="80"/>
                </a:xfrm>
                <a:custGeom>
                  <a:avLst/>
                  <a:gdLst>
                    <a:gd name="T0" fmla="*/ 104 w 104"/>
                    <a:gd name="T1" fmla="*/ 40 h 80"/>
                    <a:gd name="T2" fmla="*/ 0 w 104"/>
                    <a:gd name="T3" fmla="*/ 80 h 80"/>
                    <a:gd name="T4" fmla="*/ 0 w 104"/>
                    <a:gd name="T5" fmla="*/ 40 h 80"/>
                    <a:gd name="T6" fmla="*/ 0 w 104"/>
                    <a:gd name="T7" fmla="*/ 0 h 80"/>
                    <a:gd name="T8" fmla="*/ 104 w 104"/>
                    <a:gd name="T9" fmla="*/ 40 h 80"/>
                    <a:gd name="T10" fmla="*/ 104 w 104"/>
                    <a:gd name="T11" fmla="*/ 40 h 80"/>
                    <a:gd name="T12" fmla="*/ 0 60000 65536"/>
                    <a:gd name="T13" fmla="*/ 0 60000 65536"/>
                    <a:gd name="T14" fmla="*/ 0 60000 65536"/>
                    <a:gd name="T15" fmla="*/ 0 60000 65536"/>
                    <a:gd name="T16" fmla="*/ 0 60000 65536"/>
                    <a:gd name="T17" fmla="*/ 0 60000 65536"/>
                    <a:gd name="T18" fmla="*/ 0 w 104"/>
                    <a:gd name="T19" fmla="*/ 0 h 80"/>
                    <a:gd name="T20" fmla="*/ 104 w 10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04" h="80">
                      <a:moveTo>
                        <a:pt x="104" y="40"/>
                      </a:moveTo>
                      <a:lnTo>
                        <a:pt x="0" y="80"/>
                      </a:lnTo>
                      <a:lnTo>
                        <a:pt x="0" y="40"/>
                      </a:lnTo>
                      <a:lnTo>
                        <a:pt x="0" y="0"/>
                      </a:lnTo>
                      <a:lnTo>
                        <a:pt x="104" y="40"/>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437" name="Line 115"/>
                <p:cNvSpPr>
                  <a:spLocks noChangeShapeType="1"/>
                </p:cNvSpPr>
                <p:nvPr/>
              </p:nvSpPr>
              <p:spPr bwMode="auto">
                <a:xfrm>
                  <a:off x="3222" y="3308"/>
                  <a:ext cx="88" cy="1"/>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grpSp>
        </p:grpSp>
        <p:grpSp>
          <p:nvGrpSpPr>
            <p:cNvPr id="15404" name="Group 84"/>
            <p:cNvGrpSpPr>
              <a:grpSpLocks/>
            </p:cNvGrpSpPr>
            <p:nvPr/>
          </p:nvGrpSpPr>
          <p:grpSpPr bwMode="auto">
            <a:xfrm>
              <a:off x="5626100" y="5029200"/>
              <a:ext cx="452438" cy="1090613"/>
              <a:chOff x="5626100" y="5029200"/>
              <a:chExt cx="452438" cy="1090613"/>
            </a:xfrm>
          </p:grpSpPr>
          <p:grpSp>
            <p:nvGrpSpPr>
              <p:cNvPr id="15405" name="Group 159"/>
              <p:cNvGrpSpPr>
                <a:grpSpLocks/>
              </p:cNvGrpSpPr>
              <p:nvPr/>
            </p:nvGrpSpPr>
            <p:grpSpPr bwMode="auto">
              <a:xfrm>
                <a:off x="5951538" y="5029200"/>
                <a:ext cx="127000" cy="993775"/>
                <a:chOff x="3767" y="2758"/>
                <a:chExt cx="80" cy="626"/>
              </a:xfrm>
            </p:grpSpPr>
            <p:grpSp>
              <p:nvGrpSpPr>
                <p:cNvPr id="15409" name="Group 158"/>
                <p:cNvGrpSpPr>
                  <a:grpSpLocks/>
                </p:cNvGrpSpPr>
                <p:nvPr/>
              </p:nvGrpSpPr>
              <p:grpSpPr bwMode="auto">
                <a:xfrm>
                  <a:off x="3767" y="2758"/>
                  <a:ext cx="80" cy="242"/>
                  <a:chOff x="3886" y="2758"/>
                  <a:chExt cx="80" cy="242"/>
                </a:xfrm>
              </p:grpSpPr>
              <p:sp>
                <p:nvSpPr>
                  <p:cNvPr id="16442" name="Freeform 106"/>
                  <p:cNvSpPr>
                    <a:spLocks/>
                  </p:cNvSpPr>
                  <p:nvPr/>
                </p:nvSpPr>
                <p:spPr bwMode="auto">
                  <a:xfrm>
                    <a:off x="3886" y="2896"/>
                    <a:ext cx="80" cy="104"/>
                  </a:xfrm>
                  <a:custGeom>
                    <a:avLst/>
                    <a:gdLst>
                      <a:gd name="T0" fmla="*/ 40 w 80"/>
                      <a:gd name="T1" fmla="*/ 104 h 104"/>
                      <a:gd name="T2" fmla="*/ 0 w 80"/>
                      <a:gd name="T3" fmla="*/ 0 h 104"/>
                      <a:gd name="T4" fmla="*/ 40 w 80"/>
                      <a:gd name="T5" fmla="*/ 0 h 104"/>
                      <a:gd name="T6" fmla="*/ 80 w 80"/>
                      <a:gd name="T7" fmla="*/ 0 h 104"/>
                      <a:gd name="T8" fmla="*/ 40 w 80"/>
                      <a:gd name="T9" fmla="*/ 104 h 104"/>
                      <a:gd name="T10" fmla="*/ 40 w 80"/>
                      <a:gd name="T11" fmla="*/ 104 h 104"/>
                      <a:gd name="T12" fmla="*/ 0 60000 65536"/>
                      <a:gd name="T13" fmla="*/ 0 60000 65536"/>
                      <a:gd name="T14" fmla="*/ 0 60000 65536"/>
                      <a:gd name="T15" fmla="*/ 0 60000 65536"/>
                      <a:gd name="T16" fmla="*/ 0 60000 65536"/>
                      <a:gd name="T17" fmla="*/ 0 60000 65536"/>
                      <a:gd name="T18" fmla="*/ 0 w 80"/>
                      <a:gd name="T19" fmla="*/ 0 h 104"/>
                      <a:gd name="T20" fmla="*/ 80 w 80"/>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0" h="104">
                        <a:moveTo>
                          <a:pt x="40" y="104"/>
                        </a:moveTo>
                        <a:lnTo>
                          <a:pt x="0" y="0"/>
                        </a:lnTo>
                        <a:lnTo>
                          <a:pt x="40" y="0"/>
                        </a:lnTo>
                        <a:lnTo>
                          <a:pt x="80" y="0"/>
                        </a:lnTo>
                        <a:lnTo>
                          <a:pt x="40" y="104"/>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443" name="Line 107"/>
                  <p:cNvSpPr>
                    <a:spLocks noChangeShapeType="1"/>
                  </p:cNvSpPr>
                  <p:nvPr/>
                </p:nvSpPr>
                <p:spPr bwMode="auto">
                  <a:xfrm flipV="1">
                    <a:off x="3926" y="2758"/>
                    <a:ext cx="1" cy="136"/>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grpSp>
            <p:sp>
              <p:nvSpPr>
                <p:cNvPr id="16439" name="Line 139"/>
                <p:cNvSpPr>
                  <a:spLocks noChangeShapeType="1"/>
                </p:cNvSpPr>
                <p:nvPr/>
              </p:nvSpPr>
              <p:spPr bwMode="auto">
                <a:xfrm>
                  <a:off x="3807" y="3032"/>
                  <a:ext cx="1" cy="64"/>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16440" name="Line 140"/>
                <p:cNvSpPr>
                  <a:spLocks noChangeShapeType="1"/>
                </p:cNvSpPr>
                <p:nvPr/>
              </p:nvSpPr>
              <p:spPr bwMode="auto">
                <a:xfrm>
                  <a:off x="3807" y="3176"/>
                  <a:ext cx="1" cy="64"/>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16441" name="Line 141"/>
                <p:cNvSpPr>
                  <a:spLocks noChangeShapeType="1"/>
                </p:cNvSpPr>
                <p:nvPr/>
              </p:nvSpPr>
              <p:spPr bwMode="auto">
                <a:xfrm>
                  <a:off x="3807" y="3320"/>
                  <a:ext cx="1" cy="64"/>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grpSp>
          <p:sp>
            <p:nvSpPr>
              <p:cNvPr id="16427" name="Line 143"/>
              <p:cNvSpPr>
                <a:spLocks noChangeShapeType="1"/>
              </p:cNvSpPr>
              <p:nvPr/>
            </p:nvSpPr>
            <p:spPr bwMode="auto">
              <a:xfrm>
                <a:off x="5626167" y="6073775"/>
                <a:ext cx="101603" cy="1588"/>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16434" name="Line 144"/>
              <p:cNvSpPr>
                <a:spLocks noChangeShapeType="1"/>
              </p:cNvSpPr>
              <p:nvPr/>
            </p:nvSpPr>
            <p:spPr bwMode="auto">
              <a:xfrm>
                <a:off x="5854773" y="6073775"/>
                <a:ext cx="101603" cy="1588"/>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16435" name="Freeform 160"/>
              <p:cNvSpPr>
                <a:spLocks/>
              </p:cNvSpPr>
              <p:nvPr/>
            </p:nvSpPr>
            <p:spPr bwMode="auto">
              <a:xfrm>
                <a:off x="5970664" y="6030913"/>
                <a:ext cx="88902" cy="88900"/>
              </a:xfrm>
              <a:custGeom>
                <a:avLst/>
                <a:gdLst>
                  <a:gd name="T0" fmla="*/ 0 w 56"/>
                  <a:gd name="T1" fmla="*/ 44450 h 56"/>
                  <a:gd name="T2" fmla="*/ 0 w 56"/>
                  <a:gd name="T3" fmla="*/ 44450 h 56"/>
                  <a:gd name="T4" fmla="*/ 3175 w 56"/>
                  <a:gd name="T5" fmla="*/ 28575 h 56"/>
                  <a:gd name="T6" fmla="*/ 12700 w 56"/>
                  <a:gd name="T7" fmla="*/ 12700 h 56"/>
                  <a:gd name="T8" fmla="*/ 28575 w 56"/>
                  <a:gd name="T9" fmla="*/ 3175 h 56"/>
                  <a:gd name="T10" fmla="*/ 44450 w 56"/>
                  <a:gd name="T11" fmla="*/ 0 h 56"/>
                  <a:gd name="T12" fmla="*/ 44450 w 56"/>
                  <a:gd name="T13" fmla="*/ 0 h 56"/>
                  <a:gd name="T14" fmla="*/ 63500 w 56"/>
                  <a:gd name="T15" fmla="*/ 3175 h 56"/>
                  <a:gd name="T16" fmla="*/ 76200 w 56"/>
                  <a:gd name="T17" fmla="*/ 12700 h 56"/>
                  <a:gd name="T18" fmla="*/ 85725 w 56"/>
                  <a:gd name="T19" fmla="*/ 28575 h 56"/>
                  <a:gd name="T20" fmla="*/ 88900 w 56"/>
                  <a:gd name="T21" fmla="*/ 44450 h 56"/>
                  <a:gd name="T22" fmla="*/ 88900 w 56"/>
                  <a:gd name="T23" fmla="*/ 44450 h 56"/>
                  <a:gd name="T24" fmla="*/ 85725 w 56"/>
                  <a:gd name="T25" fmla="*/ 63500 h 56"/>
                  <a:gd name="T26" fmla="*/ 76200 w 56"/>
                  <a:gd name="T27" fmla="*/ 76200 h 56"/>
                  <a:gd name="T28" fmla="*/ 63500 w 56"/>
                  <a:gd name="T29" fmla="*/ 85725 h 56"/>
                  <a:gd name="T30" fmla="*/ 44450 w 56"/>
                  <a:gd name="T31" fmla="*/ 88900 h 56"/>
                  <a:gd name="T32" fmla="*/ 44450 w 56"/>
                  <a:gd name="T33" fmla="*/ 88900 h 56"/>
                  <a:gd name="T34" fmla="*/ 28575 w 56"/>
                  <a:gd name="T35" fmla="*/ 85725 h 56"/>
                  <a:gd name="T36" fmla="*/ 12700 w 56"/>
                  <a:gd name="T37" fmla="*/ 76200 h 56"/>
                  <a:gd name="T38" fmla="*/ 3175 w 56"/>
                  <a:gd name="T39" fmla="*/ 63500 h 56"/>
                  <a:gd name="T40" fmla="*/ 0 w 56"/>
                  <a:gd name="T41" fmla="*/ 44450 h 56"/>
                  <a:gd name="T42" fmla="*/ 0 w 56"/>
                  <a:gd name="T43" fmla="*/ 4445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6"/>
                  <a:gd name="T68" fmla="*/ 56 w 56"/>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6">
                    <a:moveTo>
                      <a:pt x="0" y="28"/>
                    </a:moveTo>
                    <a:lnTo>
                      <a:pt x="0" y="28"/>
                    </a:lnTo>
                    <a:lnTo>
                      <a:pt x="2" y="18"/>
                    </a:lnTo>
                    <a:lnTo>
                      <a:pt x="8" y="8"/>
                    </a:lnTo>
                    <a:lnTo>
                      <a:pt x="18" y="2"/>
                    </a:lnTo>
                    <a:lnTo>
                      <a:pt x="28" y="0"/>
                    </a:lnTo>
                    <a:lnTo>
                      <a:pt x="40" y="2"/>
                    </a:lnTo>
                    <a:lnTo>
                      <a:pt x="48" y="8"/>
                    </a:lnTo>
                    <a:lnTo>
                      <a:pt x="54" y="18"/>
                    </a:lnTo>
                    <a:lnTo>
                      <a:pt x="56" y="28"/>
                    </a:lnTo>
                    <a:lnTo>
                      <a:pt x="54" y="40"/>
                    </a:lnTo>
                    <a:lnTo>
                      <a:pt x="48" y="48"/>
                    </a:lnTo>
                    <a:lnTo>
                      <a:pt x="40" y="54"/>
                    </a:lnTo>
                    <a:lnTo>
                      <a:pt x="28" y="56"/>
                    </a:lnTo>
                    <a:lnTo>
                      <a:pt x="18" y="54"/>
                    </a:lnTo>
                    <a:lnTo>
                      <a:pt x="8" y="48"/>
                    </a:lnTo>
                    <a:lnTo>
                      <a:pt x="2" y="40"/>
                    </a:lnTo>
                    <a:lnTo>
                      <a:pt x="0" y="28"/>
                    </a:lnTo>
                    <a:close/>
                  </a:path>
                </a:pathLst>
              </a:custGeom>
              <a:solidFill>
                <a:schemeClr val="tx1"/>
              </a:solidFill>
              <a:ln w="38100">
                <a:solidFill>
                  <a:srgbClr val="010101"/>
                </a:solidFill>
                <a:prstDash val="solid"/>
                <a:round/>
                <a:headEnd/>
                <a:tailEnd/>
              </a:ln>
            </p:spPr>
            <p:txBody>
              <a:bodyPr/>
              <a:lstStyle/>
              <a:p>
                <a:pPr>
                  <a:defRPr/>
                </a:pPr>
                <a:endParaRPr lang="en-AU">
                  <a:latin typeface="+mn-lt"/>
                  <a:cs typeface="Arial" charset="0"/>
                </a:endParaRPr>
              </a:p>
            </p:txBody>
          </p:sp>
        </p:grpSp>
      </p:grpSp>
      <p:grpSp>
        <p:nvGrpSpPr>
          <p:cNvPr id="14" name="Group 80"/>
          <p:cNvGrpSpPr>
            <a:grpSpLocks/>
          </p:cNvGrpSpPr>
          <p:nvPr/>
        </p:nvGrpSpPr>
        <p:grpSpPr bwMode="auto">
          <a:xfrm>
            <a:off x="3203575" y="2095500"/>
            <a:ext cx="5413375" cy="1549400"/>
            <a:chOff x="3203575" y="2095500"/>
            <a:chExt cx="5413375" cy="1549400"/>
          </a:xfrm>
        </p:grpSpPr>
        <p:sp>
          <p:nvSpPr>
            <p:cNvPr id="16399" name="Line 22"/>
            <p:cNvSpPr>
              <a:spLocks noChangeShapeType="1"/>
            </p:cNvSpPr>
            <p:nvPr/>
          </p:nvSpPr>
          <p:spPr bwMode="auto">
            <a:xfrm>
              <a:off x="5345113" y="3463925"/>
              <a:ext cx="101600" cy="1588"/>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sp>
          <p:nvSpPr>
            <p:cNvPr id="16404" name="Line 27"/>
            <p:cNvSpPr>
              <a:spLocks noChangeShapeType="1"/>
            </p:cNvSpPr>
            <p:nvPr/>
          </p:nvSpPr>
          <p:spPr bwMode="auto">
            <a:xfrm>
              <a:off x="5065713" y="3463925"/>
              <a:ext cx="139700" cy="1588"/>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sp>
          <p:nvSpPr>
            <p:cNvPr id="16415" name="Rectangle 62"/>
            <p:cNvSpPr>
              <a:spLocks noChangeArrowheads="1"/>
            </p:cNvSpPr>
            <p:nvPr/>
          </p:nvSpPr>
          <p:spPr bwMode="auto">
            <a:xfrm>
              <a:off x="5295900" y="3008313"/>
              <a:ext cx="85725" cy="369887"/>
            </a:xfrm>
            <a:prstGeom prst="rect">
              <a:avLst/>
            </a:prstGeom>
            <a:noFill/>
            <a:ln w="9525">
              <a:noFill/>
              <a:miter lim="800000"/>
              <a:headEnd/>
              <a:tailEnd/>
            </a:ln>
          </p:spPr>
          <p:txBody>
            <a:bodyPr wrap="none" lIns="0" tIns="0" rIns="0" bIns="0">
              <a:spAutoFit/>
            </a:bodyPr>
            <a:lstStyle/>
            <a:p>
              <a:pPr>
                <a:defRPr/>
              </a:pPr>
              <a:r>
                <a:rPr lang="en-US">
                  <a:latin typeface="+mn-lt"/>
                  <a:cs typeface="Times New Roman" pitchFamily="18" charset="0"/>
                </a:rPr>
                <a:t> </a:t>
              </a:r>
            </a:p>
          </p:txBody>
        </p:sp>
        <p:sp>
          <p:nvSpPr>
            <p:cNvPr id="16417" name="Rectangle 64"/>
            <p:cNvSpPr>
              <a:spLocks noChangeArrowheads="1"/>
            </p:cNvSpPr>
            <p:nvPr/>
          </p:nvSpPr>
          <p:spPr bwMode="auto">
            <a:xfrm>
              <a:off x="5054600" y="3275013"/>
              <a:ext cx="85725" cy="369887"/>
            </a:xfrm>
            <a:prstGeom prst="rect">
              <a:avLst/>
            </a:prstGeom>
            <a:noFill/>
            <a:ln w="9525">
              <a:noFill/>
              <a:miter lim="800000"/>
              <a:headEnd/>
              <a:tailEnd/>
            </a:ln>
          </p:spPr>
          <p:txBody>
            <a:bodyPr wrap="none" lIns="0" tIns="0" rIns="0" bIns="0">
              <a:spAutoFit/>
            </a:bodyPr>
            <a:lstStyle/>
            <a:p>
              <a:pPr>
                <a:defRPr/>
              </a:pPr>
              <a:r>
                <a:rPr lang="en-US">
                  <a:latin typeface="+mn-lt"/>
                  <a:cs typeface="Times New Roman" pitchFamily="18" charset="0"/>
                </a:rPr>
                <a:t> </a:t>
              </a:r>
            </a:p>
          </p:txBody>
        </p:sp>
        <p:grpSp>
          <p:nvGrpSpPr>
            <p:cNvPr id="15387" name="Group 78"/>
            <p:cNvGrpSpPr>
              <a:grpSpLocks/>
            </p:cNvGrpSpPr>
            <p:nvPr/>
          </p:nvGrpSpPr>
          <p:grpSpPr bwMode="auto">
            <a:xfrm>
              <a:off x="3203575" y="2095500"/>
              <a:ext cx="5413375" cy="1549400"/>
              <a:chOff x="3203575" y="2095500"/>
              <a:chExt cx="5413375" cy="1549400"/>
            </a:xfrm>
          </p:grpSpPr>
          <p:sp>
            <p:nvSpPr>
              <p:cNvPr id="16403" name="Freeform 26"/>
              <p:cNvSpPr>
                <a:spLocks/>
              </p:cNvSpPr>
              <p:nvPr/>
            </p:nvSpPr>
            <p:spPr bwMode="auto">
              <a:xfrm>
                <a:off x="5199063" y="3400425"/>
                <a:ext cx="165100" cy="127000"/>
              </a:xfrm>
              <a:custGeom>
                <a:avLst/>
                <a:gdLst>
                  <a:gd name="T0" fmla="*/ 165100 w 104"/>
                  <a:gd name="T1" fmla="*/ 63500 h 80"/>
                  <a:gd name="T2" fmla="*/ 0 w 104"/>
                  <a:gd name="T3" fmla="*/ 127000 h 80"/>
                  <a:gd name="T4" fmla="*/ 0 w 104"/>
                  <a:gd name="T5" fmla="*/ 63500 h 80"/>
                  <a:gd name="T6" fmla="*/ 0 w 104"/>
                  <a:gd name="T7" fmla="*/ 0 h 80"/>
                  <a:gd name="T8" fmla="*/ 165100 w 104"/>
                  <a:gd name="T9" fmla="*/ 63500 h 80"/>
                  <a:gd name="T10" fmla="*/ 165100 w 104"/>
                  <a:gd name="T11" fmla="*/ 63500 h 80"/>
                  <a:gd name="T12" fmla="*/ 0 60000 65536"/>
                  <a:gd name="T13" fmla="*/ 0 60000 65536"/>
                  <a:gd name="T14" fmla="*/ 0 60000 65536"/>
                  <a:gd name="T15" fmla="*/ 0 60000 65536"/>
                  <a:gd name="T16" fmla="*/ 0 60000 65536"/>
                  <a:gd name="T17" fmla="*/ 0 60000 65536"/>
                  <a:gd name="T18" fmla="*/ 0 w 104"/>
                  <a:gd name="T19" fmla="*/ 0 h 80"/>
                  <a:gd name="T20" fmla="*/ 104 w 10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04" h="80">
                    <a:moveTo>
                      <a:pt x="104" y="40"/>
                    </a:moveTo>
                    <a:lnTo>
                      <a:pt x="0" y="80"/>
                    </a:lnTo>
                    <a:lnTo>
                      <a:pt x="0" y="40"/>
                    </a:lnTo>
                    <a:lnTo>
                      <a:pt x="0" y="0"/>
                    </a:lnTo>
                    <a:lnTo>
                      <a:pt x="104" y="40"/>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16407" name="Freeform 30"/>
              <p:cNvSpPr>
                <a:spLocks/>
              </p:cNvSpPr>
              <p:nvPr/>
            </p:nvSpPr>
            <p:spPr bwMode="auto">
              <a:xfrm>
                <a:off x="6188075" y="3416300"/>
                <a:ext cx="88900" cy="88900"/>
              </a:xfrm>
              <a:custGeom>
                <a:avLst/>
                <a:gdLst>
                  <a:gd name="T0" fmla="*/ 0 w 56"/>
                  <a:gd name="T1" fmla="*/ 44450 h 56"/>
                  <a:gd name="T2" fmla="*/ 0 w 56"/>
                  <a:gd name="T3" fmla="*/ 44450 h 56"/>
                  <a:gd name="T4" fmla="*/ 3175 w 56"/>
                  <a:gd name="T5" fmla="*/ 28575 h 56"/>
                  <a:gd name="T6" fmla="*/ 12700 w 56"/>
                  <a:gd name="T7" fmla="*/ 12700 h 56"/>
                  <a:gd name="T8" fmla="*/ 28575 w 56"/>
                  <a:gd name="T9" fmla="*/ 3175 h 56"/>
                  <a:gd name="T10" fmla="*/ 44450 w 56"/>
                  <a:gd name="T11" fmla="*/ 0 h 56"/>
                  <a:gd name="T12" fmla="*/ 44450 w 56"/>
                  <a:gd name="T13" fmla="*/ 0 h 56"/>
                  <a:gd name="T14" fmla="*/ 63500 w 56"/>
                  <a:gd name="T15" fmla="*/ 3175 h 56"/>
                  <a:gd name="T16" fmla="*/ 76200 w 56"/>
                  <a:gd name="T17" fmla="*/ 12700 h 56"/>
                  <a:gd name="T18" fmla="*/ 85725 w 56"/>
                  <a:gd name="T19" fmla="*/ 28575 h 56"/>
                  <a:gd name="T20" fmla="*/ 88900 w 56"/>
                  <a:gd name="T21" fmla="*/ 44450 h 56"/>
                  <a:gd name="T22" fmla="*/ 88900 w 56"/>
                  <a:gd name="T23" fmla="*/ 44450 h 56"/>
                  <a:gd name="T24" fmla="*/ 85725 w 56"/>
                  <a:gd name="T25" fmla="*/ 63500 h 56"/>
                  <a:gd name="T26" fmla="*/ 76200 w 56"/>
                  <a:gd name="T27" fmla="*/ 76200 h 56"/>
                  <a:gd name="T28" fmla="*/ 63500 w 56"/>
                  <a:gd name="T29" fmla="*/ 85725 h 56"/>
                  <a:gd name="T30" fmla="*/ 44450 w 56"/>
                  <a:gd name="T31" fmla="*/ 88900 h 56"/>
                  <a:gd name="T32" fmla="*/ 44450 w 56"/>
                  <a:gd name="T33" fmla="*/ 88900 h 56"/>
                  <a:gd name="T34" fmla="*/ 28575 w 56"/>
                  <a:gd name="T35" fmla="*/ 85725 h 56"/>
                  <a:gd name="T36" fmla="*/ 12700 w 56"/>
                  <a:gd name="T37" fmla="*/ 76200 h 56"/>
                  <a:gd name="T38" fmla="*/ 3175 w 56"/>
                  <a:gd name="T39" fmla="*/ 63500 h 56"/>
                  <a:gd name="T40" fmla="*/ 0 w 56"/>
                  <a:gd name="T41" fmla="*/ 44450 h 56"/>
                  <a:gd name="T42" fmla="*/ 0 w 56"/>
                  <a:gd name="T43" fmla="*/ 4445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6"/>
                  <a:gd name="T68" fmla="*/ 56 w 56"/>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6">
                    <a:moveTo>
                      <a:pt x="0" y="28"/>
                    </a:moveTo>
                    <a:lnTo>
                      <a:pt x="0" y="28"/>
                    </a:lnTo>
                    <a:lnTo>
                      <a:pt x="2" y="18"/>
                    </a:lnTo>
                    <a:lnTo>
                      <a:pt x="8" y="8"/>
                    </a:lnTo>
                    <a:lnTo>
                      <a:pt x="18" y="2"/>
                    </a:lnTo>
                    <a:lnTo>
                      <a:pt x="28" y="0"/>
                    </a:lnTo>
                    <a:lnTo>
                      <a:pt x="40" y="2"/>
                    </a:lnTo>
                    <a:lnTo>
                      <a:pt x="48" y="8"/>
                    </a:lnTo>
                    <a:lnTo>
                      <a:pt x="54" y="18"/>
                    </a:lnTo>
                    <a:lnTo>
                      <a:pt x="56" y="28"/>
                    </a:lnTo>
                    <a:lnTo>
                      <a:pt x="54" y="40"/>
                    </a:lnTo>
                    <a:lnTo>
                      <a:pt x="48" y="48"/>
                    </a:lnTo>
                    <a:lnTo>
                      <a:pt x="40" y="54"/>
                    </a:lnTo>
                    <a:lnTo>
                      <a:pt x="28" y="56"/>
                    </a:lnTo>
                    <a:lnTo>
                      <a:pt x="18" y="54"/>
                    </a:lnTo>
                    <a:lnTo>
                      <a:pt x="8" y="48"/>
                    </a:lnTo>
                    <a:lnTo>
                      <a:pt x="2" y="40"/>
                    </a:lnTo>
                    <a:lnTo>
                      <a:pt x="0" y="28"/>
                    </a:lnTo>
                    <a:close/>
                  </a:path>
                </a:pathLst>
              </a:custGeom>
              <a:solidFill>
                <a:schemeClr val="tx1"/>
              </a:solidFill>
              <a:ln w="38100">
                <a:solidFill>
                  <a:srgbClr val="010101"/>
                </a:solidFill>
                <a:prstDash val="solid"/>
                <a:round/>
                <a:headEnd/>
                <a:tailEnd/>
              </a:ln>
            </p:spPr>
            <p:txBody>
              <a:bodyPr/>
              <a:lstStyle/>
              <a:p>
                <a:pPr>
                  <a:defRPr/>
                </a:pPr>
                <a:endParaRPr lang="en-AU">
                  <a:latin typeface="+mn-lt"/>
                  <a:cs typeface="Arial" charset="0"/>
                </a:endParaRPr>
              </a:p>
            </p:txBody>
          </p:sp>
          <p:sp>
            <p:nvSpPr>
              <p:cNvPr id="16410" name="Rectangle 47"/>
              <p:cNvSpPr>
                <a:spLocks noChangeArrowheads="1"/>
              </p:cNvSpPr>
              <p:nvPr/>
            </p:nvSpPr>
            <p:spPr bwMode="auto">
              <a:xfrm>
                <a:off x="6372225" y="2095500"/>
                <a:ext cx="2244725"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typical neighbor </a:t>
                </a:r>
              </a:p>
            </p:txBody>
          </p:sp>
          <p:sp>
            <p:nvSpPr>
              <p:cNvPr id="16412" name="Rectangle 49"/>
              <p:cNvSpPr>
                <a:spLocks noChangeArrowheads="1"/>
              </p:cNvSpPr>
              <p:nvPr/>
            </p:nvSpPr>
            <p:spPr bwMode="auto">
              <a:xfrm>
                <a:off x="6307138" y="2411413"/>
                <a:ext cx="1865312" cy="369887"/>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 bond length  </a:t>
                </a:r>
              </a:p>
            </p:txBody>
          </p:sp>
          <p:sp>
            <p:nvSpPr>
              <p:cNvPr id="16414" name="Rectangle 61"/>
              <p:cNvSpPr>
                <a:spLocks noChangeArrowheads="1"/>
              </p:cNvSpPr>
              <p:nvPr/>
            </p:nvSpPr>
            <p:spPr bwMode="auto">
              <a:xfrm>
                <a:off x="3276600" y="2914650"/>
                <a:ext cx="2243138" cy="369888"/>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typical neighbor </a:t>
                </a:r>
              </a:p>
            </p:txBody>
          </p:sp>
          <p:sp>
            <p:nvSpPr>
              <p:cNvPr id="16416" name="Rectangle 63"/>
              <p:cNvSpPr>
                <a:spLocks noChangeArrowheads="1"/>
              </p:cNvSpPr>
              <p:nvPr/>
            </p:nvSpPr>
            <p:spPr bwMode="auto">
              <a:xfrm>
                <a:off x="3203575" y="3275013"/>
                <a:ext cx="1968500" cy="369887"/>
              </a:xfrm>
              <a:prstGeom prst="rect">
                <a:avLst/>
              </a:prstGeom>
              <a:noFill/>
              <a:ln w="9525">
                <a:noFill/>
                <a:miter lim="800000"/>
                <a:headEnd/>
                <a:tailEnd/>
              </a:ln>
            </p:spPr>
            <p:txBody>
              <a:bodyPr wrap="none" lIns="0" tIns="0" rIns="0" bIns="0">
                <a:spAutoFit/>
              </a:bodyPr>
              <a:lstStyle/>
              <a:p>
                <a:pPr>
                  <a:defRPr/>
                </a:pPr>
                <a:r>
                  <a:rPr lang="en-US" dirty="0">
                    <a:latin typeface="+mn-lt"/>
                    <a:cs typeface="Times New Roman" pitchFamily="18" charset="0"/>
                  </a:rPr>
                  <a:t> bond energy  </a:t>
                </a:r>
              </a:p>
            </p:txBody>
          </p:sp>
          <p:sp>
            <p:nvSpPr>
              <p:cNvPr id="77" name="Line 143"/>
              <p:cNvSpPr>
                <a:spLocks noChangeShapeType="1"/>
              </p:cNvSpPr>
              <p:nvPr/>
            </p:nvSpPr>
            <p:spPr bwMode="auto">
              <a:xfrm>
                <a:off x="5508625" y="3471863"/>
                <a:ext cx="101600" cy="1587"/>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78" name="Line 143"/>
              <p:cNvSpPr>
                <a:spLocks noChangeShapeType="1"/>
              </p:cNvSpPr>
              <p:nvPr/>
            </p:nvSpPr>
            <p:spPr bwMode="auto">
              <a:xfrm>
                <a:off x="5694363" y="3467100"/>
                <a:ext cx="101600" cy="1588"/>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80" name="Line 143"/>
              <p:cNvSpPr>
                <a:spLocks noChangeShapeType="1"/>
              </p:cNvSpPr>
              <p:nvPr/>
            </p:nvSpPr>
            <p:spPr bwMode="auto">
              <a:xfrm>
                <a:off x="5940425" y="3462338"/>
                <a:ext cx="101600" cy="1587"/>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grpSp>
            <p:nvGrpSpPr>
              <p:cNvPr id="15397" name="Group 158"/>
              <p:cNvGrpSpPr>
                <a:grpSpLocks/>
              </p:cNvGrpSpPr>
              <p:nvPr/>
            </p:nvGrpSpPr>
            <p:grpSpPr bwMode="auto">
              <a:xfrm>
                <a:off x="6173788" y="2565400"/>
                <a:ext cx="127000" cy="384175"/>
                <a:chOff x="3886" y="2758"/>
                <a:chExt cx="80" cy="242"/>
              </a:xfrm>
            </p:grpSpPr>
            <p:sp>
              <p:nvSpPr>
                <p:cNvPr id="86" name="Freeform 106"/>
                <p:cNvSpPr>
                  <a:spLocks/>
                </p:cNvSpPr>
                <p:nvPr/>
              </p:nvSpPr>
              <p:spPr bwMode="auto">
                <a:xfrm>
                  <a:off x="3886" y="2896"/>
                  <a:ext cx="80" cy="104"/>
                </a:xfrm>
                <a:custGeom>
                  <a:avLst/>
                  <a:gdLst>
                    <a:gd name="T0" fmla="*/ 40 w 80"/>
                    <a:gd name="T1" fmla="*/ 104 h 104"/>
                    <a:gd name="T2" fmla="*/ 0 w 80"/>
                    <a:gd name="T3" fmla="*/ 0 h 104"/>
                    <a:gd name="T4" fmla="*/ 40 w 80"/>
                    <a:gd name="T5" fmla="*/ 0 h 104"/>
                    <a:gd name="T6" fmla="*/ 80 w 80"/>
                    <a:gd name="T7" fmla="*/ 0 h 104"/>
                    <a:gd name="T8" fmla="*/ 40 w 80"/>
                    <a:gd name="T9" fmla="*/ 104 h 104"/>
                    <a:gd name="T10" fmla="*/ 40 w 80"/>
                    <a:gd name="T11" fmla="*/ 104 h 104"/>
                    <a:gd name="T12" fmla="*/ 0 60000 65536"/>
                    <a:gd name="T13" fmla="*/ 0 60000 65536"/>
                    <a:gd name="T14" fmla="*/ 0 60000 65536"/>
                    <a:gd name="T15" fmla="*/ 0 60000 65536"/>
                    <a:gd name="T16" fmla="*/ 0 60000 65536"/>
                    <a:gd name="T17" fmla="*/ 0 60000 65536"/>
                    <a:gd name="T18" fmla="*/ 0 w 80"/>
                    <a:gd name="T19" fmla="*/ 0 h 104"/>
                    <a:gd name="T20" fmla="*/ 80 w 80"/>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0" h="104">
                      <a:moveTo>
                        <a:pt x="40" y="104"/>
                      </a:moveTo>
                      <a:lnTo>
                        <a:pt x="0" y="0"/>
                      </a:lnTo>
                      <a:lnTo>
                        <a:pt x="40" y="0"/>
                      </a:lnTo>
                      <a:lnTo>
                        <a:pt x="80" y="0"/>
                      </a:lnTo>
                      <a:lnTo>
                        <a:pt x="40" y="104"/>
                      </a:lnTo>
                      <a:close/>
                    </a:path>
                  </a:pathLst>
                </a:custGeom>
                <a:solidFill>
                  <a:srgbClr val="010101"/>
                </a:solidFill>
                <a:ln w="12700">
                  <a:solidFill>
                    <a:srgbClr val="010101"/>
                  </a:solidFill>
                  <a:prstDash val="solid"/>
                  <a:round/>
                  <a:headEnd/>
                  <a:tailEnd/>
                </a:ln>
              </p:spPr>
              <p:txBody>
                <a:bodyPr/>
                <a:lstStyle/>
                <a:p>
                  <a:pPr>
                    <a:defRPr/>
                  </a:pPr>
                  <a:endParaRPr lang="en-AU">
                    <a:latin typeface="+mn-lt"/>
                    <a:cs typeface="Arial" charset="0"/>
                  </a:endParaRPr>
                </a:p>
              </p:txBody>
            </p:sp>
            <p:sp>
              <p:nvSpPr>
                <p:cNvPr id="87" name="Line 107"/>
                <p:cNvSpPr>
                  <a:spLocks noChangeShapeType="1"/>
                </p:cNvSpPr>
                <p:nvPr/>
              </p:nvSpPr>
              <p:spPr bwMode="auto">
                <a:xfrm flipV="1">
                  <a:off x="3926" y="2758"/>
                  <a:ext cx="1" cy="136"/>
                </a:xfrm>
                <a:prstGeom prst="line">
                  <a:avLst/>
                </a:prstGeom>
                <a:noFill/>
                <a:ln w="12700">
                  <a:solidFill>
                    <a:srgbClr val="010101"/>
                  </a:solidFill>
                  <a:round/>
                  <a:headEnd/>
                  <a:tailEnd/>
                </a:ln>
              </p:spPr>
              <p:txBody>
                <a:bodyPr/>
                <a:lstStyle/>
                <a:p>
                  <a:pPr>
                    <a:defRPr/>
                  </a:pPr>
                  <a:endParaRPr lang="en-AU">
                    <a:latin typeface="+mn-lt"/>
                    <a:cs typeface="Arial" charset="0"/>
                  </a:endParaRPr>
                </a:p>
              </p:txBody>
            </p:sp>
          </p:grpSp>
          <p:sp>
            <p:nvSpPr>
              <p:cNvPr id="83" name="Line 139"/>
              <p:cNvSpPr>
                <a:spLocks noChangeShapeType="1"/>
              </p:cNvSpPr>
              <p:nvPr/>
            </p:nvSpPr>
            <p:spPr bwMode="auto">
              <a:xfrm>
                <a:off x="6237288" y="3000375"/>
                <a:ext cx="1587" cy="101600"/>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sp>
            <p:nvSpPr>
              <p:cNvPr id="84" name="Line 140"/>
              <p:cNvSpPr>
                <a:spLocks noChangeShapeType="1"/>
              </p:cNvSpPr>
              <p:nvPr/>
            </p:nvSpPr>
            <p:spPr bwMode="auto">
              <a:xfrm>
                <a:off x="6237288" y="3228975"/>
                <a:ext cx="1587" cy="101600"/>
              </a:xfrm>
              <a:prstGeom prst="line">
                <a:avLst/>
              </a:prstGeom>
              <a:noFill/>
              <a:ln w="12700">
                <a:solidFill>
                  <a:srgbClr val="000000"/>
                </a:solidFill>
                <a:round/>
                <a:headEnd/>
                <a:tailEnd/>
              </a:ln>
            </p:spPr>
            <p:txBody>
              <a:bodyPr/>
              <a:lstStyle/>
              <a:p>
                <a:pPr>
                  <a:defRPr/>
                </a:pPr>
                <a:endParaRPr lang="en-AU">
                  <a:latin typeface="+mn-lt"/>
                  <a:cs typeface="Arial" charset="0"/>
                </a:endParaRP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mph" presetSubtype="0" fill="hold" nodeType="clickEffect">
                                  <p:stCondLst>
                                    <p:cond delay="0"/>
                                  </p:stCondLst>
                                  <p:childTnLst>
                                    <p:animEffect transition="out" filter="fade">
                                      <p:cBhvr>
                                        <p:cTn id="15" dur="1000" tmFilter="0, 0; .2, .5; .8, .5; 1, 0"/>
                                        <p:tgtEl>
                                          <p:spTgt spid="8196"/>
                                        </p:tgtEl>
                                      </p:cBhvr>
                                    </p:animEffect>
                                    <p:animScale>
                                      <p:cBhvr>
                                        <p:cTn id="16" dur="500" autoRev="1" fill="hold"/>
                                        <p:tgtEl>
                                          <p:spTgt spid="8196"/>
                                        </p:tgtEl>
                                      </p:cBhvr>
                                      <p:by x="105000" y="105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31800"/>
            <a:ext cx="9144000" cy="620713"/>
          </a:xfrm>
          <a:prstGeom prst="rect">
            <a:avLst/>
          </a:prstGeom>
        </p:spPr>
        <p:txBody>
          <a:bodyPr>
            <a:normAutofit/>
          </a:bodyPr>
          <a:lstStyle/>
          <a:p>
            <a:pPr algn="ctr" fontAlgn="auto">
              <a:spcAft>
                <a:spcPts val="0"/>
              </a:spcAft>
              <a:defRPr/>
            </a:pPr>
            <a:r>
              <a:rPr lang="en-US" sz="3200" dirty="0">
                <a:solidFill>
                  <a:schemeClr val="bg1"/>
                </a:solidFill>
                <a:latin typeface="+mj-lt"/>
                <a:ea typeface="+mj-ea"/>
                <a:cs typeface="Times New Roman" pitchFamily="18" charset="0"/>
              </a:rPr>
              <a:t>Basic concepts</a:t>
            </a:r>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44675"/>
            <a:ext cx="2628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323850" y="1335088"/>
            <a:ext cx="5616575" cy="1200150"/>
          </a:xfrm>
          <a:prstGeom prst="rect">
            <a:avLst/>
          </a:prstGeom>
          <a:noFill/>
          <a:ln w="9525">
            <a:noFill/>
            <a:miter lim="800000"/>
            <a:headEnd/>
            <a:tailEnd/>
          </a:ln>
        </p:spPr>
        <p:txBody>
          <a:bodyPr>
            <a:spAutoFit/>
          </a:bodyPr>
          <a:lstStyle/>
          <a:p>
            <a:pPr>
              <a:defRPr/>
            </a:pPr>
            <a:r>
              <a:rPr lang="en-AU" dirty="0">
                <a:solidFill>
                  <a:srgbClr val="FF0000"/>
                </a:solidFill>
                <a:latin typeface="+mn-lt"/>
                <a:cs typeface="Times New Roman" pitchFamily="18" charset="0"/>
              </a:rPr>
              <a:t>Crystal structure: </a:t>
            </a:r>
            <a:r>
              <a:rPr lang="en-AU" dirty="0">
                <a:latin typeface="+mn-lt"/>
                <a:cs typeface="Times New Roman" pitchFamily="18" charset="0"/>
              </a:rPr>
              <a:t>The manner in which atoms, ions, or molecules are spatially arranged within the unit cell.</a:t>
            </a:r>
          </a:p>
        </p:txBody>
      </p:sp>
      <p:sp>
        <p:nvSpPr>
          <p:cNvPr id="17413" name="Rectangle 8"/>
          <p:cNvSpPr>
            <a:spLocks noChangeArrowheads="1"/>
          </p:cNvSpPr>
          <p:nvPr/>
        </p:nvSpPr>
        <p:spPr bwMode="auto">
          <a:xfrm>
            <a:off x="5867400" y="4508500"/>
            <a:ext cx="3132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200">
                <a:solidFill>
                  <a:srgbClr val="000000"/>
                </a:solidFill>
              </a:rPr>
              <a:t>Fig. 3.01 </a:t>
            </a:r>
            <a:r>
              <a:rPr lang="en-US" altLang="en-US" sz="1200" i="1">
                <a:solidFill>
                  <a:srgbClr val="000000"/>
                </a:solidFill>
              </a:rPr>
              <a:t>Callister &amp; Rethwisch 8e. </a:t>
            </a:r>
            <a:endParaRPr lang="en-US" altLang="en-US" sz="1200">
              <a:solidFill>
                <a:srgbClr val="000000"/>
              </a:solidFill>
            </a:endParaRPr>
          </a:p>
        </p:txBody>
      </p:sp>
      <p:sp>
        <p:nvSpPr>
          <p:cNvPr id="3" name="TextBox 2"/>
          <p:cNvSpPr txBox="1">
            <a:spLocks noChangeArrowheads="1"/>
          </p:cNvSpPr>
          <p:nvPr/>
        </p:nvSpPr>
        <p:spPr bwMode="auto">
          <a:xfrm>
            <a:off x="319088" y="3198813"/>
            <a:ext cx="5470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cs typeface="Times New Roman" panose="02020603050405020304" pitchFamily="18" charset="0"/>
              </a:rPr>
              <a:t>There are extremely large number of different crystal structures.</a:t>
            </a:r>
          </a:p>
        </p:txBody>
      </p:sp>
      <p:sp>
        <p:nvSpPr>
          <p:cNvPr id="4" name="TextBox 3"/>
          <p:cNvSpPr txBox="1">
            <a:spLocks noChangeArrowheads="1"/>
          </p:cNvSpPr>
          <p:nvPr/>
        </p:nvSpPr>
        <p:spPr bwMode="auto">
          <a:xfrm>
            <a:off x="323850" y="4694238"/>
            <a:ext cx="5616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cs typeface="Times New Roman" panose="02020603050405020304" pitchFamily="18" charset="0"/>
              </a:rPr>
              <a:t>Can be relatively simple as in metals to exceedingly complex ones, as displayed by some of the ceramic and polymeric materials.</a:t>
            </a:r>
          </a:p>
          <a:p>
            <a:endParaRPr lang="en-AU"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938" y="2205038"/>
            <a:ext cx="36226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1"/>
          <p:cNvSpPr>
            <a:spLocks noChangeArrowheads="1"/>
          </p:cNvSpPr>
          <p:nvPr/>
        </p:nvSpPr>
        <p:spPr bwMode="auto">
          <a:xfrm>
            <a:off x="4859338" y="5805488"/>
            <a:ext cx="4284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t>The structure of kaolinite clay</a:t>
            </a:r>
          </a:p>
        </p:txBody>
      </p:sp>
      <p:sp>
        <p:nvSpPr>
          <p:cNvPr id="17416" name="Rectangle 7"/>
          <p:cNvSpPr>
            <a:spLocks noChangeArrowheads="1"/>
          </p:cNvSpPr>
          <p:nvPr/>
        </p:nvSpPr>
        <p:spPr bwMode="auto">
          <a:xfrm>
            <a:off x="323850" y="1335088"/>
            <a:ext cx="5688013" cy="830262"/>
          </a:xfrm>
          <a:prstGeom prst="rect">
            <a:avLst/>
          </a:prstGeom>
          <a:noFill/>
          <a:ln w="9525">
            <a:noFill/>
            <a:miter lim="800000"/>
            <a:headEnd/>
            <a:tailEnd/>
          </a:ln>
        </p:spPr>
        <p:txBody>
          <a:bodyPr>
            <a:spAutoFit/>
          </a:bodyPr>
          <a:lstStyle/>
          <a:p>
            <a:pPr>
              <a:defRPr/>
            </a:pPr>
            <a:r>
              <a:rPr lang="en-AU" dirty="0">
                <a:solidFill>
                  <a:srgbClr val="FF0000"/>
                </a:solidFill>
                <a:latin typeface="+mn-lt"/>
                <a:cs typeface="Times New Roman" pitchFamily="18" charset="0"/>
              </a:rPr>
              <a:t>Crystal lattice: </a:t>
            </a:r>
            <a:r>
              <a:rPr lang="en-AU" dirty="0">
                <a:latin typeface="+mn-lt"/>
                <a:cs typeface="Times New Roman" pitchFamily="18" charset="0"/>
              </a:rPr>
              <a:t>Three-dimensional array of points coinciding with atom positions.</a:t>
            </a:r>
          </a:p>
        </p:txBody>
      </p:sp>
      <p:sp>
        <p:nvSpPr>
          <p:cNvPr id="9" name="Rectangle 2"/>
          <p:cNvSpPr txBox="1">
            <a:spLocks noChangeArrowheads="1"/>
          </p:cNvSpPr>
          <p:nvPr/>
        </p:nvSpPr>
        <p:spPr>
          <a:xfrm>
            <a:off x="0" y="431800"/>
            <a:ext cx="9144000" cy="620713"/>
          </a:xfrm>
          <a:prstGeom prst="rect">
            <a:avLst/>
          </a:prstGeom>
        </p:spPr>
        <p:txBody>
          <a:bodyPr>
            <a:normAutofit/>
          </a:bodyPr>
          <a:lstStyle/>
          <a:p>
            <a:pPr algn="ctr" fontAlgn="auto">
              <a:spcAft>
                <a:spcPts val="0"/>
              </a:spcAft>
              <a:defRPr/>
            </a:pPr>
            <a:r>
              <a:rPr lang="en-US" sz="3200" dirty="0">
                <a:solidFill>
                  <a:schemeClr val="bg1"/>
                </a:solidFill>
                <a:latin typeface="+mj-lt"/>
                <a:ea typeface="+mj-ea"/>
                <a:cs typeface="Times New Roman" pitchFamily="18" charset="0"/>
              </a:rPr>
              <a:t>Basic concepts</a:t>
            </a:r>
          </a:p>
        </p:txBody>
      </p:sp>
      <p:sp>
        <p:nvSpPr>
          <p:cNvPr id="2" name="TextBox 1"/>
          <p:cNvSpPr txBox="1">
            <a:spLocks noChangeArrowheads="1"/>
          </p:cNvSpPr>
          <p:nvPr/>
        </p:nvSpPr>
        <p:spPr bwMode="auto">
          <a:xfrm>
            <a:off x="323850" y="2924175"/>
            <a:ext cx="56880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solidFill>
                  <a:srgbClr val="FF0000"/>
                </a:solidFill>
                <a:cs typeface="Times New Roman" panose="02020603050405020304" pitchFamily="18" charset="0"/>
              </a:rPr>
              <a:t>Atomic hard sphere model:</a:t>
            </a:r>
          </a:p>
          <a:p>
            <a:r>
              <a:rPr lang="en-AU" altLang="en-US">
                <a:cs typeface="Times New Roman" panose="02020603050405020304" pitchFamily="18" charset="0"/>
              </a:rPr>
              <a:t>Atoms are </a:t>
            </a:r>
            <a:r>
              <a:rPr lang="en-AU" altLang="en-US">
                <a:solidFill>
                  <a:srgbClr val="00B0F0"/>
                </a:solidFill>
                <a:cs typeface="Times New Roman" panose="02020603050405020304" pitchFamily="18" charset="0"/>
              </a:rPr>
              <a:t>represented by spheres</a:t>
            </a:r>
            <a:r>
              <a:rPr lang="en-AU" altLang="en-US">
                <a:cs typeface="Times New Roman" panose="02020603050405020304" pitchFamily="18" charset="0"/>
              </a:rPr>
              <a:t>. </a:t>
            </a:r>
          </a:p>
          <a:p>
            <a:endParaRPr lang="en-AU" altLang="en-US">
              <a:cs typeface="Times New Roman" panose="02020603050405020304" pitchFamily="18" charset="0"/>
            </a:endParaRPr>
          </a:p>
          <a:p>
            <a:r>
              <a:rPr lang="en-AU" altLang="en-US">
                <a:cs typeface="Times New Roman" panose="02020603050405020304" pitchFamily="18" charset="0"/>
              </a:rPr>
              <a:t>Nearest-neighbour atoms touch one another.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31800"/>
            <a:ext cx="9144000" cy="620713"/>
          </a:xfrm>
          <a:prstGeom prst="rect">
            <a:avLst/>
          </a:prstGeom>
        </p:spPr>
        <p:txBody>
          <a:bodyPr>
            <a:normAutofit/>
          </a:bodyPr>
          <a:lstStyle/>
          <a:p>
            <a:pPr algn="ctr" fontAlgn="auto">
              <a:spcAft>
                <a:spcPts val="0"/>
              </a:spcAft>
              <a:defRPr/>
            </a:pPr>
            <a:r>
              <a:rPr lang="en-AU" sz="3200" dirty="0">
                <a:solidFill>
                  <a:schemeClr val="bg1"/>
                </a:solidFill>
                <a:latin typeface="+mj-lt"/>
              </a:rPr>
              <a:t>Unit cell</a:t>
            </a:r>
            <a:endParaRPr lang="en-US" sz="3200" dirty="0">
              <a:solidFill>
                <a:schemeClr val="bg1"/>
              </a:solidFill>
              <a:latin typeface="+mj-lt"/>
              <a:ea typeface="+mj-ea"/>
              <a:cs typeface="Times New Roman" pitchFamily="18" charset="0"/>
            </a:endParaRPr>
          </a:p>
        </p:txBody>
      </p:sp>
      <p:pic>
        <p:nvPicPr>
          <p:cNvPr id="21507" name="Picture 9" descr="Figure_3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038" y="4076700"/>
            <a:ext cx="20955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412875"/>
            <a:ext cx="2628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7"/>
          <p:cNvSpPr>
            <a:spLocks noChangeArrowheads="1"/>
          </p:cNvSpPr>
          <p:nvPr/>
        </p:nvSpPr>
        <p:spPr bwMode="auto">
          <a:xfrm>
            <a:off x="323850" y="1335088"/>
            <a:ext cx="5400675" cy="830262"/>
          </a:xfrm>
          <a:prstGeom prst="rect">
            <a:avLst/>
          </a:prstGeom>
          <a:noFill/>
          <a:ln w="9525">
            <a:noFill/>
            <a:miter lim="800000"/>
            <a:headEnd/>
            <a:tailEnd/>
          </a:ln>
        </p:spPr>
        <p:txBody>
          <a:bodyPr>
            <a:spAutoFit/>
          </a:bodyPr>
          <a:lstStyle/>
          <a:p>
            <a:pPr>
              <a:defRPr/>
            </a:pPr>
            <a:r>
              <a:rPr lang="en-AU" dirty="0">
                <a:solidFill>
                  <a:srgbClr val="FF0000"/>
                </a:solidFill>
                <a:latin typeface="+mj-lt"/>
                <a:cs typeface="Times New Roman" pitchFamily="18" charset="0"/>
              </a:rPr>
              <a:t>Unit cell: </a:t>
            </a:r>
            <a:r>
              <a:rPr lang="en-AU" dirty="0">
                <a:solidFill>
                  <a:srgbClr val="00B0F0"/>
                </a:solidFill>
                <a:latin typeface="+mj-lt"/>
                <a:cs typeface="Times New Roman" pitchFamily="18" charset="0"/>
              </a:rPr>
              <a:t>Smallest repetitive entity </a:t>
            </a:r>
            <a:r>
              <a:rPr lang="en-AU" dirty="0">
                <a:latin typeface="+mj-lt"/>
                <a:cs typeface="Times New Roman" pitchFamily="18" charset="0"/>
              </a:rPr>
              <a:t>in the crystal.</a:t>
            </a:r>
          </a:p>
        </p:txBody>
      </p:sp>
      <p:sp>
        <p:nvSpPr>
          <p:cNvPr id="21510" name="Rectangle 8"/>
          <p:cNvSpPr>
            <a:spLocks noChangeArrowheads="1"/>
          </p:cNvSpPr>
          <p:nvPr/>
        </p:nvSpPr>
        <p:spPr bwMode="auto">
          <a:xfrm>
            <a:off x="6300788" y="4076700"/>
            <a:ext cx="26987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200">
                <a:solidFill>
                  <a:srgbClr val="000000"/>
                </a:solidFill>
              </a:rPr>
              <a:t>Fig. 3.01 </a:t>
            </a:r>
            <a:r>
              <a:rPr lang="en-US" altLang="en-US" sz="1200" i="1">
                <a:solidFill>
                  <a:srgbClr val="000000"/>
                </a:solidFill>
              </a:rPr>
              <a:t>Callister &amp; Rethwisch 8e. </a:t>
            </a:r>
            <a:endParaRPr lang="en-US" altLang="en-US" sz="1200">
              <a:solidFill>
                <a:srgbClr val="000000"/>
              </a:solidFill>
            </a:endParaRPr>
          </a:p>
        </p:txBody>
      </p:sp>
      <p:sp>
        <p:nvSpPr>
          <p:cNvPr id="21512" name="Rectangle 9"/>
          <p:cNvSpPr>
            <a:spLocks noChangeArrowheads="1"/>
          </p:cNvSpPr>
          <p:nvPr/>
        </p:nvSpPr>
        <p:spPr bwMode="auto">
          <a:xfrm>
            <a:off x="6300788" y="6453188"/>
            <a:ext cx="2698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200">
                <a:solidFill>
                  <a:srgbClr val="000000"/>
                </a:solidFill>
              </a:rPr>
              <a:t>Fig. 3.04 </a:t>
            </a:r>
            <a:r>
              <a:rPr lang="en-US" altLang="en-US" sz="1200" i="1">
                <a:solidFill>
                  <a:srgbClr val="000000"/>
                </a:solidFill>
              </a:rPr>
              <a:t>Callister &amp; Rethwisch 8e. </a:t>
            </a:r>
            <a:endParaRPr lang="en-US" altLang="en-US" sz="1200">
              <a:solidFill>
                <a:srgbClr val="000000"/>
              </a:solidFill>
            </a:endParaRPr>
          </a:p>
        </p:txBody>
      </p:sp>
      <p:sp>
        <p:nvSpPr>
          <p:cNvPr id="3" name="TextBox 2"/>
          <p:cNvSpPr txBox="1">
            <a:spLocks noChangeArrowheads="1"/>
          </p:cNvSpPr>
          <p:nvPr/>
        </p:nvSpPr>
        <p:spPr bwMode="auto">
          <a:xfrm>
            <a:off x="333375" y="2432050"/>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cs typeface="Times New Roman" panose="02020603050405020304" pitchFamily="18" charset="0"/>
              </a:rPr>
              <a:t>The </a:t>
            </a:r>
            <a:r>
              <a:rPr lang="en-AU" altLang="en-US">
                <a:solidFill>
                  <a:srgbClr val="FF0000"/>
                </a:solidFill>
                <a:cs typeface="Times New Roman" panose="02020603050405020304" pitchFamily="18" charset="0"/>
              </a:rPr>
              <a:t>unit cell </a:t>
            </a:r>
            <a:r>
              <a:rPr lang="en-AU" altLang="en-US">
                <a:cs typeface="Times New Roman" panose="02020603050405020304" pitchFamily="18" charset="0"/>
              </a:rPr>
              <a:t>is the </a:t>
            </a:r>
            <a:r>
              <a:rPr lang="en-AU" altLang="en-US">
                <a:solidFill>
                  <a:srgbClr val="00B0F0"/>
                </a:solidFill>
                <a:cs typeface="Times New Roman" panose="02020603050405020304" pitchFamily="18" charset="0"/>
              </a:rPr>
              <a:t>basic structural unit </a:t>
            </a:r>
            <a:r>
              <a:rPr lang="en-AU" altLang="en-US">
                <a:cs typeface="Times New Roman" panose="02020603050405020304" pitchFamily="18" charset="0"/>
              </a:rPr>
              <a:t>or building block of the crystal structure. </a:t>
            </a:r>
          </a:p>
        </p:txBody>
      </p:sp>
      <p:sp>
        <p:nvSpPr>
          <p:cNvPr id="4" name="TextBox 3"/>
          <p:cNvSpPr txBox="1">
            <a:spLocks noChangeArrowheads="1"/>
          </p:cNvSpPr>
          <p:nvPr/>
        </p:nvSpPr>
        <p:spPr bwMode="auto">
          <a:xfrm>
            <a:off x="328613" y="3897313"/>
            <a:ext cx="55451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a:cs typeface="Times New Roman" panose="02020603050405020304" pitchFamily="18" charset="0"/>
              </a:rPr>
              <a:t>The </a:t>
            </a:r>
            <a:r>
              <a:rPr lang="en-AU" altLang="en-US">
                <a:solidFill>
                  <a:srgbClr val="FF0000"/>
                </a:solidFill>
                <a:cs typeface="Times New Roman" panose="02020603050405020304" pitchFamily="18" charset="0"/>
              </a:rPr>
              <a:t>unit cell </a:t>
            </a:r>
            <a:r>
              <a:rPr lang="en-AU" altLang="en-US">
                <a:solidFill>
                  <a:srgbClr val="00B0F0"/>
                </a:solidFill>
                <a:cs typeface="Times New Roman" panose="02020603050405020304" pitchFamily="18" charset="0"/>
              </a:rPr>
              <a:t>defines the crystal structure</a:t>
            </a:r>
            <a:r>
              <a:rPr lang="en-AU" altLang="en-US">
                <a:cs typeface="Times New Roman" panose="02020603050405020304" pitchFamily="18" charset="0"/>
              </a:rPr>
              <a:t> by virtue of its geometry and the atom positions within.</a:t>
            </a:r>
          </a:p>
          <a:p>
            <a:endParaRPr lang="en-AU" altLang="en-US"/>
          </a:p>
        </p:txBody>
      </p:sp>
      <p:cxnSp>
        <p:nvCxnSpPr>
          <p:cNvPr id="16" name="Straight Arrow Connector 15"/>
          <p:cNvCxnSpPr>
            <a:cxnSpLocks noChangeShapeType="1"/>
          </p:cNvCxnSpPr>
          <p:nvPr/>
        </p:nvCxnSpPr>
        <p:spPr bwMode="auto">
          <a:xfrm flipV="1">
            <a:off x="4357688" y="5300663"/>
            <a:ext cx="1727200" cy="889000"/>
          </a:xfrm>
          <a:prstGeom prst="straightConnector1">
            <a:avLst/>
          </a:prstGeom>
          <a:noFill/>
          <a:ln w="9525" algn="ctr">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V="1">
            <a:off x="3419475" y="5467350"/>
            <a:ext cx="2016125" cy="193675"/>
          </a:xfrm>
          <a:prstGeom prst="straightConnector1">
            <a:avLst/>
          </a:prstGeom>
          <a:noFill/>
          <a:ln w="9525" algn="ctr">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18" name="Rectangle 9"/>
          <p:cNvSpPr>
            <a:spLocks noChangeArrowheads="1"/>
          </p:cNvSpPr>
          <p:nvPr/>
        </p:nvSpPr>
        <p:spPr bwMode="auto">
          <a:xfrm>
            <a:off x="1187450" y="5756275"/>
            <a:ext cx="5040313" cy="768350"/>
          </a:xfrm>
          <a:prstGeom prst="rect">
            <a:avLst/>
          </a:prstGeom>
          <a:noFill/>
          <a:ln w="9525">
            <a:noFill/>
            <a:miter lim="800000"/>
            <a:headEnd/>
            <a:tailEnd/>
          </a:ln>
        </p:spPr>
        <p:txBody>
          <a:bodyPr>
            <a:spAutoFit/>
          </a:bodyPr>
          <a:lstStyle/>
          <a:p>
            <a:pPr>
              <a:defRPr/>
            </a:pPr>
            <a:endParaRPr lang="en-US" sz="2200" dirty="0">
              <a:solidFill>
                <a:srgbClr val="00B0F0"/>
              </a:solidFill>
              <a:latin typeface="+mn-lt"/>
              <a:cs typeface="Times New Roman" pitchFamily="18" charset="0"/>
            </a:endParaRPr>
          </a:p>
          <a:p>
            <a:pPr>
              <a:defRPr/>
            </a:pPr>
            <a:r>
              <a:rPr lang="el-GR" sz="2200" dirty="0">
                <a:solidFill>
                  <a:srgbClr val="00B0F0"/>
                </a:solidFill>
                <a:latin typeface="Arial" charset="0"/>
                <a:cs typeface="Times New Roman" pitchFamily="18" charset="0"/>
              </a:rPr>
              <a:t>α</a:t>
            </a:r>
            <a:r>
              <a:rPr lang="en-AU" sz="2200" dirty="0">
                <a:solidFill>
                  <a:srgbClr val="00B0F0"/>
                </a:solidFill>
                <a:latin typeface="Arial" charset="0"/>
                <a:cs typeface="Times New Roman" pitchFamily="18" charset="0"/>
              </a:rPr>
              <a:t>, </a:t>
            </a:r>
            <a:r>
              <a:rPr lang="el-GR" sz="2200" dirty="0">
                <a:solidFill>
                  <a:srgbClr val="00B0F0"/>
                </a:solidFill>
                <a:latin typeface="Arial" charset="0"/>
                <a:cs typeface="Times New Roman" pitchFamily="18" charset="0"/>
              </a:rPr>
              <a:t>β</a:t>
            </a:r>
            <a:r>
              <a:rPr lang="en-AU" sz="2200" dirty="0">
                <a:solidFill>
                  <a:srgbClr val="00B0F0"/>
                </a:solidFill>
                <a:latin typeface="Arial" charset="0"/>
                <a:cs typeface="Times New Roman" pitchFamily="18" charset="0"/>
              </a:rPr>
              <a:t>, </a:t>
            </a:r>
            <a:r>
              <a:rPr lang="el-GR" sz="2200" dirty="0">
                <a:solidFill>
                  <a:srgbClr val="00B0F0"/>
                </a:solidFill>
                <a:latin typeface="Arial" charset="0"/>
                <a:cs typeface="Times New Roman" pitchFamily="18" charset="0"/>
              </a:rPr>
              <a:t>γ</a:t>
            </a:r>
            <a:r>
              <a:rPr lang="en-AU" sz="2200" dirty="0">
                <a:solidFill>
                  <a:srgbClr val="00B0F0"/>
                </a:solidFill>
                <a:latin typeface="Arial" charset="0"/>
                <a:cs typeface="Times New Roman" pitchFamily="18" charset="0"/>
              </a:rPr>
              <a:t> - </a:t>
            </a:r>
            <a:r>
              <a:rPr lang="en-AU" sz="2200" dirty="0" err="1">
                <a:solidFill>
                  <a:srgbClr val="00B0F0"/>
                </a:solidFill>
                <a:latin typeface="Arial" charset="0"/>
                <a:cs typeface="Times New Roman" pitchFamily="18" charset="0"/>
              </a:rPr>
              <a:t>interaxial</a:t>
            </a:r>
            <a:r>
              <a:rPr lang="en-AU" sz="2200" dirty="0">
                <a:solidFill>
                  <a:srgbClr val="00B0F0"/>
                </a:solidFill>
                <a:latin typeface="Arial" charset="0"/>
                <a:cs typeface="Times New Roman" pitchFamily="18" charset="0"/>
              </a:rPr>
              <a:t> angles</a:t>
            </a:r>
          </a:p>
        </p:txBody>
      </p:sp>
      <p:sp>
        <p:nvSpPr>
          <p:cNvPr id="9" name="TextBox 8"/>
          <p:cNvSpPr txBox="1">
            <a:spLocks noChangeArrowheads="1"/>
          </p:cNvSpPr>
          <p:nvPr/>
        </p:nvSpPr>
        <p:spPr bwMode="auto">
          <a:xfrm>
            <a:off x="161925" y="5200650"/>
            <a:ext cx="3613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200" i="1">
                <a:solidFill>
                  <a:srgbClr val="00B0F0"/>
                </a:solidFill>
                <a:cs typeface="Times New Roman" panose="02020603050405020304" pitchFamily="18" charset="0"/>
              </a:rPr>
              <a:t>a, b, c</a:t>
            </a:r>
            <a:r>
              <a:rPr lang="en-US" altLang="en-US" sz="2200">
                <a:solidFill>
                  <a:srgbClr val="00B0F0"/>
                </a:solidFill>
                <a:cs typeface="Times New Roman" panose="02020603050405020304" pitchFamily="18" charset="0"/>
              </a:rPr>
              <a:t> – edge lengths (lattice constants)</a:t>
            </a:r>
          </a:p>
          <a:p>
            <a:endParaRPr lang="en-AU" altLang="en-US" sz="2200">
              <a:solidFill>
                <a:srgbClr val="00B0F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3" grpId="0"/>
      <p:bldP spid="4" grpId="0"/>
      <p:bldP spid="1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welding_538_1_96013.flv&quot; Position=&quot;1&quot; SlideID=&quot;545&quot;/&gt;&lt;Video Name=&quot;welding_538_1_96013.flv&quot; Position=&quot;1&quot; SlideID=&quot;562&quot;/&gt;&lt;/Videos&gt;&#10;"/>
  <p:tag name="MMPROD_23454PHOTO" val="/9j/4AAQSkZJRgABAQAAAQABAAD/2wBDAAMCAgMCAgMDAwMEAwMEBQgFBQQEBQoHBwYIDAoMDAsKCwsNDhIQDQ4RDgsLEBYQERMUFRUVDA8XGBYUGBIUFRT/2wBDAQMEBAUEBQkFBQkUDQsNFBQUFBQUFBQUFBQUFBQUFBQUFBQUFBQUFBQUFBQUFBQUFBQUFBQUFBQUFBQUFBQUFBT/wAARCAH+Ab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N5tkr1Xd4Eidm/5atT7l2SXaq/xVWuXbdEv97/xyvyKMfdP0WRVmuf8AStqfIm2qmsIsLxSrFv8Alarb2zPOkv3P9j+/TrmFpopZVVXeJd9dMOU5ZfCfNviGHZreut8qJ5/zf71ey/D28WHw19p/uLXivi15YfEGtL5Xzyy/98V7L4GhZPCFov302/NXfU/hHJS+M7W8s1vJ5Zf77VUtvnldV/hbbWsln5KSszfxb12VDpttBpryyy7vu/Lvry4y909KUSbYttA7Kv3Ku3k3neHv7jts+Sq7/wCk27/N8krL9z+5TNbvN6Ssu1Iml3r/ALtc0o85Zi23mpqjyrL8krOjJ/s1n+KnWbVLJVibYkuzf/s7Ku21z9mbz/8AllFv3Vj63frc2emTr/E2/fXdynBI0Lm22NaSr9zdv/4FXV+GJmmbUPNZXdZVTei/7Fc49y14lu0S10Hh5P8Aj6/gfajtXNX+E6aZbuYVmf8A3GqGZ1RfKZvv017z533LsfdsWmaxCr/Z1bd87bfkqYfD7xsPs3Wa32t8js33Kdv2O+5fkWqvnLCjqq7HXcivVr5UiTzazkWPtnZL9EX+7vasLW7afyvNVvk3PuroIbbY/wBsZvuxOmyufv8AWILnYq7vl/2aul8XumNQ5zSkaG/SX5d6StXd3N4tzYIzKqRJsrjLDSnhi89W2Pu31t6JcyzWH71Vf5t9b1DGkQ687TROq/I9eZfbN/iN4l/gi+b/AHq9Iv7zzopWaJk3fwPXlqTK/iq42r/yyqsP70wre5E9q0e8sbmKyZmlTbst/u/J/t1sXnlbd38e7YlY+lPAnhzT/Ni2JKqvv/299at+kDs7fxp8ivWcuXmCJlTPLDeXDLuf5U+f++1M01Lma1t2/wCWvzo2+m3MzJP8zM6bfmSobC/8lXVm2Jub591TGJcixfurxbWXZ82zelVYfs22JdyvVhLPzrV4m+f5vmqvbaV9mb5dqRfwps+5XZ8UTg+CRC9yry7tuzbT7+8aawRdq/e376fMiw3SNt3p/FRM63lukS/Jvb5aOUvmJU3fZ0gVf95K1ftK+Vt+Xf8A7dYsNtLYX8sTS/7v+3WrsZ4EVl/h+/WNSJtGpIqWF+s2qPF5n71FTclbE14ttLuX/lrXO6ank/vfleXb8z/7dOvLmd7iL91vRt6rXN7I7I1P5jptVvF0q1tJfNgd5V3qiffX/frkZr+eaeLb99m2b6vO6/8ALz/wGqjor/K3+/XbSjGBwVZc5q6b/oyOsrNN/t1buU+0sjK2xFWsrTf3N1LF5u9ErSuXTbu3L89Y1I+8dNCXulKw8221bbP86Ou/738FatzbeTLtZm81/n2VlWz7795W/gVUrT+0t5v73dv/AIXrDlmbFR0+x28q+Uux1+X/AGK8n+Je5ILRZdv8Ts/8fypXrd589q8+75N2yvL/AIupAmm6fLK33/NT5F/2K9DDSOCrymZ4DvGtr/T2+/8ALXqd5N9vuvP+5/sJXlXgn57zT/8AZ2V6+lsr/M23Z/cqsX7vKbYYisEW281m++7VK6faWRYm2bm3t8tPm02OaWJomZ3Zdn+5Uv2NbO6Tyt03y7Gd68iUvePS+ALyFkiRf7/yVFMktt5TRbdiqztV3Yry/wC789NS2leJ5W+fzf4P7lZ/CIhhuf8AQtzKu9v7lZ6efM0Xm/fRt9XnRXdFp1tbbNnzb/mq4gPSFnb7v3qltvkaWJl/4HRczLC6bV/4HVd7nyVdt2/dRyyHzk9wIlt4Vjt1W5JZpZf74z8v6UVRSdpXx0wtFaWkRzFq827kbb87/dqvpupL5to7RK/lN5ux13pWfeX/AO9Tau/b9191VP7Y86/iiWLYiK++tvZnJKpE6O8/fb59q+azb1/2fnrHubz7NP8A7e75aZc3jQt88vyM3y1lXmpbHi3bX+b5flrqpUzCVQ8N8YO3/CX62zf3t3/jletfDr/kV7dWavJfG1z9p8W6rKq7E/1S/wDAa9f+GPlPonlS/f8AKTbXoVf4RzU5e8dxNNLcyp5Cr/c+dtlVXv8Azrp1li/dbf8Avunb2tn+b/gNZttDFZyu25n3MzM7148YnoG79yJm/g2/cov7D7fYOzN5KJFv+597/YqKz1Jkgllgijm8+JIv3q/c+fdvStrYyWCKu13lXfs/u1lKXIWcr9jXekW35Hb5q5/W7NUW3/ubvuV3V5+5ba0Vcrr1mttFafLvfzfv1dOpzmEoljQZlR2/ubd+yt3TfN+1XDfKiPt21iJYNYXUUUsTQ7l81k/2a6jSrZZpdy/3VrOqXTK95bM90n3f79Hyuyf30q9Mn3N330qum3yNrL86fx1MPhOkz7ZG/wBIZm3723/P/DReTN8kEG3zX2v87fw76Ym2GKX5vv8Az/PTPJ33qTqq/KtVylnQXm1NN27f4dlck9mv2fduV5v4q63UoYptL+9s3L82+uVhs/tlg94reTunZFT/AGV/jpUTGqM0e8VEt2ubZnTd8ybvvVY0d9iSqyrs276iTdNEjt8iJ8+6oft62dhKy/flX/viuip78TGJX17a8Us7NsiVd7V5VCiprNxcxL87rs2V11/ftc7Fll+T/bauXfyLDVEnnljSL+LfLWuEhLmIrS54ns/huz+3+F7JWb51i/j/AIPnp7zT3MqK6/JFdPE3/wAXXBJ8S7Oz0tLOzaT7Qv8AzyZPu1iJ8Wryzgu7aeCO5eV9+/7r762lhpGMakT1vUoYtiKzN8+z7lY9nDBYROzLvTdsryrVfiXrkMqf2fbL8v3t8W+tLw38TpIbW4fxDZzwxJ924hg+SnHDShH3i/aRkesWFzLDFKs8XzuzP8jfwVXS8abYu1t9UtN8W6VrFk89jeR/Z92xfm+emTa3Z21/uWVX8pf4PnquU45fEatzZz39rLaW0So7L8ru2yoksFsLeLarTPt+XYtVNN16zdvN8/zt7fcq8+qxTLb7WVNv3qJRkEZFp7NpminlVd+756md28/a3yRf3KqPf79jRfPsb+9Rqs3nRbvm+asuUvmLFhYRW0TtF/E2+qnzW08u5t6L9yokv5U+X5X/AIais5mvN+75P7z0vZm3MO3/AOtdvvt93fVKF5UX5lZP4N71eewaaVF3Sv8A7dOh3JO+754krQxJbC2iR7hvl+enzQxIu6Vt+yrEMyuu1V+T+J6parDE/wC6ilZP9hKw+KXKXzSgQ21zPNf3G1f9utD7Z5KpKy79/wB2s2z0eezsv7Xa+X7PdNLbrb7v3u5f46qPNPMvlWzeTcbfv/f2Vfsy/a+6adzfwJA/zfJv+5Xknxa1izvJdPs7aeOZ0ZpZ/Kbfs/zsrb1XwNealdP9p1WWZ3/g+6lcpf8Awu+xyvL/AAL89bQ5fhI+M2/AFm02r2kX+zvr12GZk2L/AB15l4Mhl/4SO3Xd87K+569IdJYX83cqJXNizpwxoI8XlJOsTI6q1WIbyJJXi2rv21z9teSvEir/AK1m3sjt9yrSbkldm+d68475G3DDG+/avztVS5misFigZtm9tib/AOOorZ5dztu+Wquq2EV5f2U7f8sGd99Z8ocxpTOrr8tWIdNZ4kl/g3fJWe6edeI0XyRItaFteS7YtrfulqfeK+yZ7229H3fc3Vn3NtczL5XlbIt2xXT+7/frTm3ealSpeS2yPZsqp58u/wD29qpWvPyGXKZ5s2uAnP2bYu3K/wAVFXmhfP7rbj/aoqfa/wB4vlPKdH1tbawt4p7lnli+RndvvrWnZ+IbHypdzMiNLv2J/FXn83g+837lvJ91V5vDeq7/AJb6dP8AgNfQfVpfzHie3O9v/E8F5E6xRNv/AIaxLzxCsNrulXZsX+9srmP+Eb1XzUZr6X5aLzwrfXjQrc3MjxL83yVfsZEe0iYGt3MGpX6Mvyb1+5XpngnW4tKii8z7u35tlYWm+D7a2dGWDe/+3WrDpXy3CsmzzV2fJXT7OK90jm947CHxzpGsLuiuVh/23+WpYdYsZpYlivI5t39xq81m8GQbPu/J/cqung/yV/dSyw/7jVzfVoxNvbnuVneW0MUSMypvb5f9ytCHUrbYjLLXzv8A2DfI+5by5R/96j7Hq8PzLqtyn/Aq5JYLn+0bRxMT6A+2QW3zTsqI6/ff+Kse5v7HVYt3m/JFLv314lf22uX6RLLqE7pEuxN/8NVHsNaRPluW2VrHBf3g9vE97ub+2ub1blZVmRotn3vnrovDczTb5fmRFbYu+vmW2ttahXct0yf7lbEPirxZpv8AqLz5/wC+61jLBSl9ouNeJ9EXO77Q+3/9qpfO/wCJWkTQL9o83fv/AOAV82P458XvdJLLcq7p93YtaKfEjxiiu/2mN/8AfiqI4Gp/MX9Zie1TbUtX/dfOtPh2wujL/drxdPiR4uhV4m8iZH/2dlW0+LviOGJFXSLb/f3UfVqxf1iJ7VZ2y6rPb2zMsLysqb5fuJTL/SlsJbiCKVbmKJ2Ten8X+3Xm+j+NvEOsI8s9jBYW8S75Znb56f8AbL7Uovs0ErPZN975tiP/AMD/AIqdLCSl8RFSvH7Jp3OvWyfaIFlWa3gX96+75E/4HXJax4q8lf3UHkpL/qk++9T6lbW32fylVZvuf6On3N3+1/eaudubaWaV3lbybf8AiuEX5F/3P71evSoUonBKrKRymsQ6rfy+bfS/Y7dvkX5vnrmtjWF4jLLH8jfLLdru/wDHK6jW7nSNNlZrZZ5ni/5bXfyVwVzeLeSuzTxJu/ufPXTykRLt5NAjebEy3Mv/AD127E/8dqleaqtszs0DXjv93+BEqp9gl3fup/kpmpeVD+48hkf7i72p8kSyyniG88p2i/0ZP96rT+NrzyvIllaZ9uzfu2Vial/xLdNigi2vcIu9n/uVj2265uopWnWFH/56tVR974iT0Dwx4zvLZnuVVvl+86N9/wD2K6aw8Qy/2o8tjqcm+XbK39xf9iuJs4bGzt/PiaS5RvnZPuJvq9pXir/iZW9nZ6fBYI/z70b+Oo9l/KB2XhvWLn+1JfPvPs1vt83513v/ALiVp3PxClht7jymaG0X5GmlX599Yn2OXW7x7mz3J9l+edH+Td/uVx9/N5155TfOif8AodY8vKLl5j0bRPFvk6kks7MlozPt3y/Oyf39ld/Z+P7OaKJftK7G/wDHa+cNS8Q/bF/dNsiii+5/s10vhXVYIfDjtLFs8qXZ/f8AlqPZfaLPo2wvPtmmxTxeU8Uqv9yrth5vmxMy/wDLL7/+1XiHh7xzfaDf+RBKt5aJ/BXUXnxO1dPls4ILmWX52T7jr/sVjKh/KB6xNOtns/jd/kX/AGqYkNzMzyyy+SjN8qV4f/wuPxHuT/iWQfJ92rsPxs1zcnn6RG6L/Buo9hKIHtvnRpFtX5/4KqwvE9w+5V2bq8Xh+Mer/wAWmbEqV/jBPt3S2LI/+xWUsPL+U2jKP2j12aG2S4SXylf5d6v/AHar/bLa2l+797568vm+NKbUX7DPvVf7tUv+Fx/vXZtNld/4aIxl8MglGP2T2i8+yJPFL5f76X5ItlcF4q1VYYL2VmV4l+RU3ffauHv/AIqa9eb/ALNZrDuXYv3t6VzkNhq+typ9snndP7lFOhL4iJS/lPUPA1zsdJ5fnl8j5f8Afr0B386KKVlV02/Im7+OvN7awvNHt4pWi+8v96pbPxDq6b/lV/49lTiaXtNYm1Cp7M9As7OX55W+e4ZdmxP4KmS58mWWeX50+5srgrn4i6nZom60b5/nZ0WsxPH6vE6y+f8Ae3t8tcP1eX8p3+3pHrD38byuqt8kXyMif36lhfZE+7+9Xk8PjC2+5BP/ABfNvq2njNfnVr7/AMerL6vMPaxPSP7YVN6/Ls3fwVahuYvsqIytDsWvKv8AhLYJkfbK3y/ddFqKz8ZtNL8zTon996j2U/5S/awPYEvFRkaX+Cqk2qxPdOzfwV5VN4/WGXbEzTf79VNN+IV5N81zbLCm7+9UfVpfyle1gezPrVuYkePo1FeWy/EmK1kBfytjL8vzUUfV2X7WB6Do+g2N/a+aysj7n+TdV5/CVi8SKqtV2w220SK3392yrE00sMr7dv3d6JV/WZnP7CBy83hi2R/KXdvSrFt4Vtnf5kqw7skvmyy77h/vP/t1LZ3n3/n3vW/tanKR7CPMNh8JaZudZWbf/Dspn/CMWKb1aBvnX5X3fxVYhs7p9X8+Vtlpt+VEqXWLlUt02q0zo33Eb79RKvUj9ouNKBi/8IxZ7ni2t8tM/wCEPtnb5W+T/drQub9kurRfIbypV3s6fPtq69zFsRvN+RV30e3rB7CkcfrHhiLTbD7T80zr95EWnv4Agv7C3neVk3fva7VE+2Lt/wCWX8SUs1g39k3s+6NFtVT5N33tz7diURxdWfukSoU/iOBh8N2zyurMrojfNV258GWc17bxQSrsdtjO/wDDWe8LQ3Xmtuhdt+5K2NN89E+X76t9+uqUpQ97mOaNOP8AKLN4Agdv3TLsX+/XPa94YXSrXzZVX55diV6HDcs7Itc54/RrnTv4diVjHF1OblNvq0eU838m2mZGZdm9d9W7DR4rlv3UTP8AN/drP0F/tMvlbd7+aybK72FFtoolZtn8exK9j2nKeXyGanhu2hZF3b0/3aZNZ6fpq7lXzpd2yKL+N3rTuZvJR/Kp2j6bc21/K3kedfN8i7/4Pk/8dp8xXKZ949zcwJZxL+6Vled9v32/uVB4qhbR3+zMy/2h5X7/AGS/JF/cT/ZrsrCza20tJ9m+4nb9x8v/AJF/+JrzrXtV0/R5bi8i2393E3yvN88UUv8AG/8AtNVcwFfUrDT/AAHbpealc/adQeLe0X91v7leb+JPHly8Xn7l81v9Un3EiWszxJrzX8731zK1zFu++/35Wrl7+z1fVb95bnbYW7fOqTLs2p/spW0YxAz9V8QzzSs0s8kztUWlPPczotsv71n/AI607/SrGF08jz7l/wDnq6+VvqXRLCWz825aJUigXd/vN/AlbSkES3NbfZpbhV2zSrsSW4/2/wC4lZj+Ul47eWrov+q3/wAf+3ViG5lhieKVd+5neV/9qtvR9NW/VW2/dWseblkXymDf6I1nZW8su53l/e7H/gWse80f7Hsnlib7O7fLs/ir1bVbD7fdStL9zyliVP8AdTZWJqWifbJbeD+BP3Sp/AlEZF8pztsk7+HklZdjy3TJsT+BNif/ABdJZwy2Ev26LbviiV1+X7lbN+jQ6Tb2PlbHgaX97/e+f53/APHEp3+u0391EqfL83+3T5iDtfA1/Z6w8sErfY7uWKWLYn/LVNn30/2kauC1iGea3ln+/d7tkqIv8X9+pbbSrl3t9Qin+zJAy+U+/wCetDUodlldyxbt8rKkqfxs9EpEcvLI5KGw8mC9bb+6t7VYl/2mZ62/Bmled4cvfNZn8+eBmf8A2VSVnqjbQtqsUVj5Wy08/wA26d/kRf4Pv1032yKw0i0sbZtmn7d8sz/JuRfkT/gNUyTI+2L4bv3vpVX90zIryt/44ifxV1Wm6wt/OnzbHZVuG/4Em6vNNYvIPEPiNG8pprfz/lT/AGP7n/A62LZ50uLtt3z2rJudP4Jd/wA//wAT/wAAqOUo9ds7OK/ukgii86WWJW31t/8ACHtt3+Uqf+y15p4e8W/2Jf29833N+xUr6K0r7Nqul/aVlV/N+9XDXrzpGlOnGZwv/CByzRbvs2+h/h7P9n3NbKlekWySun3l8rfsWpYdKaGLz2l3/wB7/erijjpRkdH1Y8n/AOEAb+KCn/8ACDbPm8qvWvlR/wB7tRmqrcwxIj7G+Sr+uyH9WPMk8HsjJtgqwnhW5h+byvnr0x7PYqfd3v8Awf3Wp/k70+ZV+9UfXZB9WPPU0S+dfmi31asPD1156NLBsR/vV3f2PZ833Kih2+btlZU+X5f9up+tykHsInL3/hXzotvy1mJ4Al+zyyeVHs/22rvfOjRH3LVe5S2dklZfnpRxcoh9XicLbeD98T/uo6Y/gmK2VN1sr/NXcTeVN5UHlb0dv71WNNRby3RlXYi/wVcsXIPqxwSeFfO+9FRN4b8n7sVdrsaZrj5VTypVRf8AaqWa2/ep/cf+Cl9bD2CPOv8AhGFf5vK/8dqlc+G/JT+KvTb+FbaLft/3v9iqiIs1vu2rWkcXzGcsOeUz6FbxKrlcyN94belFd1qGhR3oR4maJfRaK6vrEDn9hM7yHbDF5rf3qvTbZkSVPv7dlVLZF+RWdn2/erQSbeu1F+78lfM1Nz3aRzV5M32qH90qfeqvYQs906yr8m37lXdSSKa6f5f+B1Foj797bdm5q6pe7SD7ZtQzf6KjL/D8i1mzIzttb5K0Lx2eBP4NjVXS2a8leX5URPn+dqxh8ISK7o3kblqGbd8i/L937lWbyZobVFWLfulWnOnzf7FbojlH6O+y6RpWZ0VW2p/vVn63cyw3j7mbZ9+rsPyS/d+SsS/v7a81eWJZd8US7WpR/iB9gpXl5E96jMyvsX+9UsN/FsdVZd7/APjtY7unm7f+WSfLs21YsIYJp9qr8n8VdlQ5qcjs7OaJ081fubd++sfxhC1zojrF/d31dtpl2bduxf7lUvEN5Eml3HzbE2vXDH4zu+weS+Cbzzr+42/filau/sLae8li3ffX+OvKvhXN9pv7iX+B2d69o025WFkXazyy/wDjq/xvXu9DwvtnQaJojTaXFqcu7/WpFa/7X+3Who+mxJFd+b9xtyf7cr//ABNbdmmxrKzVVREiVIkf7i/7f/obVk3N/Yp/aFyv7nTLBW/35U/uf7ztQQedeOdS1Dzf7Ptm+zS3C/M6N/qrf+5/s/7VeK+JL9tYv4tI0pdlov8Ay2/vf33r13xnc3yJdrOn/E4vW/fwp8/2dP4Iv+AfxV5/beVbRJBFp6zaheNsgSL5/N/2/wDdrU2OSeGz8PJFd3K75duyzt/vv/von/s9QzabPcu9zqsv2PzW3+V9+Wu20Tw8r3krW0/2/W3ffPfTL8i/7CVtXPglbb5rm5g3/wATyt/7JWnMEYnm9zeW1tF5Wn6L5zov/H3dtvd6z3v7mZPKngZN3ztsr1j/AIR7Q4flbUPOl/2F2VFeeBrZIPNiX5H+7R7xpyRPJbnTV/hVnf8AuVPDo959n81WaFP7iV3E3h6Kwn2xN5zr/rf9n/Yqy7rbW+2WBUb+4/8AFVxlEXKcZDDeWbefc2zTW7/e+b79asNnbXMsSwQeTKjK7f3Eq3NZy6r5VnOzJFK/ypEtQw6PLZv5sCtC+777t9+n7pfKUtY0RvPuP40eLyt/+9Vew8PNNPFbRfvpZWT91u+6tdLCjXMUstzL5MSxS7YkX/vitDStEl0fQftly3+m6puRf9i3X/4v/wBkrPmMzhbyHT7N5Yt0ty+75pv4Nv8AsVoWGjxf2pLPct/o/wA0rfN/d2f+zPV258MRTW6Sy/IipvrQ1WwV9Efb8m5djP8AxunyP/8AEUR+Iconn/jDR/7Nur2zX7m/5aytbs7zUpfscDf6PZRRbv8Ac2b3/wDZ69F8eab9vbRJ/uSzsl1L/u7E/wDs65+5h2eF9Q1CL797utVTb/Ar/f8A++PlreMjH7J5fo7z7pf7M/4+Pv7/AONK2LPd4VsPInb97dM0sv8AsLVe22+HrpLmSJppfvxRfwJ/8VW74hs1uXi3NsSWX77r97cnyVUpe8HKXoYYtY0bRJYl2fvXSX/Z3V7V8Gdba802XRZfnliZ9r1474bTybe4g/g271T/AG1+euys93gnTbS8glbzW23Euz/x+uOvH2seUKUuSZ9EWc0Vn5S+Ur7P4Kimv2+y3E6q02xd+xFrn7DWF8Q6Xb3NnL+6lX7/APcrdsNYW2ifaqp/BXz8qUofEexzRkWE/wBMiibb8m3fUt5NA89urQfxLWe+q/xLRDfs+/5qzjGXxAbGvXNt9suLmJdkX31rF372iibzPl/e/wBzdUqXjPT/ALZsX7uyiMZBGRKlz51um5dm+hIYrlEadV3q330/hqpbXm9NzfOlWP3T7JdtHLKBceWQPZq8u7/Zps1szo+1v3v8NSpcr5CbqIXbbu+4+6o5iJRM+8hgtvKi82TzfKb5/wDa/jqWwT7NFtWLyU+4v+3/ALdP8lprxJ9ivUtz88r7m+ejmLjEfvV7fytrf79Z/wBsltrjymiZ0/heh3ubm4itoG8mJfnlm2/e/wBirHnW1ykrblfym2f8Dq+YBlynnQOzNs3VlWzvNA6qvyRNs3v/AB1t2yedav5v7nZ/frJmm+wb9253d9/yV0x94xlHlKOo6nHZHFwyRZbhVaiuM8b3DSaiieVt2rRUEnqkN5P57xNB8iNs83dXQbPszO0USv5v3t9VIbP96/mr/DVtH2RJ829P9uuKpL+U64nJa88qTy+U2xHXY1WNBfe+1m+RFqvrc29pdu7fu/jqxoNs0PlNL/wKuqX8L3jH7ZtXKKnmtK3+tqrMi7ErQv4VmiRqzJtvyNu+df7lYU5e6XKQy5tpZriJllZIl+8n96rCQqkT/NsT+Gora5W8i3L/ABL/AB0O7Q/6v76/drciJYtplSVFb5N/yLvrH1LTVtr/AOVlhilrTSz+328U8/75/NX/AGPmrP8AEk3k3CLu/wBj+/UR/iWiE/hOZ1V7Z7pIolZ03NudF/iqbR4YkvE2y73/ALlS3+m+SyS7vn279lZ9ncwW155r/I9ery80fdOCMuWR0qP533f+B1zvxI2p4au9z/w/c/v11thZxQ2ETfx/favOviprH2ywezi/vfNXDT96eh6FT4Tn/hX4Za5i82JZdi/3K9N025iTXnSVW/dfef8AvvUXw68N3Og+F7dZV2XF1ueL/ZX+N6l03R7nxJ4jSxtolSKVok/3Imf/AOJr3Ynhy9w9QhuftOl/bm/5eIl3P9z91/HXBfbNl/cbYvtL2q/alT+Dz2/1W/8A3Pv11vxUuZbNfsNnt3svlb0/hVa83trz+xNBvWb53uG2f7dYy+IIx93mOS8SawryvFuleJf9fN/HcNv+5/wOsnStEudVneJ2W2aWLfeXaNsSCL+CJP7v+1WxNprTQW/lbnlibezv/FK3/wARV7xVpUuiWGn6VH/rbxftU+z+7/Aj/wDodacx0wiY/wDwkNtZxJY6RB5Nuvyeb9x3oTTbm/fd81bHh7wfvZNy16FYeGLbSoEnnVdn9z+9Uc52RpnBaV4b+zL5s8W+4/5ZRP8A+h1YfTbm5lRpfnf7i/7CV6RqWg/Y7P7TL/x8XTeVF/sf3/8Ax2tDQfB8dzcebcr8i/Ps/wDQEo9pzF+yPPE8JQWFk9zPEu+VvlT+81Z7+A5UZZZ4meaX+D/Yr1jyYr+/+3NF51vE3lWdu/8Ay1b+/wD5/hrQewiS3lnl++/zs/8Ae/8AsazlUkHKeFX/AIPXSoPNgbfcN8m+se80ufykWVl81/43/gWvU7az/wCEhvXniXZaW7fLv/5at/frHvNEXW9U2qv7qD7z1tGp/MRKkcFpvh6K2b7u+4l+871q6l4eZ9Rfzfnis4lt4If/AEN/++99dhc6J9mnlngiX9xtRUT+/Vqw8PbItrLvdvnZ/wDbqeYuFDnPP7bw/Lc/um/i+T7tF/oizSpFAuyK3+T/AHv7716gmjrD/vtWbNo6/wCkbVq/aFyoHknirR/OtYm/55bIl/3diJWE9hv0a6VlXYyoip/cSvUPEmlK7pBt+5XM63ojQ2cW3/l4l8qqjI4JUjxDxPok/wBlt/KX5/K+X/vt1rV/sdtY8EbW/wBaiptf+5td0rtfEPh5XsLSfb/qll/8eesqw22f9n2Lf8e8u6Jv+BO9EfhCUTnPDySvLunXZKkWxv8A0F66vUrn7T4cllb/AJa2rJ/uffVP/QKqJpTQ6zFFL9x4m3f79a1/pu/Q4l+4ksWytPeOOQ74D+Lf9FfT7lt/8cW+vaks1md2avlPR4Z9H1JGiZk2/d2f36+kvBN//avh63vmnabzfnb/AGG/uV5+Lj73MdlCRt21h5KvF5u/5t6/7NO+wNC+5vv09PndWT+9vqW/m+2ai8/lKiS/wJ9xK807ClM/2Z33Ns3UedsR1+/8tP1VPtNrtVd/zfcqokOx5fm+7/HVAPR/lRfuVoW277OirWTDud4v++99ads+yX7u/wD26cpe6M0E2pb7WVX/AI99Mfa9vt/jqK53PEir9+mW3ybV/v1xxiay+Ims0dH+b5Pm/wC+6ZqXlPsbd+9/hqV0b5GibY+6mv8AcRmbfuq+X3gkVLZJYYvm/i+9UXy21r+42/8AAKuu6/79Y/2lf7Re22qkW37iVtGJjI0LPWInnisVVprh4t/3afeaavzvu+dm+aqmm+Z/aPysqb18rZ/s1d1K58n7Qv39m6iUeWXuhGR454vujNq8xQ7huoqtqjubh93Xd/FRV8siT6Hh1WK5TbQlyrrtavB4fiprX/LLSFT/AH2pj/FTXoW/e6er/wC41RHAVC/rdM9bv7aKFn2ffdt9P3ttRt33WTdXkV58XdT8jbFpTPL/AH3b5Kvv8Zoobe3/AOJZcvL/AMtUSumWGqcvKZxxNPmPcE+eJN1Vba2X5m3f7deXv8eNM+y7/sd6kv8Ac8qs9/2h4HRNui3KI/8AfauL6tV+zE2lUpfzHrtskaRbtuz5qHSLe+6XZu/gevMrD4/aVcxP5un3ds6t/dqx/wALi0G5niZmuU2N/HA1V7Ct/KHtKX8x3H2m8/tu3s4IN9om12lqpqsLXjPKv8DfNWK/xa8PQp5q6mqf8Brl7z4taVfyv5F8uxW/76rWNCr8XKRKrHlN/WElhlSdm2Wm37m7565+HdNKn3vvfx1VtvEkWqtLuvI/KVvv/wAFY7+KoHuP3GoRpF/sV2Rc4HH/AHj0q5179x5St935G/3q5W8T+0r+JW/iaufe/wDm/wBaz7vnrb8JW095q1uu3en32304xubSqxPZ9HhlewurlV/1W21ihf8A2vuJXTeANHXR5b28n2o8XztL/tN9z/vhPmrJ02HZZaZFEzJv36hO/wDflb5Erb16/ttB0OW2aX7/AM87/wByu6J5cvfPOviF4h33/lRfJLey+Uv+zEvzO9cu/m634jTSoNv+ixb2/wB5v/iKo6xreyWXU51/e3HyQf7C7/nrT+GNt/ZtnruuXn+tuG+Xf9/yqn3YnTEsWdmt54lsrFf9VF95P9j/AParb1jR11LxDey7fuS7F/2VX5KPAdgyazcahOv+t2P/ALldxpWlLNdXDbf+WrvWEj0aEeUz9B0FYdu5a0LCzXW/ELxbd9ppu3f/ALcrV0CWawxPK6/Iq72pngCz2eHLS5l/4+L/AHXsv+8z1jH4joMTXrCXxD480zSFVvsVha/arr/gT/In/jla2vXK2csWlRfI9xFvl/2Il+//AN9/drQ8JWy/2v4j1OVv+Pi6W3if/plEm3/0PfXMv5/iGWW++42qXSxQf7Fqu/8A+Id/+B1sSadhbLc7J/8AgEWz+Bf43/4H93/gFZniSZr+dNMi+S3X57p/9j+5W9c7dKgRVX962yKJP/QKzNST7AtvbRfPKzb2f+8/996goxH2w6ckUEWyWVt7In8H9xKyvDem7NOh3Mrp99nT+Nq628sFhsEii+/8256z9Hs1fRtPVf4okoN4xM97ZU/h/i3tWhDZ/wB2pprPfv2/3q0raHZFR8QfAZv2Os+/tvs0EvlL99a6L7Hvqveaas33v4PnoGeb63bb5fNZdm5vlrN1uz/4l1ou35/Nd1/74rqtYh+06ii/wpWP4kTfpdltX5181P8A0Cr5vsmFSPunC+J7ZX05Il+5E3zVxk2lNeWu5f8Al3+df9ivRfENt+4/67qlYqW3ktt+4jfJRGfIYypmff2CvrNpKy/JdWfmr/wL/L1n3ibNJ0yx2/O27c9dRqtsv2PQpf8Anlayp/3y71z9+/2xrdflTYtdNOXOeVUicVeabKl1EzL+6lX5a7L4LeJ/syahosqtM6y+bEm6qtzZrcwW8v8Asq//AH19+uZ8DP8A2D458pt2yWV4meirHniRSl7x9Fwzec77V8nZUror7P8Ax6mJNst4Wdfnamvc7Ffb9/bXiHqksO2Zvlb7v8H96qU033127Kr2e5ImZlZHb52+arE0MvzttX/Zq/d+0SQon3FX+7V62dZk8r7/AM3zVXhhbY/8Hy1pabZxJsZqxly8prEtukCRO27Y/wDAn9+s9JonbdE2/wDg3o1arurrLE0S732bX/uVn+S0KOsECv8AN9xKyjzcoSBLnf8Axb/9yqv2m5mv3Vovkb/Vf360tHs/Oa0gnVUleXZsT7i/PWh4x0qK11jULaCT5IpWi31b/mA515kd9y1U2Lvl2sv2tPn/AO+qZ9g2KkEEux/ub3/hWpn+zWCvtZppW/1sz1UpfygSw7YWeV/9b9zfTJtro+6qupXny/L9ysm51jYr7mX56fvEe4cT4rha1vBs+dTRVjU9QgmVS0v8VFK8jI9Bm8K2aW8vlKu/b8tYkPg+LUk83zdjt/BXV72eLav33pmm20SMny73T5N9dMq8zP2MTCh8B232+VZFbyvvLU03w60/73y7K7J7lUX5drv/ABVlXifbJfKVvut81ZRxMg9lE5m8+HVilu7fwfeX5a43VfDcVgjssW//AIDXsV4nnWryfcRV2KlcFrzr5T1106spkVKMYGP4e8ErqsUsu5UiRtivtrdT4Y2zqzNV7w3/AMgO0WL7rrv/AOB767B4fOXarfw/foqV5UpDp4aM4nA/8Krs7lPmVf8Avmmp8IrH+8v/AHzXpXkxfZ927+Gmww232hHb+Na5frcvsnR9UicDbfC6z8h4Fn2RN/Btqvc/CWxtoHbdFs/3a9Otvs3leUy7JUb+BqhvLO2vLN/m+T+L5qn65UI+rx+yeZW3wua8s0u7aXfb7vKV938Wyuj8JaC2j/apV/fOsT7X/wBv7tXUT7Hb7YP+PeL7qfwVq6bD/oTr9xJfnlf/AGFrspVpVZHNKlyR5jo9BTZYWW7a6Kqo7/8AoFcF481WXxJ4quNKilbyom3yun91a7W5hnvLVGtW+zRRfP8A8BVK83vHi0qW4gibfcXku+Wb+6v9yu+Rx0zHv9HbUlSVlV90vyp/fVf4P++nr0B9E+zWFvpS7Xeef5n/ANhf/sqpeG7b57e5lX7vzrvrstEs/t9x9sb7m791WMpcp30o+8XtN03ZLtVa6rTdEZG3UaPYfvUbbXV2dtWXLznfzGPqWjtc6JewRf62WBol/wCBJT9KsPs1raQKuxIokiX/AIDXReSqU9IVRPlWtY0yOY5q80RrPRpbO2X55V2b/wDe/jrJew+za2irHst7ezWKD/Y/ytegTQ/LWbNYK7eb/HVyplxkcIiNf38tzL9y3/dQJ/6G9RPbf6U25f3u2uiubBYXRVX/AG6z7mHZcbmX+5XNLmjI6CleQ74Pl/u1meG4fJ06Ld/yy3JXUfY1dKqxWHk+btX7/wA9A4yM+2hV4k/213tVpEV/lq9DZ+Sv3aPs3z/NVxCRX8ldlV7lFdXXb/DV10+Ssy5RkfdupykEYnK3lhsll/v1g39sz2T/AOy3y12Ezs7vuSse8hVFday+0dMvhOH16w86ySVV/wBU1c1Nbb9jV6Bfw7In+X5H+Rq5qa22RbWX51qZe8RymYkKvZW8H/Pv5v8A49Xn73LW3iFGkb91L8ip/tq//wBnXZzO1tPu/g/irj9btv8ATbef+41bQkeVVpe8dHDbLDp1vL8v7r91Xm80LWHjm4j3fxfL/wCh12D6qz6D8v30lT/0OuX8Wott4hsr5W++yo3/AKBXTL+U8rl5JHrVt8S9FdU+030dtLEu9kdXqunxF0F/+YhB/wADauX0fwk2t2aXyr/rdz/+P1Y/4Vu3/Pt/47XJ9Up/zHZ9YkddpvjnQ7zeq30CJu30y8+J2g/JEt9bbP7+6uah8DXNgztBFs3Kyfd/hasSb4bqjfvbT/x2l9WpSl8RH1mX8p3CfEjQ7m/3fbIoYtvzbG/grVtvH+hvvigvoH/4FXktz4Mtodnm2zPv/gRalfwZbTM6rbbEolhIh9bketP8SNMh+9d237r7z+alRQ/EWxv4t0U6oj/dfdXlT/De2RfljWpZvBOz5W/u0RwkQ+sSPWP+E5sYWRmnXf8A30aq83j+zubpFadX/jZ91eZWfw3ie183+6396pZvh0tzE8S7k+Xf8jUvqkf5i/rJ6hea9Elv58UqojfJXOXmvfvdrMvz/drgJvBN991by5+b/prVR/AE80q+bPPM/wDty044SJH1k6258VRO+1rlf++qwtV8TxInlLP50r/wJ89VLD4exIu1q1rDwYtncJLEux1/jq/qkf5iJVzE1W2nsmiN3ay2zSrvRWidflorrNfivNfu1l1C7lmdF2gt81FdHsImPPI9UsLZvK3bvur89SvcxWCQt8ro9VLBG8r5W+T7jJVuaGLdb+aqv/devn5HsRLHnI6PtX7/AM9Ykzzpf+ay7Im/uVpvNvs9sXybd/z1U1XdcxW/zfJEtFIiRbm8QwXOmoqrsfbXn/if/jzuJV+/t+Wt22sJX3/3Kz9ett9q8f8Af/jrtjyw+Eip7xV+GlzLf+H7dWudiQSyps/v16bbOqW/y/frxX4UX/y3sEXz7Lr/AMdr1W2uZXnRl2pE7bKwxEOeReHlHlLsztDsT+DbUTv/ALOx61Xs4ni+asewtpZnl89/ki+7/tvWFOUTaQ/ZK8/m/wADfe+b7tS3l+qWfyxbN67FoT596r/B8lRX9mqab8zbNv8AHWkpRnImMeWJXsLn/RX81fvrsWtCzmkS1e2Vd/mxeV8n+1VHTUiubKJk3bHX+OtvRNvnu23eiSo+z/drpw38XlOWv8J0F+i6D4VluZW3u6rbxIn97fXklnZwTau895udHbeqJ9/ZXd+J9SlubXyGl2bF+VK5LTbOXWL+K2gXZ825pX/uqnz17Ejzacjpbb99E8X8G397/ci/6ZJXovh7Tf8ARUZvuf3K5fR7CC5tbTyt32fdvVP9n+/XoFmn7p1X5E/uVx1TvpmhpqKjfdrbh/2KxLP5ErWs3oidRd+/8tWKqJT/APfrUXKSu6v/ABVXf+7U3yp92nOvO6guJkTQ7JXdlqpMm9/u/JWlco277tUt+zfuqZROyJUdPn+Vamhs9/3adTfOlR91OPKIZNDs+VqqPDvWtB3V/m/jqKbai1fKBjv8i1n3m+tW5RfvVlXLs6fLWZvGJj3P39tYl4+9ttbFy7bX+Wse5f8Ai21zmxmzdKyblN7vWnM9Urz5KAOR16z2K7LXJX8PnRP/AH0ru9ST5N38Fcpf2372ol7hx1Dj7OHzp/Ib+NVesrxnD9+JvkfYjxVsXKNZ6zEy/fpnjOz+3+VLF994N/8A31vrrp++eJV+I9O+Dlhc6rpNpZrKsLtvffM3yba6J7nZ5rL9xa4L4P6l9p0N4G+/E3yvXcQvPbWt7Eu10n2o29a5asveLgaWmp5zuzbdlPmtl2fMq71b+7T9NRYUerG9fs+3/wAfrzPaShI6+U4zVbyK2uol2rsibe2/+KsqzmW/1RLaC2b7u9n/ALtUfijeJYbGZW2V1Hwxha/0t768l3uzfLvb+GvUjPlpc5ySjz1OU0/+Ebi8jzPvvtoudNgT5Wg/hrV+0wfvW3eSm35aq3m6Zd0W5/K+78tcP1mXN7x1+wiUbDSrabeu35KiudBghfc3/fFbrwyp91fv/eeqtzuTf8u93X771f1uUyfYQOcRLN/liXf82yoptNgSV327P9tKl0d/tL3DNFs2yslW3T9/uZP91HrX28jm9lErp4es0fa0v8P3KclhZ/Oqtv2U/VUXzbT7Nu3sv793/v0W2lKjearfP/sNUe3kXGhEg+w2b8/N/wB80VtQaQqLiT5jRR9dkV9WHeSqfaNzbEVfvp/fo8lXt4lVv4fl31etkV50Vv8Aj3/i31n71mT5fk2NXGbjkdUR4l/uq7b6peSyb13f6356to6pceV/Gy1K8O+D5W2Pt+XfV8wcpmWCTvb+U0vnRJ8m/bVLVbDzrV1/vVoQpL9sT+6v3qr39z9muPNZVdEbf89dHwjR5L8N0lTxLcQRL99m3J/u17bYTbF2y7f9mvHPAaNZ+Nbhv787/wDfLV7RNDA8Tyrt2Ktb1vsnFS3kaH2nybdIt3z7qel5bI6f7TVzlteXV5Bul/c/NT0m+VJWbejLvV682VM74ykdVvtkT/erC1WFryC4ZdyJ86bKf9p8791tqG2uZX85mVtn3FqIxlEB+lIqWCfwfL9ytvQbZ/IeeVv4tnyViOizfe+R0/uV2fgnTfOs0WX50i3O2/8Az/sV6WEj+8OPEy/dnP69Z+S8t83z74nRd9Znhiz8nTb2fdsmul+yp/us+9/8/wC3XUeMLaXWLX7NbbU2/wDj1Z+iWcsKwxbV3q2xd/8A6H/45XsS908qPvnYaOm+d4l+S3i+8n92urt//HK5nQbaWbYqr8ifOyf33rqE/gVG+WuSpI9WkW1+5V2z+5VXZ8lWLP79VGJ0yNJH2JtoR91NSFnbdUvy1QD0ff8ALSO+xk/u1H/D8tVJrlk/ioCJammWs+ba7JTZn3r95aozXLbnpykdMYj5n2S7VpiPvWj7/wC93VXh+fzVX7m6oNy8iJ97dRcp89VN6ou2nzXO9UqgMy8fYtZk29Kt3ky/e3ViXNz99lqZRNgf51fctY94iuny1bvJmSL72yszezvUSFEz7xF2Vj3n+q+augvLZki+7WLqULJF8tR9os5m/wB33axZvnZK6DUk3xfL9+ucvPkZKJHNVOW8Tw/8t4vvxfwf36VLldS8qCL+4u6tPUoWuYEbb8+6sK2h+wa5aSt8iPL5Tf8AAq6qZ8/X+I2PAH/Ek8UXFi3+qb7v/odepTOrxbl+R/N+VH/uV5Pfo1t4l0++Xd8rLu/3Gr0q23XK7pV2J/C9cuJj7xVOV4nQ20LJa+a3zo//AKDViZFfZtb5P4qzLC2W8vfK82XfEybU/gq7cv8AYHlZl37PkryJR55HfGR5V8XbmLyrS2Zld5Z/++UrpvBl5FZ6I6sy+b9xUT77/wCxXnnxUv11LW7SJZVdEbY2z+Cuz8JO1n4VSdWX7Q0uxf8AY+f+CvR5f3Bzf8veY6q2ffvWWJfk+SryJ9pi+9sRW+5TJni8iLaux93zVCnyMsqy70Zvm315sonfzGtNNLDb3DN/d+5WTDctcvL5u2GFa03+f/bdqyks/OurpW+5uT5KxiBUtn2XEu37jN8u+pb+5Xan3d/3FqrMmy/3M2/auymb1mR22/On3f8AZrpMToLbTftMETNt+T56ih8qwSKLyv3zM+7/AGKu2G62t0+b+GsrUrnzp0nVv3SS/Mn95qy5eaXKbGq9q7cttoqgt15o3F/K/wBmiq9kHMVodVghgiil3ebtqX7TFMsUqsteJWfiHXLOV5ZVWZ2+9vq7beP9Ss5dzaZvT/YauyWCqc3unBHExPY7nbMiMvySrv3UXiMip/f215bD8Xb6Heq6Q33dnztUL/GC53v5+lSO/wDDseo+rVImvt4HrdnD9mstzbd7NWDrf3fu/erz25+M1yibYtFkf/fl+5WPrHxI8Q63K621nBYbl2M7/P8ALXTHD1ZfZH7ekdH4b+zJ43lWWVX/AIP9x69CmhVLX7MsvyN8i/NXiWg2EtszyszPLL95/wDaq7f22r3/ANniW+nRIv8AVbG2fNXTLDc32jgjU5ZntGmo3kJFK2x1X+On21t87RbVT5tiv/s1wWlfE5dK0hItVgu7+7i/dN8u/wC7WZefGxvn8jTZNn3/AJ1rglhqk5Hf7elynrV5YfI6wNsf5PnrQhs/tMqKqbPl+5XksPxsgfymvLS5hRW+4kVbVh8WtB1K9+2NqDWf2df9TKuzzf4Kxlhq0fsl+0py+0dXZ2H2m8lufN2IjfKn96vTbPbZ6M8US/PPFs3/AN1GrxpPiR4ev/Kigvlm3N8sSffavYNN/wBJtdsqqiKu9v8AY/uJXpYOlKHvSPNxUipYW082o3E6p9xX8r/eb5E/8cSm21nAl/5G7YsXyM/9z/K1dhvIoZ/+mK/vW/74ql4MhbWJ0luf+W7eayf7z12SOOB1SPFYaakrL5P2j59n+xWtYbZonl+5XKeIdS/tLxDFEq/6PEuxa6iw+SKuaUve5T2KEfdLaPsWnQvslqrN8k6VUm1JYX+9839yr5uSJ0nUQ3PkxbX/AI6imud77VasF9Y+X5l+es/+21R9zNsf+5UcxB2f2yKFX+asq/uYtu5Wrh9V8YLZvtVt71yOq/EVt7r5qpsq5S5y4nrH29dm3fVWa8Xe+1q8ntvHm9NrS/P/AL1Xbbxmz/Lu+So947IxPRXv/wBxTbbVVS1uJWb77Vx6a95yfM3yVdhuf9DT/vuo5veNuU1X1j96/wDcofWN9hXL38zp825qz01XYjxM3+3TNpUzoHv2f5d1EO1HfdXJXOvbP4vu1n3PjPZ8u6qMZSO9v0X5Nv3KrwpEjIv9+uCfx/E/7pm/8eq3Z+LVeVPm+SlynNzHZ6qnkp8vz1zl+6vF/t1Ym1X7TF96sTVbnYlTKJcZHP3/APGv8Fc/c/frTvNSV2/uVmXH8dHvGMpFJJldXgb+L7tY+pWCzQXDbfn2q6/76vvqXWH+zNFL/cq6+3fE38Dxb66aXwnj14+8U5rlb9YrlfublSvV9EdZrKLzVV/7teJ2ztbXqWLfc8pX3/7deueErlX01E2/xVliY+6RSOltka2ldmb/AIBUV/ZteLt8/wCzQ/36up/Arffqa/S1mit/KeVHRfm3/wB6vAlzcx6UTwT4l2a2F/pkC/Jun3s/9+vQ/BOgwXPhDT2Zfn3M/wD4/Xn/AMY3Z9e0f5tiJK1eq+A03+EtM+Zf9V81elOX7g5ox/elvfbPeIs/mbIl2NspkKRP838FSun2aWVol3vvqum25gTzVbY1cfxxOwvW14ryvF/d/wBmqls8vnysy7Pm+5/G1W7a2WG4edVbftrMebyWln8pnrP3SyK/ttlwkv8AAu/dTN6pE8u3f/sUXk3+hJO3zuy7W+aopnn2otsqv5q7PnX7taHNI2oX86JJW+5VXUrO2RPPl3Jt+7/sVLcvBYWcS7mT5U3b/wC9T4d1y7xMu9P4ax5uSRt9kpyukqqwVf8AgS0VZhtXDuW70V088Q5SqngaxddzfJTP+EGsfvbl2f7FWE1L7er7oJLbb8nzt9+tCHan3af1mqZewpHP3Pw30yGJ2Zv++KpQ/C6zufml3b1X+Cu3hhlSVPNX/vtqmeZYd7My/JS+tVI/aK+rRkeP3nhi2sJXi8r7rfx1p+G/BMWq75Wi/dL8m+vQptNtrlU3Kvz/AMdaFtbRWap5X+q2/wAFbSzCXKY/VI8xxT/DqBPu0z/hA4vk2t/FsrsPtmyd0f7m2mWHn3l0iru+Zti/LXJ9bqG31ekcbc/DpNjqvz/8BrEf4dRb/l216m80qT7djP8A7dVLy2VERf42/jqo42rExlhKZ5lN4DXd5W1Xqv8A8KxZ/m2rXpU2m7PmZmdKPJbyvlZvn/2q6vr0ifqsThfCvw9isNct7y8i329q3m+T/edfuV7BqWq+TZ7ZW8l9rSt/45s/9Dqv4J8Ey6xFd3l82y3aXZEiVD8SPCV9Jpfm20vzr/6DvTf/AOgV6NCvz/EYVMJL7JvWEy6lLLEu1/8ARXSmaDf/ANmpdtv/AHsUH/2NeP6V8S5/DdxdyqrX9xF960iX7la1/wDEiWGzlZdPkme4+dvJX7v+xXS/7pzKnKHxHo+iP9s1Td9+vQ7ZGT5a+fPA3xa0yG6uP7QngsPKTf5Vwzo7V2cPxRg8bXSaVpFyv+q826uIpd7xQf3E/us/3K87llzcx70I+4dxqvi3T7CeWJWa/u0+9DaRea6/7/8AdrmrnxPqCNuXQ50/6+JVSuisHsdK0u3iiijhh/uJVLW9S0xNnn7UR/462lyzOaU5c3wnH6r481pF2rpkcKf3/tSVympfEK8tkdZYlR2/6bpXG/Ejxs32q4is2ZIlbZvSuKh1W5m/49raWZ9u9nl+/Vcpsehal4znufl8hv8Avuud1W8vJotzeYlcJrcPiO5gdlgn81vu/NsrKmh8S21rbs26GXdsZPv1tGMeUy9pLm+E9FsNba2fbK3z10th4h3/ACq3/j1eT22q3LyrFebv9/bW8jtCqMrsif30qfdPUjzHtug3/wBpZPmr0XSoVmgX5d9eBeCfEKpfxW1y3zy/6p/71fRfhLbNEi/K9c0o+8HN7vMY+t2ypvrznW7/AOxs7NXsfi22X7O7Lt/4BXz/AOP7z7NFLWsTaM/dMTWPGcSfKrVx+peMJX/i2JWLbfadYvXSL/VL88sz/cVP9utBE0zSpUll3Xkr/d835E/74rojGJwVJDrDUrm8dPKWXf8A7tdhpt/LZojSsyf761zt/f3MNhb3MCqiSts2Iv3K5fxV45l0q/SzgnnvP+myL8lbxpxkcMqnLI9iTxVF91Z13/71Pm1iWZN3mt/wCvny28Z3lzcfv1b/AH62bbxbdPKircyp/sbqxlGJvGXPH3T1WaZpvmp0L/un3Vxls95cwIyahJs/21SraXmq2a/L5Fyn9z7lcnLHmNOWZb8SbvsbtUujzfadLtJW+4rPXP6l4kieLyLyBrZ3X+P7lXvDEy/8Ipcbf+WU+yqj7pwYsz7y5b/hI7Rpfuuzf9816L4J1WLz3glb54v3qp/erzLVdVitt7N87xKu3/gVXf7VubC8uJ7aPznX5Vq6nvxOOHuH0Ul4vyKu3fVe/wBVgh3/ADfPt+XZXgv/AAsXxBvT/Q4/u/NsanJ8QtaT5F0+Lf8A33Zq86WEkdntoln4kJ9v1a0VpWd93/fH+3W14P8AFUulReV8z26fdrh7azvNSvXvrxpXuG/74Sujs7aXai7ZHT+5Xo+wj7Lkkccqvvc0T2DSvFtjeKnzL5v8VXba/gRLhYtr+amz7v3f9yvD5tKlhd2gaeF3q9Ya3rWmp5Xm+cif3686WElH4TshiYy+I9ie5aGLynb90/8AcrPvLlfIe2X5PNX7+2uP034kQW3/AB/QSJL/ALu9Klfx5pl5f7lnVE2/Lv8A4qx9hM6fbxOmmmtn+zwRfvtzfP8A7CbKsareNc3ktz5UdtE2xNkS/drMs9bs5rLcssb/AOwjVbR/O3/vdjxfcSjk5DGUuctW0ypdRSyr5zr/AAOtaEO7yvm2p83y1zsOpS/2jv8Am2N/f/irYvJleD5m2P8A7FYygdEZER1FIbqUS7nT+E7d1FR2CB2mM4XarbVRm6/7VFZcsSxdKTej+auxN1WPJaGVGVd+/wC9RZ+a+zz4lT+8iNvq0kLebu/g2/x1lzDC5RpkiX79WE+RH3bfm/v1Ek2xd21n/wBinu/7jdtX5l+5UlEttbKkCMzb5aPtMttbv5q/xVXsLa8f9/K3yP8AIqbfuVFfwzo8vzNs/uVcYxJlzF17mKb7u1/71S75fsUvkRL/AA/PWe+6GD72zfUyW2yLd5rJ/sbvvVnKnygOSbfcJ/sVNM6+VtX+7TrDyneXcvz7flSqtykvm/NthiZv4Pv0yhzzN5W3yt+6s3TUnS1Tz23vufb8v8G+tLzmsItsSrc7l2fvv4N38dRPtT5d1XADW1v4ir4D0ayX7G1ykv3tldF4e8SWPjbSEuYN3lP8jo61558UdNW50nTG/wBmuo+HujtpvhRJVavXpfCexOlGOGjP7RS1vw9pnhVtTniVfNvNiM+3/gdc/YWEV5LcSxfcfZ/48/8A9hT/AIkak1z8i7fkWWX/AMc2pWl4JRLyytF/2VeX/viu+Uv3Z8pyynVOu0fw9ZpbozWcDu6/feJXrnLCFbbxv4ln+wxWz/6Par5MWzeux3/9nrvbZG2fK3yVSv7Nk1Lz9v8ArVXd/wABrkj7sT2omPNNsi/i2Vy/iGZZk2q3/ffz12s00X2XbtVN38e2qv2OW5bdFF/32tTGRseGP4bW/vPKnVvK83zWfb97/YrdTw3Z23yL8j16Lc6PFNLt2qjfxfLXNax4eWaXdFO3+/tq+Y2pxic/NYK8W35flrAv9NXe+6VdlXdetr7TV2xyrc/8CrlJodTvPvLsreMjX2UCrfw6fv2su+tXw9oNskvmxS/umX5onpmm+Hm81GkXe9bF5o8+m2stzEu/bFvVEWrlIylHkMXxIkGmvbtbSwJexTxSwJMu9Pv7Puf8Dr3X4XJr1tYStBqqvF5rt5stmr73/wDia+ZPA1nF4k+IdpBqs8kOm+bvnuN3z7Yv3r/+gbK+1fBOjrYaJZQKuz9181RKXLK0TjjKNT4onm/jPwNqc0st9L4jvXuJW37E+RP++K8C+Imla9bK+7UFmRm/jWvsPxbbLDEm77i184/FG286C4o9pLm5Tb2MeXmPIvCtzeXMEtncxQW0UDb28qXf5rt9x3/3FrWSwsfNi+ZXl/vvXA2GvNpt7dxN9zz/AJv++K7B7B3ZJdvzstbc0vtGNM7Ow02B4vK++lPm8N2L/es43f8A3a5mze+s2Tyq3rbVbz5PNi2VHOdPsolS88K2bv8ALbRp/uLXO6x4Pgs/3/3Nv9z+Ku3e/uX+WKJt3+7Q/h6e/l3XLL/uVlKQSpfynL6Ui/Z/Kib5K0ETZ96thPDdtbfdiXfVK5T7N8tYSkY8pyXi22V4om+/83z1Rs/EmmeEtJls7zU4E8/97Ejt86/PWn4k3TWU3+zWFDYRPqlpJPbLN5VmrtvXf/G9dNCR5uJj7xj6Vfr4w8QXc9tOr6erIiJ/f2v9+vYPD2g/8tJf4vn2Vk6P4Vsbb/SYoI4Yn/gRam1jx5Lo9wkFjY7/APpq9XKXve6dOGw0ZnZab4MgvJZfm2bP4NtWJvBMVts3RferK+G/imfWNSTzYtjv8leteSsyIzVw1MTKnIxxOCjCRwsPh7yUSKCJX3fefbUsPhvZcJHt+eu7hTZE7LtTZ/crJSznhvUnllXyk+6n99qx+uyOP6tE52bwksLbmb79Y9/oLQr+4VX3f7Vd1eWbPE+5vnrPhs/nT5F/75+Srji5BLDROI/4RJnf/wCLqG58Aec/+q3/APAa9FdJ0lRYoFd/4nq39m2Rf7f8VayxZj9WPFLzwG38K+S/+xTYfDeoW21Yrm5T/tq9ewXLwPceV/cXfvoh02J97bd9X9bj9qJHsJfZkeOPYa5bSo39o3c3lfd3tT/7d8Rw3Hmtfb9n3UeKvXX0eB0f91XP6r4etn/h2b/462jXpT90iVOrA4b/AIT3xMv3ntif9qKituTRZbRt0XzK/wDs7qK1/cfykc1Q9LR2ed/9mraJsi2s0j7v79VHmWz2M0UruzbNiLV5EZ0lX+7916+XPeHedBDv2wK/m/xu33KxL+8uYb9FVV8r+GtGazl+9TnsIn8ppV3y/wDoNV7sSCbR9V32qRTyxwurfcp9+jeQnlLvf/bpkNnF5u5l+dKlmfesUUW772xneo5o/ZDlkVHSWZvm2om2rb2yzQOqt/D/AK56lSwihdNrbN33qrvZq77V+eLdv3v8n/ANlHNGZcR7vKjPteN0T5P3X8dRTI00rtL8ibvlq3/Am37n8VQ3LxeQ/wA373+5trGJQb4pov76VSvE+VNq1YSHZEjfc/2Khud2z/frSAy34nh+0+FbJvmd1+89dx4Jtt/hm3iauZ0GFdV0u7s5V/1S/LXXeEv9A8L2/wDz1Xdu/wC+69igex7Tno8p5/4w8B3n2q4uVb5PuLWh4J0qWwTay1mfEXxzc2ET7f4K6PwTrcWvaDZX0S7PNXe1dMvhPNqYbk986tNyxfLtSqk1m1zFuXc/lN8zu3/jlSp++/irWtk/0X5fuLXLzGZy76UrypK3z7asO7bdsHyJ/f8A71bE2iNcweerbEZv+Pf+9Vf7HPD809syf7i70p+8bcxkppWz5pVX/c/+LqlqWlK6bpGrdmvIvu1n3m2b/cqzePMcFeaDE+/91WU/h5d/3a725+T+Gsreryuvy1cZSPRjL+Y5lNHWH7u2rE1h8v3fvfJXQQ6art96rd5Z7IkggXfcStsX/Y/26UpE1akTzzw94GtvEnxQSCKBXstGiV7qbb8jSt/BX0npEOwL8tZWg+G9P8MWCW1nHsR282V/45X/AL711VqVEXy7a6aUec8dyOV8YQ74Hr558bWHneam2vpPxJ++hrw/xnZrvlp/BI76fvUj5KfR1tvHlxZ3K70dUlVH/wBmvWtNtornYtUPFXhKDVbyLUIG2XsG7bs/iX+5Uug3nzJu+SZfvJUVDGjH3jok0FU/hrTs9HV3+ZasWE3nIi/x1u21svyVl9k9TlKqaJFs+4tMm0pUrd2f3qq3KbIqz5hHL3NmqfLWDf2yo+xlrqLxN6/7dZtzCrxOrr/wOol7xxSieda9ZskTqv8AGtQW1sty0S7V2PAqf981uawm/wDdf8tqr20KpcRbfk2fItXS+M86tT5y3bI0zJAv3EWqmvaPFNdJtT7i/NXUabZq+/b9+q9yipPKzfJXRI7qESHwBZ/YJUl27EVq9O+2SwpF83zNXI+HrbyYH/j2RM9dBbXLX9rF5u1HX5NiL92uGpynHjZfvDWTVfJt33RM6ffbZ/cpltM1zsldWRG+7vqLydkTxMu//wBnq0/3djfc/uVySjE4ya5SJ9+3c/8AsVnpYXiSvK0/7pv4P7lFnc3KNceauxN37r/aWrU1+2/ay/OvyVz+9AsmSHZFRM6wr+92/P8AKu+qN5fzosXy/wCt3Kv+/VXZLNYW/wBp2vLF8zbP71Xyy+ICxeWC20W2JV3vs3U6GFU2Nu/3qpXOqyva/vWjTa+9fl+esz7ZcojywS7EidHl311csjHmjA27zUp96RQKu92++9ZWq2f+ipKzNN/wKpbB98G6Vokld/8AvmrF5bfuE3bfs6/erKXuS5S/jOfuQ1u/lbtm3/aorN8YeIotFmiaVlRpeMf7vFFdXNI5nE9Cs/FWkPE6teQO/wAv3GWiHxVpiO8UdzbPu/6a/drxp/hu38MVV3+HsqPuSJv+AV0/UqX8xzfWT6CT99s2tG8X8OxqbcpEju2751+Rkr5//wCEY1C2X91c3MO3+5K1RTJr1sm7+1bnZ/ty1H1D+WRp9bPorTXW5idfNVE2/K9VL9/s3lRbW3u2/wC7/BXgdnrfiiz+a11Wf/vmkvPHnjZ4oo/7Vbyovup5VY/2dI1+txPoh901rFLF8n8dPz+6+5Xz5bfFTxjbReU0sDov9+KrFt8WvEqRbZYIH/3KiWXVQji6Z7r5yvsVl+41V9jbtz/3q8ls/i7fbk+06Zv2t/yxard/8ZovK/daVcps/g3Vj9Sqw+ybfWaR6a83zJt/4FVS53XK/dZPm+R686h+McHkI0un3Pzbt2z7n/AKY/xy09Pl/s+7/wC+af1Wv/KL6xT/AJj2jwfquzxLFYt/y1id67DydllLFurxL4V/FSDxJ410zT1s54XldvnevePJ/wCPha7qUZUvjPUw0ozj7p4J8SkZ1lVV3769N8K+HpPCvhzTNPk+S4SDfKn93d81c/f6Z/afjDSrd13o15Fv/wC+69L8Wp/xMW/3K0OnFT+GJXs9yb2rd02He0UTfc++1c7DNsXctdLpUy+Qkrf71Y/bPMkbcMP73dRef7tFnN56bqZM++u7lMofEYWpWbO23b8lZNzZsi/drq0T5NzViarcxQ76iVM7oy+ycveWzVVd4LaL7q1X17xJFbb9rVwj69Pqt15EFRynfGP8x6BDc/b32wKtdroPhWKGJJ5/nlrh/Blt9mvEaX+CvS/7YjRfvVVGnH4pHBXl9mJYuYV3oq1dRFhi21zr+JLZG+ZvnqX/AISSB1+9XZHlgYxjIfrH3a8n8bWK/Z5W/jr0DUtei2/erzfxbrcTo6/LWT+I7KfMeY22lfabp1b5KpX/AIbWG4+X79a0N5F9vdlqXVblPKRlo5eeIf3ipZ6bOmzymat22fUIfusr/wC+tZ+ial86K1d3pSRXO35VrGJ2Rn7phPc30Oz9wr/8CqjeXOquu5bZa9G/sqKZE+7TrmwiRPurUcoSrHktympzfdiiSqj6Vcun+k3Py/3IV2V6HqtnEnzqtczfps31EYmMjjdV01bPesS1514qvJba90dVbZvlbdXqGsfO+6vN/Gem/abW0vP+fe6RP++qin8ZzR+I9A8MXO+JP4/lpL/99qSxf32/8drK8JbkVFroPJ36o7L99Vrtkd0fcOg8N7ka481f3TbNv+3WqmpNc+UvlNv810+78irUVtZtbQIrfw1XsL9by9uIoJVd1/g/u15NT3jwqsueXMac1syRJ5Tfc+f5/wCOizmZ4Nzffdahe8nTZBt86X+L5am8mVLCJp4vJ/j/ANusSCV/nT5vkSql5cwW0szL5j/Lv31MiM6OzS/dXZ5NV9jXMu3av+3RygWE2vEm5t7050ifzdrfIsW9neiFPmfav3Kq7G2P5v8AG1WQVH/0x9rN99di76pW2gqibZW/0hpd+9GrTS2ZLrcu5939+nQpLNdOu37i/fq5SDl5zPhhg+0OrfO6Vb1W5aG3doPnf+FKr3/yXSbW2f3vlrH17xDFbWrwN/Ev8FRKPP7wc3IePePLCTVtSLX++5O7coZvu0Vp+JNRS6uPtMzs25toiVfuUV6Edkcp78nmzf6hY9n8T/3FqV7ZXV/kVNn3nqK2RkTb/wB9VoPNEiIrfJ8v/fdcHtJfZNvZRMl7ODbuZVqrNoME3zeUuz/bq680CNL/AB7KqXk0UNv80v8Au1vTqyJlSiV38MW237uz/crnb/SlSfb5C/dZ67DTblrlEiZvnrO1Wzih3/391dcasvhOaVI81sNVguXliaKB3X7zp/DW9pvhW5v97RW37r++67K5f4V2C3/ijVfPVURZ3dk/ur/cr3L7ZFvi8iXYkX8G2ta9f2XwmMaHOc/YfDSJIv37bH3fcSi8+HWn/e3ff/vrXR3msQebKsDedt+Tf/ermdYe8m+ztLc+d82/yk+SuD61PmOmNCJSf4aWzr8tZ9z8MVtv7qf79dnD9p+xRRK2x2X7/wDcqwlmzxRKzb9v9+p+t1S/YRMn4Y+D10TxhY3bbflavfpk2S/LXjmlbbbWbeXc2+3bfXusMMU1qs/y/MtdEantfePSwnLCPKef6jo89p4i0/Uo4t8UU6s9dH4k/fXySK33krrf7KV7Vf77VyGtwtCybvvrTOmpU9qVLZPlZdm+tWzm3wbV+TZWfZ/3qfbbkldv4Kx+0YHUW1zsiSj7YqL81ZPneSn3qrveV0RkTGJevNYWFH215/4n8SfLL81ausXOyJ2Zq8f8Z68z3HkRNvlb5FSto+8d9GMSlealPr1/9jtm/wB5/wC7Xe+GNBisLVFiXe/99/4q5/wloi2ESKzb5W+ZnruLB/uf3EoNpS5iw9tL8+1tj7a4rWPE+vWFw8Swb/8AgVehI6vvrN1KzW8V12/PW0YmPMeZJ4w1p7j/AEmz+T/pk1dFD4tZIN25v+B0+bQVSX5l+es+5sGdX3LWnLEOYh1Lxnsi/wBbXmXi34hLbb/Nn2JWnr2lXyO6qvyf33rh9S8Ntcs+753qYxjIPalfTfiRFcy/KsqJ/fda6uw15tbdIot1c5Z+EtmzdFXZaPpUVgqbFX/cpcvJIPjOmsNNV4k2/frotKv/ALA22WsKwvF+7u2OtauxbxfvVnUiEZch21tqXnJ96pby8+WuMsNVaGXym/grQubxv71cx0/GPvJt+/5q5fUpvv1dvLz/AGq5+/vN6fLUSMZGPqT/AC1galCk3h+Xdt+e6TbWrqU3y7ayntp7/wAqBf8AVK29qdP4jmj8RseG4VREbbW/YW3nXG7+NpUqlptg1tb7f460PtMWleVLctsiRt7PXTUOifwnV/bFeeWD+Db/AHar6VpS2byywLGksv3pXrMs/GGn6qu6KWP/AGfmp769YoyLLPG+9tmxH/iryvZSPF9rGR0uz78qqr/LUVzqss1uls0Sou7zV+X/AGP79Z6eJLN7f5ZVSpYdStpnfz7mKGLbsV65vZzL54l3yVubd9v36rww/ZpZVX59mz/fpttf7Ik89lR3qXzoobjzVZX81Epe9Er3CbyZbZZZWbf/AHdlJMivZp5St5qy73d0+TbsqxMipcXcE8+/yot8TxLvR3/uVXd1mif5vkVqXvEmfDcz/b0iXy9m1t3y/P8A7FTXMK2CSyxf61l+aobZNn71pG3tv+/WL4q1tdNg8qJt7v8Ax1XL7wfDEo694ka2/dRN+9l+9/s1xeq3jO3zUy5v986M21/lrMvL9v3v+zXW/wCU5Cuf9a21VlHqaKWzsp54vtErbEb5VFFd8KXuowe5758yNcStu/vslMmRbm1+bd/wCmpM2zbt3o9WIZtkTqi/Iv3q4OX3TqK8MK+VFt+49V/s0D3n72BZv41R/uVam3/Jtqq8MtsyNu31UQKlnuhuImi3fe+ajxPeK67om2S7dy/LUthC1s7t99P4aq+M5ls9OeeKLZcNV83vCXwnmXwWh8nxRra3LfO7u/3v9uvaobCKZXX5tn+xXgnw9tpbP4gv5rb/AD4m3P8A+PV9DWbxeVuVaeI/mIoSKiaP5LosTfJ/t1FeaaqOjStsRG3r/t1qzJLZ2+5WWaXb8uyqlzM1zEm6Jd+5X2V5p2E1nt8pNytv/ieq/wBjvEieeKVXiWfYybvvfJV2wSfyttyy7P4alez2WqSKy7HZk+9TjIg59Jp5pbuJm2eb910WvW/BPiH7ZYJbSt89v8leRQ3i6bqLrPF87fItbSaxLpsvmrtRN2z733q6IS5JcpdCXLI97TUGdPkrn/EKNNAku37jVS8K+MLbWLX5W+f7lbusIj6W/wD33Xf8R0yOXsNz/KtaHk/fqppTxbpV/j2/LWgiffrniRIxbyaf7fu3futuzZVpH/dJup95Czyoy0QpvtdzffqoyLgcP421X7Nbv81eX+GLb+2NRl1Of50+5FXV/FSZvIlVf4vkosLBdK0u3VV2fLXTE7/hiasLrCibV2bv4627BJdn3q5yGZZti10um7k+Vq293lMeY2Yd3lJu2/LSecqb/l3vVi2h3xfe+Sn/AOjQv9756okxLmFrlfu1j3kPzfL8myuzmhieL91WJeaVL/wD+KpIOK1XSmv7d4l+/XLzeFfJ2K9em/2bP/Ev/A6yr+z+b5vkenGUolRicP8AYFTZ8tUpoWhd9i/PXRXlsyP/ALtY9y6wq7NWvMbEVt8j/NV2GbZ8u771Y/2zY+2poblHeo5glI3bl/4t3zpVu2ufOi+989ZmxngRnarulQs6v/sVlUCnIpX83k1SmtmfTXudtaWvJsidttYFzeTvpcVsvyJ/FXLzcxEjIvPu1vaJDBDZJuX52rnbxP3u2t2w3JEtFORjE2NmxqxPE9s2sWEtsq70+61W5rln2RRLvlb5FSurttHawtUgb596o7P/ALVXKvGEi8T/AAuWJ4Jc+DGtmfbEyf7jVX/4Ri527fPkTf8A7Ve26lo/2ZImn8h0uvnVE++lchqU0Fg7rEu9v7j100q3OfKypzgefzaDqHlJFFfTworb6clhq8LI39pzu6fOu9q9O0rSm1i38+JY4Yv9urv/AAjC7f8AWxu/+7sraXL8PKRzyPNIb/xLDE6rPFM7/wAb/fqa28Q+KLZnZlidHXZ/9nXov9iaZDKkUu3f/wChVafQdMRE/wBr/aqJQp/yhGczyiHW/EcLys0ty+7/AKa/JUqeOdaT5ZYp9n+w1epQ6DYzI7RfIn+3Tf8AhFbOb7rK71jKNP8AlNeeoeZP4/1dP+WrJ/dTbWZqXi3VdVXa0vzt/H5VeqzeDInZ/lWqU3gyL7qpFv8A7iVHs6Rp7Soeb2dzOmyKeLe6r9/b/eplzptzef8ALzKnzfc216R/wiTIyL5SpT/+EVn3fKvz/wAL1ty0omPNUOKupHtWSGV2ZY12rRXVt4anMrBlbj/YorbmI5ZnfvuT5ViZ0T52f+7T9+932t8lW5raXyGX78MvyNspiWa7flWvD5onq8oy5ddqMv8Ad+aq+/ev3qsPbLCn3WeqkyMiP8rJUxkaBZo27d/f/grP8SQ/aYP3q/Iv8Fa1mibEdl2f8CqjrE0Tq+3btq/tEHlGlotn40iZvkr1+w1KKF9sr/IvzrXkWpWyw6z5+77/AMldRbX/ANst02yr/cZ675R56R5/NySPTbZ1v7hpYm/dbaLybZ9ni+XZ5tcb4Y8T+S3lMy7K6JJvt8DqzL975Xrx5Uz0oVec27yaKGwfdt+7/BVR0ndvNg3eUv3qakMHyfvf4ac83z/K2xKzj7vwmxXmsPOndp9yPt3/ADrVfYvm7vv7Km1Xz9S2NBO2/wDidP7lZjvLcuit9xPvVvGJkaFtqUthe/6MvkxJXa6D48bVU8idfvfJXBaJN/assXm/Im7ZvemWDtbNNtb975rPXRD3So1Psnp1t/x9bt3+xXQQ7tny1zmlTecvm/3q24ZmTY1V9o6CW5k2PVdHZ7WVf9qpbxPO21FC6otA4xPNPH+ledPbrt+TzV3Ua3Z+TZI39xflrqPFth9st9y/w1S1W2+2WCf3NtXznZL34nC3OvWOg6b59yyoirvZ3rkbb9oS21W98jSlkvP4PORfkrb+K/w3ufFXhKWK2b50+8ifxJXBfAf4dWz+ILKxvpfJd5WSVH/3K7o8vLzEc0aUeaR6rYeKtav9n7pkR62Hv9Xtn3SwSV6RbfDeDTdLiaBt8tvL9z++m+uy8T6DHNpsU9vGqXC1PtfeI+u0vsnhUPiqezV/NWVP99af/wAJ5O6fe+Rv9mvcvEPwp019AVli3y7fmf8AvVoQ/C7QbzSNjW0W9Ivl+Wteb7PKczzKkteU+bbz4hT/ACRLtT/brn9S8bNt+aVd9fQGifBbSLbWb2e5gimiiX5Uf+GuX8c/DrSLnZBbW0UPmyqnyLUVKvL9k6f7Qo35Yngl/wCNlRvvVlXPjNUTdKv7r+/XuHjn4UaZDZ2kFtBGkvmojPXI/FHwlpSaXZWcUCpFFKu7/b21jKtyy5SPrMZe8eJX/wAWtFtpdrXMSV1vgzUovEmyWBt8TfdevAPFvhWCbxD9jsYmmlb5PkT+KvqX4OeAG8GeF7SK8ffdffb/AGP9iumUY+z5ojjKMza+wMi7a29B01ntfN2/eamXM++J/lrq7O2is9Li/g+WuOUueJrH3DzzxgjQptrHvLZYbCL/AHa1vFs3nXiRf32Ss/XtsNhEu2suXliEjkrx9jPK33K0tHefW1SKzi87/b/gqro8P2zWbeL5f9bvbfXqtgkTq/lRKn+5XN7fkI+Ax9H8Pf2Vvlb99cf33rV0q/nvLCJbn5Lhd/yfwbKL/wCSVF3LUVsiws+3ai7v++q5pe+c0pe8MvLBfN3Ntd3+7Xn+t2GxpftjQPL/AAon8KV3uqw/c2syRIrbtlcL4w+TTXVf+Wv/AH3XZh5HNXj7ozQbmX+yYlib5NtXYbm58qJmb5G/v1n+Hn36NuVd7xL9z+9RcpLcy7G/cu/3k/8AZK+gPB+0WbmFbzyl8/8Ai376tWaKl1tilV3+f5Erl/7Sbciyquz7m/8Av1sWFhdzfZ76X5Ld22Rf3321nKXu+6EfiNu83JBtgi+fdt2JVhLnZKkX+pdd7sj1Cl/O+rxRNBst9u/f/dqz9jih/f8Ay/Nv8p/96uXm907IfEWvle3/AHrNvX71Uk3I8rQbUd/460JnZ7B4FVXfdv8An+/Qm3TbpNvlXP8AB8i/JWZfKUYb9YU/fys8rfdRKt2c3nOkqy/w/wDAKpTabEkTs26b/wBkrBv5p7NYoFn2RTy7GRF+dF2VlIuMv5jrQRNM8a/wUVVimNuFijgZ1Veq0Ue+HMedXnjPxc7fLLGif3NtW7PxtrlsifaYN7/xOlelf8IrbXMqbotifxbFqX/hBrG53ru/8dpe0oS+yEY1v5jgv+Fly7f38EkNSv8AEtfs+2Lb/vvXQ3Pw3Xz/AJZV2VmXPwuab7u2b/gP3KjloS+0PmqnOXnxClmVIop12ffb+/QnieJ4PmlX/vqtab4XTw7/ANwvy/7NUU8Kyw/K1mqbP9mtPZUv5hSqS/lMfyf7buNyr+6i+69b1tbLYRIu3en8VWptNu3RG2qiIv8AAtV5tEvNiMyts+/Xox9lGPKccuaZV+0227918iVKmtyw+aqy7Fqlc2cqb12057PZb+V5Xybfv1jKjF/CXGXIdRpXjO2m8qC58z7Lu/evD9/bWn/atnqUsUq3exIv+WP96vOv7Hi27V3IlO/sTYr7buVH/hrH6uae3PU5r9dNiS53KmyL+9VR7lXiiaLbvf71eZXP9rpFtS+3p/u1nvqviO2iRopVm+ao+rFxrxPXYbmXbtX55fvq7/JtpltNE77pfkZW2fJ/FXnEPjDXoU+aBZnVf++asWfjy5tmeWfTJH+b+Cp+rSNfbxPf/DF4s1hF/wB8V01nNsifdXl/w08Txa9Z3e2KS2eKVPkl/wBpK9ASb91Wco8kj0qUueJtbv3SNVWGHfv3UyF99ht/jrP1j7Z9j3WzfPUROmMTQ1K2/wBHesJ32L5bVuwvLNAit9+sfUkZJV/3q0L+yaeiWe9vmXelcv4h+HUVtriavpCrbXcTebs/geu40F9/8NbTwxbfmXe9dFIx/wARxWlfGCCztdYW+ils3sF3tvi+98n8H96utm8eWyeErfV9snlSwLKsO39627+DZ/erC17wrFftuWJfu/NR9snT7EtzZx+VAy/OlVKhL+Y5p4aP/Ls9TTxP52nIsvybl+49Zlh4kV4pYll/1TbfvVy+q69pWpNb7d3ytvpmparpD36fY/uvF83+9Vcsji+qT/lNi/8AFsENvLF5ux5WrzrUvE8UOuW/myrsibzd71pwvbO1wu35N3y1yN+kCNdq0DPK7fLXN7Oc5cx1U8NL+Ui8f+OfselxXkStc75V+5/d3/PXk/xO8cz6ldW+n6VbSXl1Kvyp/Au6vQ9emfUtJisVi2Ii/M9c/Z6VFYXXn+Ury/33rrpUPtSOynhJfaOZ+Gnwxi0Fv7Q1Vvtmqv8APvf7i/7CV6cnz/erJS8/e7avJc7Fq6kjbl5PdiaWlaV9sl+b7m6uo1vbbWv+7WL4em2PR4qvFeL5m+7XmyI+0ef6q/nazEr/AN7fWZ4nuW+Rf4Pk21Kjtc6pcSr9yJaytevPOo+z7xch/g+H7Tq8srfJ5S16BZoyJ+6/h+dq5fwZprQ6Q9yytvnl+X5f4Vrot7QrtTb/AHK82qSMuXgmuJWZm3r95/7lN3t96Bvu1dm01fsfysvzN9yj7GyM8Srs21EZHLKJVe/XY/m+bvZtn+xXI+LUieylli+//DvrptSSdP3vy/7NcP4n02+h0R/Ml/exbn+Rvkr0qXL8UTmqnKfD3Xp7Pwrqtz80yRXz7n273rdudSlvJbT7Mu9HXezvXO/BaZbOw1u2llV4nl3/AHvk3V0qbZrq4W222yeb8qJ/d2V70pcsD5/l98bDYfaYESWBUSJt/wDvV3UOlfaXtIllV/3Svs/uM38FYWiI3lIkTfc2fPXRQ2y20Dtu/i315vNM64xIktooWuGllZ9vyRJ/fqvDeLc3UTRf6qKtVEXa8rr9z+Csf7GztLIqt833U/vVlzG3LymnvWZ9y/doS2X59rNVKbz7O18pl2Pu2bKuwuzp8tLmKIodrpLtbem7Y1c/4tS2SWynlVkSJvKVEb70rV0CbU3xRVieLUXZaKv+tedNv/s9WORpRajHCNrMuf8AaorPuoJpNuDmP+GirMT0a2f+9Vjeqfd/jqk7tZxP5q70dfm2Uz7ZsluF8jZFEvyu7fx14kj1TQ3q77qlSZf4f4Kx5rmWZUWL9z/Gz/36fDueJ1/g/iesi4xNV7mJ59v36bMkT71aL5KzEdYfNoe5Z9m5fkqIxnMuUjT+xxQo/wC6idE/8eqGa2s5l8qWL5NtUnv4nbyP7u2pZpvuVd5k2gZt5o9inyrEtRf2DZ/88m/36u3Kb9jfwbqr7FuZ3Xc0L11RqT/mFKlAojwxA/8AC1QTeFYnbau2ul+WGDau7Yn99vnpkO13+Xd/cq/bT/mI9hGRyT+CXf5mVU/3KqP4V3xeQqrXa6lfy2cCwQL8+5Eb/crKf9zcO25f7lb08XUIlhonP2fh5dNuke8iWa3T7yI2yseazi+1PEu14tzv97+Guo1LWIrZZWnjV9m6vOvDFzc694v8h2/h/wCAV2Ua8qvxHHVw3L8J6R4A/wBA1SVVXYkq7K9Ns5t9cVZpbabLFEsXz7kTfXS2c2yXbWU6kakjvoU5Qj7x0sO9KvQ2yutY8Nz/AA1rw/6quQ6eYbs2NVe8tleVNq/fp9y+90XdsqVEWbZ81b/EEZFrTU8lUWtaZFfYyVUs0/2avP8AJ96tKf8AeKId6pUVz5D/AHlqK5hZ/mWsm5edN/8AcrrjUNIli5s7NFdlVd9ZWyD7RuZlqpeXjbfl3Vj3KS/xbt9bcx3xlI27m5ghf5awby/g3VSmdt23c2yqsyNsZqJcxtGQ68uYvnWuf1LUlh+VasTTb2rFv7Zpp/l/77olLliEpFjSpvOldmrV87YtZ9nbeSv3asXXasDgkdRoMypA8rVz/i3Vfk27qEvGhstqtsSuU1i5a/utqt8m6uWRkTWD+TZSt/z1rmtSm3y7VXe/3F/2q6DVX+x2u3+BFrjk8Q2Oj6vb3l4ypFE2/wCf+JqiRnKXJE9YhT+zdOis2lZ/IVFWrHO5933K5X/hP9I1K3t5YL6Dzd33HZa2rbW7F3eBblZvK+871xypuZnGZvJeLt/26ro8syOzSq7u3zO9Z6X8Tr8sq0TXOzYy/c/9nqI0hymWrza9xEu7eiP/AN91wvjx7m8V4ooF/wBre2xFrory8VJ4pdypt/vtsriPGHieDypVWKK8/vb5dib676VLlPNqyOE+Gk0UNrqfm7n+Z/uP/t12dhqSw3Uu77n8Ncf4DhXStLuJbxW+b+5/tfx1Kmq+ddPL9xP4Ur1/s8p5Z6HbXkltK8vkfuk2/P8A3q6e2vPtMSMrbNy1xug3kF+vlTyrCixfM710qTQfdiZniX7r1xyiVE1bbzZn/eq0Kf7bfeomh+x759zP8v3Kr215K7I21tiVNvvHuvmbZFt+X5vnrjlKUJHfH4Q/4/4ts6sm352/vrUMN5svJdq74oovmT/bq88zWcrt8rp/FvrJvL+2vPNtraX7MjtvZ9tX8fvGPwmsiLt81fv1ieIZlhW0ZkV5WlRFT/gdW4dSV7V/vfIv39vyVRm238tpcruS3ibfvf8AiamUXpbR1OZflJop0ttI6/6UzY3fLtorTmgSdNrFyqRIrfx1U8meaB5ZW2fd8pKelytzdP8Ax/dStCZ9leFL+U9Uo3P/AB6uu7Y/8NWLC8VHS2ZfndGffT/scV5F5UrbEl+Ten30qLybZPEFxBbNJ9kVm2vN991qY/CBYeHfK/8Ac21Dr1/LqWqb7aKK2tN2/wAlP4fkq9C++68ra3lP97Yv3VqG2hie6f7zpu+5/HVRlyRCRnw7knTdF871eufkidmXZsqxNCvlSs3yf3U/vUyaGJ7f/Ws/+/Rzc5cSleJFNFaKs7eb/EiVC8P7/du+fd8uxar+csN5ubbv/hrY0SWKG88rd8+1/kT/AHK2IqSKu9nb7y7KsJbKkVUXuYrbZu/v7FSrFtc73li/utsrIuJn6rNstdyts+aqTwrNLceezbN1auvWcT6bL5u37tZ/713mWJdiNtrWMijivHN5+63r9xvkX5apfCiHfrLzru2eUyVsfEK2/s2wTz/+WUvlLs/2ql8B/ZraWX5WRNny7/v12U/4cuU5K0veiekW2mrsidl3ujb/AJ6t38Pky+bWZo+qxXLI0Tb0RtldLqtt51nK38aVhSjKMveOv7JQtrzzv4q37O/aZfvVwv2loZf9itizv9i/LXVKIHVOmz+LfT7ZFeVPmrKhv98W2rFtc/xLUknX23yfLVn/AF1Ylheb3+9W3DN8vy1rGJQzyaz7yw37/nrVR9n3qPld63jE05jjbzRJ/vVRfSpUZ2Za7t0/hrPvPK3utaxibe1kcJc6I7v/AHKyr/SpUfb9+u7m8qFHb5fk+7VG8hWZPl+/WvKXGUjzi/02f7qrsqGHSmTZ/HXV3ifP87VkpMrtt+58336ylzGxV+x7Eesm8fyflroLyaJN+1q4/UrxfNfdWMTGpIL+/wD3TxLWVbP+/wDNaoprxX/iqk9z5MTruqJS944OYh8Sarv+Vax5vBM95tlni++v8a/dqDUrxnldv7vz10vhjxh/atrFY3kvyb/leiLlT96JzV/e905x/hotzEm6Kqj+Bmtt6xSyQ/7jV6RDbNuf5d/zNt/2K0LOza537oFo+sR+0cvsZHi6eFdThZ/I1C5T/clq8lz4ssFiVdTlmRH/AOW3z7q9a1K2l2O0Vmu7+4i1UuYZUlRWsY/996v28JGfs6sTym5/4SG/lRryfem7fs21WTwlLNO89zLJcu33kf7lexIkXztLEqJ/u0/+yrN9m7a7su+r9tCIvZVZnm9tpvkxVmX+gsjOypv3fN/u16wmgwbvurt/2Kr3Ph62f7rf8AraOJpGMqFU8nh16fw8/wA1tPMm77iLW3/wsiL51+zSQp/D8tdl/wAIrZzfxK/8H3qifwTZv95o/vUfup+8EYSgc/YfFSC2+Vmbb/F8tbEPxa0p2Tdcxon36H+G8Ds7LLHs/uVn3PwrimX/AI9o3SsfZ0/5i/aSibqePLHUp3ZZ49n32+balNv5oNSl/wBDvFTcu9nRq5e/+GKv80VisP8Asbqz5vh1PCj7fPT5f4GojRjH7QSqcx3thYXM3lLLOr2n9z+P/gVP1vVYob/T4FvFSKKXzWT/ANArzR/B+oW0W5b653/wpuqlNpuubXWKeR3/AOmtX7D7XMHMe+Ra1JHI4husSr8ryL/FRXhJk8R6NI3lXCh5fmaRk+9RWPsSPan0fbIrp+62ptb5qlRG/u/JurgLD4r6LM7q0/k7vvfLW5beNtPvE2rqEaf8CrzfYTj8R6ftInRzTbHRfub/AOOokRft6XLM33dlZM3iSzeDd58f/fVWYdSiS3eXcr1lKlPlL9rE6h3b5Ei/cp5To2z/AJa1Xs7byd7NuTdXGX/j9ba43MypEn8bt8lMh+JdtcyvEu53Vd6vCu5Kx9hLlK9rE7aZNiuzNVR03ruX5021y/8AwmcU077t33vuJW3baxFeb5Vb5F+Rkq40pQL9rElms4naKdtySp92q6I0N/56/wACslWLmZU+asf7feXLbootlv8A361pxkc1ScS7YTfaUilaL5N38dadtCv3qx/O8l0/3tlW9NvN7Sq3z7G2UVIm1KQ7VZpXsLjd937myorO5idvmX+Grut3MU1rEttE3+q/fu/97f8AwVz8Mypf+UzfPtqfZm3MTeLdKXUtLuGWJXlRfNi/4DXJeEN14ryxMu9oq72G/iRN3yvFXH/Dez87UtVtv44pWRUT7irXfQ+HkicdX4ozkdr4Y0qWzs4mn++q/cruLlPOt0ZP46x7yH7HYf7CVq2D/abD5P41+WtcTT5IxLwdT2spHNX9hsV2WspJmtt+6utuYVmTa3yVzWpWDPWMZHfKJq2epfuE3VoJcrNFuX7/APcrjLa8a2bymatiG/Z1olExOjsNSWGWLc3yV1dhqSzRferzlH37GWr2m620LbW21cSJHov2xX2f7VD3P2Z0bdXJJrfkruZv92nf2952z+/XbEs6j7Z8u7dvesW5uVdn3S7Nn3qybnxJs2L/AHqzbzVW/hZXf+Kq5jaJ0E3lOvlLt/v76r3NzEif365H/hIWtn2y0r37eVuVvkekXEl1Wb7SjsvyLWO8y+Vuo1XVfJi2r9965y81LZFt/u0Fyq+6aF/fqlu/9+uM1W/+b71Pudb/AHT765qa8+2S7l+5XPI45Vec0Ef77Vma3f8Ay7Vp9zN5MVYu9rmXbWco8xEYkr/8eErfx1zng/VftNqi7vnX7tdNqXyWTr/dWvLPAd4yP8zN96urDe/zGOM9zlPo3wf4hW8V7O5l2XG3eszt95a7Cw+SD5W+5/s/frxTf8iSrurvvDHipry1t7OdlSaL5Ff+/XNXw0fiiY0a/wBmR1UN5K8v3diP8lSvtRP3q0Wzt8m5d++rc0LeVL8u91+6ledKUYe6dxXhT7YyRRQf991Sv7OW2ukWLam/7z1tpDLDa/L991rJeGf7QjTr/D8tYRmWVHv2mnuGWLYitsVKtwzRJsX5d/3GrPezW2uJfsy7Pm3tT4YfJfcyt83zq9M05SvqsOz5ol2f3dlUbazlfZ829K6B7b7jbfvVXmRdnyf3/m2V0Rkc0oGV9jndt3zbFb+9Vua2ufstuts3kvubc9WLZ5Unf/ni3/jtaGxvK+VfnolIPZROfd9Qs9m6f/vurttfz79tzt2f36uzWyXMXzM0Lsv3/wC7WVf2y+QjMrP5X/j9bRq/zGMqUS381zF/ql3/AO7WJrD6fZ29xPOqokC72dKlh2+VubzU3L9xK4r4l6VL/YkTNO2yeXZKiN8ny11xlI5pRiUE1pNYdpY+Yf4aK5zRb3/RCq/LsbbRXocpwnZXPgne77oPnqlc+FWRf9U1e4TaPbTNu20x9Btkb5l/4HXH9Yj9o19hM8Fm8N3OzazSon9zdUs1hqv/ACyvp0/4FXstzoNj5qL5rJ/ep/8AwitjMifv/k/3a29vAy9jI8PeHVXuop55ftPlfdR/uVuv4k1X7B5EVjbJ8qosvzV3uq+EovKdrOVZk3N99fvJXC6lqX9lTvHtZHX5Pu0fupyFyziEN/qc1v8AK0FnLu++i1d/4Tm5s7p/Ps/kfZ88LfxU/wAMWzX/AMtz99/3v+7WheeHrO5ZFZl/3EX71bSjSH75Y/4WRpl5FtllaF9vzb1rQ8PeMNPvLX/j8g+RtnlebXL3/glX+7E3/fNY/wDwg391a5vZ0mHNM9LfWILx0aKdX8qX5tjVah1u2hV2iZd7/wB+vIn8Ez7n2syJTE8MX0P3Z50/3GolhoTL9tOB7h/aUHzwNPFM/wDE6fcqpc3lnCv3Ykf7m9P7teRQ2evQ/ura8n/ubNtbGm+EtVuZUfVdTZE/55Rff/77rOOD933To+t/zHW3/ieKZEgtl3y/w7Frufhp4bl0TTfNnXZd3jNcS/7H9xKxvCvhhXuEaKPZF/E/8b16NZp+9dv4K6qGG9kcFevKqVPEKf6E9HhKb7To1uy/fRdlS62m+B6yvh7cq9le2bffinb/AMeqcXH3Tvy2XvHR3ltvTzV2/wC5XP36b13V0E26HfWTeI3lblXfXlH0nKcrf2a7f9uqiXLQvtb+Gt2aHe26srUrPf8AdrWMjmlHlLdnqW/733KJvn/1X36xIXZH21bhvFq+X+Ujl5h82sSw/LLTP+Ehif8Aet8j7dnyNRc7ZvvL8tYN/pqv8sTVtGXMc0oyNP8A4SFYYk2y/P8A7dS23iFU3tu2P9/56425028T7q1Suba+f73yVrzRDmkdfc6qrs7bqr/8JDsi2s3zpXFOlzD91mqlc/bH+Zt1Pm5i+eR1Vzr0SfNLLvlrA1XXlm+VW/74rH+zXNy33moTTfJfczb3rGUg96QPcyXP+5UqbYUpjuiNVe5udnyr9+sZS5g5RtzNvbbVjTbbZvlaqlsm+XdWxDt8qnL4TpjEpXib1df7614/oKfY7/8A2Havapof3VeS2FnveVv7srV34TlODMPhiei6VN50G3+5VjY8L7tzVj6DNs8qugmTPzV0Sj7x4pq6P4zu9NZFZt6/7ddxo/ja2ufll3I715U8O9afDM0P8VclTCU6p0U8TKB7xDqsTp+6Zfu/L/HRZ3n2yyfz1VNjb2m/9krx/TfEM9m3yytXVaP4tXf+9b91t+4leVVy+UfhOyGLjP4jd179ym1l+d/4N1NmdYdkTbv4f++KJtSttSlRvv7Pu1DCi3KSztueLb9+uP2cofGehGd/hNDUr+JF2xOuyseG/tnuNqxb0/v/AH6zZtEnuYnaK52fLvZ3anaDpUFh+6ivGmf77O/33/v1f2TPmOgtvK8rdt+/8+yr3nQJE6tLs2rvpmmw2yfaJV2ps+dqZ5MF40u753rA6CLf9ptYpdtUpoWvLVFZlR3/APHasXMMWm26fx+V89V9S/tCFbe7vFl/fqrrvX+GumnHnOSpIr3MMUPlf3E+Rv8AarifiL8+lyq3zosu9a7C/wByLCysr765Lxz8mjXDN9/d/drrhuc0jyjSfmhfcMfNRTvC0oYXIl+Zg1FetynnH1RNMsKv833KdczK9uku7f8Ax7KsXltAlkjRKzyt/rf9iqqQxeUi7V2V8/zHtcpRtry5tpd3kRuj/wAD/wAdUobmWG1uGX/W/wC21auyL+y7ieedUlRv3SIv36yrmHfZv5S/eV62jIx5SXQXlvIklnVdrNXlXxC1WVPFCNZwedLPFsii/wBrf8lem2DtbWdvAyt/qvl3/wAVeUeMJv8Aic2Vyq/8t9nz1pGXvkSjyxPQvCVh/pEsTTx3OxVilmh+5/t1sW15AmqP+6Xbt2K9Z/huZYdOeeKBbaKXf9ymWCS/avu/xfL/ALFddX4Tgidnpu52/equxv4Eqw+lW2/d5C/JWYjtbXu1pWuZWbf/AL9FzczvdRN82xv7lea+bmPRjblLE2m2b/8ALJf9ys250q2s1eWXaif3KuzOtta+bP8AI/8AcrzXxZ4qlv7hLaBq9XDYeUvikclWpH4Ymvea3F5vkWKf8DrqPCXh6W8lSWf7lYXgnwr+6SeevSIblbZPl2oiV6PNGHuROCRpw7f7Ritovkit4metDTf9Un/fdcz4e1L7ZdanL99EVUWuos/4F/2aDGQ3WE329cT4YvF03xpLA3yJdL/4+td3qSf6PXk/jOaXSp4tRi+/ay7/APgFY1488eU7MJLkqHsFyiurtWZNuT5dtTaPqUV/p0U8Tb0Zd9SzIu2vDPs6RhXMP93739yqM0LVvOiv/sbKozJvZ9tASicrf2bJWe/7nZurrbmz3p92ucudN3yvXRGUTglEz0uWTf8ANTfO3tQ9tsbbtpmzZ93561EMmmVGqlNM3/AKsTJ/Ey1UmegCu7rVK5f+H+CpXmb56zZrlqCSK5+RflVaz3epZpqqTOmx6xArzPUSJvf7vyUbGmersNt/DUlD7O2q6kP8NPRFSLatWIYW27v4KDeJn6lttrKVv9mvNNEh32qPt+989d742ufseg6hL/cgeuQ0S22Wdvt/u13YSPMePjZGlYJsaumh+e3Rv7lYMMOxt1b2m/e2tXfI8gd5NRTQ/NV6aHZTNm9XpSAx7ndC1WrC8/hanzWyum3+Oq9tCqNt/u0zI24b+Wz+ZW+Sui03xD9piSKVtiVy+zfFTYdyNWMqEaseWRvGrKHwnYTWy/2Tt+07JZZWfYn92pfsFtbRRLArea6/J/u/36ybN/OiRZfnSt62RXn3Ss2yvIq4SUfhPVpYmM/iJdNs0SzuNzM7s38bVb0ryobXytvz/f3065mgS1dW2/NVVHihi27mTb8i153Kz0Sxebprd1X/AHN9UfEMzPcJ+/lmiiVUV3++6rT0maHYsrNsf+B/4v8AbqXfBcy/Mu+L5N1OlLkOepEz5v8AVfNXMeKrbztIvWZt+5flRFrpdSdUd1ZldH+6ifwVieJH8nRnl2732vXfTOaR4vpp+zmZVbaN1FVXk+x3cse/r81FexynnH2PDNvtZV+XZKtZ9zDsWiHzYU3Syrs/hqvNc/7DPXzdOJ68iJ4Yn+WVV2f3Hp77f9bKypVS5mbZu2slacOlfb/mX7iLvbZVyCIy5m/0X97ud4otkDv/AAr/AHK8i+JeleTZRXm35El3161rem3WmxJ5s8Doy768a+JGvT388WmLEyW+5Nz7vv06cZe1iKr8J2em21zcpZQQN/xL1gVPvferqrya2TfLbfIi/IqO1c/4eSWbTrSJf4VT5EWuu/4Q+XWIkWVmhR2V/k+/XfUpznL3Tzo1IRj7xU0eGeaWX5t/8C1q3kMWlRIzbd6fdT+7Wx9gtvDdhtiX5/8Abrz3xPre9JfmropYb7UjGVf7MTE8YeJGSJ/m+d653wZo/wDaV/8AaZazdbuW1K6213XhK2WzgSvQ+Ak7dHW2tUiWotSvPs1lVTfvVKbNC158v3Kz5ftnObXgOHZ4fuJ2/wBbPOzf+y13Fn/rK5rQbb7NoNlFt/2//H66Ow2vv/v1ZMixf/OmyvOfFVmtzbyqy/fXZXod4+xa4zW03q9Ei6RhfCLXmSKXSJW+e1bYv+5XqD7a+erm/bwx4vt75PuT/I1e5abeLqVnFL9/5f4K8WvT5JH2eGqc8C3Mi0Qor/LT9/yblpiJurmOyRXuYV21j3mm713LW7Mium2q77X+X7j1UZHNKJx9zYfN/t1SeHZXV3kK/O2ysmaz37mraMjHlOXuYazbmH79dVc2e/5dtY95YfPWxjynLzIyL/t1QmdX+7XRTWDfP8tZVzprO33aiRHKYc33Wqns8562H035n+Wj7H5NQWUobZUerqQ/xUzZ89WE3u9SXTiPtrbfV10ZE+ai2h2UXnyfLuqv8JtI89+Kl55Phy7i/v7UX/vuodKh2WsVZvxamZ7W3gb/AJazon/j9dLbQ7IkWvSw3w8x4OLl7w9IV8r/AHa0LNNjJTLZFdasQp8n/j9dJ5JoffWq7/fqWH+KnzQ79/y1AGe6N/DVS83Qp56/c/iq8/Sm7N/7pl+Stoy5TUZZ3PnIvzbEq6j+d8u5awfsbWFxtibZvrQh8/8AvVpEyOgs/wByn3lrYtrn5dysr1y8KSun+sqxsZE+WVt9SSdbbXnybqe/lXOza3z/AO3XKpczou1ZatQ6w1t/rV+T/YrnqYaFU6aWJqwNvUoVuXibbs8qmO8SS7YN2zb82+orPVYJv+Wv/AKqa3okGvRPF9pntv8AbhbZXlywHLL3TvjjY/aLHnQbts8kSbfnrz/xt4wtLzUXgglXyl/uN8lRar8JbyGV5ba5luU/3nrl7nRP7Hd1ns2R/ufdrWOG5CPrBg21ldalqN1OkbiD7qMy9aK6OxIt7dVg6/xUV1e+cfMfSzw/6Onmq3/A6h+wN9nTa3/j1eRXPirxL9oRvte91X+OrCfELXrOLbKsWz/YryfqlT7J6v1mkequkrxpE23Yv8dPmuZba3fyJf8AY2f368nh+J2oI/8Ax5yu7ts2JXpXhhNX161SW809dKt92/fN/rf++KqOEq/aI9vTIrya8msHVYme4b5FRFrFsPgy2pXVvc61c/JEyv5KffZv9uvUraGKzXbEvz1YRG+9XbSw3J70jgq4nn+EqaP4ettNiSK2iVEWujhhWFdy1SR6Lm88m3+989d5wHKeMNS+/wD7FeNa3qTPK616R4kud8rrXlmt7Uv3qzaJX0ez+03m5q9F0q2+X5a5DRPLSXa1dlpV/wCS3lf+P1Bob1tDBbf6+qmq38SN8v8AwFE++9V0eebc0S7/AO47/crQttNWF0Zm3yysu53oMjqrZPJt7Rfm+RU+Stuwesc/8fSf7DVp2b/OlBBav/u7q5fUod6PXTal9yucvPuUDpnmXjbSvt9q6qvzo3y10Hwo8Vb7VLaX760a3DvieuEs3bw94h81W2JK1ceJjzxPewVfl9w+iE/1TyrT9/7h6xNB1j7ZAjf7Nar/ACRbvvp/crx5H0JFcvsX71Z7zLM/3tlWHm3r92sq5+RqiIDrmbeu2q6OtN89vuUfZt/+qbY9dNIiUSV0R6z7mzq980Pyy1Dcuv8AFWxymFc6ayNuasy5sPv10FzMqLWFf3kUMT1t/iHyxMS5RUrKd9++rd5ctcv/AHEqj/sr9z+KsTGPvhsX7lWUTZSW1s0zIq1deHZ+6X/gT1jynTGI+H7v3ar3m3ZWn5Pkxbayr/5Inq4kSkeS+P8A/TPEujwf9N0rsoYflSuR1JPt/jfT9y/dbf8A98pXdonyV69D4TwcX8QW0NS+TspUTZUz7krpPMFhT5qt7F2PVSFK0EpSAypk2UzZ8lWLn7zrTU6VnECGaH7TF8v31ottrpV5E8l99V5ofJl+X7j/AD1qQWETZTv79NTpSfx0ATJ9+paiT56tIlAEX2OKb7y/8Dp6Q3MP+ouZP9x/nqwiNRsoAIdbvrZv3sSzJ/sNUs2t6fqUXlX1t/32tV3hqJ0/vfP/AL9L3RlW78BabqD+ZZ3KpH6UUps4lPymSP2VqKVv7xfMdy/gyzf7q/O9Q/8ACvVv/l2rsf8AjrvbDR22+bPUV/qS2ybYq82hTqy96R01KlOPuxMXR/BmleGP3qxLNcf89n+etX7Ssz/KtZTzS3L/ADV0Gj2Cwp5sv8Nel8JxF2zsP3Xmt8lRXN/BC21aqarrf/LJf+A1S022aZnnnfYiUEm1C+yJ5G+RKwtVv2eXaqs7/wAKJT7y/nv7hLa2/wDsEX+/TpraKwtX2/f/AInf77UFnD+IYZU+aWRU/wBhK841W2iubh289vm/v11/jPU/nrhU828l2rRyyNzQs9NuUeJlnjeu90rSovkll+dmWua0fSpUZGau4sE+4tQBddF2ItXrNFe6t1b+9vqp/HV3Sk33Tt/dWoA1fO/0hNqf33rQs3/e1mwu3nyt/solaFh/rd1MwkXdSrn7z7lbupP/AH65+8f/AGaqQROf1JN9cP4ksPOifb/rdu9a768dd23+Ouc1KHZ823+PZUSjzxOylLkkWPh14k3p5TN86fI2+vUIZldd336+f4Zm0fWUkX/VSt/49XsfhvUlvIE+avErx5D6rDVOeJtTIsy/L8j1i3lsyN/cet2aFvvUx32fLIu+uaJ3xOXdKmh3I+6rs1mty/ypsqv9mlRvu1uYyJXufl+Zaz9Smi/3KfMmzf8ANWPfvvreMYnNymZqVyu7durmry/i835m31oaknnS7VrHew+f71aSkY8pXd/Oanom90VVq79g2L93560LOw+58vz1kXGIyGz8lNq/ff71W7az8nfvq7DCsKp/G9NuX2fN/HSjE3Kly/yVz+qvsid/9mtib52esXW/+PV/71bHFKR5/o8P2zxa8v8Azyg/8eau1f5FrnPCtt/xMbuX/gFdRsZ3r0qUfdPBxP8AEGp87JVvZ8u7+7VZE2fNV5PnX7tdB55VRG/4AlXIU31Vf5PvbasI9VygQ3MPzVFClXXdfu1XT5HrCJY9E/vU97bzrd4v4qcm16eiVpEgzE/u/wAdWEpuqw/Ztk6/d/ios385N1aAWoUX+OrqVVSrSVAD9nyU/Z/dopyffpgROlROlWP4KZsqgKm3NFWmTmilyge069frbL5StXFXNy0z1d1K8aaV2as9E3tUco4mnpUP8T1pXl5+68pf++KpWfyJUt5cxW0Xm7l/391ERESWf/LeVqZeal5z+RbLvf8AufwJ/tvVKa5n1JvlbyYv7/8AfqxYQrD8qr8lIDY0qwWzg/vyt953/iqprz7Iq1ofkTbXOeIZtkVPlA8l8bXP716l8K6OrwbmrP8AGHz3Sf71dL4YmVIkplm3DYeSn3auwpsp6TK607Z8lSagj/7Vaejv8tw3+4lZmzYta2iJ/otw27/lrUAXbP5/Nbb99q07D79Z9sn+jo//AAOrts+xqImEixfvvb71YV/MsK7mbYm+pfEOsQaUyLL++uJW/dW6ffasy2025uWS81P57jd8sKfcioCJn3nm3MqbYmRP771XvLNUidd2/wDiqDxt8QtA8H2b3Op3ips/gSvHNK/aWsfFvjzT9Iiia2spZfK+0Ouz/crSNOUzTmOz8SWDPBLtX51+da1/h74nZ4otzfP/ABUt/DLbXDrctvirhLCaXw94guIG/wBU7b4n/wBmvPr0uc9rCVfsn01Z3/2yJP46fNCz7/vVxXhXW1eJPmrtYbnzovlbZXlyjyH0MJFR4di/7dRfK/8ArWqxM+/7v3KqTfd+7UFlK/s/+eUlYlzpssz7WremmXfVF3+f5a6Y+5EiUTCfR5fvKq1U/spUf5q6OZ9/y7Wqp9mZ3+7T5jHlMd7NUb7tW4YasPbM38NP8nYvy/frTmNCo6bPu1j37/wpWrc/P8u6uff99LUGch6JvWsfXk/0d1Vd710EKNt2rWJrG1Gfb9+L/wBCrpjHnkcdeXJHmMjR9NWzX/gPzP8A3q0pk8morBP9HRmq08LP8zfcr0oHzEpXkRQ20lz/AKpau2yffVqms02Sp/tVLNbLu3Vp9ozKV4kSO7My7Pv7/wDZqJEV0+Vt/wDuUmq2C6lZ3dn8372CWL/vpK+OtN8f+KPDc7xW2qz/ACsybHbfVU485kfZD20u35fnT/bqL7Mv93568E8JftIarZyomtWy3MX9+GvXfD3xR8PeJ9vlTrDN/cmbZRKlKBR01snz7WX71Cf7NCOszK0DLMn8NOf5JdzLWID3hWaB4mT71YtsjWdw8Etb6P8A98VS1Wz+0ruX/WrTiBLD89WE+/Wbptz5ybW++laqf3qZI+j7lD1Dv+etPeAmT56HpiUffpAFFH3aK1DmOr1i82Suqrs2f7VV7bVfk+8tWNetovveUtZln5Wzd5S1zlGx/arTMiwKz0+GzaZvNuW3/wAap/AlMS5+Wrts/wAlTLmAPJbfVu2+/Vd3q3Z/O9AGwnyW+6uU8STfunrpXfZFXJeJH3o9PlA8q8T/AD7G/uNWn4em2bKzNbTf/wB9VLoj/JtpgdxbXPyferQhmrCs3rShf5aB8xpptda1tNRf7Lbd/ed6wUm+Suj02H/QrTd/v1lIo0NionzMqIvyVR17WItHiRl/fSv/AKqL+81WHRZm3SrvRPn2VSh0rffvqF4yu33F/uRLUEFLRNNXTUl1fV5Ve7f52d/+WS/3Erwz4wftJrYLLpmhsr3f3GdP4P8AfrK/aQ+OTPe/8I9os7fP950/h/8Asq8Cs9NaZd33676VOPxSAr6rqWo+J797nU7mW5lb+N/4aqTaJPDsubZmSWL51dK6iz0f5vu11dh4eV1+ZVq5VOX4ST2/4ReNoPiR4GtJ59v9q2C/Z7yL+P8A3609V8JS6xvWJV3p919+yvnXStVvPhR4rt9cs1Z7KVvKvLdP7tfTUPiHTPENhFPYtvt513q6NXHXp/aidNCrySM3RJp9Bl8i5lj3r8m9Gr0XR9b3onzV5Pr3h6e2n+2W3z/3q1fDevbNiy/JXjyifVYarzxPYPtO+L5aqTTNWLpuqr8m5q0Ptm965uXkPSiMmdnf5qif5P4Pnq2jrsf7tMTci/dphKRXh+d9v8dS7GRPmqxs2UbFf+Gq5jIzHRnb5vuVFc/uYflrTdF2vWPqT72RaIlcpj3jtsqikNXnTf8ANVqGFUT7lb8pj8ZXmRba3dv4K5rUkZEVW+/99q6i/RtvzVz9/bedcIv/AANv92uuhE8THy+yVbOH9wn9xvkq+nzrQ6L91V2J/ClEO9K7DwBX/wBbU/nLMv3f+B03Zv8AmqVEVPvU+WX2QKWzZKjf7SV8ieKvD3k+LdYiVfkW8l2/9919ca9rFnoOmy3k7L5Vuu//AHv9ivm35tSv7i6l/wBdK7yv/vNVQ5oSA49NBZ/4asQ6DKjpXe2elK/3lrWttEif+Fa29rIfKcz4e8Sa54b2NbTs6L/A9egaV8aVdPI1C22f7aViTaCu37tUn8Mb3qOYR67pXjPSNV/1FyqP/cetuHa67opVevB4fDDJ8y7k/wByt3TX1fTf9ROzp/cep5QPVbm0ZG8+Bfn/AIkqzDcq8Vcjpvi3UERFns2/4BW3pTy3MssjReSj/cSmSaT7nptPj+9/sU50R6ABKY/36fTHTbQA9KKjXpRQB6Dr1mrwJKv3HXfXLo/kttrqLC8XUtDT+/F8n/AK5e/RoZXpRKLcL1pwzbErBtpN71po7bKZZdeb560NOrKhTe1bdgmxKyAvy/drkPEL/K9dVczfJXG68+9K0iQcDqsPyO1VdNfY9ad/Dvd6zLNP3tMDpbN604XrHs61YaALqP8AJXcWyMkUUWz7kWz/AMcrh7ZPtNxFEv8AG1d9bTNDO7bv4azkBLNt3wxRfw14r+0D8WovCul/2Vp8qzahL/crf+LvxXtvAGjSrFL52pXHyKiN89fIVy954n1SW+vJWmuJW/jqqcftSA52Gwn1LVHnnZppZW3s7/xV3Wm+Hvl+7WhoPhvZsZlrrodNVFT5auUpSJOch0fZs+Va6DTbBUX7tWvsH+zVu2hqfslGLrHh5b+1liZd6MtcD4Y168+GniX7DLK39mS/6rfXtaWyvFXH+OfBK69YOqqvmr86vVRkSem6D4qgv7VFZlqW50qJ382Btj14L4A165h83T9QZkltZfKXfXptnr1zZttb54q5pU7yOylXlA7Ow1VraXyp/keuis9S85vlrkn1vStViRdzJcf36sWdzLZ/eZXT++ledUpyifSYbFxq+6d7bXK1oJc7021xthqqv/wGtqG//hrjPSNvP7r7lRP935aZDcv/ABLT3ud7bVWoLId++s25tt77v4Ku72835qimdf8Agf8ADWsQkZiQ/P8Adq7DD5P3vnerFtZ/PWh9jVFeVq15iDn5pls97yxLM3+39yufvHZ5ZWb77N81a2pfJK/+xWT5O+vUpfCfJYupz1SJE3si1K8LbUZfv0PDs+ahJvn2tW55gttMr/7j1W1jVbawieWeVYbeL70z1zXjnxzY+DNi/f1C4XesKfwr/fevFtb8Var4qnT7ZLviT7sP8Fa8sgNfxn4zn8YXiRQbk0+Jv3UP9/8A23pmm2H+zVLStN37PlrrdNsNlKQD7awrStrOpoYdmyrcMLfdqf7oFT7HvqWHTd+z5a0Eh+VPkq7DD/s0cpJnw6Uv92tO20eL5Ny1dtof4qsbNlVygRQ2Con3asfcTbtp38FRN9+kQSp89TJTIU+WrCUFkWz56ds3/NT3Sn/7G6tSCsqUVZWPaKKyLNXwff753g3f61afrENc5oN/9j1a3+b7ktdhrEPzP/s1IHOQv+9rbtvnWsTY2962LD59lORRp2yfNurYtk2LWfbJvrYhSokBUvH+R64/WJtldhfv8lcPrb/NVxA52Z/mesxE2S1oTf62qrp89Mk1bL7qVpQvsrHte9a0L/LQUdB4Ys2ub95dvyRLv/4HUvjbxhB4P02Xayvev91E/grKh8ST6PpN3FZxb7u4ZNr/ANyvP9Vs5bne08rTXDfOzvS/xAeP+JPt3irW5bu+Znd2+X5vuVraJ4e2Im5a6X/hHtku7bWrbWGz+H5K1lICrYaaqJ92r/2P5KvQ22yrSQ1gSZv2b5KEttjf7daXk/PTfJ+etOUBkMNWHs1dPmp6JVpEqZAeT/ELwxc6bE+taVBvvol3sm371YXg/wCIq6lLFFeWzJF5Soz/AO3XuVzYLMr/AC768Y8Z+D/+Ee1R7mBf9Elb/vl6I8pR6FYW1teLuVlda202w2/kLXlWg6rLYbGiau603WIr9NrNseo5DSnOUJHR2dy0LfM3z10FtcttSuXhmrVs7nfsrxqtPkkfW4TE+2idRDctsq3DMz/LuWsFHZ1rb01NkSf391c56pdRP3W5k3u9N8lfn2r89WkhZ0/2KvW0Kom7bUARWdsqRbm/hqHUptlu7Vofx/drC8T3iuqQRf8AAq66UeaRx4mp7Klc5eZ2mlf+5Vf7ktWHpjpXtHxM5XGP89VZod9Wpfu15r8V/HK6PZvpFm3/ABMLpf3r/wDPKL/7Oq+IzPL/AB/qS69401CeBvOiRkiV/wC/to0nSmpmj6Vv2V2Gm6bsquYB+m6b8iV0FnDspttZ7Eq6kP8As0gGeTVuFKEh31dhh+SgkIUq7DDs2UQwqlW9myn8YAifLtp2z5KD9xKV/uUiBn8dORKaj1YhSgByJ8lPf5KESnzJQWM3/JTE3O23dQ+6mw/I+6tSC66UU15qKyLOXv3a2ut1en3L/adNt7n/AJ6xK9eb+IxiXdXb+GJjeeELEv8Awq6U+YCm6Vbs/wC9ULp81W7X5VpFG3Z1oedsWsq2anXNyypXOWRalf8AyP8APXGarc7609SuWrlr+dt1dBkQO++WmOlG75qsRfMtAEtn9ytFPuVRhStCFvkSpjIoHTetZ9zDWnUMyVfLzAYE1nTEttjVrzRCmeQq0iStDDU+z5KeiVJtoAg2fJUTp/33VvZTNv36AGJtqwlMAxT0T5qXKA+s/WNHg1W1eCVd6utadFIDxK80eXQb97aX7n8L/wB9KvW33U2/I9eh+I9Fh1izZW+SWI7levPrZdr7O6/LmrlIuJu2evNbbFn/AO+663StSjfY39+uJSJJ1fctPs76TTbryvvx+lc1WlGZ00KsqMuaJ69C8XlfdrYs9u1GriNEvTcbAwrrrOZtiV48qXIfZ4et7SnzHTWz/Lt2/fq2m7Z92s+z+ZkWtJ/uNXOdJVv7lURm2/frj79/Ondq3dVb5K5ybrXqYaPL7x89mNT7JXdPnprv8lWv4Kp3TBIpXIyFXdivRPnTm/GfieLwlokt9LteVvkgh3feevn6FLnW7+W+um864lbez1peLvFFz411iSeX9zaQ/LDbj+CtLR7FFqyCzpWm7NldPZ2aolVtOtwveteFPk20cxY5Id7bFqx5PyUQrtaraU4mQyGFnrQhhpkKVbRKQD0T56d9+m09Gp8wDtlM2fLtp7vTSc0gE8n56tpUSVKn8dAD0+Sh3+Sl20n8ddAETpsWkRKWZ6TttqCA30U9VooA/9k="/>
  <p:tag name="MMPROD_23454LOGO" val=""/>
  <p:tag name="MMPROD_UIDATA" val="&lt;database version=&quot;7.0&quot;&gt;&lt;object type=&quot;1&quot; unique_id=&quot;10001&quot;&gt;&lt;property id=&quot;20141&quot; value=&quot;ENR116 Week 2A&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S:\OU Australia\Coordinator Photos\&quot;/&gt;&lt;property id=&quot;20224&quot; value=&quot;D:\Documents and Settings\steeleda\Desktop&quot;/&gt;&lt;property id=&quot;20250&quot; value=&quot;7&quot;/&gt;&lt;property id=&quot;20251&quot; value=&quot;0&quot;/&gt;&lt;property id=&quot;20259&quot; value=&quot;0&quot;/&gt;&lt;property id=&quot;20262&quot; value=&quot;664224&quot;/&gt;&lt;property id=&quot;20501&quot; value=&quot;D:\Dave Steele Work\Materials Science Program\OU Australia\Lectures\Published Lectures\&quot;/&gt;&lt;object type=&quot;2&quot; unique_id=&quot;14674&quot;&gt;&lt;object type=&quot;3&quot; unique_id=&quot;15652&quot;&gt;&lt;property id=&quot;20148&quot; value=&quot;5&quot;/&gt;&lt;property id=&quot;20300&quot; value=&quot;Slide 2 - &amp;quot;Copyright Notice&amp;quot;&quot;/&gt;&lt;property id=&quot;20302&quot; value=&quot;0&quot;/&gt;&lt;property id=&quot;20303&quot; value=&quot;Andrew Michelmore&quot;/&gt;&lt;property id=&quot;20307&quot; value=&quot;504&quot;/&gt;&lt;property id=&quot;20309&quot; value=&quot;35935&quot;/&gt;&lt;property id=&quot;20312&quot; value=&quot;0&quot;/&gt;&lt;/object&gt;&lt;object type=&quot;3&quot; unique_id=&quot;21443&quot;&gt;&lt;property id=&quot;20148&quot; value=&quot;5&quot;/&gt;&lt;property id=&quot;20300&quot; value=&quot;Slide 1 - &amp;quot;Module 1 Introduction to Materials &amp;quot;&quot;/&gt;&lt;property id=&quot;20302&quot; value=&quot;0&quot;/&gt;&lt;property id=&quot;20303&quot; value=&quot;Andrew Michelmore&quot;/&gt;&lt;property id=&quot;20307&quot; value=&quot;506&quot;/&gt;&lt;property id=&quot;20309&quot; value=&quot;35935&quot;/&gt;&lt;property id=&quot;20312&quot; value=&quot;0&quot;/&gt;&lt;/object&gt;&lt;object type=&quot;3&quot; unique_id=&quot;23235&quot;&gt;&lt;property id=&quot;20148&quot; value=&quot;5&quot;/&gt;&lt;property id=&quot;20300&quot; value=&quot;Slide 23&quot;/&gt;&lt;property id=&quot;20302&quot; value=&quot;0&quot;/&gt;&lt;property id=&quot;20303&quot; value=&quot;Andrew Michelmore&quot;/&gt;&lt;property id=&quot;20307&quot; value=&quot;541&quot;/&gt;&lt;property id=&quot;20309&quot; value=&quot;35935&quot;/&gt;&lt;property id=&quot;20312&quot; value=&quot;0&quot;/&gt;&lt;/object&gt;&lt;object type=&quot;3&quot; unique_id=&quot;35260&quot;&gt;&lt;property id=&quot;20148&quot; value=&quot;5&quot;/&gt;&lt;property id=&quot;20300&quot; value=&quot;Slide 3 - &amp;quot;Crystal structure&amp;quot;&quot;/&gt;&lt;property id=&quot;20302&quot; value=&quot;0&quot;/&gt;&lt;property id=&quot;20303&quot; value=&quot;Andrew Michelmore&quot;/&gt;&lt;property id=&quot;20307&quot; value=&quot;590&quot;/&gt;&lt;property id=&quot;20309&quot; value=&quot;35935&quot;/&gt;&lt;property id=&quot;20312&quot; value=&quot;0&quot;/&gt;&lt;/object&gt;&lt;object type=&quot;3&quot; unique_id=&quot;35261&quot;&gt;&lt;property id=&quot;20148&quot; value=&quot;5&quot;/&gt;&lt;property id=&quot;20300&quot; value=&quot;Slide 4 - &amp;quot;Intended Learning Outcomes&amp;quot;&quot;/&gt;&lt;property id=&quot;20302&quot; value=&quot;0&quot;/&gt;&lt;property id=&quot;20303&quot; value=&quot;Andrew Michelmore&quot;/&gt;&lt;property id=&quot;20307&quot; value=&quot;591&quot;/&gt;&lt;property id=&quot;20309&quot; value=&quot;35935&quot;/&gt;&lt;property id=&quot;20312&quot; value=&quot;0&quot;/&gt;&lt;/object&gt;&lt;object type=&quot;3&quot; unique_id=&quot;35282&quot;&gt;&lt;property id=&quot;20148&quot; value=&quot;5&quot;/&gt;&lt;property id=&quot;20300&quot; value=&quot;Slide 22 - &amp;quot;Summary &amp;quot;&quot;/&gt;&lt;property id=&quot;20302&quot; value=&quot;0&quot;/&gt;&lt;property id=&quot;20303&quot; value=&quot;Andrew Michelmore&quot;/&gt;&lt;property id=&quot;20307&quot; value=&quot;612&quot;/&gt;&lt;property id=&quot;20309&quot; value=&quot;35935&quot;/&gt;&lt;property id=&quot;20312&quot; value=&quot;0&quot;/&gt;&lt;/object&gt;&lt;object type=&quot;3&quot; unique_id=&quot;35818&quot;&gt;&lt;property id=&quot;20148&quot; value=&quot;5&quot;/&gt;&lt;property id=&quot;20300&quot; value=&quot;Slide 5 - &amp;quot;Materials and Packing&amp;quot;&quot;/&gt;&lt;property id=&quot;20302&quot; value=&quot;0&quot;/&gt;&lt;property id=&quot;20303&quot; value=&quot;Andrew Michelmore&quot;/&gt;&lt;property id=&quot;20307&quot; value=&quot;613&quot;/&gt;&lt;property id=&quot;20309&quot; value=&quot;35935&quot;/&gt;&lt;property id=&quot;20312&quot; value=&quot;0&quot;/&gt;&lt;/object&gt;&lt;object type=&quot;3&quot; unique_id=&quot;35819&quot;&gt;&lt;property id=&quot;20148&quot; value=&quot;5&quot;/&gt;&lt;property id=&quot;20300&quot; value=&quot;Slide 6 - &amp;quot;Energy and Packing&amp;quot;&quot;/&gt;&lt;property id=&quot;20302&quot; value=&quot;0&quot;/&gt;&lt;property id=&quot;20303&quot; value=&quot;Andrew Michelmore&quot;/&gt;&lt;property id=&quot;20307&quot; value=&quot;614&quot;/&gt;&lt;property id=&quot;20309&quot; value=&quot;35935&quot;/&gt;&lt;property id=&quot;20312&quot; value=&quot;0&quot;/&gt;&lt;/object&gt;&lt;object type=&quot;3&quot; unique_id=&quot;35820&quot;&gt;&lt;property id=&quot;20148&quot; value=&quot;5&quot;/&gt;&lt;property id=&quot;20300&quot; value=&quot;Slide 7&quot;/&gt;&lt;property id=&quot;20302&quot; value=&quot;0&quot;/&gt;&lt;property id=&quot;20303&quot; value=&quot;Andrew Michelmore&quot;/&gt;&lt;property id=&quot;20307&quot; value=&quot;615&quot;/&gt;&lt;property id=&quot;20309&quot; value=&quot;35935&quot;/&gt;&lt;property id=&quot;20312&quot; value=&quot;0&quot;/&gt;&lt;/object&gt;&lt;object type=&quot;3&quot; unique_id=&quot;35821&quot;&gt;&lt;property id=&quot;20148&quot; value=&quot;5&quot;/&gt;&lt;property id=&quot;20300&quot; value=&quot;Slide 8&quot;/&gt;&lt;property id=&quot;20302&quot; value=&quot;0&quot;/&gt;&lt;property id=&quot;20303&quot; value=&quot;Andrew Michelmore&quot;/&gt;&lt;property id=&quot;20307&quot; value=&quot;649&quot;/&gt;&lt;property id=&quot;20309&quot; value=&quot;35935&quot;/&gt;&lt;property id=&quot;20312&quot; value=&quot;0&quot;/&gt;&lt;/object&gt;&lt;object type=&quot;3&quot; unique_id=&quot;35822&quot;&gt;&lt;property id=&quot;20148&quot; value=&quot;5&quot;/&gt;&lt;property id=&quot;20300&quot; value=&quot;Slide 9&quot;/&gt;&lt;property id=&quot;20302&quot; value=&quot;0&quot;/&gt;&lt;property id=&quot;20303&quot; value=&quot;Andrew Michelmore&quot;/&gt;&lt;property id=&quot;20307&quot; value=&quot;616&quot;/&gt;&lt;property id=&quot;20309&quot; value=&quot;35935&quot;/&gt;&lt;property id=&quot;20312&quot; value=&quot;0&quot;/&gt;&lt;/object&gt;&lt;object type=&quot;3&quot; unique_id=&quot;35823&quot;&gt;&lt;property id=&quot;20148&quot; value=&quot;5&quot;/&gt;&lt;property id=&quot;20300&quot; value=&quot;Slide 10 - &amp;quot;Metallic Crystal Structures&amp;quot;&quot;/&gt;&lt;property id=&quot;20302&quot; value=&quot;0&quot;/&gt;&lt;property id=&quot;20303&quot; value=&quot;Andrew Michelmore&quot;/&gt;&lt;property id=&quot;20307&quot; value=&quot;617&quot;/&gt;&lt;property id=&quot;20309&quot; value=&quot;35935&quot;/&gt;&lt;property id=&quot;20312&quot; value=&quot;0&quot;/&gt;&lt;/object&gt;&lt;object type=&quot;3&quot; unique_id=&quot;35824&quot;&gt;&lt;property id=&quot;20148&quot; value=&quot;5&quot;/&gt;&lt;property id=&quot;20300&quot; value=&quot;Slide 11 - &amp;quot;Simple Cubic Structure (SC)&amp;quot;&quot;/&gt;&lt;property id=&quot;20302&quot; value=&quot;0&quot;/&gt;&lt;property id=&quot;20303&quot; value=&quot;Andrew Michelmore&quot;/&gt;&lt;property id=&quot;20307&quot; value=&quot;618&quot;/&gt;&lt;property id=&quot;20309&quot; value=&quot;35935&quot;/&gt;&lt;property id=&quot;20312&quot; value=&quot;0&quot;/&gt;&lt;/object&gt;&lt;object type=&quot;3&quot; unique_id=&quot;35825&quot;&gt;&lt;property id=&quot;20148&quot; value=&quot;5&quot;/&gt;&lt;property id=&quot;20300&quot; value=&quot;Slide 12 - &amp;quot;Atomic Packing Factor (APF)&amp;quot;&quot;/&gt;&lt;property id=&quot;20302&quot; value=&quot;0&quot;/&gt;&lt;property id=&quot;20303&quot; value=&quot;Andrew Michelmore&quot;/&gt;&lt;property id=&quot;20307&quot; value=&quot;619&quot;/&gt;&lt;property id=&quot;20309&quot; value=&quot;35935&quot;/&gt;&lt;property id=&quot;20312&quot; value=&quot;0&quot;/&gt;&lt;/object&gt;&lt;object type=&quot;3&quot; unique_id=&quot;35826&quot;&gt;&lt;property id=&quot;20148&quot; value=&quot;5&quot;/&gt;&lt;property id=&quot;20300&quot; value=&quot;Slide 13 - &amp;quot;Body Centered Cubic Structure&amp;#x0D;&amp;#x0A;(BCC)&amp;quot;&quot;/&gt;&lt;property id=&quot;20302&quot; value=&quot;0&quot;/&gt;&lt;property id=&quot;20303&quot; value=&quot;Andrew Michelmore&quot;/&gt;&lt;property id=&quot;20307&quot; value=&quot;620&quot;/&gt;&lt;property id=&quot;20309&quot; value=&quot;35935&quot;/&gt;&lt;property id=&quot;20312&quot; value=&quot;0&quot;/&gt;&lt;/object&gt;&lt;object type=&quot;3&quot; unique_id=&quot;35827&quot;&gt;&lt;property id=&quot;20148&quot; value=&quot;5&quot;/&gt;&lt;property id=&quot;20300&quot; value=&quot;Slide 14 - &amp;quot;Atomic Packing Factor: BCC&amp;quot;&quot;/&gt;&lt;property id=&quot;20302&quot; value=&quot;0&quot;/&gt;&lt;property id=&quot;20303&quot; value=&quot;Andrew Michelmore&quot;/&gt;&lt;property id=&quot;20307&quot; value=&quot;621&quot;/&gt;&lt;property id=&quot;20309&quot; value=&quot;35935&quot;/&gt;&lt;property id=&quot;20312&quot; value=&quot;0&quot;/&gt;&lt;/object&gt;&lt;object type=&quot;3&quot; unique_id=&quot;35828&quot;&gt;&lt;property id=&quot;20148&quot; value=&quot;5&quot;/&gt;&lt;property id=&quot;20300&quot; value=&quot;Slide 15 - &amp;quot;Face Centered Cubic Structure&amp;#x0D;&amp;#x0A;(FCC)&amp;quot;&quot;/&gt;&lt;property id=&quot;20302&quot; value=&quot;0&quot;/&gt;&lt;property id=&quot;20303&quot; value=&quot;Andrew Michelmore&quot;/&gt;&lt;property id=&quot;20307&quot; value=&quot;622&quot;/&gt;&lt;property id=&quot;20309&quot; value=&quot;35935&quot;/&gt;&lt;property id=&quot;20312&quot; value=&quot;0&quot;/&gt;&lt;/object&gt;&lt;object type=&quot;3&quot; unique_id=&quot;35829&quot;&gt;&lt;property id=&quot;20148&quot; value=&quot;5&quot;/&gt;&lt;property id=&quot;20300&quot; value=&quot;Slide 16 - &amp;quot;Atomic Packing Factor: FCC&amp;quot;&quot;/&gt;&lt;property id=&quot;20302&quot; value=&quot;0&quot;/&gt;&lt;property id=&quot;20303&quot; value=&quot;Andrew Michelmore&quot;/&gt;&lt;property id=&quot;20307&quot; value=&quot;623&quot;/&gt;&lt;property id=&quot;20309&quot; value=&quot;35935&quot;/&gt;&lt;property id=&quot;20312&quot; value=&quot;0&quot;/&gt;&lt;/object&gt;&lt;object type=&quot;3&quot; unique_id=&quot;35830&quot;&gt;&lt;property id=&quot;20148&quot; value=&quot;5&quot;/&gt;&lt;property id=&quot;20300&quot; value=&quot;Slide 17&quot;/&gt;&lt;property id=&quot;20302&quot; value=&quot;0&quot;/&gt;&lt;property id=&quot;20303&quot; value=&quot;Andrew Michelmore&quot;/&gt;&lt;property id=&quot;20307&quot; value=&quot;624&quot;/&gt;&lt;property id=&quot;20309&quot; value=&quot;35935&quot;/&gt;&lt;property id=&quot;20312&quot; value=&quot;0&quot;/&gt;&lt;/object&gt;&lt;object type=&quot;3&quot; unique_id=&quot;35831&quot;&gt;&lt;property id=&quot;20148&quot; value=&quot;5&quot;/&gt;&lt;property id=&quot;20300&quot; value=&quot;Slide 18 - &amp;quot;Theoretical Density, ρ&amp;quot;&quot;/&gt;&lt;property id=&quot;20302&quot; value=&quot;0&quot;/&gt;&lt;property id=&quot;20303&quot; value=&quot;Andrew Michelmore&quot;/&gt;&lt;property id=&quot;20307&quot; value=&quot;625&quot;/&gt;&lt;property id=&quot;20309&quot; value=&quot;35935&quot;/&gt;&lt;property id=&quot;20312&quot; value=&quot;0&quot;/&gt;&lt;/object&gt;&lt;object type=&quot;3&quot; unique_id=&quot;35832&quot;&gt;&lt;property id=&quot;20148&quot; value=&quot;5&quot;/&gt;&lt;property id=&quot;20300&quot; value=&quot;Slide 19 - &amp;quot;Theoretical Density, ρ&amp;quot;&quot;/&gt;&lt;property id=&quot;20302&quot; value=&quot;0&quot;/&gt;&lt;property id=&quot;20303&quot; value=&quot;Andrew Michelmore&quot;/&gt;&lt;property id=&quot;20307&quot; value=&quot;626&quot;/&gt;&lt;property id=&quot;20309&quot; value=&quot;35935&quot;/&gt;&lt;property id=&quot;20312&quot; value=&quot;0&quot;/&gt;&lt;/object&gt;&lt;object type=&quot;3&quot; unique_id=&quot;35833&quot;&gt;&lt;property id=&quot;20148&quot; value=&quot;5&quot;/&gt;&lt;property id=&quot;20300&quot; value=&quot;Slide 20 - &amp;quot;Densities of Material Classes&amp;quot;&quot;/&gt;&lt;property id=&quot;20302&quot; value=&quot;0&quot;/&gt;&lt;property id=&quot;20303&quot; value=&quot;Andrew Michelmore&quot;/&gt;&lt;property id=&quot;20307&quot; value=&quot;627&quot;/&gt;&lt;property id=&quot;20309&quot; value=&quot;35935&quot;/&gt;&lt;property id=&quot;20312&quot; value=&quot;0&quot;/&gt;&lt;/object&gt;&lt;object type=&quot;3&quot; unique_id=&quot;35834&quot;&gt;&lt;property id=&quot;20148&quot; value=&quot;5&quot;/&gt;&lt;property id=&quot;20300&quot; value=&quot;Slide 21 - &amp;quot;Polymorphism &amp;quot;&quot;/&gt;&lt;property id=&quot;20302&quot; value=&quot;0&quot;/&gt;&lt;property id=&quot;20303&quot; value=&quot;Andrew Michelmore&quot;/&gt;&lt;property id=&quot;20307&quot; value=&quot;628&quot;/&gt;&lt;property id=&quot;20309&quot; value=&quot;35935&quot;/&gt;&lt;property id=&quot;20312&quot; value=&quot;0&quot;/&gt;&lt;/object&gt;&lt;/object&gt;&lt;object type=&quot;8&quot; unique_id=&quot;14912&quot;&gt;&lt;/object&gt;&lt;object type=&quot;10&quot; unique_id=&quot;23450&quot;&gt;&lt;object type=&quot;11&quot; unique_id=&quot;23451&quot;&gt;&lt;property id=&quot;20180&quot; value=&quot;1&quot;/&gt;&lt;property id=&quot;20181&quot; value=&quot;1&quot;/&gt;&lt;property id=&quot;20182&quot; value=&quot;0&quot;/&gt;&lt;property id=&quot;20183&quot; value=&quot;1&quot;/&gt;&lt;/object&gt;&lt;object type=&quot;13&quot; unique_id=&quot;23453&quot;&gt;&lt;/object&gt;&lt;object type=&quot;12&quot; unique_id=&quot;23456&quot;&gt;&lt;/object&gt;&lt;/object&gt;&lt;object type=&quot;4&quot; unique_id=&quot;23452&quot;&gt;&lt;object type=&quot;5&quot; unique_id=&quot;23454&quot;&gt;&lt;property id=&quot;20149&quot; value=&quot;John Fielke&quot;/&gt;&lt;property id=&quot;20150&quot; value=&quot;Associate Professor&quot;/&gt;&lt;property id=&quot;20151&quot; value=&quot;john fielke 2010 b.JPG&quot;/&gt;&lt;property id=&quot;20153&quot; value=&quot;john.fielke@unisa.edu.au&quot;/&gt;&lt;property id=&quot;20155&quot; value=&quot;Over the past 25 years Assoc Prof John Fielke has applied his Mechanical Engineering skills to agricultural machinery research and design in a range of fields from tillage and seeding machinery for broadacre agriculture; to fruit and grain harvesting, dehydration and processing.   John’s work was been undertaken very closely with industry with many of the outcomes now used day-to-day by farmers and industry.  John’s work has been recognised with numerous awards, such as the 1988 award of Australia’s National Energy Innovation Award for Outstanding R &amp;amp; D leading to the Efficient use of Energy; the 1994-95 Engineering Excellence Award for Manufacturing Facilities; and the 1999 BHERT (Business and Higher Education Round Table) Award for Outstanding Achievement in Collaborative R&amp;amp;D in conjunction with Horwood Bagshaw.  For 11 years (1997 to 2007) John was Manager of Research and Development for Horwood Bagshaw (agricultural machinery manufacturer) on a part time basis.  For 3 years during 2002-2005 John undertook the role of Dean Research within the University of South Australia which has involved leadership in research and research education for the Division of Information Technology, Engineering and the Environment at the University of South Australia.  He has a Bachelor of Engineering (Mechanical), Master of Engineering Science (Agricultural) and a Doctor of Philosophy.  He is a Certified Practicing Engineer with the Institute of Engineers, Australia. &quot;/&gt;&lt;/object&gt;&lt;object type=&quot;5&quot; unique_id=&quot;35935&quot;&gt;&lt;property id=&quot;20000&quot; value=&quot;0&quot;/&gt;&lt;property id=&quot;20149&quot; value=&quot;Andrew Michelmore&quot;/&gt;&lt;property id=&quot;20150&quot; value=&quot;Research Fellow&quot;/&gt;&lt;property id=&quot;20151&quot; value=&quot;AM pic.JPG&quot;/&gt;&lt;property id=&quot;20159&quot; value=&quot;uls-blu.jpg&quot;/&gt;&lt;/object&gt;&lt;/object&gt;&lt;/object&gt;&lt;/database&gt;"/>
  <p:tag name="MMPROD_THEME_BG_IMAGE" val=""/>
  <p:tag name="MMPROD_35935PHOTO" val="/9j/4AAQSkZJRgABAQAAAQABAAD/2wBDAAMCAgMCAgMDAwMEAwMEBQgFBQQEBQoHBwYIDAoMDAsKCwsNDhIQDQ4RDgsLEBYQERMUFRUVDA8XGBYUGBIUFRT/2wBDAQMEBAUEBQkFBQkUDQsNFBQUFBQUFBQUFBQUFBQUFBQUFBQUFBQUFBQUFBQUFBQUFBQUFBQUFBQUFBQUFBQUFBT/wAARCAHC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g+7RXK2fie5s9kV9FvT/nsldLbXkV5F5sUu9P9ivnIyO0sUx0+en5b/KUbP9urLGf8Bo/jp/8At7qPvr96gBn8FH8FNd9jbd2+pfm20AN/h+amPTnof+9VgN+V6Pmpx++lNyv9yoAKY7/PUvzPRQBn6kn+hy/3K53/AG66XUkX7HL96uc+4v8AfpRiAf8AfNH3/wCGiimQG+hNv3qPm2fdooAKPuf/ABFHy+9H+5QAffo/g/ip/wDHTKADf8v+/RQn36H/AL3zUAL9xKT+Oin/AMFADP8Acpv3Klpjp/s0AH3/APbo/wC+Xoo/ztoAbRs2L/v06m9loAKYnz0//co+bdQAz5dr/LQ9FD/7NAA9Gz5vu0Ufw/8AoNWWGz+7TNn36fRUEBv+X5qY/wDdp6fe+WigA30zr/t0+mUACPRQ9H/fVADdlD/d20bP7tOf50+alECLf/yyZd6UxPPs28+xlb/aipsL76cn7lty1wxkdHKdHo/i2K8fyp/3Mv8At1uo6uu6vPZraC/+98kv9+pbbXr7RP3U7s8X8L/fro9oc3LynodM2VmeHtSlv7d5Z2V9rfLsrW3NW4cxXm/1tSp935qrv/x8CpUTdQaBR/BRRSiAfwUv8PzUndqNlMASihPkpY/vf7FAFTUv+PKXdXMvXR6l/wAeUv3a5yrAPufeo/h+X7lPo2rQQM/3Kf8Awf36HT/apn+5UFj9m+hP9qj5qHSrID+OmU/5aPmqAGfff5qN9Pb7lM+b3oLF+4lO+581Mf7u7dT0oIGb6Hp+z7/+xR/H/t0AM7tQ9Dp/eo/goAP46bvZ/wCGnU35qCw/3moRKP8AgNFBAxvv09Pko/hdaP4KADZ870zfT/vpR/D8tADKN9P2UxEoAPuPR/eo30f7FABRRQnyUAFM7rQ/96j7n3qAD/co/wCBUfN70UAUkqVH/wC+Kqo/8W6rCP8AxV43MdAPDR5yzJ5U/wBypaimtvO/hraMgIbaa58PT+fbNvt/7ldnoniG21iL5W/ep95K4pHltvvfOlQ+S1nL9ptm+78+yuiMjGUT0t/9b/wGrH8H3q5fw94qXUtkU7qktdRXVEkKYlPplMsNnyUfL70fwUfw7qAD/vqijp/sUbNn3aAKurf8ectc5XQal/x4vXP7/koAKZT2+/RQQMR/7336E+f5vv0+mbKCx/39u6j+LdTH2pVK/wBesdNXdc3kFsn+21LmIND/AIFTOn+xXD3Pxm8IW3/MctPk+981UrP49+Cry6eKLXIN6/36fMRzHpH3/wDYSmVj6b4q0zW1/wBDvoLn/cl31ppcxP8APuqOYrmJafTEf+GhP46s0Hp93dR8qN8336Z/t0bz/eoAfTPm96P9vdQ9BAff+Wm/981LTN9AB/wKm7Nn3qd9/wC7TaAD/gLUU75v+B035U/36ACj7lG+j5fkoAH+5TET5/7lP/jo/g+9QAzZ8lC/cp6JQ/8AdoAZRT6N/wD3xQAz+OmU/wC+23/0ChP92rAP+BUx0+bd/dp6fI1H+79z+/QBzlnNv2bWrThrh9K1WWGVFbdXa2fzoj140o8h0F5Ep2z/AClPtk31L5NSWUprbetZ7pLDL8rb61fufeqKZK1jIDEubZoU+0wfI9dX4V8YfadlreN/pG35XrCeHyW+/WfqVhs2XMDfcreNQxlE9dR6Erh/B/jNbxEs7n5Jf4Xeu4/4FXYZB/HTKNnz0UFRCin/AO3THoGVdS/48pq5yuj1X/j1fbXOfcoAY/8AtU//AH6Y7/L83yJXkXxL/aH0PwTFLBZyrqWoL8mxG+RKAPVby/gs4nlnljhiT+N2+5Xi/wARf2pfDnhLfFprLrF2m5Pk+5/33XzV8S/jf4l8fs6yy+TaP/y7xfIlea/YGuXRV3b/AOKq5S/Z85674q/au8Y63viguV01P+nRf/Z68s1LxzrmpTvLc6hczPL97fK1RQ6OzvK38X9ypYdKZJfnVav3YlewMd7yd/4mpqX8+3du+5XQal4b2Sou7Z8u9aqf2Iz1cZQK9lIbpXjPU9Nl/wBGvJ7b+9sZ0r0/w9+0z4s0qWJWvFuUiX7kq/wV5kmgy7dzK1MTR5U37WqJSgT9W5j6o0H9rrzpbRdQsVSJ/wDWuleq+G/2hPCviGXykvvs0v8Acm+Svgt7C5h+ap4blrb/AJb7H/uVjyx+yRKhOB+mFhrFtqUSNBOsyN8/yNV1HR6/Orw98Tta8Nv5tnqciI//ACy3fJXsfhX9rS7hlt4tXgifzW/eyxfJtSn7xjLmh8R9a7FT+KiuM8H/ABI0XxnAkun3Mbp/crsEdfv1nze8EZcwb6P9un76N/8ADWgxn3PvUUffej79AA7/ACUUUUAG/wCSm79i0fx0ffoAP4Kd9/8Ahpv8dG+gA+XdRs/26H/2qMf7fyUAD0yn0z+CgA+/R/H92jZ/FRQAyin0fLuqwOMv/Dbb/wB1WnoLtCvkT/62tV0V0+b7lZtyiwvuWvMl750G7ClW9m/5a5+21LY/zNXQQzLMn3q5+QOYheFk+aq/8f3a03Tf/d31XdNtBZmTQ/7NVUTyX2t9xq0pkqvMny1rEg5fUrNrC68+D7m75a7vwZ4qXUovs0/+tVf4/wCKsea2W8ieKVfvVy80NzompbomZH/9CrppyMZRPbUeisLwx4kXW7X7371fvV0H3/4a6eYjmBPu/NTN/wDDT9mymPt3URNCrqu5LB6808c+P9K8DWD3OoXMSPt+WHd871F8e/jZp/w30OW2ilW51u4XZFb/ANz/AG6+F9e8T6v451R7zU7mW5bd9z+7UcxrGnznoHxU/aE17xncPbaU0+m6Yy7PJRvnb/fevIrmwZ/3sv3/AO5XRQ6DL5XzM21vu1bh0GWaX5V+euf2sTvjhuU5ez01X+9/HW3Z6PF97yt7pXRWHhvyX82eL/8Abro7PQYnfc0TI/8AsVnKr73unZGgeZXlt9/bFsf+JP7lXbCzV4v3sXnJXpFz4Pa5t/3sUEz/AN9Ku6V4MuUTbBZwfL/G9X7Uv2EuY83vNKtbmJJYv3P93zqnTwkv2fz9u/cv3Er1R/h1Kn73arv/ABfLV2HwH+6+bckv9+sZVzpjhpHir+Hmhn8ryv8Adom8PfJu8r50/uLXuCeCd/3v3z/33plz4M/6ZferL25t9WkeKXOg/wCixL996x9V8GMj/wCqbfXvcPg9rO6eVoN7/wAKf3KiufDDbH+WiOJCWG5/iPme80eWzZ90DbP79Zk0Pk7JNrJX0bqXgnfb7fI+9/HXlXi3wZc6bK+1d6V3UMXGfuyPNr4Ll96JymieNtV8PXCS2N9JbbW+bY2yvqb4S/tMwaq6WOtT+T8q7X/vvXyJc6a+75vkf+LfVdHn026/dSt8v9yu/wBnGZ89Uoe8fqVpWtwarapLE3yPWhv3/dr4t+BXxsn0Se307UJf9Cf5N/3nr7C0fVYNStYp4m3o671rD4DHb3ZGhR9yj79L/D8tUaCb2RH/ANqjr/t0bKNn8NBYO/8ADTdlOpv+xQQH8f3qKd/HR9+gBr/cpnzVL/sU2oAE+SmU/wC/Q9WAf8Co30fNTKAB6ZT/AOD7tFAGZv8AkrIv7/ZLtb7lbvkr/FXM+JLNvkaLdXk05HXyj4X86X+/urVs9Sazb+/XFWd/Ojp93/croIblpov4a7eUyO2s79blflq66fJ/crhLC/lhlT5q66zv9+zdXLUp8hUZDJk2Ju/gqv8Afq7c/wCxVLf/AA1ESxnk1X1KwW8tfu/OlaaJv/8AZqlSFt71tEg4TTb+fR7/AM9fkVfvJXrOiaxFrFkk8Tf8Arz7xDpTW0/nr9x/vU3w9qsug3qNu/0WVv462jIiUT1KvPfjH8WrH4Y+GrieSVZtQl+SC3/jatjx545tvB/hqXU5ZV37d8Sf36+BPG2vXnxF8Sy6nqtzv3/dSt+aJdOlzGVret6n4/8AENxqeq3TPcXDf5Su18K/DpZvm8re1P8AAHgZbm6+aDe+7ZEn92vpjR/hLeWempcz2zIn8L/wVw1Kn8h6uGoHik3gxk2Kvzv/ALtPs/A0ry/vVZP9uvYNS8PRWcu1V+eoYbNUbbtrzpe6e9Tw3McBpvgZXZFXc6f7ddrYeCYEtfmiX/crdsLaJGf5a07OHe33tlTKR2RoRgYmj+CYrmVN1sqQ/wAKbfuVu/8ACErDF+62pF/cRa6bQUiT/lqv+5WleXivFt2qj/w76rnMftnnVzoK229lirMvLP8Auxf98V31yiPE9cpeW2xn2s3/AAColI9KlymIkPk/eXfvprpv37q0vJ+TZ8rvVd7b5N33Kg25THmtldUqk8Py7q2HRkV6z3+7u20cpHKZk1sr/eWsDxD4Yiv4Hrqv4/4arzfOjq1XGJxzPmrxh8PWhldovkSvOrzR5bOd/lbZX1h4q0eK5tX+X5a8R8T+Hmhd9v3K9KhiZfCeDi8NH4onm8N/LZyo0W6vpj9nv4u/Zp00/UrmV0b7r18z6lYS2zbWZv8AZq94S1ifSryKVZfuf3K9WUeeJ8rVpn6b2dzFcxI0TfI9WP8Ab215V8GfiRB4n0m3gaX/AEhV2Mj16qj70/v1jExjLmHpu+emP87fLR8yfeorQ0Cm077/AM1H/AaAGpRTvuU13oAdlf7lL/D81Mo+bbUAD0UUP/3xQAyh/nof/vih922rAZ/wGjez7Kf/ALdMoAekP8P/AKHVTWLDzrV121sbNi1E6fLtrxTuPF9Vf+zZd3+1TbbxD5Oz5m2Vf+IWmslw+1W/v1yttpVy8Sbk2V2xqBKnE9C0TVYr9vl+/wD7dddbO0L15T4bSezuE+b+KvTrN/OiRt1bS984/egaqXKv9779V5nXfVffsf5ae8zVzSplxkaFm9attDv/ANuucs5tkv3t9dto8KzKlOMiyjqWlLeWrqyrXn81stm0ttefcX7rvXvdho63MW3bE/8AwKvHPj9o/wDYmiS3Kr8/3Kv/ABFxjznzF8bPHk+q/wDEoibzooP40/v15l4e0qV22rFvldvl310dzDFeXTs3yfN8yf3q6XwZpv2m88/b93/ZrDmO+EfsnqHwi0SLSnSVlV3T/gdfSE3jmz1WLyrmJkSL/VRJ9zdXz5oM32NU2t89br6xL/D9yub2h6tOgbPiFFeeWX/viuehm2XH/oT1XudSlmb5mpqI83zVjL35HvUom19si37lX5KmtrnfL8vzv/crJhT/AEf5qejqn+/uqeU25Tq7a5Z33fcomv8AfKm5qxLaZXZ/l+envNK/zfK9EaRHKac14z/L9yqM27d95f8Aaqp9p3vt+5T3Rn2bf+BVfszb4QRPn3bvurVS5f5X+appn+9VSab+Fl+SqjSKKk0Oz+Jnf7+yqU0Kov3NlXd+/ev/AKHVe5RXX72/ZR7IcjKufv8Ayt8lUt/312ts/v1dd96/d+Sq+zZ8tZSOOoZ95DvVlevNfGelK+9mX/vivTbnb/DXJeLbb7TA/wAta0fiPNrx908B1uz2M6sq7P4axYbBoZ67rXrNX3q38NcvMmz5f++Xr3qUj5irE9j+A+sSw6tFAzfJu/jr7AsH326fx/LXwV4A1Wew1S1l+58/36+4vB+pLqWiW86tv+X79R8MjzZe5I6CmfLup+/5Nv8ADTNn360JCj7lD0fwUFhTadtam7/71QAPTvuU3fR99KADZRRQn+1QQH3KZT9lMqwD5v4mo2b6Pv8A/fNFAGrs+XbUT1L/ALdRO9eIdxy/iew+0xblXe/36yrCzieL5l/77rsL9FdNtc/DCts7qlVGQSMz+zVSf5VqxM7Wc8TLu/uVpuiv81Ub9N8Hy/w/7VdEZcpiafnK61FNu/h+eqmm3O+LbVub5/u11fHEyCF9kteheEnV5UXd9+vN33V1fhK/aGeLdt/4HWXKWfSvhLQYJrVJW2v/AMBr53/bYt10+10qKCJUWdX3Pur6I+HOoJc2Tx/8tUr5h/bn1O5bXdJtki2RLattlb+9ur1Jxj7AWF5vbHxhrG22l2qyu9dd4GeJIv8AbavPNVuVfUtv8FegeBtsMSbV2J/frxKnuxPZp/GekI7JF8v30qX7Ts+bau+s9H2KlM+0/K9eefQUomh52+X/AG6sJN/DWfCjI27dVuH5E3bVrTlO+MjQhdXZKsfK77d1Y6Ozv/crQtt21P46uJ0mnZzRWy/Mrf79Sp9z/VferP37E+b50qx9z5W3bP4a3MSxvXf/AHHpk15s+7t/3Kro+yX5t2yj7Ts2f7dZ8pfKTJctMnlfLVeZP3v3fkpz/PvZdtPSFfvfcrQspTJFt3Kq7Kybn98/y/c/i+Wti5dfKf7tZTuu/wCXd/tVnzARbF27VX56z5kVP9itB/vfLVe5T/ZrHlOaRlXKMi1i6rCs1u6ba2bna9Zt58+5afwHn1PhPHPE9n5M7/LXG3MO9m3f79em+MLNrZ3batcLMivL93f8v3K9eifOV48sh2iIyS/Kvy/f2V9gfBbXoNV8ORRLLJ5sXybHr48trnZdbVX/AHa+nf2eNYgm0uWKWJUuFb79bcp49Q9wSj7lCPR/t0yQ+bdvooR/4Vp9AEWz5d1PTe/8FJs/ylFQAUfP/wB90f79FADfuPRs376cn3XWm/coAP46R/v0v/AqOy1YB0/2KZRsoqwNN/7tQu9RPNsqvNcr/dr5w7gmese/+78tW5pqzLy5+T/b/wBitSCp9slT5aHvN6/MtZt5NvrPS82PtZq2A2PtLW3zL/v1sWF4t5Ft/jrknm3/APxdWtNvGS4RV/8AH61jKRjKJ0s0yo3zffp+laxFbXqbm2J/t1S1t2Sz89V+euEufFssNxt3V08vukn2F8Odea0nibzWSF/k3bK+df21dd+2eMIovN87yovlT+7XuHwf8jXvDNleeeu/bsb5v46+av23k8nxvE0S7IorVdz7t+9qn2svgOjCfFzHy+8y/wBpf8C/jr1jwr8lnFtrwpL9X1Lc33N1e2+D7n7TZQtt+SsKp30JfvTuEfzkdWqX7n3VqpZ3K7ttXtm9Pu/PXByn0NKXOCf6r5asI7btu779Q/cH+3U0M3z/ADffrQ9KmSo7OyL/AAf3604U2feZdm2qKfe+Ztn92rfyvs+X7lB0kqQr5u7au+rHzOu5n2PVf7Yz71X5ET+Oh3aZPvVfvkcpMj/N8jLtpnyujszbHqoj/wANWNjJsVV/77p++Xylu2hV4kZt3y1FczL5u1ad80yIu7Y/+xVVLNvNfytzv/t0405B7oO+xH+6lUXTzn2q296sXKMmxZJdlZs21J3ZZWo5eQCW52w7FZqzJnV/mq89yr/eX/Yqu7q6vtrGXMc0jMvH31nzff8Avfw1ev8Aanzbqz5pl20zzapzPi2wS8s3rx65dobzZt+596veby2+0wOvzV4r4hs/serSrt+f+Gu/DSPKxMfd5jEvEZLp5Yv+A17L+z34kW28QeRKzbLhfuI33Grx+Z28rd9/ZW94J1JtN1e3nilaFl+/XdL3ong1I80T71hdXTcrU5H/AN2srw3qUWq6Tb3MTb0dfv1q1kc4fx0In92m05/9qrAKPuL96hf4KKCxXfetMdPkpyP9/wCSm/6z/YqCAT/vik+f/wCwpaN6pQWH3KZ/BT6KsgY//jlFFFWAx5v++KqzTbHqF7z+Gqs158j14J1hc3P36zLmb/Zp81z8u35qou+/5aAKty/391ZLw75d23566BLOWb5fKV93+1WhbeDJ7n5tq7f+utaxI+E5VH+X5lapba58mVGatXxD4VutHg8+WDyYv7+7fXLzTNt3Vv8AERI9B1V1ht/s0vyfaIt614TrDy22qOm9vlavU9b1hbzwlp958v7hvKZ91eX+J386fz1bekta05D+yfSv7M3jCL+yb3TJZ282JkuFevGv2z3b+3reVrn7T5sX93ZUXw01uLRNXilnZkiZdjbFrjv2jdYXW9R220sjpEnzO6qmyjljzcxWGlyy5TwB3i81Nv8Aer3jwM6po0Tfx189J5u+Jdu93avorwMip4et1+/8tXW+E7KH8U6q23b/AJa1k3Qp5W7733nrPsJok2fN89WHuYkd93z15x9JQJXm3/L/AAU/eyf7dZk1/sV9tUptVlRv9bWsaZ3+1jA6hJmRPvVpWH775Wb5686fXpYZUVfnq3beJJ0b+L5/7ldMaBt7aMz0i28pLrazf8Aq7M8CIn+q3/xV50mvT3PzSvViHUvk2szPV8vISdrN5FhF5qt53+/VJNbs3uP3rNsT+Csz7Y01n96sKZJUep90s6h/Eltu2r/D8qvWfeeM3tt7Ktclc3P3/m2f7FUbm/WZ0X76VsYSlyGxc+M57zezRbE/v/3qqprEs0vzKz7v7laGj+Er7xDcIsFjPc/7CRNXT634VtvAcqW2py2yXW3f9ninSV0/75qo0JTOP6z73LzGFbTSuu6Vaim3JvZd3z1FeeJIEfbFY3ez+/5VZ3/CTwb/AJlnT/firnlSLjXJrl9+/wDgrPT5/l3fPTn1W1ufmilV6ms7PfvauXlIqSjMbs/dferzT4l2EUP+k/Kj16Vf3MVnE/mts/26898ZvLrFvuaJfsi/dT+OX/gFaUo+8cFb4Tyya/ldH8qL7v8AHXV+BtBvrm6+0+Rsi/26PDejrrespFOqoit8qba9a1JF0TTkWCL5tv3ErrqS5DmweGjXl7x6X8OvGH2aK00qeKNE+4rpXqCPv+9XyZ4Y1K7+3ovmtNvbev8AsV9UaPc/bLC3n/vLvrKPN9oxzLCRw/LKmXab0/2Kdv2UffP+xWx4QbKE+78tFCUFh/B/coo/jooID+Cm/NTnpo++9WAbKKP4KZv31MpAGz/x6ih6KoDn3f8AiqpN/u/+PUQuz/dq3DZtM3yxV4h1mf5MUzfe+arVtpvnPt3Kifw1vWegtc7F8pn/ANxnrqNN8HwQpuaLf/vy/eqyOY5fSvDbXKI3mrvf+DbXW6b4S+zbG+V/72xa27PwrZom7yl/4HsrVTTba2RNq7/9xd//ALPVknD+P9H36DKqr86rvb5lr53mTY0qtX1H4qeJNIlXzV+ZfuJur5q1KH7Nfv8A3N1axl7xUvhMK2vP+JDqumSyrs+/ElcZYTNeab5Tffib5a7K/tmeV5VZvmX7lcbZw+TrLwN8iN92rMeU6jREabSd2351auP+JFnPeWf9/wCSvQNEtvsay+Y37r79VNevLO5tWiWJd/8At1Tkd+Ew1Sr8J8v37tbPErq2xf46+hvAzqnhzT3Vl2NEnz/368sv7b+x9RuFuYlubS8+TY6/db+/Xa+CbC+0f/iWXjSP5Sq67F+TY33NlaVJc8eU6fZSoVPeO2vLxbb+JUrMttbVHfzWVEb++1V9Ytp7m68ixX59u+WWZfki/wDimqomg2dmnnzt50v9+WsYxPSpVfsmzN4hsX/dKzXP/Xuu+rUMMVzB+6trvZ/1yrmn8W2emxbYIo/k/j3bKxNV+Nkulb1Vmf8AupEtdNOnL7Jcqkfikd7Npuz70Fyny/feKm6D4eudY1T7G2oWWjxbWl83UJXiT5fm/uferzy8+LU82l2V9Pcq6XTSp9nt7xHli2/30/h/2a09N8Z3M1vFKsrOsv8ABcLXZ7Pl+IxjiZSl7htf8JDFYXXlT/J82zf/AAPXR21/BebHj+f/AG65qaFdbsHlaLY9ci/ipvD0tvBYxTvdu3713ZXi+/8AJsT+GuepT5zs+sy+0e8WcO+1fd/wH5qz9SmWzd1bbVfwTrd5Np3/ABM7GyuXdfldLqWJ0/75rgPiFf6nolhLfTz/AGlE/wCWKbq4uWR6UZS5OblJ9Y1jzrp4l3Pu+6iVS3tbfv55fJ/jWKGua8Ja9HrE6eb+5ll/gSul1XTZ5p0gtomdtvzO/wBxK7KceU8vm9sMTxPK+9p52RF/2t70W3xRV4LtrOxWZIF/ezXEqI/3/wC5/FU2m6D9milVpWd5V2M+37laWj/BzQbn97PEszt/fauqnLk+I5atCX2TlbD4hNrc77oGTZ/zxat2HxCvm7Vlldv7kq12Fn4M0zR/lggjhT/dplzolnN8qxRu7fxutYVJRLpU5Rj7xlPDbX6pu+T+9Ve81uLw8nlTzyojt+6R7N5X2f8AAa6jTfBi2y7m276qX8P/ABUNpAu13WJn3vXFzRL9nI437TqfiHVElW2nhtIvuPKu3d/t7K0dS0pYbOX+OXb8z10k25Ivm/8AHKzLlFmWseYiVPlkcF4Js2TVpWl/hb5q9L+wLc2Dzysryt/B/drn0hg0dnl+ZHb79dfpVtFNYI0Tr8y/x1VSXNHmOzBR5JHBWdtLpupbtv8Aqp0r6V8EzedoyL994mdK8F8Q6b9ml3L/AB17l4A/5Az/AO99+tYy5uUjNo/u+Y6j/gVG/e1Hy+9P/wDQ66j40ZRS/wAPzUlAB/Fto6f8Bopv8FQQFFOpv8dWAbKR/v0uyj/coAE+T7tH3/vUUz+D+GgDmvDcK6qieV5b/wCxur0PStEVNjNbK6MteCfCXxsz3SQM0aI3/A6+ktNmZ0T/AFX9/wD1VeNy8kjWMjQsLCDZt+zKj1eSH7ir8ip/fldKx7nWJbZflgi2f7DViXPiqd/9bHsRf7ktV/iGdhc6ksMT7bxfl/20/wDZq5TWPFTQt8s8Tv8A8Arj9Y8Q/af+er/3Urmpplm+Zlbf/u0+YXKbGt+Np7zfF5Uex/403V55qu197f366iGFX/265Xxg7abP/v8A8FFOXvFyKMLq77fv1yHiezW21a3nXbsR/uVoTawsLea25E/21rmvEmsLMiNXfymMZHX3+qslh+6X+GvKn1u+sNSdnZpkll+ZHrYTXpbnyomb5NyUzW9KZLy4i2sjxbH+7RGJ9PlPwyiUvEiLqVxZNtZ33fcrsLD4b22sL9ue81C2unVU/c3T/wDoFY9tYfabi1Xb/wAtfmr0qz/0NUVdtKPwhi48tU5fTdK/se11Cx3TzPbz/fdt77azbyzublPLiVtjNXS3Pmp4ged/+PS6iRG/3l/+xrT/ALHtrmLa33P96submCnROEh+G9i8u6eVnf8AuVeh+HWizf6+KN9n8D10s2jz2y7baXen+389V3s7lFT91Gj1tGqdnsJGFeeDPDVgr/Y7GJ5V/wBmqP8Awj1nMm1l2bv4K6B9KuXT/WrC/wDF8tN+wNCm1f3zt/HXT7UPZ2+ExL/TV0HRrv7HO00rL+6idq8HsLbUL/xVaRTqyP5+9kdt9e963Da6PYS3NzL8/wDf3VwXg/TYv7efUpV2Syt/H/BUe25Yg8NzHtXh6znhskX+BFrE8Yaat/pFxBKrfOtdLo6N9leVfkRqpawmyLzf/HK82NX3j6CEPcPnfR7O+sNbiggbyfKlXc+2vc7O/ne12zxb0/2K4/VdHW5n89V2Tbvv10ej+IfIRYtQibft2b9u9K7Pa80Txvqns6vP9ksQo00r+Vt2VpQvPbJ93/vhqms9S0q52bZ4P++tlWnudPRtzXMaf7e6j2nMX7KMvtDYUnvG+ZlRGrXs4YLbZtXe/wDt1hf29pVtsVbzzn/uRfPViHW76ZnSz09nR/8Alrcfuk/+KrKXNM1jSidQ6Lc/ulVnf+HZXH2e2bUru+lVtjfuot/91f46vfY76adJby+3unzrDb/ukT/2ZqSa2+V6zlEiUTNvN0KOtZm9XX73zVp3nzwP/fWsT7jf3655HBULENh9sdPm+R607bzdNleNvkqpom14pd22ma3qS/akVW+f+5XdT96J34T3vdNbxJbRTaTbyrtd91epfD1N+go3+01eS75f7Nt4G++7b9lexeBofJ8PWis33131MfiObOJclHlOg+XalH8XzUfx0V0nxQf31o++33qEoT5KsAo/joooAaj/AH6P9ynfL70379QAfL89HZaKZ/dqyB/36Z/srRRQB8K/D3x//Y+oxM25Pm/javsLwT8ToLm1Rml/h/vNX5v2GpNDKm3/ANCr274b+P7lIEiZp5vm/glSlXoe9zAfcr+MPtK/upf++GrEv9SluX+Zmd/9tq8/8E+If7Sg2/M7/wC21dm6b/4a8ap7vxHREozbnbd81NhRn/hrQe2V2+9QkLbvu1hzFkMNt/FtVK4X4rwtDaxS7a9ITYn8Fcv8QtN/tLSZV+58tawl7xcYnz1eX7TP8v3/APdqvcpLNFV3TbD/AE+WL5nro4dEXZ93/wAdr2IHJ9o4y20dvkZv4fn+eutv7lbm/S5lZf8ASINm/wD3a04dHVP4dlMms/uRN86I2/e9aHr5XV/e8siLSofJR2XbW3DeKnlRyfflpiQ2lnpLzrOv2jds8mq6PEkVvsX5HasOX3T38bGPLzFmaZprpIlbYi/Or/xq1R/ab6z3xfLfxN/G7bX/APiar2e6aeVv4auwozypubeq/erLlM8NHnLf/CQxIv8ApNjewv8A7cW9P/Haq3PiTT0l/wCW+/8A64N/8RW7Z3KuqKy0yaZkf+F3o5T1fZv+Y5ybxPA/+os9Quf9y1aqV5qutXivFZ6Yum/9NbuX/wBkWume5bb93/viqmpW2xfmbYj0cwez973jzrUtHleVJ7m5a8uP4d/yIv8AuJRYWH2a6Rfv/wCxXRfukZ/3X+wr/wB6qyJvuNzLUSkbRidzojskHzf8BRKz9Yh376m8Mbvn/jTb/HTNY/1v3qw5fePSjH3TnIbPZ5v9+tC20eVG+VqihhaaVf8A0OtO2fyVqzgkSw6Oszp59tFNs/vxVafRNMT5v7Ptv+/S1S/ttraVFk/8frVttbgudi/xr/s1vTM5e7IIbZUX91Eqf7CLV6GFvKRasWyRvsbdvSrU00XlI23/AL4ro5R8xQmRYXRlT5/79Z1y/nNt20+8eLd8zNVKa8+4q/crKREo+6Unh+/u+5WDcp5M7/8Ajtbty6vvX/O6sK/f97/s1xSPEqBYebNvgg++1b3/AAiq2bRTsu90/wBqszw26vqXzfcrrby8Xyt3/odXS5pHfhomVZws8rysvzM2yJK9t0qzWz063g/uqiV5p4Gs/wC0tUS5b/VQNv8Ak/v16rC/yfdrqpng5tX55ezH7P7tCbv4vnop9bHzgx6P9ij/ANAo2f3asA2b9lH/AAKjp/sUR/d/2KgBr0f8BWih0/4BVgO+5TaKZ9w/7FBYffoX7lGz5KfvoIPyfR9kXy/feuj0TUmtmT5tj/w1yKTfJ/t1oWd+ybPvb67pRMj6x+CfifztkXn7Hr6Ptn3xbq+J/gtrDJrNuvzbt1fZum3KzQI27+Gvm8XHkkdUS8+2qkz7H20PN89Z9zNXDE6TYR96bqr6rbLc2bqyq/y/x1FbTM8VSu7bfmrWPMETwWaw+x+KpYtvybq6dLBdm7bWV4zT7B4qRmXYjf7VdBC++3Rvv17dP4TjlH3iL7MqVS1i2Xykb/gFaTuyfe+5VS5RbmKVf7/3a0NqFT2VWMjkNVtpbyL/AEZlSVf4KlsEvraBIrlat21nFuSXb+9T5PnqxrE37pG/gWuc+xnU9rSJLPai7v46swzf3fuVz6Xn71FZv4a0IZv9r7tQZ4aXIdBZzbNn8b1dRN7fe+9WEl5siqX7X8m7d8lWevzmnNc21nE+3a8v+9XJeJNbZ2iX+81Oubzzpdq/JWPrFs0373d8605RiPnNhE32/wDff/Yqrs2XXzVSs9bX7O8UrbH+589VH1hUbdF8+2uf2ci5Siei6DMsKpEy0zWIWeXdt2f7FYeia2z+VOv34q3NV8QvebN23/gFaypHTGuUra22O60/eu6sm81tbbczNsrPTXmvHfyopP8AfrH2Rj7TlNPWE+0z28Ct99qt/Y/JSs+zhbzUnlbe9aszq6/wolXH3DGXNOXMFhrH2Z/vtW1/aqvEnzVxWpQq/wA0TbHqKHXmRXgb5H/hrqIlLlOwmud+9v4KpTPv+aqNtefukaVt7/xbKa82zezNWMjGUyXzv3v8NZV+jebvZvlqxbfvmdlqvfwqi7fm2PXJI82RLoO2G4fd/crb3y6lOltbL50rfwVD4M8ML4ha4lnknhii+RfK+TdXpGleHrHRF8q2g2bvvO/zu9ac0YmP1+NCHLH4i74S0f8AsezSL77/AH2euuh/3qwbD5K27ZK3pnzNWrKpPnkS/wDfNPpn3KP++q6SB/8AB/fplD/P95qKCBv8FFO+b3o31ADd7/eo/wCBUzZ/DT6ACh/4NtCUfNVgFM/26PuUUC5T8kk+fZViFG+T/wBkqvC/zJWhDM38NeqZnqvwZTfrNuvzfer7T0qb/RYlb7+2vjz4J2zTapE391q+wLB/9FT5a+cxvxG9Mtu/zvuqpcuuyrDv/s1SvK86MTpLVs67KvI6f7Wysmzf5dzLvq9v+4qxf8D3VoSeZfE6FUv4pf4P9urulPvsIm/2aZ8UU3xRSr8lVNBufO0uL+/tr08P8JFTc1tnzfdpjp8v+3RCjb9zfcp8zs/3a6DE5fW/9Afz1/1T/erMv7/zoPlauwuYVmieKdVdH+SuSufB8/mv9juVSL7+yVazke7hsbGNPkkYly7Qyo26r1nf/wC1Wds3/K330qK2RoZdu756iJ2Upe8dWk2xUVt3zVn3msbH2xM2+mTPL9n+Vt6/7tZSIu3zW3Voeuathc7PmZvnb52q29zFNvVfkdv43rn9/ky7lqxDNvas5ROqnyj7mzivPllVfl+7Wf8A8I3vXzVZof8Ab3VsIn8P8f8AfrVsbP8Ah2/J/t0Rl9kJHOaVcz6IzxTqzxfwP/BWgmvSTO/lRM/+wlddYWETxPu/3F3rTv7KW2i3LF89b+6cfNM5qz8PSXLfarxf3v8AD/s1bSw8ldyr/FXSpCrxbmXZVd7aLd/fSolI2p8xleTLN97bsoeFt3zN8laE0Oxvm+/WffzRfe+5XEdPOUbyZdr/ANys97NL9NqL5Lr/AB0+81WBP9fKqJ9z5/461tN2zfwt/wADWt4yOaVTnKOlJL/qpP4P46sX8OxHVfnrTs7NvtErVR1Xzf8AVfN87VjUMZe7ENET/Qnl/v1XvH86LdsrVeH7HpcUSp8irWBeOvz7awkc0vciem/DqHZ4eRv+mrvXYb9i1zPgOH7N4ct/m/266Z/92jmPlanvzkWrD/e31twvWPZp/s1sQ/crtpnOS7/9j5KKKPl+581dIB/sbaH3Ublo3/7FBAD7j0bKb/BQ+6gsH+daNlHT/YopcoBspmyn/wAFH/odMBnzUfNup70x/wC8tQQfkbDCyfKzf7VaFs/zptWuqT4aNeeCpdagvN8qyunkuuxNq/7dUtH8E31zpcuoebbPFB96KKX96v8AwCvYvEz5ZHsXwHtme/il2/JX1hbbUi/4D9yvkj4IeM7az1JLa20q7ubj+/uREr33/hZGxfm0idP+26V85i6cpyLpyO9d/wCHcvzf7NUrza6bVrmbbx59s/1WmTv/ANtVp/8AwlXzfNply/8A21SuHkkdPMdRYbdvzfwVb2Ltf7uz/erj4fG0Vt8v9nz7v+AVof8ACSed93Trn/gCo9HLIDM+Jdmz6cny/wDfFc/4ehZLBFb5K3tY1iC5SJZYpYUZv+Wy1mfbIklf91L/AN8/er0KHuESjzGgn3P/AIih03/MvyVXhuU2/wAX/fNSvcqj/Kzf9812GRE8Lb/mben+3UL/AHvl+5/GlWPtkDtt3fP/ALtVbiZUXarfJu+/USiM4LUoFs9ZuF2/xb1qveWzJcJKy/I1bHjCH9/b3n99djVXtk+32Lwbl37floPfw0uaJsWFtFc2e1V/hqi+iS/Y/K+5sqx4Mudj+VL/AAV2tzpqvBuVd9ZH0NL3onjGvTNoL7rlW+z/AMUyLv2Vn23jDSnl/dXkT/8AA69N1jSormB4mXen9z+/Xi/jP4VwTf6TZxbH+8yf3a1jy1PiNpU5cvNA72w8Q2zun73f/uVt22txOyKv3P79eNeBvI03VHs9Xgbym+6+77le1eD/AA94e8SPaNBL8m50lTzfkarlQjE4JYp0vjiXrbxOlsifKrp/vVPD4tg+95S+bXYf8Kl8Lvf2nlQTonlfvYvPd0Z/4HT+7WhefCXwum1Fs/Jf+/5rVXuxMfr9M81v/Eium1ZVhf8AhrP/AOJvqVu89nBczRL96WKL5P8AvqvorR/BPh6ws38jTLZPl2b/AClrP1XW9D8K+HPsbXNtDaLvfZu+RKxlIPr7+zE8FudH8RzadFctthSdvl3t89cJ4zhbTVaBtTkvNQ83YsUVd345+Iv9t29vZ6L87792/Z8lZXhvwrF9q+2Xzeddu2/56KcuT3pHT7OpWj73unM+CfhdOk6avqrSzXT/ADrC7fdr2iws1RU/2V+WokhX/gFacM32bYu2sakpSN4xjSjyxGXLrbRbNq1zUz/bL1Fb+Ft1bWt3jbtu75KxbP55/M2r8tYmdaXuljW7lUi27tlco7tNLWnrcyuz7m+eq/h6z+36zaQbd++X/wAcrGXxHn15csD2fw9bfY9GtYv7sS1rfx0yFNiotTRfeojE+XL9n9ytaHbsqjZw1op9yu+JAn8dG+j+Cm1uA7+581Np1H8f3aAG/co/g/2KPv8A+3R8z/7dAB81H+63z0f8Bo/goIB3b+Kmf7lH8H3qNn96gA+aj79H/AaZQB+cs2lX0PgO7vF89Im1GKL/AGH+R6xdN0q8mTyop5Uil+9Cjffrst95c/DTUNsq/ZLfUYHVP+APv/8AZKxNB8SLZ3CMyr8ld3vcvumtSUeY9Y+GPg9fD1u99t2XDLsVK7CZGe3fbWf4Yv8A7foyS/3l/grYh/iry5S/mJIvDFzL5sq10Duux/l+SszSv9Dun/uPWq+11fb89cUpe8WYvnf6Y6/7VdrbfJap/u1x6WzPePtWuwR/JtU3ffp1PhFE53xz8+lvVbR7lbnTopUXYu3ZU3jD99Yf3Kr+HoW/smGumh8IVDdRNkSf7VMfbs+eraQr5VMeHetdhkV9+z7qVFN/qJfl31Yf5Kr3Pzoi/fT+/WcgMXWNN+36NKv8aLvWuB0rUmtp3WVvuN8teseTsXbu+SvJ/FWmtpWqOy/c3fwUcvMephKv2TbuXazvIryBm+zy/fru9H1jzrXbXnWiX66lZPBL/GtaWg37abK9nL/DXP7x71CodXef8fW2sLVbZX+ZVX/aStWa5WZPmqpMn7p1o5j0oyOK1XRLO/tZW8pUlT+OsnR7C+019unzyQu3z/JXUXltLbO8qrvT+5Viw8rerbVT/crqjI2i4OPLMmh8Q+LE2RfaW37fvov3KJtV8VTWvlNq9y/zb/7j1oI8vnpt+5V1LxUf5nXft/u0+X+Yj2VCP2DHd/Et5FE39p3v3f8AnuyVlXPh7fdbryXznX+N/nrp7m8vLn7rf98fw1B9m2P5rfx/eqvdOyPsox+ExIdE2S7oNuz/AHa6WzRPk2rVdE+fbF9ytCGHyV/3q4pe8YylzF1NyRU37fvb/c/v0zzti7V+/wD7dZ94/k7FX53rCUjjqSC/m86XatV5pvsECfN89T20OxPNZfnrG1iZpvlbdQcfMZlzNvldmau1+FGlfab+41Bl2JEvlLXnu9nl8pdybv79e++BtEXStGigVlf5d7f71Rynj42ryx5ToE/3au2dt9z5fv0+2sPn3Vqw2apsreNM8gLaHZUtCUV0mIP/AHqf8u/71M376f8AcqwGOn+1R/sUPTey1AB/v0bP9uj5ko/3fv1ZYfcSjf8AJRspnl+1QAUUfcT5f/H6P4KsA+/81M30Uffegg/NCzs7xPA2t3m2T7J9ut4lfd8m7ZL8lYNm++VP/Hq77XvBl9pWk+NbOWePZp2pqmzd977/AM6f8B2V5vpr7JdrV7BhU90+mvhvc/8AEhiXcuzbXXWD75X/AL9eb/CjUlfSPKZvnr0LSn3y7lavBqR96RcC8/yS1ahuWRKi2b50WtVNN+T7uyuI6ivpX75pWVa6VEV4krn9NhZGuFrobP8A1X+xU1RROX8bf8eb7f8Ax+neGE36XF8v3aPHn/Hr/uLUvhjamkxf7td+H+Eioae9ttRPu2/K1S7G+6tRP/s10kjH+f8A2HqJ0Xbu/iqWormaK2geSdlhiiXezv8Aw1AGTr2vWPhvS7jUL6XyYol/76evFdK8bS/EXVtQlZfJRf8AVJ/cWuE+NPxObxnrf2axZv7KtW2RfN/rW/v0fAqZZvGV7bI337F//Q0rsjS93mKhU5Jnpds8+mzp83zp/HXWvMuq2qzr/wAfCLWLf2azW7/30qHR7/7HLsb7n9yvPkfSQO20q8Wa3Tc2960ETzt6s2z+7XKJMtndJKv+qeultrnztjK3yVgd9KqD2331/wDZaqppS79ysyV0SQ7Ikb79RfuIdm7+KnGR6UY85Vhs2hi3MzfLUMKS+b96tKaZZv8Ac/2KWws/9I83zfufwV0xkXyjPszOv3qP7N3/APAa1XRU/hpj3MG7/bqZSCMShDYLD96pYXXzXX5t6/7NWHdd/wAvz0TIux/92uHmCRUdFdWlbbWVs+03jM38NWNSvFhXb/FUVnNstXb+NvnapPNqS97lHXlysPy1y1/Mz723VqXN5533vkrCmfeybt1Sc0pFdH2So2350+evZ/hF8TtM8f2bxQMsOoWvyT2jt86f7f8Au146iK7Sy7m+7Xzl4e+IuofDf4jS6rp7fPFO26Hd8kq7/uV3UKftvdPEzGPLDnifqPDt2ItWH+Ra4r4Y/EvSPiR4ft9S0y5V9y/vYv44n/uPXZo9XaUPdPKpS5o6Dvl96P8AgNN3/L/t0I61oaDvl3/eoqLfRv3/AHaVwH/+gUIjI/8AsU779Nd2pkB/HRR99v8AYpm+gsKf/B/t0x/7tG/+GggKKKY/36AH0z/Yo3/3vkoqAPkD9rTw3F4b8fePf7F0yK20e6XS7j52bfFui3fJ/v8A8VfLkMzJLur6I/ac+J2mfEXVtV1DTJ7mF0g06yureZVT97FFtd9n+/XzV53z17sviOX/ABHovg/xt/YLfd+9XsngnxzY6qyL5ux3/gevluGZkb73yV0Gj6xPYSpL5uzZ93ZXHVoRmHNyH2RC6vdW/wB77y12ttDvi3V5F4A8SL4hsLKdW3v8iN/v17LbfPb/AO/Xg1Y8nunZGXOYn3Lq4+7WhYbttZsybL24/wDQ60LL/VJWLLicv48f9xVrw3tfSLes3x46/ItaGiJv0m3X5q9Wj8BFSJped8lRP/st89cL45+LXhzwSrxT3jXl6v8Ay72/zv8A/Y189eM/j9rnieWWKzlbTbT+5E3zt/vvXXGnKRjKR9JeKviX4c8Ho/8AaGpxfaG/5d7f97LXhnxR+Otz4q0iXT9PtmsLKX7zu3zvXj9tM00/nzs0zs38dRXly0z/AC1vGhGJHMQQzffZv9+t/wCDOvf2b8RrSVv9VKrRNXPumy1f/bql4bvGsPENlLu+dZa6fsDh8Z9gO+y4fb9yWsy5h2XTt9yotNv2e1il3b0da0nh+2Rb1/hryD6uA1LlvK8pm+R/uVpaPqrJ+63fOtc+jsjeUzfd+69PmRoX82L5JVrOUTSMj0u21L7Sv3vnpkyfvUrj9H1tfut9+uwtporlU2/991zRie3hq5oaam9vm3bGrYtoYoW21mWHyP8AMy/LV251JUrc7Je+WJkif+9Wfc2y/Jtai2vFdvl+5/t1YR1mX+GlIiMuQrpC3yfLsSqVzebGdd33f46u3l4ttE/zVxWsarv+WBv3r1z8hzV6/uj3uW1K/wDK/g3fNVu/m2NtWVdi1R0qFbODcy/O33n/AL1V7+52K77/AJ6z5Tyub3gvLmLcirVV02L8zfO1EMLP+9lWpYbbf8ytUcpH2hiJ5MD18b+NnZPEuobvv+e1fZczt9lmZq+N/iFDs8TahtZv9a1epl/xHBj4/uTo/hp8S9a8B6ol5pV9LDLt+ZP4JV/uV9O6J+0s2q2EU/8Aa+r7/wDlqiRQfK1fElhM0Ndd4b1u50HUre8tpdksTb13rvr2ZU4Hx8oy+wfXX/DQkuxG/tPW3/u/urWj/hoqVG+bVdbT5v4IrWrvwu+M2kfEXwbrreIdF0t7jS4FdkhiRHl/3K5D4qeANK8PazolzZzy22lavslaK4/1tuv8dc3LGUuWUTGXteXmjI6BP2gZ3+b+09b/AO/UH/xFdP8AD34zX2sX7yrfXt5bxTxRTxX0UX/LV9qOjrXQaV4M8Ew/CiXT4NaV9C83e2rbfn3b/wDcryL4dW1nZ+Iddi0+XzrSK8s0im3ffTzam0Ze6XJ1IxjLmPsiH7lPT7u6q9m/7pP92rFecelAdsqLfT6N/wA9I0CmI/8Aeo+/R9ygAo+Z6Yj09vv1UgGUI9P+Xdvpn+y1SB+eWseEpb/RPEuoMsiPdXSvAiL8jbd//wAXXlr+D9a+zvcrp9z5Sfx+U2yur/4TnVftW6LVbuFE3IsKSrsRK7V4fEL6WjQeM7F7eX5/KS6Ten++myvXlPkMPjPCU3I3zVY86falezab4JubxN7avpexvvO7Qf8AxqtWbwrBo9m89zqFk8Sr/wAu8Vq//tKplWiHKH7OV5K6XdtL/DKsq19UJNFbWu6VlRVX5ndvuV8iQ/FHT/D1u7aY1ylxt+VHs4Ik/wDHUrivGHxa8R+Lf3VzfS/Z/wCG3i+RK8+phJVanMXGXIfSvjP46+FfDF1cRfbPt9xu/wBVafP/AN9vXmWq/tY6u7+VoumWlnF/C9x+9evn+Z2m2szN/tVYTZbbGVV3/wC3XZHBU4kSqnoeq/GnxVr0vm3Op7P9yJESsy8+LXiPyvs39vXvlMuz5JdiVxk1yz790qvu/uVSd12f7a12RpxgRKRLeTT3k+6WX/b+f+On2aRJv+9vqp9pVH+8vy/x1NbTfxfwNVkFrf8AN8tNd/k+7R53zfL8lD/71SWMmfZBtX/gVVNHT/ibRN/Av3amufni20zRHVNXVar7A47n0b4MvPO02JW+dP4q3rbdCzru+euM8H3PkwRbfuV3Ft++ZFXdv/hryakfePr6Hv0iK8hbbu+b5fvVUSb5vm+T/broETf8rLsrMvNHV4ty1lzBKJmzJsfzYG+f+4/8daWleMGttkU67H+5WU/7mXb/AB7f46Pv7N0Xyf7dMIylA7228YQeUn71d9W4fFUEzfNKv+/XBW1nYvs3Qf8AfDVdTR9Pf/lrOn+41QdkcXI7VPEkEPzbvk/hqvN4zg3v82yua/sHT0+b7TPN/sbtlW4X0+2+WK2Xf/fpSCWJkWrzXrzUvlgi+T+KZ6bYW0cP72Vmml/id6Z9p2fdXYlMh82537fnSsZHNKrzli5v9/3WqrDbNN95auw6O2/5vnq39jW2Xc1YhGJRdP4dvzr/AHKt21s2z97t30Wyb33N/wABq7Miou3+9UHTymFqT7Ipf4K+XPHnh5b/AFm7lX5H3V9LeIX2K614Jr3yazKzfcrvwW5wY2P7rlPJHtms5Xib76Vs2z74k2/fSqN4/nX8v+9Vizf5K9w+SkdR4S8YX3gzxDaarYsv2iBt+yVd6P8A76V3GvfFe58YXFxea02+4n2fvn+fytv9z+7Xk8275GqxbXLfPH/A9BlKPOewab481X/hHH0W21Vv7HZt/wBkT7m+u7+C33tV+X5/tVl/6Nr5n86WzbzVZk/291dV4V+J2ueHpfNtrz5NyOyOu7ft+5SOWVA/UOzf90n+7Uv/AAKvjfw9+29q9nEkWp6DaX77fmlhle3dv/Q1rtbD9tvw5c7FvNA1K2/vPDKkv/xFebKhI9KMon0n/H92hK8s8N/tK+APE6osWuLZy/8APLUIvK/+xr0uzv7a/t0nglWaJvuujb0esJRlD4jbmiWP46PuUJQifJWYx6f+OUfx0x6fQBDRT6KsD5P8Yfs0+B/BOvXFjLZy3iQRK7XF3dMnzNXO69428C+FbVLaxW2mlT5GSxi3f99vXi/jn4qeIfH+pS6hr2r3N/cN/H9xP++F+WuPm1Jtu1VVK66WElP+LIzlUj9g9d1X433MK+RpVjBZ/wB2WZVZ68/17xhfaw7y319JM/8AttXLzTSuyNuamb1rvjSjH4THmLH2nf8Aw70qu94252X/AHPnpru33f4Khf8Ay9WQTpcsiv8AdqGaaV0+98lMR/n+7Rv++22rAY779nzNTH2p/uU/etMebZvqAG797bdtaCfItZ8PSrv3E+WrAl/75p/35X+X5KZv3r96hE+SoLGzbf7y7HqjbP5Oo27f9NavOnyf7dZkz7H+b+9QB734Pf76stegaa6/IvzV5T4Pv1ezt5/7y16NYXO9kZf4/vbP79ebW+I+nwkvdOytoVuU2s377+HfUU0LJK6/x/3KLD5/m3b60/JW5i2y/f8A4XrkPS5TBms1dnbb8jU1NKV/lZfkq7Mktm22Vfk/hfbVuwddu1vnSgxlExH8Nr/yy3JQmgzwt975G/jrtbaGL+H50q9DYRf3VpcsgjTOBTRLl6t22g3M3y7fnru/7NT/AHEqX7Mtsv8AsUy/ZyOXs/D39753/uVqppuzZuWrqPv/ANV/6DVvYttF/vVhI29gZTosP93/AHKqTfd3VpTfcest/wB825l+Ra5pBGPIMtvK/wBbt2On3aLna/zU99391aqX8yvFUmhw/i25+d/9mvHNVh869b/br0vxbc/O/wA1cF5LTXD16+FieZi/f908fvEZL+X/AH/v0626VNqSbL2X/epkP95Wr2D5SfxD3mZIqcjs9Nfaj7qN60GRa+0s6bW+49GzYu3bVff/AHasb98W3dvdP79AE0Ny33Wp3nMj7omrPS5+b7uyn/aV2P8AN8/8VBZsW1+vz7lZP9yu18E/FTxD4Dukl0jVZbZN3zQu2+J/+AV5uj/JS72eX73yUcv8xB9y/Df9r3TNY8qz8URLptw3/L3D88Tf/E19BaPr2n63ZJc6feR3lvL92aJt6V+USXkqbF82uw8GfFHxH4Gv/N0rUJ7b+8iN8j/76Vx1cNzfCXzSifp6j/N96j7/APFXyp4D/bPgdYovEumMj/xXdi3/ALJXu3hX4u+E/Fqo2ma5aO7L/qpW8p/++GrhlSlD4jSNSJ2vz7P9qj/gVRJMu2nb/wC989QbH5Go7bd1Md/kqL/vqj7/APDXunEP3/PTP4KX77f7lIn3N39ygsJvkb+5UT/O9Od22VEn+9VgCffdlWn/AH/n+ak/4FTUf+Ffv1BAyZPO+bd/wCot+9Pmqw//AAGqW/Yz1YFiHpVpPki+aqtv0qwn+rNAFiH73zf+P05vv01OlOd9/wAy1ADX2v8AdaqMyL/EtW/Ob+Kqkztu/wDi6AO9+G+qq9lLbMzbkb/xyvVtBmaH+6+7/wAerwLwfqS6Vq0TM3yS/I1e26PNsl3bv92uOvE9vBVD0XTXaH5lb5P/AECt+H/SU/2v79cxo9z8m77+/wD8erprO23oksTf8Arzj6OJDeQs8TpL9ys1H+zN/fSuoe23xfMvz1j3Nt9mZ2/jqxyLFtc/cX+Ot22vPnT++lcvbbblvl/cv/45WnbTNbfw/JVEROqtplm/u1YTynf5fuVi214rtWrDeRIu3cu+pOnm90dNtRP4d9Unudi/ep9zNv8Am+Wqr/P81YyiRzFaZ13bm+5VV385/uKiVNcurs6t/wCOUy2hbf8AL89YSiRzCO7bdq/f/hrF165W2i2/x1uzP5K/d3vXD+JLn7+379EYhzHBeJJmdnrBs4d7yy/N8laeq/Pv2tWaj+To2oNu2OsTbd9exSjyRPKry948cvJluZ5WZfnZqYiLu+ZaY7/vWp+xnrvPmavxD3T/AL4qH/gX/A6k+bdUL9KDMsf7X8FSpt/4HVRHq3Cn+1QAyZF+8v36i/3l/wCB1dhddnzf98VSmRoX3fwUAPTbv/hpyOv92qu/5tv8dS/fb71AFt3X+FmoSZvvVD9z5V+ejfs+9QBoJeN8jNWnYar5O/bO2/8Ahrn4Zvm+7Uu/+9RID1vwf8e/FXg+XyrHV7lIv+eUrean/fDV7h4S/bMZ3hi1zSonT+K4sW2P/wB8NXx2k391v++6sw37bvmX/visZUozAyvuLuWmf3PlqRP8pUe9tldIB990p6J8lMT/AHqf/wACoAZ/fqvv+SrnzbarPt/u/wDA6ABP726j+OiH73z09/7tQAzf8lU3++KuP8/zVX376sBkP3f7lW4fu/LVRPuf33q3bfPuWgCxD/ep6P8Af20b/lRf7lO+VF+WgCu7sktRTJv+7Us3z/Nt+empuT7tQBX+4ybfk217V4M1JdS0a3nX7/3Grxd/nd2r0P4Ral+9uLFv+uq1FT3onZhpclQ9t0q52fxf9912OlXi7Urz6z3IiNuro9JvGTZt+5Xlcp9PCZ6LbOsyt5sXz1S1XSv3TtF8/wDsPVTTdYge4SDz181vupure2b1esjsiceifvf9tf4Kuojfd/8AZq0LmzXzfmVd9WIbDf8A79VzBKJSTz0l/v1Y86VHT5tlaH9lSIvyrTodNZ/4W/36ZJUR2mb7rO9LcoyRf7ez+Or6aayN/Fs/26meFYV/+L+es5FnPpbN96X7/wDClWHTev8AcSrs0K791UptsKO38dckijE1u82Rfxb1/grz/WLl3d/79dR4hvN8rrtWuSvP30u1fv13UonNI5q5TfLWJ4km/srwvqH9+X5Feu1Sw3sm6vNfivrCwxf2ZEy7/vy/7Fd8Dza/ux5jzHfvapkh2fMrVDCny7tv3qmSb/ZrvPmwdP8AaqvMn73bViZ2/g+5TH+RE/v1BBXR/wDvur0M38LVRT5/4qlh+T5dtWWXf46im+eLb/HT4fn/AIqfs2fL9+oIM9Pu/NToX+WiZ/n203fs+WrAc/3v7iUbGd/9ion+f+L5KlT5Nm9qgCxD/u/8Dp/+7uemJ9/a1P2N8nzUAG/ZUqTfJ/FVd3+dKej0AL8//A6jdPn3f9809KPl3PVgQ0/5tu2mzPv+9Tvl2J8tAA/yL97fTdgpz/7P8NRTP99v770AMf8Ac1Mnz/MzUx03rupiP/DQA/8A9AqL5du77lPf5/mqH/Z/joAX/dqSF9lN/h2/cpyUAW02v83+zT/uLVdNv92rG8UAMfb96mfcprzRQ72lb/vuqk2sQJ92Jn/26AJXT/arW8Gar/YniOxnZv3W7ZLv/u1iQ3f2yVP3Wz/gVSumx/l+5UGkdz6ohs/Oi/2WX5avw/uXX+BK87+EvxFttSii0jU5VS4X5Inf+OvW7nR2ht1li+dP7/8AcrhqR5ZH0dCpGpEqf2UupX8V1BL5Nwv/AI/XoFnNviTc2/YteeWz+S33vkrq9HvPO2f3645RPSjUkdG8PnfMrfPTLbdDT4Zt8VOs3Z0fzYvJoNuYsW03zfvWbZWmjq/8VZOz+7/45T/n/wD26Bmm771+Zvk/v1nzbU+VW3v/ALFMmmXytz1X37/8/drOUSojd/39336x9YvNm9m+RK0n+6/3dlclrdz9/wCZqIxIlIwr997uzVXtrBXTdtqW2ha5+f5ql8T63Z+D9Ee+vJV+7+6T+OV66eU45zOV8YeJLbwrpbyyt/pbf6pP79fOOq38upXk08jb3Z99bfirxPP4n1KW8uW+/wDdRP4K59Pnfd9yu+nT5Ynz2Jr+1lyxHp8kVJv/ANiptmz71RIiv827ZXSeaCf71Qu61ZT53+ZqZL96oAhRN/8AFT0/3alh/wB2h/8Ae+SrAmh/u0n8FNh+9tWpv4agszpk2S7qi3/N81PuUpmxaCAdN/8ADsqwn3UVqYm5FoR2dvmqwJk+RHp/8PzVGn8dRP8A+P1AD9/z/wC5Ur1FD8j7vmo3s8tAFj+OmbPl/iqKzm3rt3fPVt+lWWQOjbXpYfkWnr1eo/8AeoAV/uf71NdPk2/x0O/3Pl+ej5kX/boIGQu3lbP4Kif/AFv3aE/1tOmTfsoAH2um3+Cq/wA2/wCX+Gpk+RHqKX71AEqJ/FR/F93ZQnyLS/7VAE8Ltu2babeXn2b5V/1tRvcrbRbtvz1m/NNvZvv0AM2NM+5m3vVS8T97V/7n+xUF5D8u6gAs5vJZG/jrYd96LL/A9YUL/L96t7TXWaz+b76/doAS2doWRl+R/v19EfCL4zLfrFouvS/vf9VBdv8Axf7D189J89PSbyW+61Ry85tSqSpS5on2VrGmtZzuy/cf7qfwUaPebH2tXmvwi+MEV/ZxeHvEMvyfctb5/wD0B69IvLNrOdJVb7/3XrzqtLkPp6FeNWJ2tnNviTa1WvtOxvm/8crF0e5Z4k3fP/tpW3sV13LWB3x94nSb+7U29X+X5UrP87yW+9Qk29v4akvlLvy03Z8rr8tV0mXdtapXmXbVcozP1J/Ji+bb/wAArhL92eV2/wDQ667VXba/zf8AfdeaeM/FVt4VtWubxt+3/VW/99qvlMKsvdNDWPENn4P0l9TvpV+X/VRfxyvXzf4z8Z6n4z1Z7y+l3/wRRfwKn9yovFXjC88Vaj9pvpd/91E+4tYmzY1d9OnynzFfE83uxIf46WF1h2qu6pdnyP8AwUIn91fnrpPNGO7XPyqtPhSj5Ul2/wByjYrs/wB6oAif9yzruWiFPn3VR1hNipWeiLVgdHs2J95f++qY95En/LWNP+BVzvk/LupyQru+7QB0CXkH3fNjercKb65xIfn+7T7aaWz+aLcn+xQBdvEZJ/4aanSnXM32nZKq037n/A6AB+lMR/m+SiabZ92n2yf3qAHb2TfTdgpz/eT/ANAoTa/3vv0AH/LL73z05PuJSzP8ifLT0T5KAKkL7Jdv8FafzJFtrJm+RkbbWnD88VWAbF37aa/3dq0777f7dP2fLvVvuVAFanvteLbtqvM7f3tlTJ/4/QBUf/j4qwnzr/fqKZP3v/slS233ttADER/n/wDHaim+9tarDp/dqu6UAP8A7n9yh9uz5v8AgNGzZF/vUTJ+6SgCvc/Ps21Ds3/7FTOmxaVPvmrAj2Lsplyn7qpf4Kam2ZdvzVAGYj/PV6G5aGXd/B/FUDpsap0/3fnoA00Te6bf46dczfMny1Utn+RF+/sqa5/1qLs+SgC1bTbG3Lur3b4UfFf7T5Wh6zK39yC4dv8Axx68Hh2/ItWrN2R/lb51+7USjzxNqVWVKXNE+2NKRraX5W2f7/3K622/fRJuX56+ffhF8YIL/wCz6RrUuy4VdkFw/wBx/wDYevoPR5l+TbtevLlGUPiPsMNXjXjeIfYF/vbP9vdSPZ/P/rVrQdF3P8vy03yW2/eXZXMelEqJZqnzOzf8AqJ4YvN3Lu3f7dXZkX5/3vzf3Ki85YV/vv8A7dXzBynJeMNVi0qwluZ2VEiV3318a+MPFVz4q1yW5lZtm/5U/urXun7SHjBbayTSIm/0i4+eX/YSvnKFNjbtzPXdhofaPm8xq8n7uJJs+bbUjpEnzLupifJ95t9Ez/xLXefPESfPL83+5R/HtqxD935tux6rv/rX+agA+X7R8zUb1SX73yUfY22blWmfLbfvZfkTbQQVdY/1Sb2+esnZs+Vm+7V6Z/tMu7b/AMAqHZ826gCNPn/2KnhSn7B/dpiJvagB1R7337andNtROn8VAD9/3KlR2/2qi2LUqfJQBFM/zVKn+qFNb7z0kP8ADQBLsZPvVbRPkqJHq1QBBcp8yf7NN3/xVHM+93omT5aAK9z86VbsP9Vs/wDH6rzIz/w0Wbtv20AaVL/B81MSpv4aAKNz/wCP0Qv9z+/Vi5TfF/DvqjD/ALTfPQAtylELrUs0LbP9+qv8VAFz+Con+/8APUyPv+f+Ch/n+7t30AMdNiJub7/8G6on/wBWKsOn8W2q/wBz5aAIpfvUz5dyVM6fxNUez56ABP4/7lHyvT6j+bdQBWvE2PTN/wAlW7lN6bqrony/doAdbfuZd38dXnmW5X/bqh8yVOib03VYF5NyJ838NSQ/3f46zU/3tj1DM88LoyStUAdGjtC39zbXufwr+Pa2H2fTPEO7YvyLff3f96vnGz1WR/8AW/crYSaJ13L89RKMZx5ZG1KvOjLmifoHbaxFfwRTwS+dE6/K6P8AeqX7SqIn3t/9+vkf4P8Axdn8K38Wn6mzTaTK2z5/+WH/ANjX1Glys0SSxMsyMm9a8erSlA+zwWLjiI/3jVSben99a53x54zsfBmgvqF433Puon32arVzqUFnayzzzrbRRfOzvXyb8WviLP4215/Kb/iX27bIE/8AZ6uhTlI6MXiY4enc5fxh4qn8Ya9canef8tW+5/drHRP4f71Qu/735qm+b7q16sY8h8NVqyrS5pB9z/foeFtifN89M/jdmb50qvc3myLarfP/AHEqznNDesKo33/9hKr3Oqx7t38X9yFazJnkm2bn/wCAU9EXb8tAF2bW98X7iDZ/v1mvM03zStvenbKP79ADfvp8tJ/wKn/MnzUbFqwF/hp332+789Dp/Cy0Imx9tQAfx0z5t22pn6VC6fPu+WgA2bKmfbsqFN33qm+4m35t9AFd9vz1LbfOn3aifpUsKfxfcoAtp0qwiLsqFP8AxypkT5Xb5aAKM23zXpN7PspB996Z/u/PQBYmfeny/wANUoXb7RWg/wA6+VFVF08l/mqwLyPVpPnX+KqqfwfNViF9/wArN89ABMm9azvmRv8AY3VrOmz5f46yrn73y1BZYT56run96pYfn+61Mufnb/coICF/m/2Kt/c2VRT5H+WrcP8ADQAPuf5aqui+alXU+fftqpefe3UAN/g+ambP++Kej71205KAIqZsZHqbZs/hpjuz/M3zvQAbN9MeH5amhSnOlAFL+D5v4KLb50TdVh4V2vVdH2b6AHujJUuzzk20fLt+9RDNsbbQBmOjQy7qt21zL95W2Vbe2+0o+6s/5rZ9rfcoA1UvFmVP79fQnwB+J0t4v/CPX0u94l/cO/8Ac/uV81o7b/8AYrT0rVbmwvYp7OVobiJvldKipHnNqFWVGpzxPcPjr8RftkraHp8/+jxN+/2fx/7FeL722bvv0TTNco7Ts0zt87VBNcqibV+d/wDY+5TjHkidOLxMsRLmJHT5t333/wBioprxUf8Av7P4Eqo7yzJ/rG2VDsZPm+WqOMmd2uX/ALn+xUWxtlSp9zds30bKCARKfs2LRs+Sj5X2bVoAh+Z6f839779CJ823dUuz/boAi2b/AOKj79H/AH1QlAEr/J/wOok+/T9nyPQn92gByQ70prw7KlT+99yh/uUARbPubqZM7J92nv8A733qhdN//AKAG7N9WoU+aqyQ/N95q0URdlAEm/5//Z6R/u7aU9UqP78T0AVP4KTY33lqN96PT0+egC9/8TVG/wDv/wDA6KKAJk/5Z1ah+41FFWBYesy8+/RRUAPs6J/9fRRQBXbqlW4f9bRRQBYT/wBlqpefcoookBF3elk+6n+7RRQAR/cSi5+8n+7RRQBAn8dXovvP/u0UVYER+6/+9VH/AJa/8CooqALD/wCqSoo/vPRRQWXh/rU/3KrXn3XoooAig/1X/Aans/vN/vUUUEE0/wDqEpj/AMFFFAA/3EqJ/wDW0UUASf8AxVIvRKKKAEk+4lT/APxNFFAFf/lqtWm+4/8Au0UUAVqcn3zRRQAJ9w/79Of/AFRoooAcPvvTW+89FFBZE/3B/v0k3SiiggIvvVYT79FFAFv/AJatSt/x7y/7tFFAGQ/+tapD1SiigD//2Q=="/>
  <p:tag name="MMPROD_35935LOGO" val="/9j/4AAQSkZJRgABAQAAAQABAAD/2wBDAAMCAgMCAgMDAwMEAwMEBQgFBQQEBQoHBwYIDAoMDAsKCwsNDhIQDQ4RDgsLEBYQERMUFRUVDA8XGBYUGBIUFRT/2wBDAQMEBAUEBQkFBQkUDQsNFBQUFBQUFBQUFBQUFBQUFBQUFBQUFBQUFBQUFBQUFBQUFBQUFBQUFBQUFBQUFBQUFBT/wAARCAfCBY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DnPiL/wAiD4k/7Btz/wCimr8J6/dj4i/8iD4k/wCwbc/+imr8J6+/4W2q/I+Mz/4qfz/QKKKK+8Pj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9u/Yq/wCTovAf/XzN/wCk0teI17d+xV/ydF4D/wCvmb/0mlrgx3+61f8AC/yO3Cf7xT9V+Z+xg6UtIOlLX4mfqwUUUUAFFFFABRRRQAUUUUAFFFFABRRRQAUUUUAFFFFABRRRQAUUUUAFFFFABRRRQBznxF/5EHxJ/wBg25/9FNX4T1+7HxF/5EHxJ/2Dbn/0U1fhPX3/AAttV+R8Zn/xU/n+gUUUV94f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7d+xV/ydF4D/AOvmb/0mlrxGvbv2Kv8Ak6LwH/18zf8ApNLXBjv91q/4X+R24T/eKfqvzP2MHSlpB0pa/Ez9WCiiigAooooAKKKKACiiigAooooAKKKKACiiigAooooAKKKKACiiigAooooAKKKKAOc+Iv8AyIPiT/sG3P8A6Kavwnr92PiL/wAiD4k/7Btz/wCimr8J6+/4W2q/I+Mz/wCKn8/0CiiivvD4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bv2Kv+TovAf/AF8zf+k0teI17d+xV/ydF4D/AOvmb/0mlrgx3+61f8L/ACO3Cf7xT9V+Z+xg6UtIOlLX4mfqwUUUUAFFFFABRRRQAUUUUAFFFFABRRRQAUUUUAFFFFABRRRQAUUUUAFFFFABRRRQBznxF/5EHxJ/2Dbn/wBFNX4T1+7HxF/5EHxJ/wBg25/9FNX4T19/wttV+R8Zn/xU/n+gUUUV94f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7d+xV/wAnReA/+vmb/wBJpa8Rr279ir/k6LwH/wBfM3/pNLXBjv8Adav+F/kduE/3in6r8z9jB0paQdKWvxM/VgooooAKKKKACiiigAooooAKKKKACiiigAooooAKKKKACiiigAooooAKKKKACiiigDnPiL/yIPiT/sG3P/opq/Cev3Y+Iv8AyIPiT/sG3P8A6Kavwnr7/hbar8j4zP8A4qfz/QKKKK+8Pj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9u/Yq/5Oi8B/wDXzN/6TS14jXt37FX/ACdF4D/6+Zv/AEmlrgx3+61f8L/I7cJ/vFP1X5n7GDpS0g6UtfiZ+rBRRRQAUUUUAFFFFABRRRQAUUUUAFFFFABRRRQAUUUUAFFFFABRRRQAUUUUAFFFFAHOfEX/AJEHxJ/2Dbn/ANFNX4T1+7HxF/5EHxJ/2Dbn/wBFNX4T19/wttV+R8Zn/wAVP5/oFFFFfeHx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3fsVf8nReA/+vmb/ANJpa8Rr279ir/k6LwH/ANfM3/pNLXBjv91q/wCF/kduE/3in6r8z9jB0paQdKWvxM/VgooooAKKKKACiiigAooooAKKKKACiiigAooooAKKKKACiiigAooooAKKKKACiiigDnPiL/yIPiT/ALBtz/6Kavwnr92PiL/yIPiT/sG3P/opq/Cevv8Ahbar8j4zP/ip/P8AQKKKK+8Pj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9u/Yq/5Oi8B/9fM3/pNLXiNe3fsVf8nReA/+vmb/ANJpa4Md/utX/C/yO3Cf7xT9V+Z+xg6UtIOlLX4mfqwUUUUAFFFFABRRRQAUUUUAFFFFABRRRQAUUUUAFFFFABRRRQAUUUUAFFFFABRRRQBznxF/5EHxJ/2Dbn/0U1fhPX7sfEX/AJEHxJ/2Dbn/ANFNX4T19/wttV+R8Zn/AMVP5/oFFFFfeHx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S2GFFdNr/wz8WeFtA0/W9Y8OanpekX4za3t1avHFL1xhiOMgEgHqORkc1zNRTqQqK8XcuUJQ0krBRRRWhmFFFFABRRRQAUUUUAFFFFABRRRQAUUUUAFFFFABRRRQAUUUUAFFFFABRRRQAV7d+xV/ydF4D/AOvmb/0mlrxGvbv2Kv8Ak6LwH/18zf8ApNLXBjv91q/4X+R24T/eKfqvzP2MHSlpB0pa/Ez9WCiiigAooooAKKKKACiiigAooooAKKKKACiiigAooooAKKKKACiiigAooooAKKKKAOc+Iv8AyIPiT/sG3P8A6Kavwnr92PiL/wAiD4k/7Btz/wCimr8J6+/4W2q/I+Mz/wCKn8/0CiiivvD4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ug8DeAPEfxK16LRvDOj3WtanJyILZM7Vzjc7H5UUZGWYgDPWvvj4B/8ABOHStCNvq/xLuY9bvxh10W0Yi1jPbzH4aQ+wwvX7wryMbmeGwK/eS17Lc9LC4Gvin7i079D41+DP7OPjn4634i8NaS/9nK22fVrvMVpD65fHzEZ+6gZvav0X+A37DXgb4O/ZtT1KJfFniiPDi/v4h5MDjvDDyFI4wzbmyMgjpX0NpWk2Wh6dBYabZwWFjboI4ba2jEccajoFUYAH0q8K/O8fnWIxjcU+WPZfqfa4PKaOGtKXvS7mfrOiad4g02fTtTsbfUbCddk1tdRLJFIvoysCCPrXxP8AHz/gm/YaqLnWPhhcJpd2cu2g3shNvIe4ilOSh9FbK57qK+5/xpfxry8Lja+DnzUZW/JnfiMJRxMeWpH/ADPwi8ZeB9f+HuvT6L4k0m60bU4Pv290m0kdmU9GU9mBIPY1h1+4/wAS/hJ4U+LugtpPizRrfVrbJMbSDbLAx/ijkGGQ/Q89DkV+e/x9/wCCePibwIbnVvAck/izRFy7WBUf2hAvoFGBN/wEBv8AZPWv0PAcQUcRaFf3Jfg/68z4zGZPVoXnS96P4nyBRUtxby2s8kM0bwzRsUeORSrKwOCCD0IqKvqk+bWJ881YKKKKokKKKKACiiigAooooAKKKKACiiigAooooAKKKKACiiigAooooAK9u/Yq/wCTovAf/XzN/wCk0teI17d+xV/ydF4D/wCvmb/0mlrgx3+61f8AC/yO3Cf7xT9V+Z+xg6UtIOlLX4mfqwUUUUAFFFFABRRRQAUUUUAFFFFABRRRQAUUUUAFFFFABRRRQAUUUUAFFFFABRRRQBznxF/5EHxJ/wBg25/9FNX4T1+7HxF/5EHxJ/2Dbn/0U1fhPX3/AAttV+R8Zn/xU/n+gUUUV94f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e/wDwF/Yu8d/G/wCz6g0H/CNeGJMN/a2oRnMq+sMXBk+vyr1+bPFcmIxVHCw560rI6KNCpXly043Z4NZWVxqV3DaWlvLdXUziOKCFC7yMTgKqjkk+gr7F+An/AATp8Q+MDb6t8Q55PDOlHDjSocG+mH+11WEH3y3BBVetfZ3wQ/Ze8C/Ae1RtE00Xeslds2s3wEly/HIU4xGp/uoB75617BxXwOP4iqVbwwq5V36/8A+wweSRhadfV9uhyfw8+F/hb4VaEukeFdFtdHsRgsIFy8rD+KRzlnb3Yk11gHWlIoPSvjpSlNuUnds+ojGMFyxVkLRRRSLCiiigApKWigDxL45/sm+BPjxBJcanY/2V4g24j1vT1CT5xgCQYxKowOG5AGAVr84vjv8Asg+PfgTJNeXdn/bnhtT8utachaNR/wBNU+9Efc/Lk4DGv2I6GopYknRo5FDowIKkZBHcEV7mAzfE4F2T5o9n+nY8fGZZQxWtrS7r9T8C6K/UD4+f8E9vCXxCE+reCjF4P15subaJP9Anb3jH+qPunH+yTzX56fFH4N+L/g1rf9meK9Gn02VifJuMb4LgDvHIPlb6dRnkCv0XA5thsarRdpdnv/wT4nF5fXwr95XXdHFUUUV7R5QUUUUAFFFFABRRRQAUUUUAFFFFABRRRQAUUUUAFFFFABXt37FX/J0XgP8A6+Zv/SaWvEa9u/Yq/wCTovAf/XzN/wCk0tcGO/3Wr/hf5HbhP94p+q/M/YwdKWkHSlr8TP1YKKKKACiiigAooooAKKKKACiiigAooooAKKKKACiiigAooooAKKKKACiiigAooooA5z4i/wDIg+JP+wbc/wDopq/Cev3Y+Iv/ACIPiT/sG3P/AKKavwnr7/hbar8j4zP/AIqfz/QKKKK+8Pj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Y8KeENb8c63Bo/h/SrrWNTnP7u1s4i7kdycdAO5OAO5qJzjTXNN2RcIOTsldmPXoXwj+A3jX436r9i8LaPJcwowE+oT/u7W3/AN+QjGe+0ZY9ga+xPgH/AME3Le0NtrPxQuhdTDDr4fsJP3S+00w5b/dTA4+8wOK+4dA8O6Z4V0m30zSNPt9M0+3XZDa2kYjjQegUcV8bj+IoU7wwqu+/T/gn02DyWdS06+i7df8AgHzV8Av2B/BvwrNvqviQR+MfEaYcPdRf6Jbt/wBM4jncQf4nz0BAU19TqoUAAYA7ClpD0r4GviKuJnz1ZXZ9jQw9LDx5acbIdRRRXOdIUUUUAFFFFABRRRQAUUUUAFJS0UAJmsLxZ4P0Txzolxo+vaXa6xptwMSW13EHQ+hGehHYjkdRW72pMe9Cbi7p2ZLipKzPz2+Pv/BN24s/tOs/C65NzAAXbw/fy/vF9oJj97/dkIPH3yTivh/XvD+p+F9WudL1jT7nS9Rtm2TWt3E0ciH3UjNfvT715z8X/gF4K+OWk/Y/FOkR3E6IUt9RgAjurfPdJMZxnnacqe4NfXYDiCrQtDEe9Hv1/wCCfM4zJadW86Puvt0/4B+JlFfT/wAfP2DPGnwn+06r4dD+MPDSZcy2sWLu3X/ppCM7gP7yZ6EkLXzCQVJBBBFfoGFxdDFw5qMro+Or4arh5clSNmJRRRXacoUUUUAFFFFABRRRQAUUUUAFFFFABRRRQAV7d+xV/wAnReA/+vmb/wBJpa8Rr279ir/k6LwH/wBfM3/pNLXBjv8Adav+F/kduE/3in6r8z9jB0paQdKWvxM/VgooooAKKKKACiiigAooooAKKKKACiiigAooooAKKKKACiiigAooooAKKKKACiiigDnPiL/yIPiT/sG3P/opq/Cev3Y+Iv8AyIPiT/sG3P8A6Kavwnr7/hbar8j4zP8A4qfz/QKKKK+8Pj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nwwyXMyRRI0ssjBURASzEnAAA6mvQ/gL8FNU+PvxAh8L6VeW+nP5D3U91cglY4VKhiFHLN8wwMjPqK/UP4E/sj+BPgTDFc2Fj/AGv4iC4k1vUFDy57+WOkQ/3eccFjXz+Y5xSy/wBzefb/ADPZwOW1MZ720e58X/AX/gnr4r+IBttW8bvN4R0JsOLQoDqE6+yHiHPq4J/2Mc1+hPwv+DfhH4O6INK8KaLb6ZCQDNMBunuCP4pJD8znk9TgZwABxXb9AaXn0r84xuZYjHO9SVl2Wx9xhcvo4Ve6rvu9xaKKK8s9IKKKKACiiigAooooAKKKKACiiigAooooAKKKKACiiigAooooAaVyOa+dvj3+xN4G+NhuNRt4R4Z8UPlv7UsIxiZv+m0WQH+oKt0+bHFfRPQ0vtW1GvVw81OlKzOetQp148tRXR+LXxs/Zn8dfAe9YeINLM+kswWHWrHMlpJnoC2AUb/ZcA8HGRzXlVfvdqWmWmsWM1nfWsV5azKUkguIw8bqeoZTwR7Gvhf9qr9hjwTpGi3/AIw8Ma5Y+B/KBeXT9Tm22EjcnbE3LRuecKNwJwAFr77LuIVUapYlWb6rb7j47G5M6SdSi7rsz8+aKUjBIyD70lfbHyoUUUUwCiiigAooooAKKKKACiiigAr279ir/k6LwH/18zf+k0teI17d+xV/ydF4D/6+Zv8A0mlrgx3+61f8L/I7cJ/vFP1X5n7GDpS0g6UtfiZ+rBRRRQAUUUUAFFFFABRRRQAUUUUAFFFFABRRRQAUUUUAFFFFABRRRQAUUUUAFFFFAHOfEX/kQfEn/YNuf/RTV+E9fux8Rf8AkQfEn/YNuf8A0U1fhPX3/C21X5Hxmf8AxU/n+gUUUV94f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v/BNb/k4i5/7Adz/6Mhr9TT1Ffll/wTW/5OIuf+wHc/8AoyGv1NPUV+U8Q/76/RH6Hkn+6/Ni0UUV80fQBRRRQAUUUUAFFFFABRRRQAUUUUAFFFFABRRRQAUUUUAFFFFABRRSZxQAnaoLm6hsbaWaeVIIIlLvI7BVRQMkkngACvCvjx+2T4D+Byz2Ml1/wkPiZAQNG06QFo29JpOVi+hy3cKa/Ob45ftW+PPjvPJBq+of2boO7Mei6cTHbjHQvzmQ8A5YkA9Ate7gMmxGNtK3LHu/0R4uLzShhfdT5pdkfafx7/4KIeF/ApudI8CRxeLtbQlDeliNPgb/AHhgzf8AACF5+/2r8+viZ8XvFvxg1w6r4r1q41WcE+VE52wwA/wxxjCqOnQZOOSTXG0V+iYLKcNgl7qvLu9/+AfFYvMK+KfvOy7IKKKK9o8sKKKKACiiigAooooAKKKKACiiigAr279ir/k6LwH/ANfM3/pNLXiNe3fsVf8AJ0XgP/r5m/8ASaWuDHf7rV/wv8jtwn+8U/VfmfsYOlLSDpS1+Jn6sFFFFABRRRQAUUUUAFFFFABRRRQAUUUUAFFFFABRRRQAUUUUAFFFFABRRRQAUUUUAc58Rf8AkQfEn/YNuf8A0U1fhPX7sfEX/kQfEn/YNuf/AEU1fhPX3/C21X5Hxmf/ABU/n+gUUUV94f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v/BNb/k4i5/7Adz/AOjIa/U09RX5Zf8ABNb/AJOIuf8AsB3P/oyGv1NPUV+U8Q/76/RH6Hkn+6/Ni0UUV80fQBRRRQAUUUUAFFFFABRRRQAUUUUAFFFFABRRRQAUUUUAN7dKO1YXivxlongXRJtX8QapbaPpkA+e5u5QiA9gM9SewHJ7CvhT49/8FI5rp59I+F1r5EQyjeINQiy7e8MLcDsQ0gJ5+4Otd+EwGIxsuWjHTv0RwYnG0cKr1Ja9up9jfFv47eDPgjpH27xVrEVnI6loLGL95c3HtHGOTzxuOFHcivzx+Pn7fvjL4oNcaX4V83wd4dYlCYJP9OuF/wBuUfcB/upjqQWYV8z6/wCIdT8VatcaprOoXWqajcNumu7yVpZHPuzHPTj2rOr9CwGQ0MNadX35fgvl/mfGYzOK2I92n7sfxFZi7FmJYk5JPU0lFFfU25T58KKKKYgooooAKKKKACiiigAooooAKKKKACiiigAr279ir/k6LwH/ANfM3/pNLXiNe3fsVf8AJ0XgP/r5m/8ASaWuDHf7rV/wv8jtwn+8U/VfmfsYOlLSDpS1+Jn6sFFFFABRRRQAUUUUAFFFFABRRRQAUUUUAFFFFABRRRQAUUUUAFFFFABRRRQAUUUUAc58Rf8AkQfEn/YNuf8A0U1fhPX7sfEX/kQfEn/YNuf/AEU1fhPX3/C21X5Hxmf/ABU/n+gUUUV94f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v/BNb/k4i5/7Adz/AOjIa/U09RX5Zf8ABNb/AJOIuf8AsB3P/oyGv1NPUV+U8Q/76/RH6Hkn+6/Ni0UUV80fQBRRRQAUUUUAFFFFABRRRQAUUUUAFFFFADc0pOKCcda8C+PH7Y3gP4GrPYzXf9v+JUzt0bTnDOjY/wCWz8rEOmQctzkKa1o0aleahSjdmFWtTox5qjsj3W4uYrOCSad1gijBd3dgFVQMkknoBXyN8e/+Ch3hbwGbjSvAscXi7XFypvdxGnwN/vjmY9OEwpz9/IxXxZ8cv2r/AB78d55bfVNQ/svQC2Y9F08mO3xnI8w9ZTwDljgEZAWvGa+6wHDiVp4t38l+rPkcZnbleGHVl3/yOz+J3xf8XfGLXDqnizWbjU5gT5MLHbBbg/wxxj5UHA6DJxkknmuMoor7enSp0YqFNWSPlp1JVHzTd2FFFFamQUUUUAFFFFABRRRQAUUUUAFFFFABRRRQAUUUUAFFFFABXt37FX/J0XgP/r5m/wDSaWvEa9u/Yq/5Oi8B/wDXzN/6TS1wY7/dav8Ahf5HbhP94p+q/M/YwdKWkHSlr8TP1YKKKKACiiigAooooAKKKKACiiigAooooAKKKKACiiigAooooAKKKKACiiigAooooA5z4i/8iD4k/wCwbc/+imr8J6/dj4i/8iD4k/7Btz/6Kavwnr7/AIW2q/I+Mz/4qfz/AECiiivvD48KKKKACiiigAooooAKKKKACiiigAooooAKKKKACiiigAooooAKKKKACiiigAooooAKKKKACiiigAooooAKKKKACiiigAooooAKKKKACiiigAooooAKKKKACiiigAooooAKKKKACiiigAooooAKKKKACiiigAooooAKKKKACiiigAooooAKKKKACiiigAooooAKKKKACiiigAooooAKKKKACiiigAooooAKKKKACiiigAooooAKKKKBhRXtHwO/ZM8e/HaRLnTLD+ytBz82s6kGjgPqIxjMh4P3RgHqRWH8Zv2dvG/wJ1PyPEukstg77LfVbXMlpP6bXx8p4PysA3HTHNcKxuGlV9gprm7XOp4WsqftHB8vc8zoooruOQKKKKACiiigAooooAKKKKACiiigD6t/4Jrf8nEXP/YDuf8A0ZDX6mnqK/LL/gmt/wAnEXP/AGA7n/0ZDX6mnqK/KeIf99foj9DyT/dfmxaKKK+aPoAooooAKKKKACiiigAooooAKKKKAG7eBXn/AMWvjj4L+CWkfb/FWsxWbOpMFmh33NwR2jjHJ54zwozyRXzn+2x+2H4k+DPiOPwX4Tsre01K4sUu5NauMStErs6hY4yNu4bM7m3DnG3vX5yeIvEmq+LdYuNU1vUbrVdSuG3S3V5KZJHPux/Qdq+qy3Ip4uKrVXaD+9nzeOzeOHbp01eS+5H018ev+CgHjH4l/aNK8JCXwf4fbKl4ZP8AT51/2pR/qwePlTnqCzCvlV3aR2d2LOxyWY5JNNor9DwuDoYOHJRjZHxdfFVcTLmqyuFFFFdxyBRRRQAUUUUAFFFFABRRRQAUUUUAFFFFABRRRQAUUUUAFFFFABRRRQAV7d+xV/ydF4D/AOvmb/0mlrxGvbv2Kv8Ak6LwH/18zf8ApNLXBjv91q/4X+R24T/eKfqvzP2MHSlpB0pa/Ez9WCiiigAooooAKKKKACiiigAooooAKKKKACiiigAooooAKKKKACiiigAooooAKKKKAOc+Iv8AyIPiT/sG3P8A6Kavwnr92PiL/wAiD4k/7Btz/wCimr8J6+/4W2q/I+Mz/wCKn8/0CiiivvD48KKKKACiiigAooooAKKKKACiiigAooooAKKKKACiiigAooooAKKKKACiiigAooooAKKKKACiiigAooooAKKKKACiiigAooooAKKKKACiiigAooooAKKKKACiiigAooooAKKKKACiiigAooooAKKKKACiiigAooooAKKKKACiiigAooooAKKKKACiiigAooooAKKKKACiiigAooooAKKKKACiiigAooooAKKKKACiiigAoq/oWg6l4m1a20vSLC51PUbltkNpaRNLJIfQKASa+3fgL/wTdur9bbWPifdNZQHDroFhIDK3tNMOF/3Uyf8AaB4rzMXmGHwUearLXt1O/DYOtipWhH59D5F+GHwg8XfGLXV0rwnotxqk4I82ZRtgtwf4pJD8qDr1OTjgE8V+g3wD/wCCePhbwGbfVvHUkPi7XF+YWZU/2fA3+4eZiOeXwvP3MjNfUfhHwZoXgLRINH8O6Va6PpsIwltaxhFzjljj7zHHLHJPc1vevFfnmPz6virwp+7H8X8/8j7TB5RRw9pVPel+BDb28dnCkMMaxRxqFREACqBwAB2FV9Y0aw1/TLjT9UsrfUbGdDHNbXUSyRSL6MrZBH1q/wBqWvm7tO573KrWPhb4+f8ABODTtXNzrPwzuV0q8OXbQrxybdz1xFIcmM/7LZXnqoFfBXjLwP4g+HmvTaN4l0i60XU4eWt7qPaSOzKejKcHDKSD2Nfu51xXG/Ev4S+E/i9obaT4r0eDVrXkxtIuJYGP8Ucg+ZD7gjPQ5HFfU4DP62HtCv78fxX+Z87jMmpVrzpe7L8D8OKK+wPj7/wTx8TeBBcav4Dlm8WaKgLtYMo+3wL6BRxNx/dAb/ZPWvkO4t5bS4lgnieGeJykkUilWRgcEEHkEHjFfoOExtDGQ5qUr/mfGYjC1cNK1WNiOiiivQOMKKKKACiiigAooooA+rf+Ca3/ACcRc/8AYDuf/RkNfqaeor8sv+Ca3/JxFz/2A7n/ANGQ1+pp6ivyniH/AH1+iP0PJP8AdfmxaKKK+aPoAooooAKKKKACiiigAooooAKKKKAPyy/4KU/8nD2//YDtv/Rk1fKNfV3/AAUp/wCTh7f/ALAdt/6Mmr5Rr9lyn/caXoj8uzH/AHqfqFFFFeseaFFFFABRRRQAUUUUAFFFFABRRRQAUUUUAFFFFABRRRQAUUUUAFFFFABRRRQAV7d+xV/ydF4D/wCvmb/0mlrxGvbv2Kv+TovAf/XzN/6TS1wY7/dav+F/kduE/wB4p+q/M/YwdKWkHSlr8TP1YKKKKACiiigAooooAKKKKACiiigAooooAKKKKACiiigAooooAKKKKACiiigAooooA5z4i/8AIg+JP+wbc/8Aopq/Cev3Y+Iv/Ig+JP8AsG3P/opq/Cevv+FtqvyPjM/+Kn8/0CiiivvD48KKKKACiiigAooooAKKKKACiiigAooooAKKKKACiiigAooooAKKKKACiiigAooooAKKKKACiiigAooooAKKKKACiiigAooooAKKKKACiiigAooooAKKKKACiiigAooooAKKKKACiiigAooooAKKKKACiiigAooooAKKKKACiiigAooooAKKKKACiiigAooooAKKKKACiiigAooooAKKKKACiiigAooooAKKK9Z+CX7MXjv473iNoWmG20YPtm1q+BjtUwcEK2MyMP7qA47461z169LDQc6srI3p0p1pctNXZ5OAWIABJNfT/wAA/wBgvxr8V/s2qeIVk8H+G3w4kuos3dwv/TOE42gj+J8dQQGFfafwE/Yr8C/BP7PqMluPEviePDf2rqEYPksO8MfIj+vLf7XavoXGB6V8Jj+I5SvTwqt5v9F/mfWYPJErTxD+X+Z5x8HfgD4K+B2lGz8L6RHbzyKFuNQm/eXVzj+/Iecd9owoJOAK9I74o6daMV8VUqTqyc5u7fc+shTjTiowVkOoooqDQKKKKACiiigBpXNeKfHX9k/wL8eYZJ9Tsf7M8QBcRa1YKEnBxwJB0lXgcNyBwCuc17ZjmjFaUq1SjJTpyszGrShWjy1FdH47/Hf9j/x38CpJry6tf7d8NKcrrWnITGgzx5ydYj065XnAY14bX76SQpNE0ciiRGBDKwyCPQivkz4+/wDBPnwn8RftGr+DGi8H+IGJcwIn/EvuG/2oxzETxynHX5CTmvusBxGtKeKVvNfqj5LGZI43nh3fy/yPy+ortvil8GvGHwZ1s6Z4r0afTZGP7m4+/b3A9Y5B8rfTOR3Aria+4pVadaKnSd0z5ScJU5cs1ZhRRRWpkFFFFAH1b/wTW/5OIuf+wHc/+jIa/U09RX5Zf8E1v+TiLn/sB3P/AKMhr9TT1FflPEP++v0R+h5J/uvzYtFFFfNH0AUUUUAFFFFABRRRQAUUUUAFFFFAH5Zf8FKf+Th7f/sB23/oyavlGvq7/gpT/wAnD2//AGA7b/0ZNXyjX7LlP+40vRH5dmP+9T9Qooor1jzQooooAKKKKACiiigAooooAKKKKACiiigAooooAKKKKACiiigAooooAKKKKACvbv2Kv+TovAf/AF8zf+k0teI17d+xV/ydF4D/AOvmb/0mlrgx3+61f8L/ACO3Cf7xT9V+Z+xg6UtIOlLX4mfqwUUUUAFFFFABRRRQAUUUUAFFFFABRRRQAUUUUAFFFFABRRRQAUUUUAFFFFABRRRQBznxF/5EHxJ/2Dbn/wBFNX4T1+7HxF/5EHxJ/wBg25/9FNX4T19/wttV+R8Zn/xU/n+gUUUV94fHhRRRQAUUUUAFFFFABRRRQAUUUUAFFFFABRRRQAUUUUAFFFFABRRRQAUUUUAFFFFABRRRQAUUUUAFFFFABRRRQAUUUUAFFFFABRRRQAUUUUAFFFFABRRRQAUUUUAFFFFABRRRQAUUUUAFFFFABRRRQAUUUUAFFFFABRRRQAUUUUAFFFFABRRRQAUUUUAFFFFABRRRQAUUUUAFFFFABRRRQAUUVa0zTLzWr+3sNPtJ7++uHEcNtbRtJJIx6KqqCSfYVLlGKvIpJydkVa6f4ffDPxR8VNdTR/Cui3Ws3xwWWBfkiUnG6RzhUX3YgV9Z/AP/AIJxax4ga31f4lXD6FYHDro1o4N3KP8Apo4ysYPoMtzztNffPgT4c+G/hnoMWj+GNHt9H0+PnyrdMFz/AHnY8u3+0xJ96+Rx/ENKjeGH96Xfp/wT6TB5NUrWlW92P4nyl8Bv+Cc2geFBa6v8RJ4/EuqqRIulQEixhPYOeGmPTrheoKsOa+ybCwttLsobW0gitbaFAkcMKBURQMBVUcAD0FW8e9AGK/PsTi6+Lnz1pX/L7j7LD4Wjho8tKNhaKKK5TrCiiigAooooAKKKKACiiigAooooAKKKKAMLxZ4P0Txvoc+ka/pVtrGmzj95a3cQkQ+hwehHYjkdq+Efj5/wTfntjc6x8Lbk3MXLt4fv5f3i+0MzHn/dkIPB+c9K/QkfWj6mu/CY/EYKXNRlp26M4MTgqOKVqi179T8Fte8Pap4V1a50vWdPudL1K3bbNaXcTRyIfdTzWfX7Z/F74CeCvjhpH2LxTo8dzMilYL+H93dW/wDuSDnHfacqe4Nfnb8ff2C/GnwoNzqnhwSeMPDSZcvbR/6ZbL1/eRD7wA/iTPQkhRX6HgM+w+KtCr7svwfoz4vGZRWw15Q96P4ny9RSkFSQQQRSV9Re54B9W/8ABNb/AJOIuf8AsB3P/oyGv1NPUV+WX/BNb/k4i5/7Adz/AOjIa/U3uK/KuIf99foj9CyT/dfmxaKKK+aPoAooooAKKKKACiiigAooooAKKKKAPyy/4KU/8nD2/wD2A7b/ANGTV8o19Xf8FKf+Th7f/sB23/oyavlGv2XKf9xpeiPy7Mf96n6hRRRXrHmhRRRQAUUUUAFFFFABRRRQAUUUUAFFFFABRRRQAUUUUAFFFFABRRRQAUUUUAFe3fsVf8nReA/+vmb/ANJpa8Rr279ir/k6LwH/ANfM3/pNLXBjv91q/wCF/kduE/3in6r8z9jB0paQdKWvxM/VgooooAKKKKACiiigAooooAKKKKACiiigAooooAKKKKACiiigAooooAKKKKACiiigDnPiL/yIPiT/ALBtz/6Kavwnr92PiL/yIPiT/sG3P/opq/Cevv8Ahbar8j4zP/ip/P8AQKKKK+8PjwooooAKKKKACiiigAooooAKKKKACiiigAooooAKKKKACiiigAooooAKKKKACiiigAooooAKKKKACiiigAooooAKKKKACiiigAooooAKKKKACiiigAooooAKKKKACiiigAooooAKKKKACiiigAooooAKKKKACiiigAooooAKKKKACiiigAooooAKKKKACiiigAooooAKKKKACiiigAoor9K/2Hv2YfAi/Dbw78QtS03+2vEN+rzxtf4eK0Kysg8uPGM/IDubJB6EV5WYY+GX0vazV76JeZ6GCwc8bU5Iux8wfAb9h7x18ZPs2pahC3hPwzJhv7Q1CI+dOv8A0xh4LZBGGbavoTjFfox8GP2bfAvwJsRH4c0kHUWTZPq95iW7mHcF8DaDgfKgVeBxmvVQMDAoIr8xxua4nHO0naPZfr3PvcJltDCq6V5d2LS0UV456wUUUUAFFFFABRRRQAUUUUAFFFFABRRRQAUUUUAFFFFABRRRQAUhANLRQB87fHv9ijwN8bjcalDF/wAIz4nkJf8AtXT4xtmc954uBJ9QVb/a7V+cnxt/Zk8d/Aa9b/hINMNxpDPsg1qxzJay56AtjKMf7rgHg4yOa/aIVleJJtHg0K+fXns00cRN9rbUCogEf8W/f8u31zxXv5fnOJwbUPij2f6Hh43K6GITmvdl3/zPzJ/4Jr/8nDXP/YDuf/RkNfqV2r4j/Z/l+Ds37XV0fhTHdpH/AGLd/bWTjTyfMh/49w3zjnOf4em3ivt3p0pZ1W9viVU5WrpaPceVU/ZUHC6dm9UOooorwT2wooooAKKKKACiiigAooooAKKKKAPyy/4KU/8AJw9v/wBgO2/9GTV8o19Xf8FKf+Th7f8A7Adt/wCjJq+Ua/Zcp/3Gl6I/Lsx/3qfqFFFFeseaFFFFABRRRQAUUUUAFFFFABRRRQAUUUUAFFFFABRRRQAUUUUAFFFFABRRRQAV7d+xV/ydF4D/AOvmb/0mlrxGvbv2Kv8Ak6LwH/18zf8ApNLXBjv91q/4X+R24T/eKfqvzP2MHSlpB0pa/Ez9WCiiigAooooAKKKKACiiigAooooAKKKKACiiigAooooAKKKKACiiigAooooAKKKKAOc+Iv8AyIPiT/sG3P8A6Kavwnr92PiL/wAiD4k/7Btz/wCimr8J6+/4W2q/I+Mz/wCKn8/0CiiivvD48KKKKACiiigAooooAKKKKACiiigAooooAKKKKACiiigAooooAKKKKACiiigAooooAKKKKACiiigAooooAKKKKACiiigAooooAKKKKACiiigAooooAKKKKACiiigAooooAKKKKACiiigAooooAKKKKACiiigAooooAKKKKACiiigAooooAKKKKACiiigAooooAKKKKACiiigAooooAK/Yn9if/k1/wJ/17Tf+lEtfjtX7E/sT/wDJr/gT/r2m/wDSiWvjOJv93h/i/Rn1GQ/xpen6nuVFFFfm592FFFFABRRRQAUUUUAFFFFABRRRQAUUUUAFFFFABRRRQAUUUUAFFFJQAgxSZAHJAFeT/Gn9pnwL8CrBj4h1RZdVKbodHssSXUvp8ucID/ecgehNfnV8ef23vHXxlNzptjM3hTww5K/2fYSHzZl/6bTcFvdRtX1B617OBynE41pxVo93+nc8jFZlQwqs3eXZH2r8ev26vBHwhFxpmkyr4u8SplDaWMg8iBv+mswyBg/wrk9jjrX52fGX9ozxx8dNRMviTVm+wI26DSbTMVpD6YTPzH/aYlvevMqK/RMDk+HwXvWvLu/07HxeLzKvinZu0eyPq3/gmt/ycRc/9gO5/wDRkNfqaeor8sv+Ca3/ACcRc/8AYDuf/RkNfqaeor4fiH/fX6I+ryT/AHX5sWiiivmj6AKKKKACiiigAooooAKKKKACiiigD8sv+ClP/Jw9v/2A7b/0ZNXyjX1d/wAFKf8Ak4e3/wCwHbf+jJq+Ua/Zcp/3Gl6I/Lsx/wB6n6hRRRXrHmhRRRQAUUUUAFFFFABRRRQAUUUUAFFFFABRRRQAUUUUAFFFFABRRRQAUUUUAFe3fsVf8nReA/8Ar5m/9Jpa8Rr279ir/k6LwH/18zf+k0tcGO/3Wr/hf5HbhP8AeKfqvzP2MHSlpB0pa/Ez9WCiiigAooooAKKKKACiiigAooooAKKKKACiiigAooooAKKKKACiiigAooooAKKKKAOc+Iv/ACIPiT/sG3P/AKKavwnr92PiL/yIPiT/ALBtz/6Kavwnr7/hbar8j4zP/ip/P9Aooor7w+PCiiigAooooAKKKKACiiigAooooAKKKKACiiigAooooAKKKKACiiigAooooAKKKKACiiigAooooAKKKKACiiigAooooAKKKKACiiigAooooAKKKKACiiigAooooAKKKKACiiigAooooAKKKKACiiigAooooAKKKKACiiigAooooAKKKKACiiigAooooAKKKKACiiigAooooAKKKKACv2J/Yo/5Nf8AAn/XtN/6US1+O1fsT+xR/wAmv+BP+vab/wBKJa+M4m/3eH+L9GfUZD/Gl6fqj3EdKWkHSlr83PuwooooAKKKKACiiigAooooAKKKKACiiigAooooAKKKKAG9qQ1T1TVbLRNPnvtRu4bCyt1Mk1xcyCOONR1ZmJAA9zXxd8ev+Cj+keH/ALTpHw1t11zUACja1doVtIj6xpw0hHPJ2r0PzCuzC4Ovi5clKN/yXzOTEYujho81SVvzPrbx98TPDPwu0FtY8U6za6NYLwHuG+aRv7qIMs7f7KgmvgH49/8ABRnXPFAuNH+HNtJ4e0w5RtYuQDeSj/pmvKxD3+ZuhBU18n+PPiJ4l+Juvy6z4p1m61rUZM/vLh8iMZztRRhUX/ZUAe1c5X6BgOHqVC08R70vwX+Z8ZjM5q17xo+7H8SxqGo3WrXs15fXM17eTsXluLiQySSMepZjkk+5qvRRX1sYqKsj5ttyd2FFFFUI+oP+Cc8zxftI2yo21ZdKulceowpx+YB/Cv1ZPFflH/wTq/5OTsv+wZd/+giv1cPWvyziL/ffkv1P0LI/91+bHUUUV8ufQhRRRQAUUUUAFFFFABRRRQAUUUUAfll/wUp/5OHt/wDsB23/AKMmr5Rr6u/4KU/8nD2//YDtv/Rk1fKNfsuU/wC40vRH5dmP+9T9Qooor1jzQooooAKKKKACiiigAooooAKKKKACiiigAooooAKKKKACiiigAooooAKKKKACvbv2Kv8Ak6LwH/18zf8ApNLXiNe3fsVf8nReA/8Ar5m/9Jpa4Md/utX/AAv8jtwn+8U/VfmfsYOlLSDpS1+Jn6sFFFFABRRRQAUUUUAFFFFABRRRQAUUUUAFFFFABRRRQAUUUUAFFFFABRRRQAUUUUAc58Rf+RB8Sf8AYNuf/RTV+E9fux8Rf+RB8Sf9g25/9FNX4T19/wALbVfkfGZ/8VP5/oFFFFfeHx4UUUUAFFFFABRRRQAUUUUAFFFFABRRRQAUUUUAFFFFABRRRQAUUUUAFFFFABRRRQAUUUUAFFFFABRRRQAUUUUAFFFFABRRRQAUUUUAFFFFABRRRQAUUUUAFFFFABRRRQAUUUUAFFFFABRRRQAUUUUAFFFFABRRRQAUUUUAFFFFABRRRQAUUUUAFFFFABRRRQAUUUUAFFFFABRRRQAV+xP7FH/Jr/gT/r2m/wDSiWvx2r9if2KP+TX/AAJ/17Tf+lEtfGcTf7vD/F+jPqMh/jS9P1R7iOlLSDpS1+bn3YUUUUAFFFFABRRRQAUUUUAFFFFABRRRQA0UdOlGTXlHxr/aV8DfAiy3+ItTEmpum+DSLPEt3MOx25wq9fmcqODgk8VdKnOtJQpq7fYyqVIUouU3ZHqxbaOTivmr49/tz+B/g99p0zSpV8XeJoyUNlYSjyYH/wCm03IBHPyrubIwQvWvij48ftweOvjJ9p02wmbwp4Zkyv2DT5T50y/9NpuC2QTlV2r6g9a+c6+4wHDl7VMW/wDt1fq/8j5PGZ3vDDr5/wCR6d8Zf2jfHPx0vzJ4k1Z/7OVt0Ok2mYrSL0wmfmIz95yze9eY0UV9zRoU6EFCnGyXY+TqVJ1pc83dhRRRW5iFFFFABRRRQB9O/wDBOr/k5Oy/7Bl3/wCgiv1c/ir8o/8AgnV/ycnZf9gy7/8AQRX6uD71flnEf++/9ur9T9CyP/dfmx1FFFfLn0IUUUUAFFFFABRRRQAUUUUAFFFFAH5Zf8FKf+Th7f8A7Adt/wCjJq+Ua+rv+ClP/Jw9v/2A7b/0ZNXyjX7LlP8AuNL0R+XZj/vU/UKKKK9Y80KKKKACiiigAooooAKKKKACiiigAooooAKKKKACiiigAooooAKKKKACiiigAr279ir/AJOi8B/9fM3/AKTS14jXt37FX/J0XgP/AK+Zv/SaWuDHf7rV/wAL/I7cJ/vFP1X5n7GDpS0g6UtfiZ+rBRRRQAUUUUAFFFFABRRRQAUUUUAFFFFABRRRQAUUUUAFFFFABRRRQAUUUUAFFFFAHOfEX/kQfEn/AGDbn/0U1fhPX7sfEX/kQfEn/YNuf/RTV+E9ff8AC21X5Hxmf/FT+f6BRRRX3h8eFFFFABRRRQAUUUUAFFFFABRRRQAUUUUAFFFFABRRRQAUUUUAFFFFABRRRQAUUUUAFFFFABRRRQAUUUUAFFFFABRRRQAUUUUAFFFFABRRRQAUUUUAFFFFABRRRQAUUUUAFFFFABRRRQAUUUUAFFFFABRRRQAUUUUAFFFFABRRRQMKK7/4SfArxp8btW+xeFdIluokbbPfy5jtbf8A35CMA4Odoyx7A19mw/8ABL3S/wDhBGhl8XXH/CYHDi6SEfYlOP8AV+X98j/b3A99vavIxWa4TCSUKk9fLW3qejQwGIxEXKEdD886K9E+MHwC8a/A7VfsfijSZILZ2K2+pQZktLj/AHJMYzgZ2thh3ArzuvRpVqdeKnTd0+xxTpzpScZqzCiiitjIKKKKACiiigAooooAKKKKACv2J/Yo/wCTX/An/XtN/wClEtfjtX7E/sUf8mv+BP8Ar2m/9KJa+M4m/wB3h/i/Rn1GQ/xpen6o9xHSlpB0pa/Nz7sKKKKACiiigAooooAKKKKACiiigBvauY8e/Erwz8L9Ck1jxRrNto1gnAkuH+Z2xnaijLO3+yoJ9qf8RtbuvDfw/wDEur2TKt5Y6bc3UBddyh0iZlyO4yBX4nePfiN4l+J+vSaz4q1m61nUH4Elw/yxr12ogwqL/sqAPavdyrK3mUn71ox37ni5jmCwSSSvJn1l8ev+CjmteJDcaR8NrZ9B005RtYu1DXko6ZjTlYh15O5uhGw18Zalqd5rOoT32oXc99e3DmSa5uZGkklY9WZjkkn1NVqK/TsJgKGCjy0o28+v3nweIxdbEy5qkr/kFFFFegcQUUUUAFFFFABRRRQAUUUUAfTv/BOr/k5Oy/7Bl3/6CK/Vwfer8o/+CdX/ACcnZf8AYMu//QRX6uD71flnEf8Avv8A26v1P0LI/wDdfmx1FFFfLn0IUUUUAFFFFABRRRQAUUUUAFFFFAH5Zf8ABSn/AJOHt/8AsB23/oyavlGvq7/gpT/ycPb/APYDtv8A0ZNXyjX7LlP+40vRH5dmP+9T9Qooor1jzQooooAKKKKACiiigAooooAKKKKACiiigAooooAKKKKACiiigAooooAKKKKACvbv2Kv+TovAf/XzN/6TS14jXt37FX/J0XgP/r5m/wDSaWuDHf7rV/wv8jtwn+8U/VfmfsYOlLSDpS1+Jn6sFFFFABRRRQAUUUUAFFFFABRRRQAUUUUAFFFFABRRRQAUUUUAFFFFABRRRQAUUUUAc58Rf+RB8Sf9g25/9FNX4T1+7HxF/wCRB8Sf9g25/wDRTV+E9ff8LbVfkfGZ/wDFT+f6BRRRX3h8eFFFFABRRRQAUUUUAFFFFABRRRQAUUUUAFFFFABRRRQAUUUUAFFFFABRRRQAUUUUAFFFFABRRRQAUUUUAFFFFABRRRQAUUUUAFFFFABRRRQAUUUUAFFFFABRRRQAUUUUAFFFFABRRRQAUUUUAFFFFABRRRQAUUUUAFFPiieeVIokaSR2CqiDJYnoAO5r60+An/BPbxZ8Qvs2q+NGl8I6E+HFqyf6fMvsh4i+rjP+zXDisbQwcOerK35/cddDDVcTLlpxufL/AIW8J61431u30fQNLutY1Oc/u7WziMjkdzgdAO5PA7192fAT/gm7DbfZtY+KN2LiUYdfD+nyfIvfE8w5buCseBx98g4r69+F/wAG/CHwZ0QaZ4U0aDTYiB504G6e4I/ikkPzMevU4GeABXc9a/Psfn9bEXhQ92Pfr/wD7LB5NTo2nW959uhmeHvDWl+FNIt9L0fT7bS9Ot12Q2tpEscaD2UcVq0UV8m25O7PpElFWRla9oGmeKNKn03WNPttU065XZNaXcSyxSD0KsCDXw98ff8Agm9b3f2jWfhfci2m5dvD99J+7bviGY/d9lfI5+8oFfefX/61LjIruwuOr4KXNRlby6P5HJicHRxUeWpH59T8HfFfhHWvA+uXGja/pd1o+qQHElrdxlHHoRnqD2I4PY1kV+4HxS+DHhD4zaN/ZnivR4dSRQfJnxsngJ/ijkHzL9M4OOQa/PH4+/8ABPrxd8N/tOq+DGm8YeH0y5gRP+Jhbr/tRgYlHTlBnr8gAzX6FgM/o4m0K3uS/B/M+LxmT1aF5U/ej+J8m0U6SN4ZGjkVkdSVZWGCCOoIptfUqXNsfPbaBRRRVCCiiigAooooAK/Yn9ij/k1/wJ/17Tf+lEtfjtX7E/sUf8mv+BP+vab/ANKJa+M4m/3eH+L9GfUZD/Gl6fqj3EdKWkHSlr83PuwooooAKKKKACiiigAooooAKKKKAON+Mv8AySPxt/2BL3/0Q9fhtX7k/GX/AJJH42/7Al7/AOiHr8Nq+/4W+Gr6r9T4niD46fowooor7w+SCiiigAooooAKKKKACiiigAooooA+nf8AgnV/ycnZf9gy7/8AQRX6uD71flH/AME6v+Tk7L/sGXf/AKCK/Vwfer8s4j/33/t1fqfoWR/7r82Oooor5c+hCiiigAooooAKKKKACiiigAooooA/LL/gpT/ycPb/APYDtv8A0ZNXyjX1d/wUp/5OHt/+wHbf+jJq+Ua/Zcp/3Gl6I/Lsx/3qfqFFFFeseaFFFFABRRRQAUUUUAFFFFABRRRQAUUUUAFFFFABRRRQAUUUUAFFFFABRRRQAV7d+xV/ydF4D/6+Zv8A0mlrxGvbv2Kv+TovAf8A18zf+k0tcGO/3Wr/AIX+R24T/eKfqvzP2MHSlpB0pa/Ez9WCiiigAooooAKKKKACiiigAooooAKKKKACiiigAooooAKKKKACiiigAooooAKKKKAOc+Iv/Ig+JP8AsG3P/opq/Cev3Y+Iv/Ig+JP+wbc/+imr8J6+/wCFtqvyPjM/+Kn8/wBAooor7w+PCiiigAooooAKKKKACiiigAooooAKKKKACiiigAooooAKKKKACiiigAooooAKKKKACiiigAooooAKKKKACiiigAooooAKKKKACiiigAooooAKKKKACiiigAooooAKKKKACiiigAooooAKKKKACiiigAoortfhf8HPF/xk1waX4U0W41OUECacDZBbg/xSSH5VHXgnJxwCeKyq1adGLnUdkjWEJVJKMFdnFV7b8Cf2R/Hnx2mhurGy/sXw4WG/W9RQrERnnyl6ynr935cjBZa+0fgH/wAE9PCnw++zav42eLxhrq4cWzJ/oEDeyHmX6vx/sivrWK3S2hSOJFijQBVVRgADoAK+Ix/EaV6eEV/N/oj6rB5JKVp4h28v8zxP4E/sieBPgTDDdWVl/bPiIL+81vUFDSg458pekQ6/d+bBwWavc8cUmcUHNfC1a1SvNzqSu/M+upUadGPLTVkOooorI2CiiigBMUtFFABSYzS0UAeC/Hr9jzwJ8c457y4tf7B8SsDs1rTkAdm7ecnCyjp1w3GAwr84vjn+yn48+A1zJNq1h/aWgbsRa3p4L25z0DjrG3swxnoW61+yveq91aw31vJb3ESTQSqUeORQysp4IIPUGvdwGcYnBNRvzR7P9DxcZldHFe8vdl3X6n4HUV+l/wAff+CdfhzxobnV/h9LD4V1lsudNcH+z5m/2QATCf8AdBXgDaOtfn18Rfhd4p+E+vPpHirR7jSbsZMfmrmOZR/FG4yrr7qTX6Ngc1w2NXuO0uz3PicVl9fCv3lp36HK0UUV7B5gUUUUAFfsT+xR/wAmv+BP+vab/wBKJa/Hav2J/Yo/5Nf8Cf8AXtN/6US18ZxN/u8P8X6M+oyH+NL0/VHuI6UtIOlLX5ufdhRRRQAUUUUAFFFFABRRRQAUUUUAcb8Zf+SR+Nv+wJe/+iHr8Nq/cn4y/wDJI/G3/YEvf/RD1+G1ff8AC3w1fVfqfE8QfHT9GFFFFfeHyQUUUUAFFFFABRRRQAUUUUAFFFFAH07/AME6v+Tk7L/sGXf/AKCK/Vwfer8o/wDgnV/ycnZf9gy7/wDQRX6uD71flnEf++/9ur9T9CyP/dfmx1FFFfLn0IUUUUAFFFFABRRRQAUUUUAFFFFAH5Zf8FKf+Th7f/sB23/oyavlGvq7/gpT/wAnD2//AGA7b/0ZNXyjX7LlP+40vRH5dmP+9T9Qooor1jzQooooAKKKKACiiigAooooAKKKKACiiigAooooAKKKKACiiigAooooAKKKKACvbv2Kv+TovAf/AF8zf+k0teI17d+xV/ydF4D/AOvmb/0mlrgx3+61f8L/ACO3Cf7xT9V+Z+xg6UtIOlLX4mfqwUUUUAFFFFABRRRQAUUUUAFFFFABRRRQAUUUUAFFFFABRRRQAUUUUAFFFFABRRRQBznxF/5EHxJ/2Dbn/wBFNX4T1+7HxF/5EHxJ/wBg25/9FNX4T19/wttV+R8Zn/xU/n+gUUUV94fHhRRRQAUUUUAFFFFABRRRQAUUUUAFFFFABRRRQAUUUUAFFFFABRRRQAUUUUAFFFFABRRRQAUUUUAFFFFABRRRQAUUUUAFFFFABRRRQAUUUUAFFFFABRRRQAUUUUAFFFFABRRRQAUUUUAFFFKAWIABJNK9txiVo6D4e1TxVq9tpej6fc6pqVw22G0tImkkc+yjmvpP4CfsC+NPim1vqfidZPB3hx8MGuY/9NuF/wCmcR+6D/efHUEKwr9EvhF8BvBfwQ0n7F4V0iO1ldds9/N+8urjv88h5IzztGFHYCvl8fn9DC3hR9+X4fNnv4PKK2ItKp7sfxPjj4B/8E3p7v7LrHxRuTbRcOvh+wl/eNz0nmXhf92M55++DxX3d4S8H6N4G0O30fQNLttI0y3GI7a0iCIPUnHUnuTyTya3eneg1+d4vH4jGy5qstO3RH2uGwVHCq0Fr36i0UUVwncFFFFABRRRQAUUUUAFFFFABRRRQAUUUUAJiub8ceAPD3xI0GbRvE2kW2sabN96C5jztOMblbqrDPDKQR2NdH0oH1pxk4Pmi7MiUVJWkro/OL4+/wDBOLVNANzrHw0uX1mwGXbQ7twLqIdT5UnAkHscN05Y18W6npl5ot/cWGoWk9hfW7mOa2uY2jkjYdVZWAIPsa/fD8K8n+NP7Nfgf476eU8R6WqamqbINXs8R3cPoA+PmXr8rhhyeM819hgOIalG0MSuZd+v/BPmcZksKl50NH26H4u0V9EfHz9iTxz8F/tOpWcJ8U+F48udRsYz5kCDvNFyVwOrDcvHJHSvnevv8NiqOLhz0ZXR8dWw9TDy5Kiswr9if2J/+TX/AAJ/17Tf+lEtfjtX7E/sT/8AJr/gT/r2m/8ASiWvl+Jv93h/i/Rnv5D/ABpen6nuVFFFfm592FFFFABRRRQAUUUUAFFFFABRRRQBxvxl/wCSR+Nv+wJe/wDoh6/Dav3J+Mv/ACSPxt/2BL3/ANEPX4bV9/wt8NX1X6nxPEHx0/RhRRRX3h8kFFFFABRRRQAUUUUAFFFFABRRRQB9O/8ABOr/AJOTsv8AsGXf/oIr9XB96vyj/wCCdX/Jydl/2DLv/wBBFfq4PvV+WcR/77/26v1P0LI/91+bHUUUV8ufQhRRRQAUUUUAFFFFABRRRQAUUUUAfll/wUp/5OHt/wDsB23/AKMmr5Rr6u/4KU/8nD2//YDtv/Rk1fKNfsuU/wC40vRH5dmP+9T9Qooor1jzQooooAKKKKACiiigAooooAKKKKACiiigAooooAKKKKACiiigAooooAKKKKACvbv2Kv8Ak6LwH/18zf8ApNLXiNe3fsVf8nReA/8Ar5m/9Jpa4Md/utX/AAv8jtwn+8U/VfmfsYOlLSDpS1+Jn6sFFFFABRRRQAUUUUAFFFFABRRRQAUUUUAFFFFABRRRQAUUUUAFFFFABRRRQAUUUUAc58Rf+RB8Sf8AYNuf/RTV+E9fux8Rf+RB8Sf9g25/9FNX4T19/wALbVfkfGZ/8VP5/oFFFFfeHx4UUUUAFFFFABRRRQAUUUUAFFFFABRRRQAUUUUAFFFFABRRRQAUUUUAFFFFABRRRQAUUUUAFFFFABRRRQAUUUUAFFFFABRRRQAUUUUAFFFFABRRRQAUUUUAFFFFABRRRQAUUUUDCiivTf2aPD+m+Kfjz4J0nV7OLUNOutQVJ7add0cq4Jww7jIHHesK9VUacqj6Js1pQ9pNQXV2ND4I/suePfjxdI+hab9j0UPtl1q/zHap6hTjMjeyA44zjOa/Rv4DfsW+BPggLa/Nv/wkviePDHV9RjB8pvWGLlY/ry3J+bHFe72dnBp9rDbWsMdtbQoESGNQqIoGAoA4AA7CrXevynH5zica3G/LHsv1Z+hYPK6GF95+9Lu/0F4ApaKK8E9sKKKKACiiigAooooAKKKKACiiigAooooAKKKKACiiigAooooAKKKKAGlQRg18vfHv9g7wX8WWudV0FU8IeJXy5uLOL/Rbhv8AprCMAE/3kweSTur6iHFMkkWNCzEBRyST0rooYithp89GVmc1ehSrx5aquj8TPi/8A/G3wO1T7H4p0d4Ld22walb5ktLj/ckxjPGdrYYdwK/UT9igZ/Zg8Cf9e03/AKUS15p+0v8AtwfDvwzpWpeFtNsLL4i6jMphntnCyaah9JXIIkwedqZ6YLKa9S/Y7uxqH7OHg26itYbJJo7iRba2DCKIG5lO1NxJ2joMknHc19LmWKxOKwUJV4cvvb99H03PBwGHoYfFyjRnfT7te57ZRRRXyR9OFFFFABRRRQAUUUUAFFFFABRRRQBxvxl/5JH42/7Al7/6Ievw2r9yfjL/AMkj8bf9gS9/9EPX4bV9/wALfDV9V+p8TxB8dP0YUUUV94fJBRRRQAUUUUAFFFFABRRRQAUUUUAfTv8AwTq/5OTsv+wZd/8AoIr9XB96vyj/AOCdX/Jydl/2DLv/ANBFfq4PvV+WcR/77/26v1P0LI/91+bHUUUV8ufQhRRRQAUUUUAFFFFABRRRQAUUUUAfll/wUp/5OHt/+wHbf+jJq+Ua+rv+ClP/ACcPb/8AYDtv/Rk1fKNfsuU/7jS9Efl2Y/71P1CiiivWPNCiiigAooooAKKKKACiiigAooooAKKKKACiiigAooooAKKKKACiiigAooooAK9u/Yq/5Oi8B/8AXzN/6TS14jXt37FX/J0XgP8A6+Zv/SaWuDHf7rV/wv8AI7cJ/vFP1X5n7GDpS0g6UtfiZ+rBRRRQAUUUUAFFFFABRRRQAUUUUAFFFFABRRRQAUUUUAFFFFABRRRQAUUUUAFFFFAHOfEX/kQfEn/YNuf/AEU1fhPX7sfEX/kQfEn/AGDbn/0U1fhPX3/C21X5Hxmf/FT+f6BRRRX3h8eFFFFABRRRQAUUUUAFFFFABRRRQAUUUUAFFFFABRRRQAUUUUAFFFFABRRRQAUUUUAFFFFABRRRQAUUUUAFFFFABRRRQAUUUUAFFFFABRRRQAUUUUAFFFFABRRRQAUUUUAFFFFABXrv7I//ACcn8P8A/sJr/wCgtXkVeu/sj/8AJyfw/wD+wmv/AKC1efjv91qf4X+R14X+PD1X5n7OjpS0g6Utfih+rrYKKKKBhRRRQAUUUUAFFFFABRRRQAUUUUAFFFFABRRRQAUUUUAFFFFACAikz9K4r4mfF/wl8H9EOq+LNat9LtzkRRsd007D+GOMZZz9Bx3wK/Pf48/8FDvFHjw3OleBY5vCWiOCpvi4N/Ov+8OIf+AEtx9/tXp4PLcRjnanHTu9jzcVmFHCL33r26n2p8cf2r/AfwJt5INW1D+0df25j0TTiJLg56F+cRr3yxBI6A9K/Ob47/tkePPji09jNdf8I94ackDRtOkIWRfSaThpfocL32ivDLi4lu7iWeeV5p5XLySyMWZ2JySSeSSec1HX6JgMkw+EtOa5pd3+iPisZmtbE+6nyx7L9Qr9if2KP+TX/An/AF7Tf+lEtfjtX7E/sUf8mv8AgT/r2m/9KJa4OJv92h/i/RnbkP8AHl6fqe4jpS0g6Utfm590FFFFABRRRQAUUUUAFFFFABRRRQBxvxl/5JH42/7Al7/6Ievw2r9yfjL/AMkj8bf9gS9/9EPX4bV9/wALfDV9V+p8TxB8dP0YUUUV94fJBRRRQAUUUUAFFFFABRRRQAUUUUAfTv8AwTq/5OTsv+wZd/8AoIr9XB96vyj/AOCdX/Jydl/2DLv/ANBFfq4PvV+WcR/77/26v1P0LI/91+bHUUUV8ufQhRRRQAUUUUAFFFFABRRRQAUUUUAfll/wUp/5OHt/+wHbf+jJq+Ua+rv+ClP/ACcPb/8AYDtv/Rk1fKNfsuU/7jS9Efl2Y/71P1CiiivWPNCiiigAooooAKKKKACiiigAooooAKKKKACiiigAooooAKKKKACiiigAooooAK9u/Yq/5Oi8B/8AXzN/6TS14jXt37FX/J0XgP8A6+Zv/SaWuDHf7rV/wv8AI7cJ/vFP1X5n7GDpS0g6UtfiZ+rBRRRQAUUUUAFFFFABRRRQAUUUUAFFFFABRRRQAUUUUAFFFFABRRRQAUUUUAFFFFAHOfEX/kQfEn/YNuf/AEU1fhPX7sfEX/kQfEn/AGDbn/0U1fhPX3/C21X5Hxmf/FT+f6BRRRX3h8eFFFFABRRRQAUUUUAFFFFABRRRQAUUUUAFFFFABRRRQAUUUUAFFFFABRRRQAUUUUAFFFFABRRRQAUUUUAFFFFABRRRQAUUUUAFFFFABRRRQAUUUUAFFFFABRRRQAUUUUAFFFFABXrv7I//ACcn8P8A/sJr/wCgtXkVeu/sj/8AJyfw/wD+wmv/AKC1efjv92qf4X+R14X+PD1X5n7OjpS0g6Utfih+rrYKKKKBhRRRQAUUUUAFFFFABRRRQAUUUUAFFFFABRRRQAmMijpTGdYlLMQqgZJJ4r5X+PX7fng34YG50vwzs8YeIUyhW2kxZ27dPnlH3iD/AApn0JU100MNWxM+SlG7OaviKVCPNUlZH0xr/iLTPCuk3Oqaxf22mafbLvmuruURxoPUseBXxB8ev+CkdtZfadH+GFoLycEo2vX8ZES+8MR5b2Z8D/ZIr43+Lfx38a/G3VftnirWZbqJG3QafD+7tbf/AHIxxn/aOWPcmvP6+8wHDsKdp4p3fbp/wT4/GZ1Op7lDRd+v/ANrxd4z13x9rk+seIdWutZ1OY/Pc3chdsdgOygdgMAdhWLRRX2UIRppRirI+ZnJzd5PUKKKK0Mwr9if2KP+TX/An/XtN/6US1+O1fsT+xR/ya/4E/69pv8A0olr4zib/d4f4v0Z9RkP8aXp+qPcR0paQdKWvzc+7CiiigAooooAKKKKACiiigAooooA434y/wDJI/G3/YEvf/RD1+G1fuT8Zf8Akkfjb/sCXv8A6Ievw2r7/hb4avqv1PieIPjp+jCiiivvD5IKKKKACiiigAooooAKKKKACiiigD6d/wCCdX/Jydl/2DLv/wBBFfq4PvV+Uf8AwTq/5OTsv+wZd/8AoIr9XB96vyziP/ff+3V+p+hZH/uvzY6iiivlz6EKKKKACiiigAooooAKKKKACiiigD8sv+ClP/Jw9v8A9gO2/wDRk1fKNfV3/BSn/k4e3/7Adt/6Mmr5Rr9lyn/caXoj8uzH/ep+oUUUV6x5oUUUUAFFFFABRRRQAUUUUAFFFFABRRRQAUUUUAFFFFABRRRQAUUUUAFFFFABXt37FX/J0XgP/r5m/wDSaWvEa9u/Yq/5Oi8B/wDXzN/6TS1wY7/dav8Ahf5HbhP94p+q/M/YwdKWkHSlr8TP1YKKKKACiiigAooooAKKKKACiiigAooooAKKKKACiiigAooooAKKKKACiiigAooooA5z4i/8iD4k/wCwbc/+imr8J6/dj4i/8iD4k/7Btz/6Kavwnr7/AIW2q/I+Mz/4qfz/AECiiivvD48KKKKACiiigAooooAKKKKACiiigAooooAKKKKACiiigAooooAKKKKACiiigAooooAKKKKACiiigAooooAKKKKACiiigAooooAKKKKACiiigAooooAKKKKACiiigAooooAKKKKACvXf2R/+Tk/h/wD9hNf/AEFq8ir139kf/k5P4f8A/YTX/wBBavPx3+7VP8L/ACOvC/x4eq/M/Z0dKWkHSlr8UP1dbBRRRQMKKKKACiiigAooooAKKKKACiiigBoNL17UnpXF/Ev4ueE/hFoh1XxXrMGk2xyIkkO6Wdh/DHGMs55HQcd8CqhCU5KMFdsznOMFzSdkdpnArxn45/tV+BfgPBLBq+of2hru3dHotgRJcHIyC/OI1PqxHHQGvi749f8ABRHxN43+0aV4Bhl8J6M2UOoOQdQmHqCMiHj+7lvRh0r5Cubqa8uJbi4leeeVi8ksjFmdj1JJ5JNfY4DhydS1TFOy7dfn2Pl8ZncYXhQV336Huvx3/bJ8efG957F7o+HfDLkgaTp0hAkX0mk4Mn04X/ZrwWiivvqGGpYWHJRikj5CrXqV5c9R3YUUUV1HOFFFFABRRRQAV+xP7FH/ACa/4E/69pv/AEolr8dq/Yn9ij/k1/wJ/wBe03/pRLXxnE3+7w/xfoz6jIf40vT9Ue4jpS0g6Utfm592FFFFABRRRQAUUUUAFFFFABRRRQBxvxl/5JH42/7Al7/6Ievw2r9yfjL/AMkj8bf9gS9/9EPX4bV9/wALfDV9V+p8TxB8dP0YUUUV94fJBRRRQAUUUUAFFFFABRRRQAUUUUAfTv8AwTq/5OTsv+wZd/8AoIr9XB96vyj/AOCdX/Jydl/2DLv/ANBFfq4PvV+WcR/77/26v1P0LI/91+bHUUUV8ufQhRRRQAUUUUAFFFFABRRRQAUUUUAfll/wUp/5OHt/+wHbf+jJq+Ua+rv+ClP/ACcPb/8AYDtv/Rk1fKNfsuU/7jS9Efl2Y/71P1CiiivWPNCiiigAooooAKKKKACiiigAooooAKKKKACiiigAooooAKKKKACiiigAooooAK9u/Yq/5Oi8B/8AXzN/6TS14jXt37FX/J0XgP8A6+Zv/SaWuDHf7rV/wv8AI7cJ/vFP1X5n7GDpS0g6UtfiZ+rBRRRQAUUUUAFFFFABRRRQAUUUUAFFFFABRRRQAUUUUAFFFFABRRRQAUUUUAFFFFAHOfEX/kQfEn/YNuf/AEU1fhPX7sfEX/kQfEn/AGDbn/0U1fhPX3/C21X5Hxmf/FT+f6BRRRX3h8eFFFFABRRRQAUUUUAFFFFABRRRQAUUUUAFFFFABRRRQAUUUUAFFFFABRRRQAUUUUAFFFFABRRRQAUUUUAFFFFABRRRQAUUUUAFFdL4B+HHib4oa9Ho/hbRrrWdQbkx26fLGv8AedzhUX/aYgV9/fAX/gnLonhc22sfEaePxDqS4ddJtyRZRHrhzw0pz24XsQwryMbmmGwK9+WvZbnpYXAV8W/dWnfofm5RX6rfHf8AYI8DfFGGXUPDcUXgzxDtwJLGECzmIHAkgGAP95MHnJDV+d3xf+AXjb4HaqLTxTpDwW8jFbfUrc+ZaXH+5Jjr32sA3qBWOBzjDY1WTtLs/wBO5pi8tr4XWSvHujzqiiivcPJCiiimAUUUUAFFFFABRRRQAV67+yP/AMnJ/D//ALCa/wDoLV5FXrv7I/8Aycn8P/8AsJr/AOgtXn47/dqn+F/kdeF/jw9V+Z+zo6UtIOlLX4ofq62CiiigYUUUUAFFFFABRRRQAUUUUAJziszXvEOm+F9KuNT1i+ttM063XfNd3cqxxRj1ZmIArT9q+Ev+Cpk0i+HvAEQkYRPdXjMgPBISLBI9sn8zXZgsP9bxEKF7XOPF1/q9GVVK9iP49/8ABSO1sftOj/C+0F9OMo2v38ZEK+8MJwWPoz4GR91hzXwj4v8AGmveP9dn1nxHq11rOpzn57m7kLtjso7Ko7KMAdhWJRX6zg8tw+BjanHXv1PznFY2ti3eb07dAooor1jzgooooAKKKKACiiigAooooAK/Yn9ij/k1/wACf9e03/pRLX47V+xP7FH/ACa/4E/69pv/AEolr4zib/d4f4v0Z9RkP8aXp+qPcR0paQdKWvzc+7CiiigAooooAKKKKACiiigAooooA434y/8AJI/G3/YEvf8A0Q9fhtX7k/GX/kkfjb/sCXv/AKIevw2r7/hb4avqv1PieIPjp+jCiiivvD5IKKKKACiiigAooooAKKKKACiiigD6d/4J1f8AJydl/wBgy7/9BFfq4PvV+Uf/AATq/wCTk7L/ALBl3/6CK/Vz+KvyziP/AH3/ALdX6n6Fkf8AuvzY6iiivlz6EKKKKACiiigAooooAKKKKACiiigD8sv+ClP/ACcPb/8AYDtv/Rk1fKNfV3/BSn/k4e3/AOwHbf8AoyavlGv2XKf9xpeiPy7Mf96n6hRRRXrHmhRRRQAUUUUAFFFFABRRRQAUUUUAFFFFABRRRQAUUUUAFFFFABRRRQAUUUUAFe3fsVf8nReA/wDr5m/9Jpa8Rr279ir/AJOi8B/9fM3/AKTS1wY7/dav+F/kduE/3in6r8z9jB0paQdKWvxM/VgooooAKKKKACiiigAooooAKKKKACiiigAooooAKKKKACiiigAooooAKKKKACiiigDnPiL/AMiD4k/7Btz/AOimr8J6/dj4i/8AIg+JP+wbc/8Aopq/Cevv+FtqvyPjM/8Aip/P9Aooor7w+PCiiigAooooAKKKKACiiigAooooAKKKKACiiigAooooAKKKKACiiigAooooAKKKKACiiigAooooAKKKKACiiigAoor6K+An7Efjn40G31G9hbwt4YfDf2hfxHzJ19YYuC3HRjtXngnpXJiMVRwkOetKyOmjQqYiXJTjdnz9p2nXer38FlYWs17ezuI4ba3jMkkjHoqqMkn2FfZvwD/4Jya14m+zav8AEi5k0DTTh10a1YG8lHXEjcrEOnA3N1B2Gvsr4Kfs0+B/gPYKPD2lrLqrJsn1e8xJdy+o3Y+RT/dQAdMgnmvWq+Ax/ENSteGGXKu/X/gH2ODyWFO06+r7dDlvAXw28NfDDQotG8L6NbaPp0fPl26/M5/vOxyzt/tMSfeuoxig9aUdK+PlKU25Sd2z6aMVBcsVZCdcVna74e07xPpNzpmrWNvqWn3KeXNa3cYkjkX0ZTwa06TB9aE2ndDaTVmfBvx9/wCCb1refaNZ+F9yLOc5dtAvpSYmPpDKeV/3XyP9pRxXwh4t8Ha54D1yfRvEWlXWjanAfntruMo2MnDDP3lOOGGQexr94M8Vw/xP+DnhD4x6G2leK9Gg1OEA+TMRtnt2P8Ucg+ZDwOhwcYII4r6rAZ/Ww1oV/ej36/8ABPnMZk1OtedH3X+B+H1FfW3x8/4J7+LPh6brVvBLS+LtBTLm0VR9vhX0KDiX6oMn+7XyZLE8ErxSo0ciMVZHGCpHUEdjX6DhcbQxkOajK/5nxlfC1cNLlqxsMooorvOQKKKKACiiigAr139kf/k5P4f/APYTX/0Fq8ir139kf/k5P4f/APYTX/0Fq8/Hf7tU/wAL/I68L/Hh6r8z9nR0paQdKWvxQ/V1sFFFFAwooooAKKKKACiiigAooooAae1fCH/BU/8A5Afw9/6+Lz/0GGvu89BXwh/wVP8A+QH8Pf8Ar4vP/QYa9rJf9/p+r/I8jNf90n8vzPz1ooor9hPzMKKKKACiiigAooooAKKKKACiiigAr9if2KP+TX/An/XtN/6US1+O1fsT+xR/ya/4E/69pv8A0olr4zib/d4f4v0Z9RkP8aXp+qPcR0paQdKWvzc+7CiiigAooooAKKKKACiiigAooooA434y/wDJI/G3/YEvf/RD1+G1fuT8Zf8Akkfjb/sCXv8A6Ievw2r7/hb4avqv1PieIPjp+jCiiivvD5IKKKKACiiigAooooAKKKKACiiigD6N/wCCfhI/ag8O89ba8/H/AEd6/Wwda/JP/gn7/wAnQ+HP+va8/wDSd6/Wwda/LuI/99/7dR+gZH/uz9f8h1FFFfKn0YUUUUAFFFFABRRRQAUUUUAFFFFAH5Zf8FKf+Th7f/sB23/oyavlGvq7/gpT/wAnD2//AGA7b/0ZNXyjX7LlP+40vRH5dmP+9T9Qooor1jzQooooAKKKKACiiigAooooAKKKKACiiigAooooAKKKKACiiigAooooAKKKKACvbv2Kv+TovAf/AF8zf+k0teI17d+xV/ydF4D/AOvmb/0mlrgx3+61f8L/ACO3Cf7xT9V+Z+xg6UtIOlLX4mfqwUUUUAFFFFABRRRQAUUUUAFFFFABRRRQAUUUUAFFFFABRRRQAUUUUAFFFFABRRRQBznxF/5EHxJ/2Dbn/wBFNX4T1+7HxF/5EHxJ/wBg25/9FNX4T19/wttV+R8Zn/xU/n+gUUUV94fHhRRRQAUUUUAFFFFABRRRQAUUUUAFFFFABRRRQAUUUUAFFFFABRRRQAUUUUAFFFFABRRRQAUUUUAFFFbvg3wP4g+IevQ6N4b0i61nU5uVt7WPcQO7MeiqMjLMQB3NZznGmuabsi4QlUdoq7MKvSPg5+z343+Oepi38MaQ8lmjhJ9Uucx2lv8A70mOTznaoLe1fY/wD/4Jv2GlfZtX+J10up3Yw66DYyEW6HriWUYLn1VcL7sK+2tF0PT/AA7psGnaXY2+n6fbp5cNraxiOONfRVAAAr4zH8RQp3p4VXffp/wT6fB5LOdp4h2XbqfOXwD/AGEPBPwlNtqmtKvi7xMnzi5vYh9nt36/uoTkZHHzPuORkbelfToGMADAo6D0pRXwdfEVcTPnqyuz7CjQp4ePLTjZC0UUVznSJS0UUAFFFFABRRRQAmOOea8K+O37IXgP46xTXd5ZjRvEbr8mtacgWVjjjzV+7KOn3vmwMBhXugHvSkZrWlWqUZqdOVmYVaNOtHkqK6Pxv+Ov7JXjv4EzS3Oo2X9reHQ2I9a09S8OM8eYvWI9PvcZ4DGvFa/fKe3ju4WhmRZYnBVo3GQwPBBB6ivkX4+f8E8fC/j03GreBHh8I643zGz2n+z5z/ugEwnpygK8fc5zX3WA4jTtTxat5r9UfI4zJHG88O7rsfmPRXYfEv4R+LPhBrh0rxXotxpVwSfKkcboZ1H8Ucg+Vh9Dx3xXH19vSqwrRU6bumfKzhKk+WaswooorUzCvXf2R/8Ak5P4f/8AYTX/ANBavIq9d/ZH/wCTk/h//wBhNf8A0Fq8/Hf7tU/wv8jrwv8AHh6r8z9nR0paQdKWvxQ/V1sFFFFAwooooAKKKKACiiigAooooAaegr4Q/wCCp/8AyA/h7/18Xn/oMNfd56CvhD/gqf8A8gP4e/8AXxef+gw17WS/7/T9X+R5Ga/7pP5fmfnrRRRX7CfmYUUUUAFFFFABRRRQAUUUUAFFFFABX7E/sUf8mv8AgT/r2m/9KJa/Hav2J/Yo/wCTX/An/XtN/wClEtfGcTf7vD/F+jPqMh/jS9P1R7iOlLSDpS1+bn3YUUUUAFFFFABRRRQAUUUUAFFFFAHG/GX/AJJH42/7Al7/AOiHr8Nq/cn4y/8AJI/G3/YEvf8A0Q9fhtX3/C3w1fVfqfE8QfHT9GFFFFfeHyQUUUUAFFFFABRRRQAUUUUAFFFFAH0b/wAE/f8Ak6Hw5/17Xn/pO9fraa/JL/gn7/ydD4c/69rz/wBJ3r9bTX5bxH/vvyR+gZH/ALq/Vi0UUV8sfRhRRRQAUUUUAFFFFABRRRQAUUUUAfll/wAFKf8Ak4e3/wCwHbf+jJq+Ua+rv+ClP/Jw9v8A9gO2/wDRk1fKNfsuU/7jS9Efl2Y/71P1CiiivWPNCiiigAooooAKKKKACiiigAooooAKKKKACiiigAooooAKKKKACiiigAooooAK9u/Yq/5Oi8B/9fM3/pNLXiNe3fsVf8nReA/+vmb/ANJpa4Md/utX/C/yO3Cf7xT9V+Z+xg6UtIOlLX4mfqwUUUUAFFFFABRRRQAUUUUAFFFFABRRRQAUUUUAFFFFABRRRQAUUUUAFFFFABRRRQBznxF/5EHxJ/2Dbn/0U1fhPX7sfEX/AJEHxJ/2Dbn/ANFNX4T19/wttV+R8Zn/AMVP5/oFFFFfeHx4UUUUAFFFFABRRRQAUUUUAFFFFABRRRQAUUUUAFFFFABRRRQAUUUUAFFFFABRRRQAUUUUhhUttazXlxFb28TzzysEjijUszsegAHJJr3P4D/scePfjk9vfR2p8P8AhlyCdY1BCqyL6wx8NL7EYXj7wr9GvgZ+yr4E+A9tHNo+n/2hru3bJrV+A9wcjBCcYjU+igZHUmvnMfnmHwl4w96XZfqz28HlVfE2k/dj3f6Hxf8AAT/gnb4n8btb6r4+ll8KaKwDrp6AHUJh6EEEQj/ey3GCo61+gnw1+E3hT4R6Euk+FNEttIteDI0S5lmYfxSSHLOfdicdBxXZ4NBFfneMzHEY53qy07LY+2wuBo4Ve4te/UdRRRXmHohRRRQAUUUUAFFFFABRRRQAUUUUAFFFFABRRRQBz3jHwRoPxA0OfRvEek22sabN9+3uow657MO6sOzDBHY18GfHv/gm/faWbnWPhhdNqNvku2gX0gEyDriGU4Dj0V8HA+8xr9EwKO1ehg8fiMFLmpS07dDz8TgqOKjaa179T8EtZ0TUPDup3Gm6rY3Gm6hbtsmtbqJo5I29GVgCKpV+1nxj/Z58EfHPTPs3ijSVku0QrBqltiO7t/8AdkxyO+1gV9q/On4+fsJ+N/hCbjU9FR/F/hlMsbmyiP2m3Uc/vYRk4Az865HGTtziv0LAZ7QxdoVPdl57P0Z8XjMorYf3oe9H8T5pr139kf8A5OT+H/8A2E1/9BavIq9d/ZH/AOTk/h//ANhNf/QWr2cd/utT/C/yPMwuleHqvzP2dXoKWkXoKWvxQ/VwooooAKKKKACiiigAooooAKKKKAGnoK+EP+Cp/wDyA/h7/wBfF5/6DDX3eegr4Q/4Kn/8gP4e/wDXxef+gw17WS/7/T9X+R5Ga/7pP5fmfnrRRRX7CfmYUUUUAFFFFABRRRQAUUUUAFFFFABX7E/sUf8AJr/gT/r2m/8ASiWvx2r9if2KP+TX/An/AF7Tf+lEtfGcTf7vD/F+jPqMh/jS9P1R7iOlLSDpS1+bn3YUUUUAFFFFABRRRQAUUUUAFFFFAHG/GX/kkfjb/sCXv/oh6/Dav3J+Mv8AySPxt/2BL3/0Q9fhtX3/AAt8NX1X6nxPEHx0/RhRRRX3h8kFFFFABRRRQAUUUUAFFFFABRRRQB9G/wDBP3/k6Hw5/wBe15/6TvX62mvyS/4J+/8AJ0Phz/r2vP8A0nev1tNflvEf++/JH6Bkf+6v1YtFFFfLH0YUUUUAFFFFABRRRQAUUUUAFFFFAH5Zf8FKf+Th7f8A7Adt/wCjJq+Ua+rv+ClP/Jw9v/2A7b/0ZNXyjX7LlP8AuNL0R+XZj/vU/UKKKK9Y80KKKKACiiigAooooAKKKKACiiigAooooAKKKKACiiigAooooAKKKKACiiigAr279ir/AJOi8B/9fM3/AKTS14jXt37FX/J0XgP/AK+Zv/SaWuDHf7rV/wAL/I7cJ/vFP1X5n7GDpS0g6UtfiZ+rBRRRQAUUUUAFFFFABRRRQAUUUUAFFFFABRRRQAUUUUAFFFFABRRRQAUUUUAFFFFAHOfEX/kQfEn/AGDbn/0U1fhPX7sfEX/kQfEn/YNuf/RTV+E9ff8AC21X5Hxmf/FT+f6BRRRX3h8eFFFFABRRRQAUUUUAFFFFABRRRQAUUUUAFFFFABRRRQAUUUUAFFFFABRRRQAUUUUAd78J/gf4z+NmsfYPCmjzXyowWe9f5LW2z3kkPA4528sccA1+hvwE/wCCf/g74aC21XxYI/GXiJMNsnj/ANBt2/2Ij98j+8+exCqazf8AgmEP+LE+IP8AsZJ//SW1r7APFfl+cZtiZ1Z4eL5Yp203fzPvMsy6jGlGtJXb116AqLGoVQFUDAAHAp9FFfKH04UUUUAFFFFABRRRQAUUUUAFFFFABRRRQAUUUUAFFFFABRRRQAUUUUAFIVyOaWkyFFAn5nzb8ev2HvA3xmFxqVhGPCnid8t/aFhEPKnb/ptDwG/3l2t6k9K+Q/hf+zh45+BP7UHgGPxJpROnNqqrBq1mTLaTfK2MPgbSf7rhTx0xzX2b8eP2z/AnwQFxYG5/4SLxMgIGj6dID5bdhNJysX05bkHbivkL4bftSeO/jx+074CTWtR+xaINUVotE08mO2X5WwXGcyNx1cnBzgLnFfY4B5i8LUv/AA7P4vTp1/Q+VxiwXt4cvx3W3r1P0+HSlpB0pa+OPq0FFFFABRRRQAUUUUAFFFFABRRRQA09BXwh/wAFT/8AkB/D3/r4vP8A0GGvu89BXwh/wVP/AOQH8Pf+vi8/9Bhr2sl/3+n6v8jyM1/3Sfy/M/PWiiiv2E/MwooooAKKKKACiiigAooooAKKKKACv2J/Yo/5Nf8AAn/XtN/6US1+O1fsT+xR/wAmv+BP+vab/wBKJa+M4m/3eH+L9GfUZD/Gl6fqj3EdKWkHSlr83PuwooooAKKKKACiiigAooooAKKKKAON+Mv/ACSPxt/2BL3/ANEPX4bV+5Pxl/5JH42/7Al7/wCiHr8Nq+/4W+Gr6r9T4niD46fowooor7w+SCiiigAooooAKKKKACiiigAooooA+jf+Cfv/ACdD4c/69rz/ANJ3r9bTX5Jf8E/f+TofDn/Xtef+k71+tpr8t4j/AN9+SP0DI/8AdX6sWiiivlj6MKKKKACiiigAooooAKKKKACiiigD8sv+ClP/ACcPb/8AYDtv/Rk1fKNfV3/BSn/k4e3/AOwHbf8AoyavlGv2XKf9xpeiPy7Mf96n6hRRRXrHmhRRRQAUUUUAFFFFABRRRQAUUUUAFFFFABRRRQAUUUUAFFFFABRRRQAUUUUAFe3fsVf8nReA/wDr5m/9Jpa8Rr279ir/AJOi8B/9fM3/AKTS1wY7/dav+F/kduE/3in6r8z9jB0paQdKWvxM/VgooooAKKKKACiiigAooooAKKKKACiiigAooooAKKKKACiiigAooooAKKKKACiiigDE8Z2ov/CetWpYoJrKePcBnGUIz+tfg/X70eJP+QDqP/XtJ/6Ca/BevveFv+Xq9D43P94fP9Aooor74+OCiiigAooooAKKKKACiiigAooooAKKKKACiiigAooooAKKKKACiiigAooooAKKKKAP05/4Jhf8kK8Qf9jLP/6S2tfYPcV8ff8ABML/AJIV4g/7GWf/ANJbWvsHuK/Fsz/32r6s/Ucu/wB1h6C0UUV5p6QUUUUAFFFFABRRRQAUUUUAFFFFABRRRQAUUUUAFFFFABRRRQAg5oNc/wCMPG+g/D/RJ9Z8R6vbaPpsP37m6kCLnso7sx7KMk9hXwf8e/8AgpDeagbnSPhhamxtzlG8QX8YMzD1hhPC+zPk4P3VPNd+EwGIxsuWlHTv0ODE42jhVeo9e3U+yfi98fPBXwP0r7X4p1eO2ndS1vp8P7y6uMf3IxzjPG44UdyK/O/49ft8+NfimbjTPDXmeDfDr5QrbS/6bcL/ANNJRjaCP4Ux1ILMK+a9d17UvE2rXOqavf3Op6jctvmu7uVpZJD6liSTVCv0TAZDQwtp1fel57L0X+Z8XjM3rYm8Ye7H8RSSxJJJJr1z9kf/AJOT+H//AGE1/wDQWryKvXf2R/8Ak5P4f/8AYTX/ANBavYx3u4Wp/hf5Hl4XWvD1X5n7Or0FLSL0FLX4ofq4UUUUAFFFFABRRRQAUUUUAFFFFADT0FfCH/BU/wD5Afw9/wCvi8/9Bhr7vPQV8If8FT/+QH8Pf+vi8/8AQYa9rJf9/p+r/I8jNf8AdJ/L8z89aKKK/YT8zCiiigAooooAKKKKACiiigAooooAK/Yn9ij/AJNf8Cf9e03/AKUS1+O1fsT+xR/ya/4E/wCvab/0olr4zib/AHeH+L9GfUZD/Gl6fqj3EdKWkHSlr83PuwooooAKKKKACiiigAooooAKKKKAON+Mv/JI/G3/AGBL3/0Q9fhtX7k/GX/kkfjb/sCXv/oh6/Davv8Ahb4avqv1PieIPjp+jCiiivvD5IKKKKACiiigAooooAKKKKACiiigD6N/4J+/8nQ+HP8Ar2vP/Sd6/W01+SX/AAT9/wCTofDn/Xtef+k71+tpr8t4j/335I/QMj/3V+rFooor5Y+jCiiigAooooAKKKKACiiigAooooA/LL/gpT/ycPb/APYDtv8A0ZNXyjX1d/wUp/5OHt/+wHbf+jJq+Ua/Zcp/3Gl6I/Lsx/3qfqFFFFeseaFFFFABRRRQAUUUUAFFFFABRRRQAUUUUAFFFFABRRRQAUUUUAFFFFABRRRQAV7d+xV/ydF4D/6+Zv8A0mlrxGvbv2Kv+TovAf8A18zf+k0tcGO/3Wr/AIX+R24T/eKfqvzP2MHSlpB0pa/Ez9WCiiigAooooAKKKKACiiigAooooAKKKKACiiigAooooAKKKKACiiigAooooAKKKKAMzxF/yL+pf9e0n/oJr8F6/ejxF/yL+pf9e0n/AKCa/BevvuFv+XvyPjeIP+Xfz/QKKKK+9PjgooooAKKKKACiiigAooooAKKKKACiiigAooooAKKKKACiiigAooooAKKKKACiiigD9Of+CYX/ACQrxB/2Ms//AKS2tfYPcV8e/wDBMEj/AIUV4gGRkeJJzj/t1ta+wu4r8WzP/fKvqz9Ry7/dYegtFFFeaekFFFFABRRRQAUUUUAFFFFABRRRQAUUUUAFFFFACZFJ9aD714D8d/2zfAnwR+0WDXH/AAkPiVAQNI09wSjek0nKx/Tlv9mtaNGpiJqFKLbMatanQjzVHZHu11dQ2NtJcXEqQQxqXeSRgqqo5JJPQCvkD4+f8FEPDXgcXGkeAY4vFmtLlGv3JFjA3qCOZueykL/tdq+L/jh+1V48+O9xJDq+o/2doW7Mei2BMduMdC/eRvdiR6AV47X3eA4cStUxbu+y2+Z8hjM7lK8MOrLv/kdf8Sviz4s+L2uHVvFetXGrXIJESSHbFAp/hjjGFQdOg5xzk1yFFFfbU6UKMVCmrJHytSpKo+aTuwooorUzCvXf2R/+Tk/h/wD9hNf/AEFq8ir139kf/k5P4f8A/YTX/wBBavPx3+7VP8L/ACOvC/x4eq/M/Z0dKWkHSlr8UP1dbBRRRQMKKKKACiiigAooooAKKKKAGnoK+EP+Cp//ACA/h7/18Xn/AKDDX3eegr4Q/wCCp/8AyA/h7/18Xn/oMNe1kv8Av9P1f5HkZr/uk/l+Z+etFFFfsJ+ZhRRRQAUUUUAFFFFABRRRQAUUUUAFfsT+xR/ya/4E/wCvab/0olr8dq/Yn9ij/k1/wJ/17Tf+lEtfGcTf7vD/ABfoz6jIf40vT9Ue4jpS0g6Utfm592FFFFABRRRQAUUUUAFFFFABRRRQBxvxl/5JH42/7Al7/wCiHr8Nq/cn4y/8kj8bf9gS9/8ARD1+G1ff8LfDV9V+p8TxB8dP0YUUUV94fJBRRRQAUUUUAFFFFABRRRQAUUUUAfRv/BP3/k6Hw5/17Xn/AKTvX62mvyS/4J+/8nQ+HP8Ar2vP/Sd6/W01+W8R/wC+/JH6Bkf+6v1YtFFFfLH0YUUUUAFFFFABRRRQAUUUUAFFFFAH5Zf8FKf+Th7f/sB23/oyavlGvq7/AIKU/wDJw9v/ANgO2/8ARk1fKNfsuU/7jS9Efl2Y/wC9T9Qooor1jzQooooAKKKKACiiigAooooAKKKKACiiigAooooAKKKKACiiigAooooAKKKKACvbv2Kv+TovAf8A18zf+k0teI17d+xV/wAnReA/+vmb/wBJpa4Md/utX/C/yO3Cf7xT9V+Z+xg6UtIOlLX4mfqwUUUUAFFFFABRRRQAUUUUAFFFFABRRRQAUUUUAFFFFABRRRQAUUUUAFFFFABRRRQBmeIv+Rf1L/r2k/8AQTX4L1+9HiL/AJF/Uv8Ar2k/9BNfgvX33C3/AC9+R8bxB/y7+f6BRRRX3p8cFFFFABRRRQAUUUUAFFFFABRRRQAUUUUAFFFFABRRRQAUUUUAFFFFABRRRQAUUUUAfpX/AMEvf+SSeKv+w4f/AEnir7PHavjD/gl7/wAkk8Vf9hw/+k8VfZ47V+N5v/v9X1/RH6fln+6Q9BaKKK8g9QKKKKACiiigAooooAKKKKACiiigBD70dqQVheL/ABroXgLRZ9X8Q6ra6RpkAy9zdyhFzjO0Z6sccKMk9hQk5O0VdkOSirt6G6OfpXnXxc+Pfgr4IaT9t8U6xHazOuYLCH95dXH+5GOSP9o4UdyK+OPj3/wUhur/AO06N8MLU2kByh1+/izK3vDCeF9mfJ/2Qa+Ite8Qan4o1a51TWNQudU1G5bfNdXcrSSOfdic19dgOH6te08R7se3X/gHzWMzqnSvCj7z79D6V+PX7ffjP4om40vwz5ng7w8+UItpM3twvT55R9wH+6mPQswr5bZi7FmJYk5JPU0lFfoGGwdHCQ5KMbI+Or4mriZc1SVwooortOUKKKKACiiigAr139kf/k5P4f8A/YTX/wBBavIq9d/ZH/5OT+H/AP2E1/8AQWrz8d/u1T/C/wAjrwv8eHqvzP2dHSlpB0pa/FD9XWwUUUUDCiiigAooooAKKKKACiiigBp6CvhD/gqf/wAgP4e/9fF5/wCgw193noK+EP8Agqf/AMgP4e/9fF5/6DDXtZL/AL/T9X+R5Ga/7pP5fmfnrRRRX7CfmYUUUUAFFFFABRRRQAUUUUAFFFFABX7E/sUf8mv+BP8Ar2m/9KJa/Hav2J/Yo/5Nf8Cf9e03/pRLXxnE3+7w/wAX6M+oyH+NL0/VHuI6UtIOlLX5ufdhRRRQAUUUUAFFFFABRRRQAUUUUAcb8Zf+SR+Nv+wJe/8Aoh6/Dav3J+Mv/JI/G3/YEvf/AEQ9fhtX3/C3w1fVfqfE8QfHT9GFFFFfeHyQUUUUAFFFFABRRRQAUUUUAFFFFAH0b/wT9/5Oh8Of9e15/wCk71+tpr8kv+Cfv/J0Phz/AK9rz/0nev1tNflvEf8AvvyR+gZH/ur9WLRRRXyx9GFFFFABRRRQAUUUUAFFFFABRRRQB+WX/BSn/k4e3/7Adt/6Mmr5Rr6u/wCClP8AycPb/wDYDtv/AEZNXyjX7LlP+40vRH5dmP8AvU/UKKKK9Y80KKKKACiiigAooooAKKKKACiiigAooooAKKKKACiiigAooooAKKKKACiiigAr279ir/k6LwH/ANfM3/pNLXiNe3fsVf8AJ0XgP/r5m/8ASaWuDHf7rV/wv8jtwn+8U/VfmfsYOlLSDpS1+Jn6sFFFFABRRRQAUUUUAFFFFABRRRQAUUUUAFFFFABRRRQAUUUUAFFFFABRRRQAUUUUAZniL/kX9S/69pP/AEE1+C9fvR4i/wCRf1L/AK9pP/QTX4L199wt/wAvfkfG8Qf8u/n+gUUUV96fHBRRRQAUUUUAFFFFABRRRQAUUUUAFFFFABRRRQAUUUUAFFFFABRRRQAUUUUAFFFFAH6V/wDBL3/kknir/sOH/wBJ4q+zx2r4w/4Je/8AJJPFX/YcP/pPFX2eO1fjeb/7/V9f0R+n5Z/ukPQWiiivIPUCiiigAooooAKKKKACiiigAoopG6GgD5C/aK/b/wBB+F+oal4c8I2f/CR+J7SVra4luA0dnaSqxVlbo0jAgghcD/a4xX56fEz4veLfjBrh1XxXrVxqs4J8qJzthgB/hjjGFUdOgycckmrnx/8A+S7/ABI/7GTUv/SqSuBr9byvLcPh6MasY+80nd76o/NMfjq9epKEnom9Aooor6A8cKKKKACiiigAooooAKKKKACvXf2R/wDk5P4f/wDYTX/0Fq8ir139kf8A5OT+H/8A2E1/9BavPx3+7VP8L/I68L/Hh6r8z9nR0paQdKWvxQ/V1sFFFFAwooooAKKKKACiiigAooooAaegr4Q/4Kn/APID+Hv/AF8Xn/oMNfd56CvhD/gqf/yA/h7/ANfF5/6DDXtZL/v9P1f5HkZr/uk/l+Z+etFFFfsJ+ZhRRRQAUUUUAFFFFABRRRQAUUUUAFfsT+xR/wAmv+BP+vab/wBKJa/Hav2J/Yo/5Nf8Cf8AXtN/6US18ZxN/u8P8X6M+oyH+NL0/VHuI6UtIOlLX5ufdhRRRQAUUUUAFFFFABRRRQAUUUUAcb8Zf+SR+Nv+wJe/+iHr8Nq/cn4y/wDJI/G3/YEvf/RD1+G1ff8AC3w1fVfqfE8QfHT9GFFFFfeHyQUUUUAFFFFABRRRQAUUUUAFFFFAH0b/AME/f+TofDn/AF7Xn/pO9fraa/JL/gn7/wAnQ+HP+va8/wDSd6/W01+W8R/778kfoGR/7q/Vi0UUV8sfRhRRRQAUUUUAFFFFABRRRQAUUUUAfll/wUp/5OHt/wDsB23/AKMmr5Rr6u/4KU/8nD2//YDtv/Rk1fKNfsuU/wC40vRH5dmP+9T9Qooor1jzQooooAKKKKACiiigAooooAKKKKACiiigAooooAKKKKACiiigAooooAKKKKACvbv2Kv8Ak6LwH/18zf8ApNLXiNe3fsVf8nReA/8Ar5m/9Jpa4Md/utX/AAv8jtwn+8U/VfmfsYOlLSDpS1+Jn6sFFFFABRRRQAUUUUAFFFFABRRRQAUUUUAFFFFABRRRQAUUUUAFFFFABRRRQAUUUUAZniL/AJF/Uv8Ar2k/9BNfgvX70eIv+Rf1L/r2k/8AQTX4L199wt/y9+R8bxB/y7+f6BRRRX3p8cFFFFABRRRQAUUUUAFFFFABRRRQAUUUUAFFFFABRRRQAUUUUAFFFFABRRRQAUUUUAfpX/wS9/5JJ4q/7Dh/9J4q+zx2r4w/4Je/8kk8Vf8AYcP/AKTxV9njtX43m/8Av9X1/RH6fln+6Q9BaKKK8g9QKKKKACiiigAooooAKKKKACkboaWkb7poE9j8Q/j/AP8AJePiT/2Mupf+lUlcDXffH/8A5Lx8Sf8AsZdS/wDSqSuBr9twf+7U/Rfkj8mxH8afq/zCiiiu45gooooAKKKKACiiigAooooAK9d/ZH/5OT+H/wD2E1/9BavIq9d/ZH/5OT+H/wD2E1/9BavPx3+7VP8AC/yOvC/x4eq/M/Z0dKWkHSlr8UP1dbBRRRQMKKKKACiiigAooooAKKKKAGnoK+EP+Cp//ID+Hv8A18Xn/oMNfd56CvhD/gqf/wAgP4e/9fF5/wCgw17WS/7/AE/V/keRmv8Auk/l+Z+etFFFfsJ+ZhRRRQAUUUUAFFFFABRRRQAUUUUAFfsT+xR/ya/4E/69pv8A0olr8dq/Yn9ij/k1/wACf9e03/pRLXxnE3+7w/xfoz6jIf40vT9Ue4jpS0g6Utfm592FFFFABRRRQAUUUUAFFFFABRRRQBxvxl/5JH42/wCwJe/+iHr8Nq/cn4y/8kj8bf8AYEvf/RD1+G1ff8LfDV9V+p8TxB8dP0YUUUV94fJBRRRQAUUUUAFFFFABRRRQAUUUUAfRv/BP3/k6Hw5/17Xn/pO9fraa/JL/AIJ+/wDJ0Phz/r2vP/Sd6/W01+W8R/778kfoGR/7q/Vi0UUV8sfRhRRRQAUUUUAFFFFABRRRQAUUUUAfll/wUp/5OHt/+wHbf+jJq+Ua+rv+ClP/ACcPb/8AYDtv/Rk1fKNfsuU/7jS9Efl2Y/71P1CiiivWPNCiiigAooooAKKKKACiiigAooooAKKKKACiiigAooooAKKKKACiiigAooooAK9u/Yq/5Oi8B/8AXzN/6TS14jXt37FX/J0XgP8A6+Zv/SaWuDHf7rV/wv8AI7cJ/vFP1X5n7GDpS0g6UtfiZ+rBRRRQAUUUUAFFFFABRRRQAUUUUAFFFFABRRRQAUUUUAFFFFABRRRQAUUUUAFFFFAGZ4i/5F/Uv+vaT/0E1+C9fvR4i/5F/Uv+vaT/ANBNfgvX33C3/L35HxvEH/Lv5/oFFFFfenxwUUUUAFFFFABRRRQAUUUUAFFFFABRRRQAUUUUAFFFFABRRRQAUUUUAFFFFABRRRQB+lf/AAS9/wCSSeKv+w4f/SeKvs8dq+MP+CXv/JJPFX/YcP8A6TxV9njtX43m/wDv9X1/RH6fln+6Q9BaKKK8g9QKKKKACiiigAooooAKKKKACkb7ppaRvumgT2PxD+P/APyXj4k/9jLqX/pVJXA133x//wCS8fEn/sZdS/8ASqSuBr9twf8Au1P0X5I/JsR/Gn6v8woooruOYKKKKACiiigAooooAKKKKACvXf2R/wDk5P4f/wDYTX/0Fq8ir139kf8A5OT+H/8A2E1/9BavPx3+7VP8L/I68L/Hh6r8z9nR0paQdKWvxQ/V1sFFFFAwooooAKKKKACiiigAooooAaegr4Q/4Kn/APID+Hv/AF8Xn/oMNfd56CvhD/gqf/yA/h7/ANfF5/6DDXtZL/v9P1f5HkZr/uk/l+Z+etFFFfsJ+ZhRRRQAUUUUAFFFFABRRRQAUUUUAFfsT+xR/wAmv+BP+vab/wBKJa/Hav2J/Yo/5Nf8Cf8AXtN/6US18ZxN/u8P8X6M+oyH+NL0/VHuI6UtIOlLX5ufdhRRRQAUUUUAFFFFABRRRQAUUUUAcb8Zf+SR+Nv+wJe/+iHr8Nq/cn4y/wDJI/G3/YEvf/RD1+G1ff8AC3w1fVfqfE8QfHT9GFFFFfeHyQUUUUAFFFFABRRRQAUUUUAFFFFAH0b/AME/f+TofDn/AF7Xn/pO9fraa/JL/gn7/wAnQ+HP+va8/wDSd6/W01+W8R/76v8ACv1P0DI/91fqxaKKK+WPowooooAKKKKACiiigAooooAKKKKAPyy/4KU/8nD2/wD2A7b/ANGTV8o19Xf8FKf+Th7f/sB23/oyavlGv2XKf9xpeiPy7Mf96n6hRRRXrHmhRRRQAUUUUAFFFFABRRRQAUUUUAFFFFABRRRQAUUUUAFFFFABRRRQAUUUUAFe3fsVf8nReA/+vmb/ANJpa8Rr279ir/k6LwH/ANfM3/pNLXBjv91q/wCF/kduE/3in6r8z9jB0paQdKWvxM/VgooooAKKKKACiiigAooooAKKKKACiiigAooooAKKKKACiiigAooooAKKKKACiiigDM8Rf8i/qX/XtJ/6Ca/Bev3o8Rf8i/qX/XtJ/wCgmvwXr77hb/l78j43iD/l38/0CiiivvT44KKKKACiiigAooooAKKKKACiiigAooooAKKKKACiiigAooooAKKKKACiiigAooooA/Sv/gl7/wAkk8Vf9hw/+k8VfZ47V8Yf8Evf+SSeKv8AsOH/ANJ4q+zx2r8bzf8A3+r6/oj9Pyz/AHSHoLRRRXkHqBRRRQAUUUUAFFFFABRRRQAUjfdNLSN900Cex+Ifx/8A+S8fEn/sZdS/9KpK4Gu++P8A/wAl4+JP/Yy6l/6VSVwNftuD/wB2p+i/JH5NiP40/V/mFFFFdxzBRRRQAUUUUAFFFFABRRRQAV67+yP/AMnJ/D//ALCa/wDoLV5FXrv7I/8Aycn8P/8AsJr/AOgtXn47/dqn+F/kdeF/jw9V+Z+zo6UtIOlLX4ofq62CiiigYUUUUAFFFFABRRRQAUUUUANPQV8If8FT/wDkB/D3/r4vP/QYa+7z0FfCH/BU/wD5Afw9/wCvi8/9Bhr2sl/3+n6v8jyM1/3Sfy/M/PWiiiv2E/MwooooAKKKKACiiigAooooAKKKKACv2J/Yo/5Nf8Cf9e03/pRLX47V+xP7FH/Jr/gT/r2m/wDSiWvjOJv93h/i/Rn1GQ/xpen6o9xHSlpB0pa/Nz7sKKKKACiiigAooooAKKKKACiiigDjfjL/AMkj8bf9gS9/9EPX4bV+5Pxl/wCSR+Nv+wJe/wDoh6/Davv+Fvhq+q/U+J4g+On6MKKKK+8PkgooooAKKKKACiiigAooooAKKKKAPo3/AIJ+/wDJ0Phz/r2vP/Sd6/W01+R/7AMyRftReGFdgrSQXioD/Efs0hx+QJ/Cv1wr8u4j/wB9XovzZ+gZH/ur9WLRRRXyp9GFFFFABRRRQAUUUUAFFFFABRRRQB+WX/BSn/k4e3/7Adt/6Mmr5Rr6u/4KU/8AJw9v/wBgO2/9GTV8o1+y5T/uNL0R+XZj/vU/UKKKK9Y80KKKKACiiigAooooAKKKKACiiigAooooAKKKKACiiigAooooAKKKKACiiigAr279ir/k6LwH/wBfM3/pNLXiNe3fsVf8nReA/wDr5m/9Jpa4Md/utX/C/wAjtwn+8U/VfmfsYOlLSDpS1+Jn6sFFFFABRRRQAUUUUAFFFFABRRRQAUUUUAFFFFABRRRQAUUUUAFFFFABRRRQAUUUUAZniL/kX9S/69pP/QTX4L1+9HiL/kX9S/69pP8A0E1+C9ffcLf8vfkfG8Qf8u/n+gUUUV96fHBRRRQAUUUUAFFFFABRRRQAUUUUAFFFFABRRRQAUUUUAFFFFABRRRQAUUUUAFFFFAH6V/8ABL3/AJJJ4q/7Dh/9J4q+zx2r4w/4Je/8kk8Vf9hw/wDpPFX2eO1fjeb/AO/1fX9Efp+Wf7pD0FoooryD1AooooAKKKKACiiigAooooAKRvumlpG+6aBPY/EP4/8A/JePiT/2Mupf+lUlcDXffH//AJLx8Sf+xl1L/wBKpK4Gv23B/wC7U/Rfkj8mxH8afq/zCiiiu45gooooAKKKKACiiigAooooAK9d/ZH/AOTk/h//ANhNf/QWryKvXf2R/wDk5P4f/wDYTX/0Fq8/Hf7tU/wv8jrwv8eHqvzP2dHSlpB0pa/FD9XWwUUUUDCiiigAooooAKKKKACiiigBp6CvhD/gqf8A8gP4e/8AXxef+gw193noK+EP+Cp//ID+Hv8A18Xn/oMNe1kv+/0/V/keRmv+6T+X5n560UUV+wn5mFFFFABRRRQAUUUUAFFFFABRRRQAV+xP7FH/ACa/4E/69pv/AEolr8dq/Yn9ij/k1/wJ/wBe03/pRLXxnE3+7w/xfoz6jIf40vT9Ue4jpS0g6Utfm592FFFFABRRRQAUUUUAFFFFABRRRQBxvxl/5JH42/7Al7/6Ievw2r9yfjL/AMkj8bf9gS9/9EPX4bV9/wALfDV9V+p8TxB8dP0YUUUV94fJBRRRQAUUUUAFFFFABRRRQAUUUUAe+fsIf8nXeBvrff8ApDcV+vw6V+QP7CH/ACdd4G/3r7/0huK/X4dK/LuJP98X+Ffmz7/Iv92fr+iFooor5U+kCiiigAooooAKKKKACiiigAooooA/LL/gpT/ycPb/APYDtv8A0ZNXyjX1d/wUp/5OHt/+wHbf+jJq+Ua/Zcp/3Gl6I/Lsx/3qfqFFFFeseaFFFFABRRRQAUUUUAFFFFABRRRQAUUUUAFFFFABRRRQAUUUUAFFFFABRRRQAV7d+xV/ydF4D/6+Zv8A0mlrxGvbv2Kv+TovAf8A18zf+k0tcGO/3Wr/AIX+R24T/eKfqvzP2MHSlpB0pa/Ez9WCiiigAooooAKKKKACiiigAooooAKKKKACiiigAooooAKKKKACiiigAooooAKKKKAMzxF/yL+pf9e0n/oJr8F6/ejxF/yL+pf9e0n/AKCa/BevvuFv+XvyPjeIP+Xfz/QKKKK+9PjgooooAKKKKACiiigAooooAKKKKACiiigAooooAKKKKACiiigAooooAKKKKACiiigD9K/+CXv/ACSTxV/2HD/6TxV9njtXxh/wS9/5JJ4q/wCw4f8A0nir7PHavxvN/wDf6vr+iP0/LP8AdIegtFFFeQeoFFFFABRRRQAUUUUAFFFFABSN900tI33TQJ7H4h/H/wD5Lx8Sf+xl1L/0qkrga774/wD/ACXj4k/9jLqX/pVJXA1+24P/AHan6L8kfk2I/jT9X+YUUUV3HMFFFFABRRRQAUUUUAFFFFABXrv7I/8Aycn8P/8AsJr/AOgtXkVeu/sj/wDJyfw//wCwmv8A6C1efjv92qf4X+R14X+PD1X5n7OjpS0g6Utfih+rrYKKKKBhRRRQAUUUUAFFFFABRRRQA09BXwh/wVP/AOQH8Pf+vi8/9Bhr7vPQV8If8FT/APkB/D3/AK+Lz/0GGvayX/f6fq/yPIzX/dJ/L8z89aKKK/YT8zCiiigAooooAKKKKACiiigAooooAK/Yn9ij/k1/wJ/17Tf+lEtfjtX7E/sUf8mv+BP+vab/ANKJa+M4m/3eH+L9GfUZD/Gl6fqj3EdKWkHSlr83PuwooooAKKKKACiiigAooooAKKKKAON+Mv8AySPxt/2BL3/0Q9fhtX7k/GX/AJJH42/7Al7/AOiHr8Nq+/4W+Gr6r9T4niD46fowooor7w+SCiiigAooooAKKKKACiiigAooooA98/YQ/wCTrvA3+9ff+kNxX6/DpX5A/sIf8nXeBv8Aevv/AEhuK/X4dK/LuJP98X+Ffmz7/Iv92fr+iFooor5U+kCiiigAooooAKKKKACiiigAooooA/LL/gpT/wAnD2//AGA7b/0ZNXyjX1d/wUp/5OHt/wDsB23/AKMmr5Rr9lyn/caXoj8uzH/ep+oUUUV6x5oUUUUAFFFFABRRRQAUUUUAFFFFABRRRQAUUUUAFFFFABRRRQAUUUUAFFFFABXt37FX/J0XgP8A6+Zv/SaWvEa9u/Yq/wCTovAf/XzN/wCk0tcGO/3Wr/hf5HbhP94p+q/M/YwdKWkHSlr8TP1YKKKKACiiigAooooAKKKKACiiigAooooAKKKKACiiigAooooAKKKKACiiigAooooAzPEX/Iv6l/17Sf8AoJr8F6/ejxF/yL+pf9e0n/oJr8F6++4W/wCXvyPjeIP+Xfz/AECiiivvT44KKKKACiiigAooooAKKKKACiiigAooooAKKKKACiiigAooooAKKKKACiiigAooooA/Sv8A4Je/8kk8Vf8AYcP/AKTxV9njtXxh/wAEvf8Akknir/sOH/0nir7PHavxvN/9/q+v6I/T8s/3SHoLRRRXkHqBRRRQAUUUUAFFFFABRRRQAUjfdNLSN900Cex+Ifx//wCS8fEn/sZdS/8ASqSuBrvvj/8A8l4+JP8A2Mupf+lUlcDX7bg/92p+i/JH5NiP40/V/mFFFFdxzBRRRQAUUUUAFFFFABRRRQAV67+yP/ycn8P/APsJr/6C1eRV67+yP/ycn8P/APsJr/6C1efjv92qf4X+R14X+PD1X5n7OjpS0g6Utfih+rrYKKKKBhRRRQAUUUUAFFFFABRRRQA09BXwh/wVP/5Afw9/6+Lz/wBBhr7vPQV8If8ABU//AJAfw9/6+Lz/ANBhr2sl/wB/p+r/ACPIzX/dJ/L8z89aKKK/YT8zCiiigAooooAKKKKACiiigAooooAK/Yn9ij/k1/wJ/wBe03/pRLX47V+xP7FH/Jr/AIE/69pv/SiWvjOJv93h/i/Rn1GQ/wAaXp+qPcR0paQdKWvzc+7CiiigAooooAKKKKACiiigAooooA434y/8kj8bf9gS9/8ARD1+G1fuT8Zf+SR+Nv8AsCXv/oh6/Davv+Fvhq+q/U+J4g+On6MKKKK+8PkgooooAKKKKACiiigAooooAKKKKAPfP2EP+TrvA3+9ff8ApDcV+vw6V+QP7CH/ACdd4G/3r7/0huK/X4dK/LuJP98X+Ffmz7/Iv92fr+iFooor5U+kCiiigAooooAKKKKACiiigAooooA/LL/gpT/ycPb/APYDtv8A0ZNXyjX1d/wUp/5OHt/+wHbf+jJq+Ua/Zcp/3Gl6I/Lsx/3qfqFFFFeseaFFFFABRRRQAUUUUAFFFFABRRRQAUUUUAFFFFABRRRQAUUUUAFFFFABRRRQAV7d+xV/ydF4D/6+Zv8A0mlrxGvbv2Kv+TovAf8A18zf+k0tcGO/3Wr/AIX+R24T/eKfqvzP2MHSlpB0pa/Ez9WCiiigAooooAKKKKACiiigAooooAKKKKACiiigAooooAKKKKACiiigAooooAKKKKAMzxF/yL+pf9e0n/oJr8F6/ejxF/yL+pf9e0n/AKCa/BevvuFv+XvyPjeIP+Xfz/QKKKK+9PjgooooAKKKKACiiigAooooAKKKKACiiigAooooAKKKKACiiigAooooAKKKKACiiigD9K/+CXv/ACSTxV/2HD/6TxV9njtXxh/wS9/5JJ4q/wCw4f8A0nir7PHavxvN/wDf6vr+iP0/LP8AdIegtFFFeQeoFFFFABRRRQAUUUUAFFFFABSN900tI33TQJ7H4h/H/wD5Lx8Sf+xl1L/0qkrga774/wD/ACXj4k/9jLqX/pVJXA1+24P/AHan6L8kfk2I/jT9X+YUUUV3HMFFFFABRRRQAUUUUAFFFFABXrv7I/8Aycn8P/8AsJr/AOgtXkVeu/sj/wDJyfw//wCwmv8A6C1efjv92qf4X+R14X+PD1X5n7OjpS0g6Utfih+rrYKKKKBhRRRQAUUUUAFFFFABRRRQA09BXwh/wVP/AOQH8Pf+vi8/9Bhr7vPQV8If8FT/APkB/D3/AK+Lz/0GGvayX/f6fq/yPIzX/dJ/L8z89aKKK/YT8zCiiigAooooAKKKKACiiigAooooAK/Yn9ij/k1/wJ/17Tf+lEtfjtX7E/sUf8mv+BP+vab/ANKJa+M4m/3eH+L9GfUZD/Gl6fqj3EdKWkHSlr83PuwooooAKKKKACiiigAooooAKKKKAON+Mv8AySPxt/2BL3/0Q9fhtX7k/GX/AJJH42/7Al7/AOiHr8Nq+/4W+Gr6r9T4niD46fowooor7w+SCiiigAooooAKKKKACiiigAooooA98/YQ/wCTrvA3+9ff+kNxX6/DpX5A/sIf8nXeBv8Aevv/AEhuK/X4dK/LuJP98X+Ffmz7/Iv92fr+iFooor5U+kCiiigAooooAKKKKACiiigAooooA/LL/gpT/wAnD2//AGA7b/0ZNXyjX1d/wUp/5OHt/wDsB23/AKMmr5Rr9lyn/caXoj8uzH/ep+oUUUV6x5oUUUUAFFFFABRRRQAUUUUAFFFFABRRRQAUUUUAFFFFABRRRQAUUUUAFFFFABXt37FX/J0XgP8A6+Zv/SaWvEa9u/Yq/wCTovAf/XzN/wCk0tcGO/3Wr/hf5HbhP94p+q/M/YwdKWkHSlr8TP1YKKKKACiiigAooooAKKKKACiiigAooooAKKKKACiiigAooooAKKKKACiiigAooooAzPEX/Iv6l/17Sf8AoJr8F6/ejxF/yL+pf9e0n/oJr8F6++4W/wCXvyPjeIP+Xfz/AECiiivvT44KKKKACiiigAooooAKKKKACiiigAooooAKKKKACiiigAooooAKKKKACiiigAooooA/Sv8A4Je/8kk8Vf8AYcP/AKTxV9njtXxh/wAEvf8Akknir/sOH/0nir7PHavxvN/9/q+v6I/T8s/3SHoLRRRXkHqBRRRQAUUUUAFFFFABRRRQAUjfdNLSN900Cex+Ifx//wCS8fEn/sZdS/8ASqSuBrvvj/8A8l4+JP8A2Mupf+lUlcDX7bg/92p+i/JH5NiP40/V/mFFFFdxzBRRRQAUUUUAFFFFABRRRQAV65+yZKkP7SHw/Z2CKdURck9yCAPxJAryOvTf2Yv+Thvh3/2HLX/0YK4ccr4ap/hf5HXhtK0PVfmftaOlLSDpS1+JH6utgooooGFFFFABRRRQAUUUUAFFFFADT0FfCH/BU/8A5Afw9/6+Lz/0GGvu89BXwh/wVP8A+QH8Pf8Ar4vP/QYa9rJf9/p+r/I8jNf90n8vzPz1ooor9hPzMKKKKACiiigAooooAKKKKACiiigAr9if2KP+TX/An/XtN/6US1+O1fsT+xR/ya/4E/69pv8A0olr4zib/d4f4v0Z9RkP8aXp+qPcR0paQdKWvzc+7CiiigAooooAKKKKACiiigAooooA434y/wDJI/G3/YEvf/RD1+G1fuT8Zf8Akkfjb/sCXv8A6Ievw2r7/hb4avqv1PieIPjp+jCiiivvD5IKKKKACiiigAooooAKKKKACiiigD3z9hD/AJOu8Df719/6Q3Ffr8OlfkD+wh/ydd4G/wB6+/8ASG4r9fh0r8u4k/3xf4V+bPv8i/3Z+v6IWiiivlT6QKKKKACiiigAooooAKKKKACiiigD8sv+ClP/ACcPb/8AYDtv/Rk1fKNfV3/BSn/k4e3/AOwHbf8AoyavlGv2XKf9xpeiPy7Mf96n6hRRRXrHmhRRRQAUUUUAFFFFABRRRQAUUUUAFFFFABRRRQAUUUUAFFFFABRRRQAUUUUAFe3fsVf8nReA/wDr5m/9Jpa8Rr279ir/AJOi8B/9fM3/AKTS1wY7/dav+F/kduE/3in6r8z9jB0paQdKWvxM/VgooooAKKKKACiiigAooooAKKKKACiiigAooooAKKKKACiiigAooooAKKKKACiiigDM8Rf8i/qX/XtJ/wCgmvwXr96PEX/Iv6l/17Sf+gmvwXr77hb/AJe/I+N4g/5d/P8AQKKKK+9PjgooooAKKKKACiiigAooooAKKKKACiiigAooooAKKKKACiiigAooooAKKKKACiiigD9K/wDgl7/ySTxV/wBhw/8ApPFX2eO1fGH/AAS9/wCSSeKv+w4f/SeKvs8dq/G83/3+r6/oj9Pyz/dIegtFFFeQeoFFFFABRRRQAUUUUAFFFFABSN900tI33TQJ7H4h/H//AJLx8Sf+xl1L/wBKpK4Gu++P/wDyXj4k/wDYy6l/6VSVwNftuD/3an6L8kfk2I/jT9X+YUUUV3HMFFFFABRRRQAUUUUAFFFFABXpv7MX/Jw3w7/7Dlr/AOjBXmVem/sxf8nDfDv/ALDlr/6MFcOO/wB1qej/ACZ1Yb+ND1X5n7WjpS0g6UtfiR+sLYKKKKBhRRRQAUUUUAFFFFABRRRQA09BXwh/wVP/AOQH8Pf+vi8/9Bhr7vPQV8If8FT/APkB/D3/AK+Lz/0GGvayX/f6fq/yPIzX/dJ/L8z89aKKK/YT8zCiiigAooooAKKKKACiiigAooooAK/Yn9ij/k1/wJ/17Tf+lEtfjtX7E/sUf8mv+BP+vab/ANKJa+M4m/3eH+L9GfUZD/Gl6fqj3EdKWkHSlr83PuwooooAKKKKACiiigAooooAKKKKAON+Mv8AySPxt/2BL3/0Q9fhtX7k/GX/AJJH42/7Al7/AOiHr8Nq+/4W+Gr6r9T4niD46fowooor7w+SCiiigAooooAKKKKACiiigAooooA98/YQ/wCTrvA3+9ff+kNxX6/DpX5A/sIf8nXeBv8Aevv/AEhuK/X4dK/LuJP98X+Ffmz7/Iv92fr+iFooor5U+kCiiigAooooAKKKKACiiigAooooA/LL/gpT/wAnD2//AGA7b/0ZNXyjX1d/wUp/5OHt/wDsB23/AKMmr5Rr9lyn/caXoj8uzH/ep+oUUUV6x5oUUUUAFFFFABRRRQAUUUUAFFFFABRRRQAUUUUAFFFFABRRRQAUUUUAFFFFABXt37FX/J0XgP8A6+Zv/SaWvEa9u/Yq/wCTovAf/XzN/wCk0tcGO/3Wr/hf5HbhP94p+q/M/YwdKWkHSlr8TP1YKKKKACiiigAooooAKKKKACiiigAooooAKKKKACiiigAooooAKKKKACiiigAooooAzPEX/Iv6l/17Sf8AoJr8F6/ejxF/yL+pf9e0n/oJr8F6++4W/wCXvyPjeIP+Xfz/AECiiivvT44KKKKACiiigAooooAKKKKACiiigAooooAKKKKACiiigAooooAKKKKACiiigAooooA/Sv8A4Je/8kk8Vf8AYcP/AKTxV9njtXxh/wAEvf8Akknir/sOH/0nir7PHavxvN/9/q+v6I/T8s/3SHoLRRRXkHqBRRRQAUUUUAFFFFABRRRQAUjfdNLSN900Cex+Ifx//wCS8fEn/sZdS/8ASqSuBrvvj/8A8l4+JP8A2Mupf+lUlcDX7bg/92p+i/JH5NiP40/V/mFFFFdxzBRRRQAUUUUAFFFFABRRRQAV6b+zF/ycN8O/+w5a/wDowV5lXpv7MX/Jw3w7/wCw5a/+jBXDjv8Adqno/wAmdWG/jQ9V+Z+1o6UtIOlLX4kfrC2CiiigYUUUUAFFFFABRRRQAUUUUANPQV8If8FT/wDkB/D3/r4vP/QYa+7z0FfCH/BU/wD5Afw9/wCvi8/9Bhr2sl/3+n6v8jyM1/3Sfy/M/PWiiiv2E/MwooooAKKKKACiiigAooooAKKKKACv2J/Yo/5Nf8Cf9e03/pRLX47V+xP7FH/Jr/gT/r2m/wDSiWvjOJv93h/i/Rn1GQ/xpen6o9xHSlpB0pa/Nz7sKKKKACiiigAooooAKKKKACiiigDjfjL/AMkj8bf9gS9/9EPX4bV+5Pxl/wCSR+Nv+wJe/wDoh6/Davv+Fvhq+q/U+J4g+On6MKKKK+8PkgooooAKKKKACiiigAooooAKKKKAPfP2EP8Ak67wN/vX3/pDcV+vw6V+QP7CH/J13gb/AHr7/wBIbiv1+HSvy7iT/fF/hX5s+/yL/dn6/ohaKKK+VPpAooooAKKKKACiiigAooooAKKKKAPyy/4KU/8AJw9v/wBgO2/9GTV8o19Xf8FKf+Th7f8A7Adt/wCjJq+Ua/Zcp/3Gl6I/Lsx/3qfqFFFFeseaFFFFABRRRQAUUUUAFFFFABRRRQAUUUUAFFFFABRRRQAUUUUAFFFFABRRRQAV7d+xV/ydF4D/AOvmb/0mlrxGvbv2Kv8Ak6LwH/18zf8ApNLXBjv91q/4X+R24T/eKfqvzP2MHSlpB0pa/Ez9WCiiigAooooAKKKKACiiigAooooAKKKKACiiigAooooAKKKKACiiigAooooAKKKKAMzxF/yL+pf9e0n/AKCa/Bev3o8Rf8i/qX/XtJ/6Ca/BevvuFv8Al78j43iD/l38/wBAooor70+OCiiigAooooAKKKKACiiigAooooAKKKKACiiigAooooAKKKKACiiigAooooAKKKKAP0r/AOCXv/JJPFX/AGHD/wCk8VfZ47V8Yf8ABL3/AJJJ4q/7Dh/9J4q+zx2r8bzf/f6vr+iP0/LP90h6C0UUV5B6gUUUUAFFFFABRRRQAUUUUAFI33TS0jfdNAnsfiH8f/8AkvHxJ/7GXUv/AEqkrga774//APJePiT/ANjLqX/pVJXA1+24P/dqfovyR+TYj+NP1f5hRRRXccwUUUUAFFFFABRRRQAUUUUAFem/sxf8nDfDv/sOWv8A6MFeZV6b+zF/ycN8O/8AsOWv/owVw47/AHap6P8AJnVhv40PVfmftaOlLSDpS1+JH6wtgooooGFFFFABRRRQAUUUUAFFFFADT0FfCH/BU/8A5Afw9/6+Lz/0GGvu89BXwh/wVP8A+QH8Pf8Ar4vP/QYa9rJf9/p+r/I8jNf90n8vzPz1ooor9hPzMKKKKACiiigAooooAKKKKACiiigAr9if2KP+TX/An/XtN/6US1+O1fsT+xR/ya/4E/69pv8A0olr4zib/d4f4v0Z9RkP8aXp+qPcR0paQdKWvzc+7CiiigAooooAKKKKACiiigAooooA434y/wDJI/G3/YEvf/RD1+G1fuT8Zf8Akkfjb/sCXv8A6Ievw2r7/hb4avqv1PieIPjp+jCiiivvD5IKKKKACiiigAooooAKKKKACiiigD3z9hD/AJOu8Df719/6Q3Ffr8OlfkD+wh/ydd4G/wB6+/8ASG4r9fh0r8u4k/3xf4V+bPv8i/3Z+v6IWiiivlT6QKKKKACiiigAooooAKKKKACiiigD8sv+ClP/ACcPb/8AYDtv/Rk1fKNfV3/BSn/k4e3/AOwHbf8AoyavlGv2XKf9xpeiPy7Mf96n6hRRRXrHmhRRRQAUUUUAFFFFABRRRQAUUUUAFFFFABRRRQAUUUUAFFFFABRRRQAUUUUAFe3fsVf8nReA/wDr5m/9Jpa8Rr279ir/AJOi8B/9fM3/AKTS1wY7/dav+F/kduE/3in6r8z9jB0paQdKWvxM/VgooooAKKKKACiiigAooooAKKKKACiiigAooooAKKKKACiiigAooooAKKKKACiiigDM8Rf8i/qX/XtJ/wCgmvwXr96PEX/Iv6l/17Sf+gmvwXr77hb/AJe/I+N4g/5d/P8AQKKKK+9PjgooooAKKKKACiiigAooooAKKKKACiiigAooooAKKKKACiiigAooooAKKKKACiiigD9K/wDgl7/ySTxV/wBhw/8ApPFX2eO1fGH/AAS9/wCSSeKv+w4f/SeKvs8dq/G83/3+r6/oj9Pyz/dIegtFFFeQeoFFFFABRRRQAUUUUAFFFFABSN900tI33TQJ7H4h/H//AJLx8Sf+xl1L/wBKpK4Gu++P/wDyXj4k/wDYy6l/6VSVwNftuD/3an6L8kfk2I/jT9X+YUUUV3HMFFFFABRRRQAUUUUAFFFFABXpv7MX/Jw3w7/7Dlr/AOjBXmVem/sxf8nDfDv/ALDlr/6MFcOO/wB2qej/ACZ1Yb+ND1X5n7WjpS0g6UtfiR+sLYKKKKBhRRRQAUUUUAFFFFABRRRQA09BXwh/wVP/AOQH8Pf+vi8/9Bhr7vPQV8If8FT/APkB/D3/AK+Lz/0GGvayX/f6fq/yPIzX/dJ/L8z89aKKK/YT8zCiiigAooooAKKKKACiiigAooooAK/Yn9ij/k1/wJ/17Tf+lEtfjtX7E/sUf8mv+BP+vab/ANKJa+M4m/3eH+L9GfUZD/Gl6fqj3EdKWkHSlr83PuwooooAKKKKACiiigAooooAKKKKAON+Mv8AySPxt/2BL3/0Q9fhtX7k/GX/AJJH42/7Al7/AOiHr8Nq+/4W+Gr6r9T4niD46fowooor7w+SCiiigAooooAKKKKACiiigAooooA98/YQ/wCTrvA3+9ff+kNxX6/DpX5A/sIf8nXeBv8Aevv/AEhuK/X4dK/LuJP98X+Ffmz7/Iv92fr+iFooor5U+kCiiigAooooAKKKKACiiigAooooA/LL/gpT/wAnD2//AGA7b/0ZNXyjX1d/wUp/5OHt/wDsB23/AKMmr5Rr9lyn/caXoj8uzH/ep+oUUUV6x5oUUUUAFFFFABRRRQAUUUUAFFFFABRRRQAUUUUAFFFFABRRRQAUUUUAFFFFABXt37FX/J0XgP8A6+Zv/SaWvEa9u/Yq/wCTovAf/XzN/wCk0tcGO/3Wr/hf5HbhP94p+q/M/YwdKWkHSlr8TP1YKKKKACiiigAooooAKKKKACiiigAooooAKKKKACiiigAooooAKKKKACiiigAooooAzPEX/Iv6l/17Sf8AoJr8F6/ejxF/yL+pf9e0n/oJr8F6++4W/wCXvyPjeIP+Xfz/AECiiivvT44KKKKACiiigAooooAKKKKACiiigAooooAKKKKACiiigAooooAKKKKACiiigAooooA/Sv8A4Je/8kk8Vf8AYcP/AKTxV9njtXxh/wAEvf8Akknir/sOH/0nir7PHavxvN/9/q+v6I/T8s/3SHoLRRRXkHqBRRRQAUUUUAFFFFABRRRQAUjfdNLSN900Cex+Ifx//wCS8fEn/sZdS/8ASqSuBrvvj/8A8l4+JP8A2Mupf+lUlcDX7bg/92p+i/JH5NiP40/V/mFFFFdxzBRRRQAUUUUAFFFFABRRRQAV6b+zF/ycN8O/+w5a/wDowV5lXpv7MX/Jw3w7/wCw5a/+jBXDjv8Adqno/wAmdWG/jQ9V+Z+1o6UtIOlLX4kfrC2CiiigYUUUUAFFFFABRRRQAUUUUANPQV8If8FT/wDkB/D3/r4vP/QYa+7z0FfCH/BU/wD5Afw9/wCvi8/9Bhr2sl/3+n6v8jyM1/3Sfy/M/PWiiiv2E/MwooooAKKKKACiiigAooooAKKKKACv2J/Yo/5Nf8Cf9e03/pRLX47V+xP7FH/Jr/gT/r2m/wDSiWvjOJv93h/i/Rn1GQ/xpen6o9xHSlpB0pa/Nz7sKKKKACiiigAooooAKKKKACiiigDjfjL/AMkj8bf9gS9/9EPX4bV+5Pxl/wCSR+Nv+wJe/wDoh6/Davv+Fvhq+q/U+J4g+On6MKKKK+8PkgooooAKKKKACiiigAooooAKKKKAPfP2EP8Ak67wN/vX3/pDcV+vw6V+QP7CH/J13gb633/pDcV+vw6V+XcSf74v8K/Nn3+Rf7s/X9ELRRRXyp9IFFFFABRRRQAUUUUAFFFFABRRRQB+WX/BSn/k4e3/AOwHbf8AoyavlGvq7/gpT/ycPb/9gO2/9GTV8o1+y5T/ALjS9Efl2Y/71P1CiiivWPNCiiigAooooAKKKKACiiigAooooAKKKKACiiigAooooAKKKKACiiigAooooAK9u/Yq/wCTovAf/XzN/wCk0teI17d+xV/ydF4D/wCvmb/0mlrgx3+61f8AC/yO3Cf7xT9V+Z+xg6UtIOlLX4mfqwUUUUAFFFFABRRRQAUUUUAFFFFABRRRQAUUUUAFFFFABRRRQAUUUUAFFFFABRRRQBmeIv8AkX9S/wCvaT/0E1+C9fvR4i/5F/Uv+vaT/wBBNfgvX33C3/L35HxvEH/Lv5/oFFFFfenxwUUUUAFFFFABRRRQAUUUUAFFFFABRRRQAUUUUAFFFFABRRRQAUUUUAFFFFABRRRQB+lf/BL3/kknir/sOH/0nir7PHavjD/gl7/ySTxV/wBhw/8ApPFX2eO1fjeb/wC/1fX9Efp+Wf7pD0FoooryD1AooooAKKKKACiiigAooooAKRvumlpG+6aBPY/EP4//APJePiT/ANjLqX/pVJXA133x/wD+S8fEn/sZdS/9KpK4Gv23B/7tT9F+SPybEfxp+r/MKKKK7jmCiiigAooooAKKKKACiiigAr039mL/AJOG+Hf/AGHLX/0YK8yr039mL/k4b4d/9hy1/wDRgrhx3+7VPR/kzqw38aHqvzP2tHSlpB0pa/Ej9YWwUUUUDCiiigAooooAKKKKACiiigBp6CvhD/gqf/yA/h7/ANfF5/6DDX3eegr4Q/4Kn/8AID+Hv/Xxef8AoMNe1kv+/wBP1f5HkZr/ALpP5fmfnrRRRX7CfmYUUUUAFFFFABRRRQAUUUUAFFFFABX7E/sUf8mv+BP+vab/ANKJa/Hav2J/Yo/5Nf8AAn/XtN/6US18ZxN/u8P8X6M+oyH+NL0/VHuI6UtIOlLX5ufdhRRRQAUUUUAFFFFABRRRQAUUUUAcb8Zf+SR+Nv8AsCXv/oh6/Dav3J+Mv/JI/G3/AGBL3/0Q9fhtX3/C3w1fVfqfE8QfHT9GFFFFfeHyQUUUUAFFFFABRRRQAUUUUAFFFFAHvn7CP/J1ngf633/pDcV+vo61+Pn7Ddwtr+1R4EkYEgyXacerWc6j9TX7BjrX5hxIv9sX+Ffmz7/Iv93fr/kOooor5M+kCiiigAooooAKKKKACiiigAooooA/LL/gpT/ycPb/APYDtv8A0ZNXyjX1d/wUp/5OHt/+wHbf+jJq+Ua/Zcp/3Gl6I/Lsx/3qfqFFFFeseaFFFFABRRRQAUUUUAFFFFABRRRQAUUUUAFFFFABRRRQAUUUUAFFFFABRRRQAV7d+xV/ydF4D/6+Zv8A0mlrxGvbv2Kv+TovAf8A18zf+k0tcGO/3Wr/AIX+R24T/eKfqvzP2MHSlpB0pa/Ez9WCiiigAooooAKKKKACiiigAooooAKKKKACiiigAooooAKKKKACiiigAooooAKKKKAMzxF/yL+pf9e0n/oJr8F6/ejxF/yL+pf9e0n/AKCa/BevvuFv+XvyPjeIP+Xfz/QKKKK+9PjgooooAKKKKACiiigAooooAKKKKACiiigAooooAKKKKACiiigAooooAKKKKACiiigD9K/+CXv/ACSTxV/2HD/6TxV9njtXxh/wS9/5JJ4q/wCw4f8A0nir7PHavxvN/wDf6vr+iP0/LP8AdIegtFFFeQeoFFFFABRRRQAUUUUAFFFFABSN900tI33TQJ7H4h/H/wD5Lx8Sf+xl1L/0qkrga774/wD/ACXj4k/9jLqX/pVJXA1+24P/AHan6L8kfk2I/jT9X+YUUUV3HMFFFFABRRRQAUUUUAFFFFABXpv7MX/Jw3w7/wCw5a/+jBXmVem/sxf8nDfDv/sOWv8A6MFcOO/3Wp6P8mdWG/jQ9V+Z+1o6UtIOlLX4kfrC2CiiigYUUUUAFFFFABRRRQAUUUUANPQV8If8FT/+QH8Pf+vi8/8AQYa+7z0FfCH/AAVP/wCQH8Pf+vi8/wDQYa9rJf8Af6fq/wAjyM1/3Sfy/M/PWiiiv2E/MwooooAKKKKACiiigAooooAKKKKACv2J/Yo/5Nf8Cf8AXtN/6US1+O1fsT+xR/ya/wCBP+vab/0olr4zib/d4f4v0Z9RkP8AGl6fqj3EdKWkHSlr83PuwooooAKKKKACiiigAooooAKKKKAON+Mv/JI/G3/YEvf/AEQ9fhtX7k/GX/kkfjb/ALAl7/6Ievw2r7/hb4avqv1PieIPjp+jCiiivvD5IKKKKACiiigAooooAKKKKACiiigD279iv/k6HwH/ANfM3/pNLX7FrX46fsV/8nQ+A/8Ar5m/9Jpa/Yta/MuJv97j6fqfeZD/ALvL1/yHUUUV8ifThRRRQAUUUUAFFFFABRRRQAUUUUAfll/wUp/5OHt/+wHbf+jJq+Ua+rv+ClP/ACcPb/8AYDtv/Rk1fKNfsuU/7jS9Efl2Y/71P1CiiivWPNCiiigAooooAKKKKACiiigAooooAKKKKACiiigAooooAKKKKACiiigAooooAK9u/Yq/5Oi8B/8AXzN/6TS14jXt37FX/J0XgP8A6+Zv/SaWuDHf7rV/wv8AI7cJ/vFP1X5n7GDpS0g6UtfiZ+rBRRRQAUUUUAFFFFABRRRQAUUUUAFFFFABRRRQAUUUUAFFFFABRRRQAUUUUAFFFFAGZ4i/5F/Uv+vaT/0E1+C9fvdqdt9t026tw2wyxNHuxnGQRmvwRr73hZ61V6fqfG8QfY+f6BRRRX3x8cFFFFABRRRQAUUUUAFFFFABRRRQAUUUUAFFFFABRRRQAUUUUAFFFFABRRRQAUUUUAfpF/wS6uy/w08YW23Aj1dJN2eu6FRj/wAc/Wvtf0r4a/4JaXSP4Q8dWwDb47+3kJ7YaNgP/QT+lfcvevxzOFbHVfX9Efp2Vu+Ep+g6iiivHPVCiiigAooooAKKKKACiiigApG6GlpD0oBn4h/H/wD5Lz8Sf+xl1L/0qkrga9O/acsvsH7QvxEi8vyt2uXUu3/fkL5/Hdn8a8xr9uwTvhqf+Ffkj8mxKtWn6v8AMKKKK7TlCiiigAooooAKKKKACiiigAr0n9mu4S1/aC+HTyHCnXrNBx3aZVH6kV5tXWfCXUho3xW8F35YoLTWrKcsMZG2dGzzx271yYqPPh5xXVP8mdOHfLVg/Nfmj9zl6ClpqfdFOr8PP1hbBRRRQUFFFFABRRRQAUUUUAFFFFACEda+Jf8AgqNpHm/Djwbqm3IttWe13enmQs2P/IP6V9tGvBP23/A7eO/2b/FUcERlvNNRNUhx28lg0h/79eZXo5bVVHGU5vv+eh5+PpuphpxXY/ICiiiv2k/LQooopiCiiigAooooAKKKKACiiigAr9nP2SdIbQ/2bvh9buNpfS47nGe0pMo/R6/HXw3oF34p8RaXotghkvtRuorSBAOskjhVH5kV+6vhzRbfw34f03SrRdtrY20dtCD2RFCr+gFfCcT1Uo06Xm3+h9dkFN806nyNSiiivz8+1CiiigAooooAKKKKACiiigAooooA4j41ypB8HfHMkjBI00O+ZmJwABA+TX4d1+1P7UGojTP2ePiLMf49Du4Omf8AWRmP/wBmr8Vq/QuF4v2dWXmvyPiM/f7yC8v1CiiivuT5MKKKKACiiigAooooAKKKKACiiigD3r9haFJf2qvAysoZQ142D6iynIP5gV+v2OK/JL/gn/ZC6/ah8NyGMuba3vJQRn5M28iZP/fePxr9buua/L+JHfGr/CvzZ9/kS/2Zvz/yFHSloor5Q+kCiiigAooooAKKKKACiiigAooooA/K/wD4KSypJ+0TCqsGZNEtlYA/dO+U4P4EH8a+VK+mf+CiMyS/tK6kqsGaPTrRXA7HYTj8iPzr5mr9lynTA0l5I/Lswd8VP1CiiivWPNCiiigAooooAKKKKACiiigAooooAKKKKACiiigAooooAKKKKACiiigAooooAK9u/Yp/5Oh8B/8AXzN/6Ty14jXuX7EkLz/tSeBFjXcwnuGx7C1mJP5A15+YaYWr/hf5Hbg/94p+q/M/YgdKWkHSlr8UP1YKKKKACiiigAooooAKKKKACiiigAooooAKKKKACiiigAooooAKKKKACiiigAooooAZJ91vpX4HX1q1je3Fs5DPDI0ZK9CQcf0r98W+630r8I/HNoth418QWqhgsGoXEQD9cLIw59+K+44Wf7yqvJfqfIcQL3YP1/Qw6KKK/Qz4sKKKKACiiigAooooAKKKKACiiigAooooAKKKKACiiigAooooAKKKKACiiigAooooA+/f+CVl6WX4k2bMu1Tp8qL3OftIY/Thfzr78XrX5w/8EuNS8r4geNrDcf3+mQz4x12SkZz/ANtK/R4dK/Is8jy4+p52/I/Scod8JD5/mOooorwT2gooooAKKKKACiiigAooooAKQ9KWigD8cv21dOGmftQePIR8u65hm65/1ltFJ/7NXiNfT3/BRbSDpv7SV5cFSBqGmWtyD64DRZ/8hV8w1+0ZZLnwdKX91H5Xjo8uJmvNhRRRXpnAFFFFABRRRQAUUUUAFFFFABUsE7208c0TbJI2Dqw7EHINRUVEleNi4u0rn7z+HtWi1/QNO1OH/U3ltHcJg5+V1DD+daQ615B+yR4nHi39nDwFfbi7Raclk5PXdATAc/8AfuvX88V+GVoOlVlB9G0frNGftKcZ90h1FFFZG4UUUUAFFFFABRRRQAUUUUAFVL+zg1KyntbiJZ7aeNopI3GVdWGCD7EGrQOaCaadtRNX0PxD+Ovwuuvg38VfEHhW4VxDZ3Ba0lf/AJbWzfNE+e5KkZ9CCO1cDX6kft8fs4yfFbwVH4t0G183xR4fiYvFGuXvLPlnjHqyHLqPdwASwr8t6/XsoxyxuGTv7y0fr/wT8yzHCPC12uj1QUUUV7h5QUUUUAFFFFABRRRQAUUVq+FfC2qeNfEenaDoto99qmoTLBb28Y5Zj/IDqSeAASelRKappylsi0nJpI+nf+CdXwfk8bfFuTxdeQ7tJ8Mp5iMw+WS7kBWNffau9+OhCetfqNXmv7PXwbsfgX8LtL8MWhWa6Qeff3SjH2i5YDe/04Cj/ZVa9Lr8dzTGfXsTKotlovQ/Tcuwv1Wgovd6sdRRRXknphRRRQAUUUUAFFFFABRRRQAUUUUAfOn7feuDRf2YfE0WQJL+W1tEz6mdHb/x1Gr8j6/SD/gqH4oFn8O/B/h/cVe/1SS9IBxlYIipB9RmdT+Ar836/T+G6fJg+b+Zt/ofn2eT5sTy9kgooor6w+dCiiigAooooAKKKKACiiigAooooA+rP+Ca+nfbf2iLib/nz0O5n6+skMf4/fr9Tcc1+cf/AAS40drjx1441XB22unQWpb0Mshb0/6Ynv2/L9HAa/Js/lzY6S7JI/Rcmjy4VPu2Oooor5094KKKKACiiigAooooAKKKKACiikPSgD8iP29rs3P7U3jBCABAllECD1/0SFv/AGbH4V8+V7D+19qI1X9pbx/MpBC6j5Hy+saJGf8A0GvHq/asujy4SlH+6vyPyrGPmxFR+bCiiivROEKKKKACiiigAooooAKKKKACiiigAooooAKKKKACiiigAooooAKKKKACiiigAr6B/YMt5Jv2qfBjouViW9dznoPsc65/Nh+dfP1fSv8AwTztPtH7TWjybivkWN3IBj737orj/wAez+FeXmbtgqv+F/kd+BV8VTXmj9ZqKKK/GD9UCiiigAooooAKKKKACiiigAooooAKKKKACiiigAooooAKKKKACiiigAooooAKKKKAGvX4ffHK2+xfGv4gW+Swi8Q6gmSMZxcyDNfuEeRX4wftZaedM/aQ+IEJDAtqkk3zdf3gD/l81fY8MStiJx7r9T5XPo3oxfmeSUUUV+lHwwUUUUAFFFFABRRRQAUUUUAFFFFABRRRQAUUUUAFFFFABRRRQAUUUUAFFFFABRRRQB9X/wDBNXUhZftCXluTgXmh3MIHPUSwv/JDX6l4r8ff2HNXGj/tReCndtsdw9zbN777aVV/8e21+wOeK/LOI4cuNv3SP0DI5XwrXZsdRRRXy59GFFFFABRRRQAUUUUAFFFFABRRRQB+b/8AwVH0D7N8QPBWtbQPtmmzWe7HXyZd+P8AyP8ArXxJX6Uf8FQPDZvfhb4X1tU3Np+rG3Y5+6k0TEn/AL6iUfiK/Nev1jIKntMDFdrr8T83zeHJi5edmFFFFfRniBRRRQAUUUUAFFFFABRRRQAUUUUAfph/wTH8ZjVvhNr/AIckk3z6PqnnKufuwzoCo/77jmNfZPQ1+WH/AATl8fL4W+O7aHPJstvENjJbKvbz4/3qE/8AAVkA92Ffqf0Ir8hzuh7DGz7S1+//AIJ+k5TW9rhY91oOooorwj2gooooAKKKKACiiigAooooAKKKKAGEBvyr87v22P2L5dKuL/4heArJpdPkYz6ro1smTbseWnhUdUPVlH3eSPlzt/RL3FIwyO1d2DxlXA1VVpv1Xc4cXhKeLp8k/k+x+A9Ffpp+0n/wT/0f4iz3XiHwG9v4c8QyZknsGXbZXbdyAB+6c+oBU9wCS1fnp8Qfhh4p+FmstpXirQ7vR7wE7PtCfJKB/FG4yrj3UkV+qYHNcPjY+67S7Pc/PcXgK2Fl7y07nLUUUV7J5gUUUUAFFFeq/Br9mbx78cryP/hH9IeHSS22TWL4GKzjx1w+MuR/dQMfUAc1z1a9PDxc6skl5m1OjOtLlgrs810nSb3XtTtdO020mvr+6kWGC2t0LySuTgKqjkk1+pP7G37IkPwO0v8A4SPxLFFc+OLyMoQrB00+I/8ALND0Ln+Jx/ujjJbrf2dP2SPCX7P1ot5Cv9teKZE2z61dRgMuRgrCvPlqfqWPckYA94xgGvzjNs7eLTo0dIdX3/4B9vl2VLDtVausu3b/AIItLRRXyZ9MFFFFABRRRQAUUUUAFFFFABRRRQAUU0daiuJ0toZJZHVI0UszMcAAdSTRuJuyPzB/4KU+M/7e+OVhoccu6DQ9LjR4/wC7PKTI35oYfyr5Jrs/jN45f4l/FXxV4mZ2ePUdQlmgLdRDu2xL+EYQfhXGV+1ZdQ+rYWnTe6X4n5XjavtcROfdhRRRXonCFFFFABRRRQAUUUUAFFFFABRRRQM/Rz/glxoIt/APjbWtozd6pFZ7h38mLfj/AMj/AK19u46V85/sA+Gz4e/Zl8PTOhjm1Oe5vnVvQysiH8UjQ/jX0YTX4tmdT2uMqS8/y0P1HL4ezwsI+Q6ikpa809EKKKKACiiigAooooAKKKKACkb7poqnql9HpmnXN3O2yCCJpXbjhVBJ6+wppXdiZOyufiP8bdW/tz4y+OtQDF1uddvpUOc/KZ32j8BgVxNT3t3JqF7cXUxBlnkaVyO5Jyf1NQV+5YeHs6UYLokfklWXNUlLu2FFFFdBiFFFFABRRRQAUUUUAFFFFABRRRQAUUUUAFFFFABRRRQAUUUUAFFFFABRRRQAV9Zf8E0bU3P7Qd/Jx+40G5k5/wCu0C8f99fzr5Nr7U/4Jeaa0nxL8YX+DiDSkgzt4+eZT17f6vp3/CvEzqXLgaj8v1R6mWLmxcF5n6T0UUV+Pn6eFFFFABRRRQAUUUUAFFFFABRRRQAUUUUAFFFFABRRRQAUUUUAFFFFABRRRQAUUUUANr8iP289MOnftR+LX2hUuktLhRgjraxKfr8ytX68d6/Lf/gpbpX2H9oGxulUhb3Q7eUtjgsssyEfkq/mK+n4dny423dM+dzuN8Lfs0fJtFFFfqh+fBRRRQAUUUUAFFFFABRRRQAUUUUAFFFFABRRRQAUUUUAFFFFABRRRQAUUUUAFFFFAHb/AAQ13/hGfjH4I1Qttjttbs5JCf7nnLu/8dzX7gqc4PrX4ExyPDIskbMjqQyspwQR0INfu74L8QR+KvCGh61Fgx6jYwXi7emJIw4x+dfnnFFP95TqeqPtMgn7s4ejNyiiivhz68KKKKACiiigAooooAKKKKACiiigDwr9trwq3i39mjxnDGgeazgTUEJGdohkWRz/AN8K4/Gvx5r95fFGh23ifw5qujXY3WuoWstpMPVJEKt+hNfhNrOk3Og6xfaZeJ5d5ZTyW0yf3XRirD8wa/QuF614VKL6O/3/APDHxGfU7VIVO6sU6KKK+5PkwooooAKKKKACiiigAooooAKKKKANzwP4ru/AnjLQ/EdkcXWlXsV5GM43FHDbT7HGD7E1+5PhnxBZ+LPD2ma1p8omsNRto7uCQfxRuoZT+Rr8Gq/UD/gnJ8WR4y+EVx4Su5t+peGpfLjDNlmtJCWjPr8reYnsAnrXxPEuF56ccRFfDo/R/wDBPqsixHJUlSf2tvVH13RRRX50fchRRRQAUUUUAFFFFABRRRQAUUUUAFFFFABWP4j8K6P4u0uXTdc0uz1fT5fv2t9brNG3uVYEZ962KKabi7olxUlZnyt49/4J0fCzxXI9xpKal4UuG526dceZAT6lJQ2PopUV4xrX/BLPVYnY6T4/tbhOy3umtER14ysjZ7c4FfodikP1/SvXpZvjaKtGo366/meZUyzC1Xdw+7Q/NWH/AIJfeOWlUS+K9ASPPLIJ2IHsNgz+ddh4b/4JZKrpJr/j8smfmg03TtpP0keQ/wDoFfffXvS4raWe4+Stz2+SMo5RhIu/Lf5s+fPh1+wv8JPh3JFcDQW8RX8fS512T7T/AOQsCL8dmfeve7e2itIUhhjSKJAFVEUBVA6AAdBVj60mPxrx6uIq13zVZNvzPTpUKVFWpxSHUUUVibhRRRQAUUUUAFFFFABRRRQAUUUUAFJS0UANrwv9tD4lD4Zfs+eJLmKUJf6pH/ZNmCcEvMCrke6xiRh7rXunFfmb/wAFKPit/wAJL8StM8EWc++y8Pw+ddKpODdTAHB7HbHsx6GRhXr5VhfreLhDotX6I8rMsR9Xw0pdXovmfHFFFFfsZ+ZBRRRTEFFFFABRRRQAUUUUAFFFFAwoor0H9n7wa3j/AONngvQfL82K61SFp09YUbzJf/HEasK01SpSm9kmzWlB1KigurP2G+D3hT/hBfhZ4T0Apsk07S7a2kBGD5ixqHJ9y2T+NdnikAwop1fhk5OcnJ9T9ZhFQioroFFFFI0CiiigAooooAKKKKACiiigBp6151+0Vr3/AAjPwI8faiH2SRaJdrG3pI0TKn/jzCvRR2r5s/4KDeIxoP7M+tWwcJJqt3a2KHuf3olYD/gMTfhmurCQ9riKcO7X5nJip8lCcuyZ+TNFFFfuC2PygKKKKYgooooAKKKKACiiigAooooAKKKKACiiigAooooAKKKKACiiigAooooAKKKKBhX35/wSv0zC/EbUGAOTYQIcnIx57N7d1/KvgOv0t/4JhaUbb4QeJtQZShudcaIE5+ZY4Ijke2XYfgfSvmuIJ8uBku7S/E9zJo82Lj5XPs6ikpa/KT9GCiiigAooooAKKKKACiiigAooooAKKKKACiiigAooooAKKKKACiiigAooooAKKKKAGHoRX53/APBUvRvI8SeAdVCjNzbXdqWA5/dvEwycf9NT+tfolXxZ/wAFQdD+0/Cvwnq4XJtNYNsSB0EsLtn6ZiH5ivZyafJjqb76fejyM1hz4SflqfmxRRRX7EfmYUUUUAFFFFABRRRQAUUUUAFFFFABRRRQAUUUUAFFFFABRRRQAUUUUAFFFFABRRRQAV+xP7Fnin/hLP2afBFwzl5bS1bT3B6r5EjRKP8AvhFP0Ir8dq/Sf/gmD4t/tH4ZeKfDzuXk0vVFuVB/hjnjAA/76hkP4mvkuJKXPhFP+Vr8dD6TJKnJiOXuj7Uooor8xPvwooooAKKKKACiiigAooooAKKKKAGdq/H39tzwMfA37SXitEiCWuqyJq0B/vecu6Q/9/RL+VfsHntXwT/wVD+H2+x8H+NYI+Ynk0i6cDPDAyw/QArN/wB9Cvo8gr+xxqT2krHg5zR9rhnJbxdz8/KKKK/WD86CiiigAooooAKKKKACiiigAooooAK9k/ZL+Mo+Cfxo0jV7mYx6Len+z9TycKsEhH7w/wC4wV/opHevG6K58RQjiKUqU9mrG9GrKjUVSO6P33jkWRAykEEZBHenf0r5h/YK+OQ+KXwlh0PULgP4h8NKllMGbLTW+MQS+p+UbCfVMn71fT3rX4piKEsPVlSnumfqmHrRxFKNSOzHUUlLXOdAUUUUAFFFFABRRRQAUUUUAFFFFABRRRQAUUUUAFFFFABRRRQAUUUUAFFFFABRRRQAUUUUAFFFFABRRRQAUUUUAcl8UviBp/ws+H+ueKtUYC00y2aYrnBkfokY92cqo92FfiL4p8S3/jHxLqmvarN9o1LUrmS7uJMYBd2LHA7DJ4HYYFfZ/wDwUk+Ow1nW7H4aaVcBrXT2W91ZkP3pyP3UR/3VbcR6uvda+HK/TOHsE8PRdea1l+X/AAT4DOcX7ar7KL0j+YUUUV9efNhRRRQAUUUUAFFFFABRRRQAUUUUAFfX3/BNHwMde+M2reI5I91voOnMEb+7POdi/wDjizV8g1+pf/BOP4f/APCKfAp9dni2XXiK+kugzDB8iP8AdRj6ZWRh7PXzmfYj2GCklvLT/P8AA9vKKPtcVF9FqfWFFFFfk5+kBRRRQAUUUUAFFFFABRRRQAUUUUAN9a+Fv+CpXijyfDPgbw4rE/ary41B1B6eUixrke/ntj6Gvuqvyy/4KReLRrvx/i0qOTdHoulwW7x5yFlkLTE/ikkf5CvfyKl7XHQ8rs8TN6ns8LJd7I+UqKKK/XD83CiiigAooooAKKKKACiiigAooooAKKKKACiiigAooooAKKKKACiiigAooooAKKKKACv1k/4J56N/Zn7M2jXOMHULy7uT+EzRf+0q/Juv2i/ZU0YaB+zp8PbbG3fo8FyR7yr5v/s9fG8Tz5cPCHd/kj6jIYXryl2R6zRRRX5sfdhRRRQAUUUUAFFFFABRRRQAUUUUAFFFFABRRRQAUUUUAFFFFABRRRQAUUUUAFFFFADRwa+cP+CgOg/21+zL4gmVQ0mnz2t4o4/57LGx5/2ZG/zwfo/vXnv7Qnh8+Kfgb480xV3Sz6Ld+UM4zIsTMn/jwFdWEn7KvCfZr8zkxUPaUJx7pn4kUUUV+4LVH5QwooopiCiiigAooooAKKKKACiiigAooooAKKKKACiiigAooooAKKKKACiiigAooooAK+uf+CanjL+w/jfqOhSybYda0t1RM/emiYSL+SedXyNXoP7P/jYfDn41eDfEDv5cFnqUQuH9IHPlyn/vh2rzMyo/WMJUh3TO/A1fZYiEvM/bqimqcqDTq/Fz9UCiiigAooooAKKKKACiiigAooooAbXkn7U/w2/4Wn8CvFeiRRebfLam8sgFy3nw/vEVfdtpT6Oa9cJxSMuQRWlKpKjUjUjuncyqwVWDhLZn4DUV6x+1N8Mf+FTfHXxRokUPlac9wb2wAGF+zzfOqr7ISyfVDXk9ft+Hqxr0o1Y7NXPyitTdKcoS3TCiiiugwCiiigAooooAKKKKACiiigAooooA9K/Z5+M998CPijpXie23y2Sn7PqNon/LxasRvXt8wwGX/aVc8Zr9nfD+u2PijRLHV9MuY73T76FLi3uIjlZI2AKsPwNfgxX3N/wTy/aWGiXyfC7xFdBbK7kZ9FuZWwIpmOWt8ns5yy/7RI53DHxfEGXe2h9apL3o7+a/4B9Tk2O9jL2FR6Pb1/4J+ilLRRX5wfdBRRRQAUUUUAFFFFABRRRQAUUUUAFFFFABRRRQAUUUUAFFFFABRRRQAUUUUAFFFFABRRRQAUUUUAFFFJ1oAQjNeXftF/Gmx+BHwv1LxJcskmoEfZtOtGP/AB8XLA7F/wB0YLN/sqe+K9G1C+t9Ksbi8u50t7S3jaWWaZgqRooyzMTwAACSTX5Cftc/tEz/ALQHxHkns5JE8K6UWt9Kt2BG9c/POwP8TkD6KFHUHPtZTl7x1dJ/DHV/5fM8jMsasLRdvie3+Z4zrWtXviLWb7VdRuXvNQvp3ubi4kOWkkdizMfqSapUUV+vRSjHlXQ/Nm3J3YUUUVZAUUUUAFFFFABRRRQAUUUUAFFFFAGh4f0O78T69p2j6fF51/qFzHa28f8Aekdgqj8yK/crwJ4UtPAvgzQ/Dtjn7JpVlDZxE9WWNAuT7nGT7mvzK/4J4fDA+OfjkNeuIi+neGbc3bEjKm4fKQqf/Ijj3jr9UunHYCvzbiXE+0rxoLaKu/V/8A+6yKhy0nVfX9CSiiivjT6kKKKKACiiigAooooAKKKKACiiigBjMFU+1fiP8f8AxgPH3xr8a68snnQXWqTiB89YUbZF/wCOKtfr78dvG/8Awrj4P+LvEYcJNYadLJAScfviu2Ifi7KPxr8Qq+74Xo+9Os/Jfq/0Pjs/q/BSXqFFFFfoB8aFFFFABRRRQAUUUUAFFFFABRRRQAUUUUAFFFFABRRRQAUUUUAFFFFABRRRQAUUUUASRRPPKkUal5HYKqqMkk9BX7v+FdGTw54Y0jSY8eXY2kVsuOmEQKP5V+K/wJ8Pf8JX8aPA2klPMjudZtFlU/8APMSqX/8AHQ1ft6vGBX53xRUvUp0/Js+0yCHuzn6IfRRRXxB9eFFFFABRRRQAUUUUAFFFFABRRRQAUUUUAFFFFABRRRQAUUUUAFFFFABRRRQAUUUUANIqK5hS4gkjkUMjqVZT0II5FT0jdKadmS1dH4N+LdBk8LeK9Z0WXPm6bezWb7sZzHIUOf8Avmsmvav2zfC//CJ/tLeN7YJsiurtb9COjefGsrH/AL6Zh9Qa8Vr9vwlT21CE+6T/AAPyfEQ9lVlDs2FFFFdZzBRRRQAUUUUAFFFFABRRRQAUUUUAFFFFABRRRQAUUUUAFFFFABRRRQAUUUUAFFFFJ66DWh+2X7O/jsfEv4JeDvETS+dcXWnxpcue88eY5v8AyIj16QBXxN/wTG8fjVfh/wCJPCM8mZ9JvVvIFJ58mZcEAegeNif+ugr7YzivxPMKH1fFTpdn+G6P1TBVfbYeE/IdRRRXCdwUUUUAFFFFABRRRQAUUUUAFFFFAHw3/wAFNfhUdV8K6F4/tIcz6VJ9gvmXr5EhzEx9lkyv1mr86K/dT4i+CLH4keBtc8MaiM2eqWklq7AAlCw+Vx7qcMPcCvxB8W+F7/wV4n1bQNUi8nUdMupLSdOcb0YqSPUHGQe4INfpHDeL9pReHlvH8n/wT4TO8N7Oqqy2f5mTRRRX2Z8uFFFFABRRRQAUUUUAFFFFABRRRQAVLb3EtrPHNDI8M0bB0kjYqysDkEEdCKiopNX0ZSdj9Yf2MP2o4fjl4TGi63cJH410mIC5U8fbYhgC4UevQOB0Y54DAV9MA1+EXgnxrrHw88Vab4i0C8ew1WwlEsMyH81Yd1YZBB4IJHev15/Zq/aN0P8AaG8Gx3ts8dp4gtFVNU0rd80Mn99c8mNiCVP4HkGvy3OspeEm61Je4/wf+R99lWYrER9lUfvL8T2aiiivlz6MKKKKACiiigAooooAKKKKACiiigAooooAKKKKACiiigAooooAKKKKACiiigAooooAKKKKAGk4o6Z9KDXx5+23+18nwxsLrwN4Qu8+LrqPbeXkX/MOiYdj/wA9WBGP7oOeDtrqwuFqYyqqVJav8PM5cRiIYam6lR6Hmn7f/wC1QNUmufhf4TvA1pE+3Xb6Bs+Y4P8Ax6qR2U8vjuAvGGB+FKc7tI7O7FnY5LMckmm1+wYDBU8DRVKHzfdn5pi8VPF1XOX/AAwUUUV6JwhRRRQAUUUUAFFFFABRRRQAUUUUAFFFek/s7fCqX4zfF/w94ZCMbKacT37rxstY/ml57EgbQfVhWFarGhTlUnslc2pQdWahHdn6OfsD/Ck/Dj4E2GoXUPl6r4jf+1JiRyIWGIF+mzD47GQ19KHrUFtbx2kEcMKLHFGoVEUYCgDAAHpU+c1+JYirLEVpVZbt3P1WhSVClGnHoh1FFFYHQFFFFABRRRQAUUUUAFFFFABRRRQB8e/8FL/Hn9g/BzSvDcUuy48QaipePP34IAJG/KQwV+Y1fVH/AAUZ+IA8WfHoaJBLvtfDtjHalQcjz5P3shH/AAFo1PulfK9freR4f2GCjfeWv3/8A/Ns2re2xUrbLQKKKK+gPFCiiigAooooAKKKKACiiigAooooAKKKKACiiigAooooAKKKKACiiigAooooAKKKKAPo3/gn/wCG/wC3/wBpnQJ9u+PS7a6vnHb/AFRiU/g0qn8K/Ww96/Oz/glt4XE/irxx4iZMfZbK3sEcjr5rs7AH28lM/UV+ilflHEFX2mNcf5Ul+v6n6JktPkwifdthS0UV82e+FFFFABRRRQAUUUUAFFFFABRRRQAUUUUAFFFFABRRRQAUUUUAFFFFABRRRQAUUUUAFFFFAH5nf8FO/Ch034seG9fSPZFqmlmBmA+/JBIdx+u2WMfgK+Na/TL/AIKceEP7W+EWg6/Gm6XSNUEbt/dhmQhj/wB9pEPxr8za/Wchre1wMV1jdH5vm9L2eKl56hRRRX0R4gUUUUAFFFFABRRRQAUUUUAFFFFABRRRQAUUUUAFFFFABRRRQAUUUUAFFFFABRRRQB9C/sJ/EYfD79ojQ4p5PLsddRtHmyeN0hBi49fNSMfRjX65jBHFfgfYX9xpV/bXtpK0F1bSLNDKnVHUgqw9wQK/cL4TeO7X4mfDfw54ptSvlapZR3DKp4jkIxIn1Vwyn3FfnHE2G5asa666P1X/AAD7fIa94SovpqdgKWiiviz6wKKKKACiiigAooooAKKKKACiiigBpr83/wDgpZ8G/wCw/F2l/ESwhItdZAsdQKjhbmNP3bH/AH41x/2y96/SDOa4f4zfDDT/AIx/DbW/Ceo/JHfw4inxkwTKd0cg/wB1gD7jI716WXYp4LExqrbZ+h52PwyxVCVPr09T8PqK0vEfh++8J+INR0XU4Db6hp9xJa3ELfwyIxVh78jrWbX7NCSnFTWzPzCUXB2YUUUVZAUUUUAFFFFABRRRQAUUUUAFFFFABXW/C/4oeIPhB4ys/Evhu8Npf2x2sjcxzxkjdFIv8SNgZHqAQQQCOSorOpTjVi4VFdM0jKUJKUXZo/Zj9nP9pHw9+0P4V+26ey6frdsAuoaPJIGkt27MpwN8Z7Nj2OCCK9hxX4S+BvHWu/DfxPZeIfDmoy6Xq1o2Y54vQ9VYHhlI4KnINfqb+y/+2LoHx7sYtJ1Ew6J41jT97p5bEd1gcyW5PUdSUJ3Lz1A3V+YZrks8G3VpK8PxX/APvcuzWOJSp1NJfmfR9FFFfLn0QUUUUAFFFFABRRRQAUUUUAFFFFABRRRQAUUUUAFFFFABRRRQAUUUUAFFFFADM8DijnBpGcKpLHAHc18L/tYft7QaRFeeEfhnerc6id0V54hgIaO37FLc9Hfr8/Qfw5PK9eEwdXGVFTpL/Jepx4nFU8LDnqM7X9sH9tGz+EVteeEvCM0d742dNs1xgPFpqsPvN2aXGCE6DILdlb8w9Q1C51W+uL29uJbu8uJGlmnncu8jscszMeSSSSSaZcXEt1PJNNI800jF3kkYszMTkkk9Sair9Zy7LaWX0+WOsnu+5+d43G1MZPmlt0QUUUV655gUUUUAFFFFABRRRQAUUUUAFFFFABRRRQAV+ln/AATd+DDeFfAV9491G3Cajr58myLr8yWaNyR6eY4z7iND3r4S+BXwnvfjX8UdE8KWpaOO6l33dwoz5FunzSP9dowM9WKjvX7V6Jo9n4e0ex0rT4EtbCygS2t4Ix8scaKFVR7AACvh+JMbyQWFg9Xq/T/gn1eSYTnm68lotvU0aKKK/PD7gKKKKACiiigAooooAKKKKACiiigBvpWb4i1y08M6BqWr38vk2NhbSXM8n92NFLMfwANaXevl/wD4KFfEoeCfgLc6TBLsv/ElwunoAfmEI+eY/TaoQ/8AXSunDUXiK8KS6s5cTVVCjKo+iPzB8beKrrx14x1zxFen/S9VvZr2QZyFMjlto9hnA9gKxKKK/bqcFTgoLZH5TOTk3J9QooorQgKKKKACiiigAooooAKKKKACiiigAooooAKKKKACiiigAooooAKKKKACiiigAooopPQaP1F/4JreFW0X4DXerSJiTWdVmmR/WKNViA/B0k/OvrXvXmP7NXhAeBvgL4G0cx+VLFpcM0yH+GWUebIP++3avTc81+JY2r7fE1Knds/VcHT9lh4Q7JDqKKK4jtCiiigAooooAKKKKACiiigAooooAKKKKACiiigAooooAKKKKACiiigAooooAKKKKACiiigDyP8Aas8Hf8J1+z1450tU8yZdOe8hUDJMkBEyge5MYH41+MFfvnc28d1bSwyqHjkUoynoQRgivwv+I/hOTwF8QPEnhyUNu0rUJ7MM38SpIVVvxAB/GvveF62lSi/J/ofGZ/S1hVXoc5RRRX3x8eFFFFABRRRQAUUUUAFFFFABRRRQAUUUUAFFFFABRRRQAUUUUAFFFFABRRRQAUUUUAFfo9/wTK+KH9seCNe8CXU2bjSJ/t1mjHn7PKfnUD0WQEn3lr84a9e/ZT+Kw+D/AMc/DmtzzeTpc8v9n6gScL9nlwrM3sjbH/4BXi5xhfrWDnFbrVeqPVy7EfVsTGT2ej+Z+ztFIpyM0tfjx+nBRRRQAUUUUAFFFFABRRRQAUUUUAFFFFAH54f8FJfgSbPUbT4oaVb/ALm5KWWshB92QALDMfYgeWT6rH/er4Tr93fGvhHTfH3hPVfDusQC503UbdraePvtYYyD2YHBB7EA1+K/xj+FuqfBn4i6x4U1YFpbKX9zcbcLcQNzHKvsy447HI6g1+kcPY/2tP6tN+9Hb0/4B8JnWD9jU9vBaS39f+CcVRRRX2Z8uFFFFABRRRQAUUUUAFFFFABRRRQAUUUUAFTWV5caddw3VpPLa3UDiSKeFyjxsDkMrDkEHuKhopNKSsyk+XVH3z+zP/wUOCLaeG/inKTjEUHiREz7AXKAf+RF9tw6tX3ppeqWet6db32n3UN9Z3EYkiuLeQPHIp5DKw4IPqK/BKvXPgZ+0/44+Al6o0O/+2aIz7p9EviXtpPUqM5jb/aXGTjIYDFfE5jw9GperhdH26fLsfU4HOZU7U6+q79T9nfwoHFfP3wL/bR8BfGoW1ibtfDfiSTCnSdRkC+Y3pDJwsn04b/Zr6AXB96+ArUalCfJVi0z7GlWp1481N3Q+iiisjcKKKTNAC0UUUAFFFFABRRRQAUUUUAFFFFABRRRQAUhFFVry8gsLaW4uZkt7eJS8ksrBURQMkkngAetC1E3YsVy3xA+Jfhr4WeHZtb8Uavb6Rp8Y+/M3zSN/dRB8zt/sqCa+Y/j1/wUR8MeBxPpXgJIvFutLlTfkkWEJ9Qw5mP+5hefvdq/Pf4kfFLxT8W/EL614q1ifVr05EYkOI4VJ+7Gg+VF9gPc5NfT5fkNfFWnV92P4v8ArzPn8bm9KheNL3pfge7ftNftw+IPjMLrQPDQn8OeD3ykiBsXV8v/AE1ZThUP/PNTg5O4t0Hy7RRX6PhcJSwdP2dGNkfD18RUxM+eo7sKKKK7TlCiiigAooooAKKKKACiiigAooooAKKKKACiivd/2PPgA/x4+KcEV7AzeGNHK3equejjJ8uD6yFSD/sq56gVyYnEQwtGVWo9EdFClKvUVOG7Psz/AIJ7/Ag/Dr4cv4w1a2Ka94kRZIldcNBZjmNfYuf3h9QY+4r63xkVDFCkESxooRFAUKowAB0AFTdBX4xia88VWlWnuz9Rw9COHpRpR6BS0UVzHUFFFFABRRRQAUUUUAFFFFABRRRQA0nivyq/4KH/ABQ/4Tn44toNtN5mm+GbcWagHKm4fDzMPf8A1aH3ir9KPir49s/hf8OvEPiq+x5Gl2jzhGOPMkxiOMH1Zyqj3YV+IGt6xeeItZv9V1CY3F/fXEl1cTN1kkdizMfqSTX2XDeF56zrtaR0Xq/+AfK57iOWnGit3q/QpUUUV+knwwUUUUAFFFFABRRRQAUUUUAFFFFABRRRQAUUUUAFFFFABRRRQAUUUUAFFFFABRRRQAV03wy8Jnx58RvDHh0Asuq6lb2b7eyPIqs34KSfwrma+mf+CeXgw+KP2jbDUHTdb6FZXGoNkZXcV8lB9cy7h/u+1cGOrfV8LUqdkzswlL21eEO7R+rsKLFGqIAqqAAoGABTz1p1FfiZ+rJWVgooooGFFFFABRRRQAUUUUAFFFFABRRRQAUUUUAFFFFABRRRQAUUUUAFFFFABRRRQAUUUUAFIaWigBoPNflF/wAFD/Bf/CL/ALRN3qUabINesYL8EDC7wDC4+v7oMf8Afr9Xe9fEv/BT3wJ/aPgHwt4rgi3SaXfPZzso5EU65BPsHiUfV/c172R1/YY6N9np/XzPEzel7XCya6an5wUUUV+un5uFFFFABRRRQAUUUUAFFFFABRRRQAUUUUAFFFFABRRRQAUUUUAFFFFABRRRQAUUUUAFFFFLcZ+wf7GfxbHxZ+BOh3NxN5ur6UP7Kv8AJ+YyRABHPrujKMT6lvSvdsc1+V3/AAT0+MP/AAr74xf8I3fT+XpHihFtQG6LdqSYD/wLLp7l19K/VE1+O5thPqeLlFbPVfM/TMsxP1nDxb3WjHUUUV456wUUUUAFFFFABRRRQAUUUUAFFFFACAV8u/t0fs5n4yeAR4g0S28zxZoEbSQpGPmu7frJD7sOWT3yB9+vqLNIfmFdGHrzw1WNanujmr0I4im6c9mfgNRX1v8At7fs1H4aeLn8ceH7XHhjW5ybmKJflsbtuSMDoknLD0O4cDaD8kV+y4LFwxlGNWn1/Bn5hicPLDVXTl0Ciiiu45AooooAKKKKACiiigAooooAKKKKACiiigAooooAK+iPgz+3L8SfhM0FpdXv/CW6FGAv9n6u5aRF9I5/vr6ANuUDotfO9FcmIwtHFR5K0U0dNGvVoS5qcrM/Wf4Tft5/DD4lLDbahqB8Ias4wbXWSEhJ77Z/uY/3ipPpX0XbXUV7Ak0EqTRSKGSSNgysD0II6ivwNruPh58bfHXwpmV/CvijUNIjDbjapJvt2Pq0L5Q/ivevjsVwyn72Gnbyf+Z9Nh89lHSvG/mj9wcUV+b3gD/gp34p0pY4PF/hix1yMYButOka0mx6sp3qx+mwV9EeC/8AgoT8IvFYVL7Ur/wzcMceXq1m23P+/FvUD3Yj+lfL18oxuH+Km2vLU9+jmeFrbSt66H00KK5Hwr8VvB3jgf8AEg8UaPrDHHyWV9HK49ioOQfY11u4EcMPzrynCUXaSsejGpGSvF3HUUmaWpNAooooATIozRuHrUbzJEhZnVVUZJJwAKCeZDh07UufevPPFf7Qnw28EGRdZ8b6JaTR8tbi9SSYf9s0Jb9K8K8bf8FK/hpoIkj0Cy1fxROAdkkUH2W3b6tLhx/37NdlLBYmv/Dpt/I5amMw9H45pH1uDj3rK8R+KdH8IaZLqOuapZ6PYRffub6dYY1/4ExAr8zfiJ/wUg+JHipZYPDlrp/hC0bIV4E+1XIB7GSQbfxCA180+LPG/iDx5qZ1DxHrd/rl7yBNf3DTMo9F3E7R7DAr6PDcN4irrWkor72eHXz2jDSiuZ/cj9Gfi5/wUj8F+FVmsvBNjP4u1EAgXcmbazQ885Yb3wewUA9mr4d+L/7S/wAQPjdMy+Jdck/s3duTSbIGC0TnI+QH5yOxcsR615bRX2ODyfCYPWMby7vVnzOJzLEYnRysuyCiiivaPKCiiimAUUUUAFFFFABRRRQAUUUUAFFFFABRRRQAUUUUgL+g6Ff+J9bsNI0y1kvdRvpkt7e3iGWkkYgKB+Jr9lP2bfgfY/AX4YWHh6Hy59Sf/SdTvEH+vuWA3Ef7KgBV9lB6k184/wDBPT9mdvD2np8T/EdqV1G+iKaNbyrzDAww1wQejOMhf9gk87+PuQehr8yz7MvrFT6vSfux383/AMA+8yfA+xh7aovee3kv+COooor5I+nCiiigAooooAKKKKACiiigAooooAKbupSM1R1fVbXQtLvNRvp0trK0he4nnkOFjjVSzMfYAE00ruyJbUVdnw7/AMFNfi39j0jQfh3ZTYmvGGqakqnpEpKwofUM4dsdvLX1r89a7j41/E26+MPxR8Q+LLreq6hck28LnmGBfliTjjhAoOOpye9cPX7HlWE+qYWEHvu/Vn5hj8R9ZxEp9OnoFFFFeueaFFFFABRRRQAUUUUAFFFFABRRRQAUUUUAFFFFABRRRQAUUUUAFFFFABRRRQAUUUUAFfot/wAEvPBP2Twf4w8Vyp89/ex6fCzDkJCm9iPYmYD6p7V+dNfs1+yX4GPw9/Z78FaXJH5dzLZC+uAwwwknJmKt7rvC/wDAa+S4kr+zwqpreT/Ban0mSUvaYjnf2Uew0UUV+Yn34UUUUAFFFFABRRRQAUUUUAFFFFABRRRQAUUUUAFFFFABRRRQAUUUUAFFFFABRRRQAUUUUAFFFFADe9eY/tKeAT8TPgb4x0COPzbqewea1QdTPFiWIfi6KPxr088nFIwDKRV0pulOM47p3M6sFUg4PqfgNRXo/wC0b4A/4Vh8b/GPh5I/Ltbe/eW1XHAglxLEPfCOoz6g15xX7jQqKtTjUjs1c/Jq0HTqSg90FFFFbmIUUUUAFFFFABRRRQAUUUUAFFFFABRRRQAUUUUAFFFFABRRRQAUUUUAFFFFABRRRQBNZXk+nXkF3azPb3MEiyxSxttZHU5VgexBANftP+zt8Wrf41fCTQfE6OpvZYRBfxJx5V0nyyjHYE/MP9llr8Uq+u/+CdXxsHgf4k3HgnUrgR6R4lx9m3thY71R8mPTzFynuwjFfLZ/gvrOH9rFe9DX5df8z6DJsV9XrcktpafPofqBRRRX5afoYUUUUAFFFFABRRRQAUUUUAFFFFABRRRQBz/jfwfpXxA8K6l4e1u1W80vUYTBPC3cHoQezAgEHsQD2r8cP2gfgbrHwD+IV34e1INcWT5m07UNuFuoCeG9mHRl7EehBP7W15T+0Z8BtJ/aB+H1xod5st9TgzNpuolctbT449yjcBh3HuAR72UZk8BVtL4Jb+XmeLmWBWLp80fiW3+R+LlFbnjbwXrHw78U6l4c1+yew1awlMU0Lj8mU91YYII4IINYdfrMJxqRU4O6Z+cyi4txktUFFFFaEBRRRQAUUUUAFFFFABRRRQAUUUUAFFFFABRRRQAUUUUAFFFFABXV6F8WfG3hdVXSPGOvaYi9EtNSmiX6YVgMe1cpRWM6NOatOKfyNY1Jw+F2PZtL/bH+M+jhRb+PtRfbjH2qOG46evmI2f610Np+318braMrJ4rguiTnfLpdqCPb5YwK+eKK45Zdg5b0o/cjpWNxMdqj+8+jf+Hgfxr/AOhitP8AwWW//wARVS+/bz+N95jy/GKWq7dpWHS7Tn3y0RIP0NfPtFJZZgl/y6j9yH9exL/5eP7z1rV/2sfi/rasLj4g6zGGGD9kmFsemOPLC4/ya4HXvHPiTxUT/bfiDVdYz1+33sk+ec/xse/NYdFdMMLQp/BBL5IwliKs/ik382FFFFdNrGFwooopiCiiigAooooAKKKKACiiigAooooAKKKKACiiigAooooAKKKKACvpX9iv9mGX44+M11rWrZ/+EK0iUNclhhb2YYK24PcdC+Oi4HBYEebfs/8AwK1v4/ePbfQdLVoLKPE2o6iVylrBnBb3Y9FXqT7AkfsV8P8AwLo3wz8IaZ4a0G1FppmnxCKJOpbuXY92YkknuSa+QzzNVh4ewov3n+C/zPpMpy728/bVF7q/Fm/BBHbQpFGixxIAqoowFA6ACpSM0A5pa/Mz77YKKKKBhRRRQAUUUUAFFFFABRRRQAUUUUANFfHv/BRj40jwZ8NoPBGnzgat4kObnafmis0I3fTe2FHqBJX1vqWoW2kafdX15MltZ20TTTTSHCoiglmJ7AAE1+LX7Q3xeu/jf8V9a8Tzs4s3k+z6fC/Hk2qEiNcdiclj/tM1fR5FgvrWKU5L3Ya/PoeBm+K+r0OSO8tPl1PNqKKK/WD87CiiigAooooAKKKKACiiigAooooAKKKKACiiigAooooAKKKKACiiigAooooAKKKKACiiigDsvg54Hf4lfFPwt4ZVGdNS1CKGbZ1WHdmVvwQOfwr9w40WKNUVQqgYCgYAFfmZ/wAE0Ph8de+LeseKZo91toFj5cTEdLifKqQf+uazA/7wr9NzX5hxHiPaYpU1tFfi/wCkffZHR5KDqP7T/IdRRRXyZ9KFFFFABRRRQAUUUUAFFFFABRRRQAUUUUAFFFFABRRRQAUUUUAFFFFABRRRQAUUUUAFFFFABRRRQAUUUUAfnN/wU++Hv2HxX4V8aQIfL1C3fTLogcCSI74yT6sruPpHXw7X7Cfto/Df/hZX7PXia2ii8y/0uMataADJDw5ZwB3JjMij3avx7r9T4exPtsIqb3g7fLofnec0PZYhyW0tQooor6g8AKKKKACiiigAooooAKKKKACiiigAooooAKKKKACiiigAooooAKKKKACiiigAooooAKmsryfTryC7tZnt7mCRZYpY22sjqcqwPYggGoaKUkpLlZSfLqj9o/2aPjNB8dPhJpPiINGNTUfZNTgT/llcoBv47BgVcD0cV6sBxX5MfsMfHsfB74qJpep3Bi8NeImS0umc/JBPnEM3sAWKsfRsn7tfrODnmvx3NcE8FiXFfC9V/l8j9Ky3FrFUE38S0Y6iiivHPXCiiigAooooAKKKKACiiigAooooAKKKKAPm79sD9le0+Pvhj+0tIjjtfG+mRH7JOcKLqPqbeQ+h5Kk/dJ7BjX5P6rpV7oWp3Wnajay2N/ayNDPbToUkidThlZTyCDX73dhXyl+2T+x5b/Geym8WeFYUtvG9tEPMiyFTU41HCMegkAGFY9eFbjBX67JM3+rSVCu/cez7f8A+YzTLfbL21Fe91Xf/AIJ+WlFWNQ0+50q+uLK9t5bS8t5GimgnQo8bqcMrKeQQQQQar1+mJqSuj4VpxdmFFFFMkKKKKACiiigAooooAKKKKACiiigAooooAKKKKACiiigAooooAKKKKACiiigAooooAKKKKACiiigAooooAKKKKACiiigAooooAKKKKACiiigAooooAKKKKACur+GPwx174veM7Lwz4ctPtWoXJyWc4jgjH3pJG/hRe5+gAJIBq+A/AeufEvxVYeHfDthJqGqXj7Y4k4Cju7HoqgckngCv1z/Zq/Zx0T9nnwYljbLHeeILtVfU9U2fNM/9xc8iNc4A/E8k189muawwFPljrN7L9We1l2Xyxc7vSK3Zs/Ab4FaD8BPAtvoGjJ59w2Jb7UZUCy3k3d2x0A6Kv8I9Tkn000UV+UTnKpJzm7tn6JTpxpRUIKyQtFFFQahRRRQAUUUUAFFFFABRRRQAUUUUANB4pcUVg+NfF+m+A/Cmq+INYnFtpunW73M8nGdqjOAO7HgAdyQO9CTk1FbsiUlFOT2PlL/gox8df+EN8C2/gHSrkpq3iBS98UPMVkDgqfTzGG3/AHVcdxX5oV2Xxe+JmpfGD4iaz4r1UlZ9QmLRw7siCEfLHEPZVAGe5yeprja/Y8qwSwOGjD7T1fr/AMA/M8wxTxVdy6bL0CiiivYPLCiiigAooooAKKKKACiiigAooooAKKKKACiiigAooooAKKKKACiiigAooooAKKKKACiitnwX4Xu/G/i7RfD1gM3mqXkVnEcZAZ3C5PsM5PsDWdSapwcnsjSEXKSiup+on/BPb4eHwV+z/Z6nPF5d74huZNSckfN5X+riB9iqbx/10r6d71l+GtBtPC/h7TNHsE8qy0+2itYE/uxxqFUfkBWn61+IYms8RWnVfVn6rhqSoUY010Q6iiiuc6gooooAKKKKACiiigAooooAKKKKACiiigAooooAKKKKACiiigAooooAKKKKACiiigAooooAKKKKACiiigCvPbpcQyRyKro6lWRhkEHqCO9fiR8dfh1J8J/i54p8LMpENheMLYt1aB8PCfxRl/HNft6ea/PL/gp38Mja614Y8fW0X7q6jOk3rKMASLukhJ9SymUfSNa+o4exXscX7J7TX4rY+dzrD+1w/tFvH8j4Tooor9TPz4KKKKACiiigAooooAKKKKACiiigAooooAKKKKACiiigAooooAKKKKACiiigAooooAKKKKACv1f/AGF/2gT8Yfhimjardeb4p8PKltcmRsvcwYxFN7nA2seTuXJ+8K/KCvQPgX8XtT+B/wAStL8VacWkSBvKvLVWwLm2YjzIz9QAQT0ZVPavCzjALHYdpfEtV/l8z1stxjwtZN/C9z9uicUdqxPCPinTfG/hvTde0e6W80zUIFuLeZP4lYZ5HYjoQeQQQa2+gr8hacW09z9LTUkmhaKKKCgooooAKKKKACiiigAooooAKKKKACiiigD5N/bH/Y4tvjJYz+LPCkEVr42t48ywjCJqiKOEY9BKAMK568K3GCv5gappd5ompXOn6hazWN9ayNDPbXCFJInU4Ksp5BB7V+9+egr5q/at/Y60j482UutaP5Gj+N4Y8R3ZXEV6AMCOfAz0AAccjocjAH1+T528NajXd4dH2/4B8vmWVKterRXvdV3/AOCfk3RWx4u8H6z4C8RXuheINOn0rVrN/LmtrhcMp7EdipGCGGQQQQSDWPX6TCaqJSi7pnw84ODs9woooqyAooooAKKKKACiiigAooooAKKKKACiiigAooooAKKKKACiiigAooooAKKKKACiiigAooooAKKKKACiiigAooooAKKKKACiiigAooooAKKKKACuo+G3w18QfFnxZZ+HfDOnvf6lcnnAIjhTI3SSN/CgzyT7AZJAO18Ffgd4o+O/itNG8N2ZaNCGvNQlBFvZxn+KRvU4OFHLYOBwcfrL8Bv2fvDH7P8A4SXS9Dh8+/mCtf6rMoE95IM8n+6oydqDge5JJ+bzTOKeBjyU9Zvp282e5l+WzxcuaWkPz9DI/Zr/AGZfD/7O/ht4bTGo+IbtF+36tJGA8hH/ACzQfwRg9F6nqSeMe1UUe9fltWrOtN1Kju2foNKlCjBQgrJC0UUVkbBRRRQAUUUUAFFFFABRRRQAUUUUAFFFFADetfnd/wAFHf2gRqupW/wv0S5DWtmy3WsyRnh5usUGf9kHe3uU6FTX1p+078c7T4B/C+91xmSXWLjNrpdoxz5twwOGI7qgyzewx1Ir8bdV1S71vU7vUb+4ku767laeeeU5eSRiSzE9ySSa+w4ey/21T6zUXux29f8AgHy2dY32cPYQer39CrRRRX6WfChRRRQAUUUUAFFFFABRRRQAUUUUAFFFFABRRRQAUUUUAFFFFABRRRQAUUUUAFFFFABRRRQAV9Z/8E3/AIa/8JZ8aLnxLcQl7Lw3atIjFcr9plzHGP8AvjzW9ior5Mr9Zv2Bfhj/AMK9+AOm39xEY9S8RyHVZtw5EbALCPp5aq/1kNfN5/ivq+EcVvLT/P8AA9zKKHtsSm9o6n0rRRRX5Qfo4UUUUAFFFFABRRRQAUUUUAFFFFABRRRQAUUUUAFFFFABRRRQAUUUUAFFFFABRRRQAUUUUAFFFFABRRRQAUUUUAN7V5V+038Lv+Fv/BPxL4eijEuotbm5sOORcxfPGAe24jYT6Oa9WzSEZFXSqSpTjUjunczqQVWDhLZn4DkFSQQQRSV7l+2b8Lf+FVfHzX7WCHydM1Zv7Ws9owuyUkuoHYLIJFA9AK8Nr9uw1aOIoxqx2auflFek6NSVOXRhRRRXUc4UUUUAFFFFABRRRQAUUUUAFFFFABRRRQAUUUUAFFFFABRRRQAUUUUAFFFFABRRRQAUUUUAfa3/AATx/aO/4RbXh8NNeutuk6nKX0iaVuILo9YeeiydQP7/ALvX6R9elfgTFK8EqSxO0ciMGV0OCpHQg9jX61fsZ/tJR/HfwCllqs6DxjoyLDfpkA3KdEuVH+10bHRs8AFa/OeIct9lL61SWj39e/zPt8mx3Mvq9R6rb/I+jqKKK+KPrAooooAKKKKACiiigAooooAKKKKACiiigAooooA8d/aC/Zo8LftDeH/s+rx/YNbt1IsdZt0BmgP91hxvTPVCfoQea/Kn40fArxZ8CPE7aR4msSkbkm01CDLW12g/iRsdfVThhnkcjP7bVzXj34e+H/ib4budC8S6XBqumXA+aKZeVbsyMOVYdmBBFe/lmcVcC+WXvQ7dvQ8PHZXTxa5o6T79/U/CuivqP9pn9hvxF8HZLnXfDAuPEvhDl2ZE3XdivX96qj5kH/PRRgfxBep+XK/T8LjKOMpqdGV0fBV8PUw0uSorMKKKK7TlCiiigAooooAKKKKACiiigAooooAKKKKACiiigAooooAKKKKACiiigAooooAKKKKACiiigAooooAKKKKACiiigAooooAKKKnsbG41K8gtLO3lurud1iiggQu8jk4Cqo5JJ4AFJtRV2UlzaIgr6A/Zm/ZB8SfH+/j1G4EuheDonxNqsifNPg4KW4P3m6gt91ec5I2n3b9mX/gnm8z2niX4pxbEGJbfw2jct6G5YdP+ua+249Vr74sLC30qygs7OCK1tYEWOKCFAiRoBgKqjgAAYAFfD5pn0YXo4R3ffovTufV5fk7napXVl2/zOc+Gvwy8O/CTwva+HvDGnx6fp0PJCjLyv3kkbqzHHJPsBgACuuPQ0tHavz6UpTk5Sd2z7OMYwSjFWSFooopFhRRRQAUUUUAFFFFABRRRQAUUUUAFFFFADTVPU9SttH0+5v72eO1s7aNppppWCpGijLMxPQAAnNXCP1r8/f8AgoZ+0x5rP8LPDd58oKvrtzC3U8FLUH8mfH+yv94V3YHCTxtdUYfN9kcOMxMcLSc5fL1Pm39qn4/XP7QHxOudTjeSPw7YbrXSbZ8jbDnmRh2eQgMfQbV52141RRX7Lh6EMNTjSpqyR+Y1qsq83UnuwoooroMAooooAKKKKACiiigAooooAKKKKACiiigAooooAKKKKACiiigAooooAKKKKACiiigAooooA7L4OfD24+K3xP8ADfhS33f8TO8SKZ06xwj5pX/4Ciufwr9vNO0+DSbC1s7WJYLW3jWGKJOiIowAPYACvz9/4Ji/CwXmr+I/iDeQgpaKNK09mGR5jAPMw9CF8tQfSRhX6GgV+W8Q4r22K9lHaP5vc/QMkw/sqDqPeX5DqKKK+WPowooooAKKKKACiiigAooooAKKKKACiiigAooooAKKKKACiiigAooooAKKKKACiiigAooooAKKKKACiiigAooooAKKKKAPkH/go/8ACf8A4TH4TWvi6zhD6j4an3SlRy1pKQsn12sI29gH9a/MKv3n8Q6HZeKdC1HR9RhFxYahbyWtxE3R43Uqw/EE1+IXxT+H978LPiJr/hTUMm50q6aASEY81OscgHoyFWHs1fonDWL56csNLdar0f8AwfzPh88w3JNV47PR+pytFFFfbnygUUUUAFFFFABRRRQAUUUUAFFFFABRRRQAUUUUAFFFFABRRRQAUUUUAFFFFABRRRQAUUUUAFdj8JPilrPwa8eaZ4p0KXbd2j4kgYny7mE/fif1Vh+RwRyAa46isqtONaDpzV0zSnOVOSlF6o/cf4U/FHRfjD4E03xRoU3m2d4nzxsR5lvKPvxOOzKePfgjIIJ7McgcV+QX7If7TF1+z/438nUJJJvB+quqajbrlvJbotwg/vL3A+8uRyQuP1x0zUrbV9Otr6xuI7qzuY1mhmhYMkiMMqwI6ggg5r8hzPL5YCty/Zez/T5H6Vl+NjjKV/tLcu0UUV456oUUUUAFFFFABRRRQAUUUUAFFFFABRRRQAUUUUANIBGK+Rf2jf2AvDvxKa613wUbfwt4kfMkluFxY3bf7Sj/AFTE/wASjHXKknNfXXQ0EV04bFVsLP2lGVmc1fD0sTHlqK6Pwu+IXw18TfCvX5dG8U6PcaRqCZKrMMpKv96NxlXX3UkVy9fuf8Qfhn4Z+Kfh6TRfFWj2+sae/ISdcNG2MbkcYZG5+8pBr8//AI8/8E5vEHhVrnV/h1cv4k0oZc6VcMFvYR6IeFlA5/ut0ADHmv0PL+IKNe0MR7svwf8AkfFYzJqtG86PvR/E+MKKsahp11pN7NZ31tNZXkDFJbe4jMckbDqGU4IPsar19apKSuj5tpxdmFFFFUIKKKKACiiigAooooAKKKKACiiigAooooAKKKKACiiigAooooAKKKKACiiigAooooAKKKKACiiigAorofBHw+8SfErXItH8L6Nd61qMhH7m1jyEBONzt91F/wBpiAPWvvH4Bf8ABODTtINtrHxNuk1a8GJF0Kyci2Q9cSycGQ/7K4XjqwNeRjczw+CX7yWvZbno4XA18U7QWnfofIPwQ/Zq8b/HvUxHoGnGDSkfbcazeApaw+o3Y+dv9lcnkZwOa/TL9n/9knwb8AbWK6s4RrXidlxNrl7GPMGRgiFeREvJ4GSQcFjxXsmkaRZaBptvp+m2cGn2FugjhtrWJY441HQKqgAD2FXzzX5zmGc18c+Re7Dsv1PuMFldHC+8/el3/wAh1FFFeCe0FFFFABRRRQAUUUUAFFFFABRRRQAUUUUAFFFFACdRQPpRjpXC/GD4saJ8FfAmo+J9em229su2GBSPMuZj9yJB3Zj+QBJ4BNVCEqklCCu2ZznGnFyk7JHm/wC1/wDtJ2/wC8BGPT5Ul8YaqrRabbkBvJHRrhwf4UzwD95iBggNj8j76+uNSvLi8u55Lq7uJGlmnmYs8jscszE8kkkkk+tdT8Wfijrfxk8dal4q1+bzLy7bEcKk+XbxD7kSDsqj8zknkk1x1freUZdHAUdfje/+XyPzfMcc8ZV0+FbBRRRXvHkBRRRQAUUUUAFFFFABRRRQAUUUUAFFFFABRRRQAUUUUAFFFFABRRRQAUUUUAFFFFABRRRQAVJb28t5cRQQRtNNKwRI0GWZicAAdyTUdfSv7A3wk/4WV8crTVLqHzNJ8MqNRmLLlWnzi3T2O8F/+2RrjxleOFoSrS6I6sNRderGnHqz9Hv2ffhenwe+EXhvwthRc2lqGu3U5D3LnfKc9xvZgPYCvRqO2KBwa/Eqk3Vm5y3ep+qU4KnFQjsh1FFFSahRRRQAUUUUAFFFFABRRRQAUUUUAFFFFABRRRQAUUUUAFFFFABRRRQAUUUUAFFFFABRRRQAUUUUAFFFFABRRRQAUUUUAJxX59/8FNPg+Y7jQviPYQ/K+NK1IqP4uWgkP4b0JPpGK/QMmuQ+LHw7sfit8Ote8J3/AMtvqds0IkxkxSdY5B7q4Vvwr0MvxTwmJhV6dfTqefjsOsTQlDr09T8NaK0vEfh++8J+INR0XU4Db6hp9xJa3ETfwyIxVh78jrWbX7RCanFTWzPy+UXB8rCiiirICiiigAooooAKKKKACiiigAooooAKKKKACiiigAooooAKKKKACiiigAooooAKKKKACiiigAr7R/YR/ayHgq9t/h34vvdugXUm3S7+d8LZSsf9UxPSNyeD/Cx9GyvxdRXBjcFTxtF0p/8ADM7MLiZ4WqpxP34DZAI5FL2r4e/YX/a8Hii3s/h140vv+J1Evl6TqVw/N4g6QyMTzKP4T/EBj7w+b7hr8exmFqYKq6VRbfiu5+mYXEwxVNVIjqKKK5DrCiiigAooooAKKKKACiiigAooooAKKKKACiiigApKWigDy74w/s5+BPjjZCPxPoyPeohWHU7Y+Vdw/SQdQP7rBl9q+C/jP/wTr8ceB5Li+8HSjxlpC5YQIBFexr6GMnEn1Q5P90V+oYpO1erg80xOC0pyvHs9jzMTl1DE6yVn3R+CGo6beaNfTWV/aT2N5C2yW3uY2jkjb0ZTgg/Wq1ft18Tfgb4H+MFn5Hivw7Z6nIF2R3RTy7mIdtkq4cDPOM49Qa+M/ix/wTIvLbzr34eeIFu4xlhpetkJJ9EmQbSewDKvu1fcYTiLD17Rre4/w+8+TxOS1qWtP3l+J8I0V2nxD+Dfjb4U3Rg8V+G7/Rxu2LPLHugkPokq5RunZjXF19TSq060eaDuvI8CdOVN2mrMKKKK1MgooooAKKKKACiiigAooooAKKKKACiiigAooooAKKKKACiiigAooopbD3CivW/hf+yr8Tvi4YZdF8MXNvpsmCNT1MfZbbaf4lZuXH+4GNfY/wAKP+CZ/hrQjDe+PNYm8R3QwzadYbre1B7hn/1jj3Gz6V4uKzjCYS6lO77LVnqYfLcTifhjZd3ofn74K8AeI/iLrCaV4Z0W81q/bGYrSIvsHqx6KPdiB719pfBT/gmjcXBg1L4map9mThv7D0mQM59pZ+g9CEB9nFfdPhHwVoPgbR49L8PaRZ6Lp8fIt7KFY0JxjJwOTxyTye9b2K+JxnEOIxF40fcX4/8AAPqcLktGlaVV8z/A5jwH8NvDPwz0VNJ8L6LaaLYLgmO1jwXOMbnY/M7f7TEn3rqMUhpc8V8tKUpvmk7s+ijFQVoqyFooopFhRRRQAUUUUAFFFFABRRRQAUUUUAFFFFABRRRQAUhFAOarXt3BYWs1zczRwW0KGSSWRgqooGSzE8AAAnJo3FsUfEviLTfCWhX2s6vexafptlE089zMcLGgHJP+A5PQV+RH7U37SOpftDeOGuUMtn4X09mj0qwc4IU9ZZAOPMfAz/dGAM4JPc/tpftZy/GnWn8LeGrh4vA+nzZMi8HUplJ/et38sfwqev3jztC/LVfpOR5T9XisTXXvPZdl/mfCZtmPtn7Gk/dW/n/wAooor7I+YCiiigAooooAKKKKACiiigAooooAKKKKACiiigAooooAKKKKACiiigAooooAKKKKACiiigAooooAK/XL9hv4PH4UfA/TpryDyta14jVLsMMMisB5MZ+ibSR2Zmr87v2Ufg+fjV8a9E0WeES6Pat/aGphhlTbxsCUP++xVP8Agee1fsrGojQKoAUDAA7CvgeJcZ8OFi/N/p/mfYZFhrt4iXov1JaKQUtfBH2YUUUUAFFFFABRRRQAUUUUAFFFFABRRRQAUUUUAFFFFABRRRQAUUUUAFFFFABRRRQAUUUUAFFFFABRRRQAUUUUAFFFFABRRRQAUUUUAfmv/wAFJfgqfDnjLT/iHp0GLDWsWmoFRwl2i/Ix/wB+NcfWJietfFlft18c/hbZ/Gf4X674Uu9iPeQk2s7j/UXC/NFJ64DAZx1BI71+KWtaNe+HdYvtK1G3e01Cyne3uIJBho5EYqyn6EGv07h7G+3oexk/ej+XT/I/P85wvsa3tI7S/MpUUUV9afOBRRRQAUUUUAFFFFABRRRQAUUUUAFFFFABRRRQAUUUUAFFFFABRRRQAUUUUAFFFFABRRRQAUUUUAS29xLazxzQyPDNGwdJI2KsrA5BBHQiv0//AGLv2wYfi5psPhDxddxweNbVMQTvhF1OJR94dvNAB3KOoG4fxBfy7qxp+oXOlX1ve2VxLaXlvIssM8DlHjdTlWVhyCCAQRXj5ll1PMKXK9Gtn2PTwWNng6nNHbqj98qOtfLX7Hv7YFl8b9Mh8NeJJYrLxxaxeypqSKOZIx2cAZZB7svGQv1LX5JXw9TDVHSqKzR+j0K9PEU1Upu6YtFFFc50hRRRQAUUUUAFFFFABRRRQAUUUUAFFFFABRRRQAUUUUAFFFFAFO8sLfUrSW2ureK5t5FKyRSoHRgeoIPBFeA/Ef8AYQ+E3xDeS4j0V/DF+5ybnQZBbgn/AK5ENH+Sg+9fRGKU1vSxFXDvmpyafkc9ShSrK1SKZ+bHj7/gmP4t0vfN4R8S6fr0AyRbagjWk+OwBG9GPuStfOPjn9nb4lfDhpDr/g3VbOCP711FB9otx9ZY9yfrX7aYxSMAe1fRYfiLF0tKiUl9z/A8StkmHnrBuP4n4D0V+3vjP4F/D74hea3iDwdo+pzydbqS0RZ/wlUBx+BrxDxZ/wAE4PhPr5Z9MGr+G5Dyq2V55sYPuJg5I+jCvfo8TYeX8WDj+J49XIq0f4ck/wAD8saK+8fEv/BLS9jLvoHj2CcEnZBqWnmPA7ZkR2z/AN8ivMNe/wCCcnxg0gE2kOja3joLHUNpP/f5Y69innWAqbTS9dPzPNnlmKp7wfy1Pl2ivYtY/Y++Muh7hc+AdTk7f6IY7nvj/lkzVx2ofBr4gaSrNfeBvElkoAJNxpFxGACcDqnrXfHGYafw1E/mv8zjlh60Pig18mcdRV++0DVNNEhvNNu7QRnD+fAybfrkcVQrdVYPZmThNboKKKKr2ke4uWX8oUVr2vhDXr5mW20TUbhlGSIrSRiPyFdLp3wF+JWrMBZ+APE84JxvGkThBxnlimB+dZSxFGGsppfNFqjUltFv5HB0V7ho/wCxP8atbYeT4HurdM8veXMEGPfDyA/kK9E0D/gmn8UdTKtqN/4f0ePI3CW6klkH0CRlT/30K4Z5pgqfxVV99/yOmGAxU/hg/uPkuiv0H8M/8EsrGMq/iHx5c3KkfNBplgsOD7O7vn/vkV7D4T/4J/8Awd8LiJrjRLzxBOmMS6reu3PukexD+K4rzKvEWDp/C3L0X+dj0KeS4qfxJL1Z+TlraT31xHBbQyXE8h2pFEpZmPoAOTXsXgX9jz4ufEDy5LHwdd6faPj/AErV8WaAf3tsmHYf7qmv1v8ACvw88MeB4DD4d8O6XocZGGXT7SODd9doGfxrowAK8OvxPVlpRgl66nrUsggtasr+h+f/AMPv+CXbkxz+N/GAA/jstBi/lNKP/adfUXw0/ZS+F/woaKfRfC1rLqMeCNR1DNzcbv7wZ8hD/uBa9dHHtSg4r5vEZli8TpUm7dlovwPcoZfh6HwQVwVQOgxTqKK809EKKKKAEpaKKACiiigAooooAKKKKACiiigAooooAKKKKACiiigAooppYIpJOAOpNADHdY0LMQqgZJPQV+bH7bf7ZH/Cfz3PgTwNfsPDcTNHqWpQNgagw/5Zxkf8sRzk/wAZ/wBkfNq/tqftqnxCb7wB4AvsaUN0Gq61bv8A8fXZoYWH/LPszj7/AEHy5LfDdffZJk1rYrEr0X6v9D4zNc0vehRenV/oFFFFfenx4UUUUAFFFFABRRRQAUUUUAFFFFABRRRQAUUUUAFFFFABRRRQAUUUUAFFFFABRRRQAUUUUAFFFFABRRXqX7NHwel+N/xg0Tw6Uc6Yr/a9TkXPyWsZBfnsWJVAfVxWFetHD05VZ7JXNqNOVWapx3Z98/8ABPT4M/8ACvfhIfE1/beVrPidluQX+8lmufIX23ZaTjqHXPSvq7rVe1tIrG2it4IlhgiQRxpGMKqgYAAHQAVY6V+KYnESxNaVae7Z+qYaisPSjTXQdRRRXMdIUUUUAFFFFABRRRQAUUUUAFFFFABRRRQAUUUUAFFFFABRRRQAUUUUAFFFFABRRRQAUUUUAFFFFABRRRQAUUUUAFFFFABRRRQAUUUUAIe9fmz/AMFIvgi3h7xfY/ETTLfGna1ttdS2DiO7Rfkc+m9Bj6xknlq/SXNcX8Xvhrp3xd+HWt+E9U+W31GEoswGWhkBDRyD3Vgp98Y716WXYt4LExqrbZ+h52OwyxVCUOvT1Pw6orX8X+FNS8D+KNV8P6vB9n1PTbl7W4j6gOpwSD3B6g9wQayK/ZoTVSKnHZn5hKLg3F7oKKKKsgKKKKACiiigAooooAKKKKACiiigAooooAKKKKACiiigAooooAKKKKACiiigAooooAKKKKACiiigCzpup3ejahb39hdTWV7byCWG5t5Ckkbg5DKw5BB7iv09/Y+/bOsvi7Y2vhTxdcxWPjaJfLhmbCR6ooH3l7LLgfMnfqvdV/LmpbS7msLqG5tppLe4hdZI5omKujA5DKRyCCMgivHzDLaWYU+WWkls+3/APTwWOqYOfNHVdUfvoecUHrXxN+yB+3JB4yWx8F/EK8W28QALFY6zMdsd+eySnosvQA9H9mxu+2FOeQa/J8VhKuDqOnVVn+fofouGxNPFQ54MfRRRXIdYUUUUAFFFFABRRRQAUUUUAFFFFABRRRQAUUUUAFFFFABRRRQAUUUUAFFFFABRRRQAlJsX0FOooFYj2L/dH5VFPawXMRjmhSWNuqOoIP4GrGRRkU7sXLHsZn/CPaV/0DrT/vwv+FaHlp/dH5U/FLQ5N7sShFbIbsX0FGxfQUuBRgUh8qDFLRRQUFFFFABRRRQAUUUUAFFFFABRRRQAUUUUAFFFFABRRRQAUUUUAFFFFABRRRQAUUUUAFJk+lB6iqGr6xZ6Fpt1qGoXUVlZWsbTT3M7hI4kUZZmY8AAd6aTbsiW0ldli4uI7SB5pnWOJFLPI5wFA5JJPQV+c37ZX7bknix77wL8Pr3ZoIBg1HWrdvmvezRQsOkXYsPv9B8v3+c/a8/bZvfixNeeEvBdxNY+DQTFc3QBSXU+e+RlIuOF4LD73XaPkivv8nyS1sRilr0XbzZ8Zmebc16NB6dX/kFFFFfdHyIUUUUwCiiigAooooAKKKKACiiigAooooAKKKKACiiigAooooAKKKKACiiigAooooAKKKKACiiigAooooAK/Uz/AIJ+fA4fDn4UjxTqMGzXfFCpc4cfNDajPkqP94EyH1DKD92vhj9k/wCCMnxz+MGmaTPEzaFYkX2qyY+XyEI/d59ZGwnrgsedtfsfBBHbxJHEoSJFCqqjAAHQAV8FxJjrJYWD83+iPsMjwl28RNbaInooor4E+zCiiigAooooAKKKKACiiigAooooAKKKKACiiigAooooAKKKKACiiigAooooAKKKKACiiigAooooAKKKKACiiigAooooAKKKKACiiigAooooAKKKKAPgD/gpN8Bziy+KGk23TZY6yI1/CGc/+iyT6xj1r4Dr94PFvhbTvG/hvU9B1e2F1puo2721xC38SMMHB7EdQeoIBFfiv8aPhXqXwX+JOs+FNTy72Uube4xgXEDcxyD6rjI7EEdq/R+Hcf7Wm8LN6x29P+AfC51g/ZT9vBaS39f+CcPRRRX2h8sFFFFABRRRQAUUUUAFFFFABRRRQAUUUUAFFFFABRRRQAUUUUAFFFFABRRRQAUUUUAFFFFABRRRQAUUUUAFfb37JX7eU3hlbTwf8SbuW70nIistflJeW35wEn7sno/VcYORyvxDRXn43A0cdT9nVXo+qO3DYqrhJ80H/wAE/e+xvrbUbSC7tZ47m2mUSRzwuGSRSMhlI4II5yKtepr8kP2Yf2x/EXwFu4dI1Hzde8FO/wC805mzLa56vAx6epQ/Kefukk1+ofw5+JXh34reGbbX/DGpxanp03Voz80T4yUkXqjDPKnnp2Ir8qzDLK2AnaWsej/rY/QsFj6WMj7ukuqOuoooryT1AooooAKKKKACiiigAooooAKKKKACiiigAooooAKKKKACiiigAooooAKKKKACiiigAooooAKKKKACiiigAooooAKKKKACiiigAooooAKKKKACiiigAooooAKKKKACiiigAooooAKKKKACiiigBDQaT0NeP/tBftL+E/2e9E8/Vp/tutToWstGtnHnznoGb+5HkcufQ4DHitKdKdaahTV2zGpVhSi51HZI7n4gfETQPhd4Yu9f8TalFpumWwy0kh+Z27IijlmPZRkmvyv/AGof2u9f/aB1J9NtBLovgyCTNvpob57gjpJORwzdwo+VeOpG48J8bfj14r+PXiY6r4kvP9HiJFnpkBK21oh6hF7scDLHJOBzgADziv0rKskhhbVq+s/wX/BPhcxzWeIvTpaR/MKKKK+tPnAooooAKKKKACiiigAooooAKKKKACiiigAooooAKKKKACiiigAooooAKKKKACiiigAooooAKKKKACiiigApQCxAAJJpK+nP2DvgKfix8UV1/U7fzPDfht0uZQ4+We5zmGLB6gEb29lAP3q4sXioYShKtLZHVhqMsRVjTjuz7Z/Yp+A5+Cvwkgk1C38nxLru2+1HcuHiGP3UB/3FJyP7zvX0LSAAD6UoGK/F61WdepKrPdn6jRpRo01TjsgFLRRWJ0BRRRQAUUUUAFFFFABRRRQAUUUUAFFFFABRRRQAUUUUAFFFFABRRRQAUUUUAFFFFABRRRQAUUUUAFFFFABRRRQAUUUUAFFFFABRRRQAUUUUAFFFFACHmvk79v8A+AH/AAs74ef8JbpFt5niPw5G0jLGPmubTrInuU++v/AwOWr6xJxSMocEEZBrow1eeFqxrQ3RzYihHEUnTnsz8BqK+iP21v2ez8D/AInPd6Xb+X4U1wvc2G0fLbvkebB/wEkFf9lgOdpr53r9owuIhiqMa1N6M/Lq9F4eo6c90FFFFdZzBRRRQAUUUUAFFFFABRRRQAUUUUAFFFFABRRRQAUUUUAFFFFABRRRQAUUUUAFFFFABRRRQAUUUUAFFFFABXdfCL40eKvgl4mTWvC+otayEgXFpJlre6QfwSp3HXB4IycEGuForKrSp1ouFRXTNac5U5KUHZo/X79nL9rrwn8fbOKzSQaJ4rRMzaPcyDL4HLQtx5i/+PDuMcn3rqK/A2yvLjTruG6tJ5bW6gcSRTwuUeNgchlYcgg9xX3P+zd/wUQm0823h/4ps91b8Rw+IoY8yIP+nhF+8P8AbUZ9Q2S1fneZZBOlerhdY9uq9O59ngM5jO1Ovo+5+hufalrN0LX9P8TaVbalpN7b6jp9ygkhurWQSRyKe6sODWiOpr45pp2Z9SmmroWiiikUFFFFABRRRQAUUUUAFFFFABRRRQAUUUUAFFFFABRRRQAUUUUAFFFFABRRRQAUUUUAFFFFABRRRQAUUUUAFFFFABRRRQAUUUUAFFFFABRRRQAUUUUAFFFFABRRRQAUUUUANPFNZgq5Jx9a434ofFvwr8H/AA8+s+K9Vh021GREjHM1w4H3I0HLt9OnU4HNfmp+0h+3H4o+M4utE0AS+FvCD5VreN8XV4v/AE2dTwpH/LNeOcEtxXrYHLMRj5e4rR7vY8zF5hRwi953l2PpP9pv9v7SfAyXfh34dyQa54hAMcuq8SWdmeh2dpXH/fAOMlsFa/OTxJ4l1Xxhrd5rGt6hcapql2/mT3d05d3PuT2AwAOgAAHFZtFfpuAyyhgIWgrvq+p8Di8dVxcryenYKKKK9g80KKKKACiiigAooooAKKKKACiiigAooooAKKKKACiiigAooooAKKKKACiiigAooooAKKKKACiiigAooooAKKKKBmj4c8Pah4s17T9F0m2a81LUJ0treBOryMQFHtyep4FftD8BPg/p/wADvhhpPhWyCSTQJ5t5dKMfablsGST1xkADPIVVHavk3/gnF+z35MMvxT1u3+eQPa6JHIvRfuy3A+vMa+wf1Br75zX5jxBmH1ir9Xpv3Y7+b/4B93k2C9jT9tNavb0/4I6iiivkj6cKKKKACiiigAooooAKKKKACiiigAooooAKKKKACiiigAooooAKKKKACiiigAooooAKKKKACiiigAooooAKKKKACiiigAooooAKKKKACiiigAooooAKKKKACiiigDzX9oD4Nad8dfhlqnhi+2w3Ljz7C7YZ+zXSg+XJ9OSrDurMO9fjF4o8Nal4M8RaloWsWr2WqafO9vcQP1V1OD9R3BHBBBHBr95euMV8Nf8ABRL9nH+3dK/4WdoFru1CwjWLWool5mtxwk/HUx8Bv9jB4CV9ZkGY/VqvsKj92W3k/wDgnzOcYH21P20F70d/NH510UUV+nnwQUUUUAFFFFABRRRQAUUUUAFFFFABRRRQAUUUUAFFFFABRRRQAUUUUAFFFFABRRRQAUUUUAFFFFABRRRQAUUUUAFFFFAHqPwR/aP8a/ATVfP8O6j5mmSuHutHu8vaz9iSvVW/2lIPAzkcV+lHwB/bK8EfHRILDzh4e8UMAG0i/kAMrf8ATCTgS/Thuvy45r8hqcjtG6ujFXU5DKcEGvAx+TUMb7yXLPuv17ns4PM62F0vePb/ACP337UHivy1+An/AAUE8X/DYW2leMFl8YeH0AQSyPi/t1/2ZD/rR7Pz0+YCv0J+FPxz8F/GnSvtvhTWoL11UNPZudlzb5/56RHkc8Z6HsTX5xjcsxOBf7yN491sfbYXMaOKXuuz7M9Doooryj1AooooAKKKKACiiigAooooAKKKKACiiigAooooAKKKKACiiigAooooAKKKKACiiigAooooAKKKKACiiigAooooAKKKKACiiigAooooAKKKTNAC0UUUANzRmj9K8J+Ov7YHgL4GRz2l3e/234jQYXRtOYPIrY481/uxDOM5+bByFNaUaNSvNQpxbZjVrU6Meeo7I9vuLiO0geaZlijjBZncgBQOSSewr4//AGhP+Ch3h3wOLnRvh+sHinXFyjagxJsLc+xGDMf90hf9o4Ir46+O/wC1x48+O801rfXv9i+HCx2aJpzlYiM8ea3WU9PvfLkZCrXiVfeZfw7FWqYt3f8AKv1Z8hjc7crww+i7/wCR0nj34i+JPif4hm1vxRrFzrGpSceZO3yxrnO1FHyov+yoArm6KK+3p040oqMFZI+VlKVR80ndhRRRWhmFFFFABRRRQAUUUUAFFFFABRRRQAUUUUAFFFFABRRRQAUUUUAFFFFABRRRQAUUUUAFFFFABRRRQAUUUUAFFFFABXqn7NnwOvvj78UNP0CISQ6TEftOqXiD/U26nkA/3mOFX3OcYBrzOxsbjU723s7OCS5u7iRYYYIlLPI7EBVUDqSSABX7Bfsm/s/W3wC+GcFhMkcniXUNt1q1yvOZMfLED3WMHA9SWbjdXzudZgsFQtF+/LRf5ntZZgniqt5fCt/8j2HRdGs/D2k2Wmafbx2djZwpb29vEMLHGoAVQPQAAVfHU0Y96Wvydtt3Z+jpKKsgooopFBRRRQAUUUUAFFFFABRRRQAUUUUAFFFFABRRRQAUUUUAFFFFABRRRQAUUUUAFFFFABRRRQAUUUUAFFFFABRRRQAUUUUAFFFFABRRRQAUUUUAFFFFABRRRQAUUUUAIBiq91aw3ttLBPEk0MqlHjkUMrqRggg9QR2qzSE4oFufj9+2B+ztN8A/iRILKJm8K6uz3OmS8kRDPz27H1QkY9VKnrnHg1ftv8dfg9pPxx+HGpeF9VUI0w82zuwuWtbhQdkq/TJBHdSw71+M3jnwTrHw58Wap4a161az1bTpjDNEeh7hlPdWBDA9wQa/VMkzL65R9lUfvx/Fd/8AM/PM1wP1apzwXuv8PIwaKKK+nPACiiigAooooAKKKKACiiigAooooAKKKKACiiigAooooAKKKKACiiigAooooAKKKKACiiigAooooAKKKKACiiigAooooAKv6JrupeGdTt9S0m/utM1C3bdFdWczRSxn1DKQRVCiolFTXLJXRak4u6Ptv4K/8FKNc0LyNN+Iunf27ZjC/wBraeqx3SD1ePhJPw2H6mvun4bfGLwh8XdK/tDwnrtrq0SgGSKNts0Oe0kbYZPxHPavw7rR0DxHqvhTVYNT0XUrvStRhOY7uymaKRfoykGvlcbw9Qr3lQ92X4fd/kfQ4XOqtH3avvL8T96BRmvzS+Dv/BSXxT4ZEFh4909fFNgoCnULQLBeKPVhxHJgdsIT3Y19ufCj9pP4efGeJF8NeIreS/Iy2l3R8i7U4yf3bYLAd2XcvvXwuLyvFYP+JHTutUfW4bMMPifglr2e56nRSZBFLXlnpBRRRQAUUUUAFFFFABRRRQAUUUUAFFFFABRRRQAUUUUAFFFFABRRRQAUUUUAFFFFABRRRQAUUUUAFFFFABRRRQAUUmaWgBD06U0/SkeRY1LMQqgZJJ4FfPvxd/bf+GXwp8+1XVB4m1mPI/s/RiJtrdMPLnYuD1GSw/u1tSoVcRLkpxbfkYVa9OguapKyPoMHA5IryD4w/tUfD34JQyx67raXWrKPl0jTsT3bH0Kg4j+rlQe1fn18Yv29viP8TjPZ6TcL4M0V8r9m0pz9odT/AH7g4bP+4EB7g182ySPNI0kjM7sSzMxyST1JNfY4Lhuc7SxLsuy3PmcVnkV7tBX82fTnxu/b58ffFA3Gn6BIfBnh98r5VjITdyr/ALc/BGfRAvXBLV8xMxdizEsScknqaSivuMNg6OEjyUYpHydfEVcRLmqSuFFFFdhyhRRRQAUUUUAFFFFABRRRQAUUUUAFFFFABRRRQAUUUUAFFFFABRRRQAUUUUAFFFFABRRRQAUUUUAFFFFABRRRQAUUUUAFFFeyfsufs/Xv7QXxIg01llg8O2O241a9TjZFniNT03uQQPQBm52kVz4ivDD05Vajskb0qUq01TgtWfRP/BO/9mw312vxS8Q2pFvAzRaHbyrxI/3Xucei8qvvuP8ACpr9DBVDR9Hs9A0mz0zT7dLOxs4lgggiXCRxqAFUD0AAFXxX43j8XPG13Vn8l2R+nYPDRwtJU4/P1HUUUVwHcFFFFABRRRQAUUUUAFFFFABRRRQAUUUUAFFFFABRRRQAUUUUAFFFFABRRRQAUUUUAFFFFABRRRQAUUUUAFFFFABRRRQAUUUUAFFFFABRRRQAUUUUAFFFFABRRRQAUUUUAFFFFACCvk79un9mE/Fvwr/wlvh60D+LtHhO6KJfmv7YcmP3deWX1yy85GPrD3pSMiunC4iphKsatN6o5sRQjiKbpz2Z+AxBUkEEEUlfZn7fP7Lx8D61N8RPDNoV8P6hN/xNLaJeLO5Y/wCsAHSOQn6Bzj+IAfGdfseCxdPG0VVh1/B9j8xxWGnharpyCiiiu84wooooAKKKKACiiigAooooAKKKKACiiigAooooAKKKKACiiigAooooAKKKKACiiigAooooAKKKKACiiigAooooAKKKKACiiigAp8UrwSpLE7RyIwZXQ4KkdCD2NMoqWlLRlJ8ux9DfCn9uj4pfDEQ2s+qr4q0mPA+ya3mV1XuFmBEg44G4sB6V9hfCz/goz8OfGYitvEsV14M1BsAm6Hn2pb0EqDI+rqo96/LeivCxWSYPE68vK+60/wCAevh81xFDRSuuzP3l0DxLpPirTo9Q0XVLPV7GT7lzYzrNG30ZSQa0ya/CPwn458ReBNQF94c1zUNDu+My2Fy8Jb2baRuHscivpb4c/wDBSH4j+FRHB4ktbDxhaLgGSZfslyR6eZGNv4mMn3r5LE8N4ilrRkpL7n/kfRUM9oz0qrlf3o/Uf8aM+9fLHw+/4KLfC3xaI4dakv8AwleNgEX8BlgLf7MkW7j3YLX0P4U8e+HPHViLzw9r2n63bcZksLpJgvsdpOD7Gvmq2Fr4d2qwa+R71LFUa38OSZ0VFJmlrlOoKKKKACiiigAooooAKKKKACiiigAoopM0ALRRRQAUUUUAFFFFABRRRQAUUUUANHNH4UZx1IrhvHnxt8CfDKNz4m8VaZpUiDd9nmuA05H+zEuXb8AaqEJzdoq78jOc4wV5OyO5zS5r4x+If/BTXwXohkg8I6HqPiacZC3NyRZ2x9CCQ0h+hRfrXy58R/28viz4/wDNgttYi8K2D8C30SPynx2/fMTID/usv0r3cNkeNxGvLyrz/wAtzyK+b4ajonzPyP1C8efFXwh8MbM3finxFp2iR7SyLdTgSSD/AGI/vOeDwoJ4r5P+Kf8AwU18P6Us9p4C0GfXrkZVNR1PNvbA9mEY/eOOnB8s1+duo6neaxey3l/dz3t3Kd0k9zI0kjn1LEkmq1fVYXhuhT1rycn9yPncRnlappSXKvvZ6r8U/wBp74k/GFpotf8AEdwumSZH9l2H+j2u0/wlF+/9XLH3ryqiivqqNClQjy0opLyPn6ladV805XYUUUV0GIUUUUAFFFFABRRRQAUUUUAFFFFABRRRQAUUUUAFFFFABRRRQAUUUUAFFFFABRRRQAUUUUAFFFFABRRRQAUUUUAFFFFABRRRQAUUUoBYgAEk0thmz4O8Iat4+8UaZ4e0S0e+1bUZhBbwJ3J6knsoAJJPAAJPSv2R/Z8+B+lfAX4c2PhyxCT3Z/f6hfBcG6uSBuf2UYAUdgB3yT43+wt+y6PhL4ZXxh4itNvi/V4RsilX5tPtjyEx2duC3ccLxhs/WOck81+XZ5mf1up7Gk/cj+LPv8pwH1eHtai95/gh9FFFfLH0YUUUUAFFFFABRRRQAUUUUAFFFFABRRRQAUUUUAFFFFABRRRQAUUUUAFFFFABRRRQAUUUUAFFFFABRRRQAUUUUAFFFFABRRRQAUUUUAFFFFABRRRQAUUUUAFFFFABRRRQAUUUUAFFFFABRRRQBma9odh4n0W90nU7WO90+9ha3uLeYZSSNhhlP1Br8gv2qf2c7/8AZ78fvaRiW58M6iWm0u+cZymfmic/30yAfUFT3wP2OFcL8Y/hLonxq8BX/hfXIswXA3Q3CDMlrMAdkqe4J/EEg8E17OVZjLAVr/Ye6/U8jMcDHF09PiWx+IFFdl8WvhXrvwZ8dah4X16Ax3dq26KZQfLuYSTsljPdWx+BBB5BFcbX67SqxrQVSDumfm84SpycZKzQUUUVqZhRRRQAUUUUAFFFFABRRRQAUUUUAFFFFABRRRQAUUUUAFFFFABRRRQAUUUUAFFFFABRRRQAUUUUAFFFFABRRRQAUUUUAFFFFABRRRQAUUUUAFWtN1O80e8ju7C7nsbuM5Se2kMciH1DAgiqtFS4xlpIuMpR2Pc/A/7a/wAYfA2xIfFk+s2q4zb62guw31kb95+TivevBn/BUjU4FSPxV4Jtrs/x3OkXbQ4+kUgfP/fYr4Sorya2UYKvrKmvlp+R6FLMcTR+Gb+ep+rnhP8A4KIfCDxGqi+v9T8Nytxs1OxZhn/eh8wY9yR+Fey+Gfjf8P8AxmFGieM9D1KVhkQwX8RlH1TO4fiK/D6ivCq8M0Ja05tfietTz6tH44p/gfvx5inuKK/Cvw78SPFvhBUXQ/FGs6OinIWwv5YQPwVhXpmhftrfGjw+ESHxvc3Ua8bL+2guM8Y5Z0LfrXlVOGMQv4c0/vX+Z6MM+pP44tH7Eig/T9a/LnRv+ClnxV08Kt5YeHdUUfeeWzljc9e6SgDqP4e1dvpf/BU3VI+NS+HtndH1tdUaH9Gif3rz55BjobRT9GjsjnOElvJr5H6Ic0V8Qad/wVJ8MS4+3+CdXtuufs1zFNj067K6Gx/4Kb/DG4KrPo3ii0bbks1pbsoPoCJyT+Vccsqx0N6TOlZlhJbTR9e8Uce1fLVt/wAFHvhDPFvebWrc5+5Jp+T/AOOsR+taVv8A8FCfgvNCHfXb2Bj1jk0ycsOf9lSP1rJ5di/+fUvuNVjsM/tr7z6TpcCvnD/h4L8FP+hju/8AwV3P/wARVa7/AOChvwZtwDHrGo3Weoi02YbfruA/Sj+z8X/z6l9w/ruGX21959L/AI0fj+lfK93/AMFIfhHblfLOuXOepisANv13OKwrz/gp78N48i38O+KJ8NjL29sikeo/fE/mBVRyzGy2pP7iHmOFX20fYuRRmvhTU/8Agqbo8IP9n+AL25bHAudRSEZz/sxv2rkdX/4Kk+JJ939meBtMsx2F3eSXGOf9lU7f57V1xyTHy/5d2+aOeWbYSP27/Jn6M/56Ubq/KrW/+Cjnxf1VSLZ9C0jPQ2WnlsdP+erv6fqfbHnPiH9rj4xeJQRefEDVogev2B1s/wD0SqV20+G8ZL4ml8zlnnmGj8KbP2Tur2Cxgea4mjgiQZaSVgqr9Sa838VftO/CrwYJP7V8eaKkkf3obW6FzKv1ji3N+lfjVrnirWvE83nazrF/q0uc7765eZs/Viay69Slwuv+XtT7l/medUz+X/LuH3s/UPxf/wAFKvhjogdNFs9Z8RzD7rw2wghP1aQhh/3wa8N8Z/8ABTzxlqRePwz4X0rQ4m4Et9I95KPcY8tQfqp/Gvi6ivao5BgqWrjzPzZ5dXOMVU629D1Xxv8AtSfFX4hb11fxtqn2d8g21jILSEj0KQhQw/3s15WzF2LMSxJySeppKK9ulh6NFctOKS8keXOtUqu85NhRRRXQYBRRRQAUUUUAFFFFABRRRQAUUUUAFFFFABRRRQAUUUUAFFFFABRRRQAUUUUAFFFFABRRRQAUUUUAFFFFABRRRQAUUUUAFFFFABRRRQAUUUUAFFFFABX2v+wN+yv/AMJbqVv8SfFVmf7Hspd2j2cy8XUyn/XkHqiEcerD0XB8n/ZE/Zku/wBoHxn9ov0lt/B2lyK2oXQBHntwRbof7zDqR91TnqVz+tulaZa6Np1rYWFvHa2NrEsMEEKhUjRRhVUDoAABiviM+zX2cXhaL957vsu3qz6vKMu9o/b1VotvMvDAFLRRX52fcBRRRQAUUUUAFFFFABRRRQAUUUUAFFFFABRRRQAUUUUAFFFFABRRRQAUUUUAFFFFABRRRQAUUUUAFFFFABRRRQAUUUUAFFFFABRRRQAUUUUAFFFFABRRRQAUUUUAFFFFABRRRQAUUUUAFFFFABRRRQAUUUUAeHftS/s2ab+0N4HeACKz8UWCtJpWoOOFbqYpCOfLfAB67ThgDjB/IjxL4a1Pwdr9/oms2Uun6rYymG4tplwyMP5g9QRwQQRwa/eYgAV8s/to/smQfGrQ38T+G4I4fG1hF90DaNShUf6pv+mg/gb/AICeCCv1eS5t9Vl7Cs/ce3k/8j5rNcu+sR9rTXvL8T8rKKlu7Sawupra5hkt7iF2jkhlUq6MDgqwPIIIwQair9OT5ldHwbXKFFFFUSFFFFABRRRQAUUUUAFFFFABRRRQAUUUUAFFFFABRRRQAUUUUAFFFFABRRRQAUUUUAFFFFABRRRQAUUUUAFFFFABRRRQAUUUUAFFFFABRRRQAUUUUAFFFFABRRRQAUUUUAFFFFABRRRQAUUUUDCiiigQUUUUAFFFFABRRRQAUUUUAFFFFABRRRQAUUUUAFFFFABRRRQAUUUUAFFFFABRRRQAUUUUAFFFFABRRRQAUUUUAFFFFABRRRQAUUUUAFFFFABRRRQAUUUUAFFFFABRRRQAUUUUAFFFFABXpPwE+But/Hzx7a+HtIUwWy4lv9RZCY7SDPLH1Y9FXufQZI574bfDjXfiz4y0/wAM+HbM3epXj4HUJCn8Ukh/hRRyT+AySAf2D+AHwJ0L4BeBLfQdIQT3kgEuo6ky4ku58YLH0UchV/hHqSSfms4zWOBp+zp/G9vLzPdyzL3i580vgX4+R0fw1+HOifCrwbp3hnw/bfZdNsU2rk5eRjy0jnuzHJJ9+MDArqz7UoHFJX5U5SnJyk7tn6HGKglGK0QopaKKRYUUUUAFFFFABRRRQAUUUUAFFFFABRRRQAUUUUAFFFFABRRRQAUUUUAFFFFABRRRQAUUUUAFFFFABRRRQAUUUUAFFFFABRRRQAUUUUAFFFFABRRRQAUUUUAFFFFABRRRQAUUUUAFFFFABRRRQAUUUUAFFFFABRRRQB8Tftxfse/8Jrb3fxA8E2X/ABUMKeZqemW6c36DrKgH/LVR1H8YHHzDDfm8QVJBBBFfvx2NfAX7cf7HG83/AMR/AtgxkZmn1rSoFznOS1zGvrnl1HXO4fxZ+3yPOPZ2w2IenR/p/kfI5rlnNevRWvVfqfAdFFFfoe58WFFFF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a/hPwpq/jjxFY6FoNhLqWrX0git7aEZZ2/kABkknAABJIAqtoeh3/iTWLPStKs5tQ1G8lWG3tbdCzyOTgAAV+rf7In7J1h8BPDqatrEUN545vo/9KuQd62aHnyIj+W5h94+wFeHmmZ08vp6ayey/roetgMBPGVLbRW7N79lr9mXSv2ePCAQ+Xf+Kb9FfUtS29+D5MfcRqfxY8nsF9zooNfktWrOvUdSo7tn6NSpQowVOCskLSUtFZG4UUUUAFFFFABRRRQAUUUUAFFFFABRRRQAUUUUAFFFFABRRRQAUUUUAFFFFABRRRQAUUUUAFFFFABRRRQAUUUUAFFFFABRRRQAUUUUAFFFFABRRRQAUUUUAFFFFABRRRQAUUUUAFFFFABRRRQAUUUUAFFFFABRRRQAUUUUAFIRkYpaKAPzs/bc/YyfSJb/AOIngOwB01sz6vo1snNuerXESj+Duyj7v3h8udvwvX78EBhg8qeor87f20f2JpNDlvfHvw808vpjbp9U0O2Xm27tNCo/5Z9SyD7vUfLkL93kudctsNiX6P8ARnxua5XvXoL1X6o+GaKKK+/PjwooopiCiiigAooooAKKKKACiiigAooooAKKKKACiiigAooooAKKKKACiiigAooooAKKKKACiiigAooooAKKKKACiiigAooooAKKKKACiiigAooooAKKKKACiiigAooooAKKKKACiiigAooooAKKKKACiiigAooooAKKKKACiiigAooooAKKKKACiiigAooooAKKKKACiiigAooooAKKKKACiiigAooooAKKKKACiiigAooooAKKKKACiiigAooooAKKKKACiiigAooooAKtaVpV7rup2unaday31/dSLDBbQIXkldjhVVRySTRpWlXuu6na6dp1rLfX91IsMFtAheSV2OFVVHJJNfqX+x9+x9ZfBDTIvEniSGK98c3UfXh49NRhzHGehcjhnH+6vGS3i5lmVLAUr7yey/roepgcDPGVLLRdWP8A2PP2QrX4GaYniTxEkd544vItrYIaPTo26xRnoXP8Tj/dXjJb6izzijpSA1+TV69TE1HVqO7Z+j0KEMPTVOmrJDqKKK5zoCiiigAooooAKKKKACiiigAooooAKKKKACiiigAooooAKKKKACiiigAooooAKKKKACiiigAooooAKKKKACiiigAooooAKKKKACiiigAooooAKKKKACiiigAooooAKKKKACiiigAooooAKKKKACiiigAooooAKKKKACiiigAooooAKKKKACkYZGKWigD8/f2yv2H2Daj49+HdkCuDPqeg26c+rTW6j8zGPcr/AHa+Bq/fgrXxH+2J+w8ni833jj4e2ix68SZdQ0WIBUvO7SxDtL3K9H6jDfe+4yfPPZ2w+JenR/o/8z5HM8q5r1qC9V/kfnHRT5oZLaaSKVGiljYq6OCGVgcEEHoaZX6Cnzao+MasFFFFUSFFFFABRRRQAUUUUAFFFFABRRRQAUUUUAFFFFABRRRQAUUUUAFFFFABRRRQAUUUUAFFFFABRRRQAUUUUAFFFFABRRRQAUUUUAFFFFABRRRQAUUUUAFFFFABRRRQAUUUUAFFFFABRRRQAUUUUAFFFFABRRRQAUUUUAFFFFABRRRQAUUUUAFFFFABRRRQAUUUUAFFFFABRRRQAUUUUAFFFFABRRRQAUUUUAFFFFABRRRQAUUUUAFFFFABRRRQAUUUUAFaXhzw5qfi3XbHRtGsZtS1W9lENvawLueRj2H8yTwACTgCrvgbwLrvxI8TWXh/w7p0up6tdtiOCL0HVmJ4VQOSxwBX6t/svfsn6H+z1oou5xDq/jG6jAu9VMfEQI5hgzyqZ6ngt1OBhV8HM81pYCFlrN7L/M9fAZfUxk+0VuzH/ZI/ZB0/4C6WNb1xYNS8bXSYkuF+aOyQ/wDLKEnuf4n79Bx1+mOlFBGa/Ka9epiajq1Xds/RKFCnQgqdNWSFooorA6AooooAKKKKACiiigAooooAKKKKACiiigAooooAKKKKACiiigAooooAKKKKACiiigAooooAKKKKACiiigAooooAKKKKACiiigAooooAKKKKACiiigAooooAKKKKACiiigAooooAKKKKACiiigAooooAKKKKACiiigAooooAKKKKACiiigAooooAKKKKACk7UtFAHyf+1r+xXp3xlgufFHhVYdM8bIu6RCdkOpAAYWTssmBw/fo3GCv5h69oOo+F9ZvNJ1eyn03UrSQxT2tyhSSNh2IP+TX71fhXg/7TP7KPhz9oTRmn2ppPi62jIs9XjT73pHMB99P1XqO4P1mU53LC2o13eHR9V/wD5nMcqVdOrR0l27n4/UV1nxM+F/iX4Q+Krnw/4o02TT7+E5RjzFOmeJI36Mh9R7g4IIHJ1+lU6kasVOm7pnw04ShJxkrNBRRRWpmFFFFABRRRQAUUUUAFFFFABRRRQAUUUUAFFFFABRRRQAUUUUAFFFFABRRRQAUUUUAFFFFABRRRQAUUUUAFFFFABRRRQAUUUUAFFFFABRRRQAUUUUAFFFFABRRRQAUUUUAFFFFABRRRQAUUUUAFFFFABRRRQAUUUUAFFFFABRRRQAUUUUAFFFFABRRRQAUUUUAFFFFABRRRQAUUUUAFFFFABRRRQAUUUUAFFFFABRRRQAUUUUAFFFFABXcfCD4N+J/jf4th0HwzYm4mJDXF1J8sFpHnBkkbsPbqegBNdb+zp+zB4o/aE1zFjG2m+G7dwL3WpoyY4/VIx/y0kx/COB3IyM/q78J/hB4Z+CvhWDQPC9gtpbp8007Yae5k7ySvjLN+gGAAAAK+WzXOYYNOlS1n+Xr/AJH0GX5XPEtTqaQ/M5j9nv8AZu8M/s8+GRZ6VGL3WbhV/tDWJYwJblvQddkYPRAeOpJOSfX+lHNHSvzGrVnWm6lR3bPvadOFKKhBWSFooorM2CiiigAooooAKKKKACiiigAooooAKKKKACiiigAooooAKKKKACiiigAooooAKKKKACiiigAooooAKKKKACiiigAooooAKKKKACiiigAooooAKKKKACiiigAooooAKKKKACiiigAooooAKKKKACiiigAooooAKKKKACiiigAooooAKKKKACiiigAooooAKKKKACiiigAooooA88+MnwP8LfHLws+i+JrHztuWtryLC3Fq5/ijft2yDkHHINflR+0N+zH4r/Z71sx6lEdR8PzyFbLW7dCIpe4Vxz5cmB90nscEgZr9mKx/E/hfSvGOh3mj63YQ6ppl3GY57W4QMjr7j1BwQeoIBHNe3lua1sBLvDqv8jx8dl1PGK+0u/8Amfg9RX13+1H+whq3wy+2eJvA0c+t+FVJlnsRl7rT16k+skY/vD5gPvAgFq+RK/UsHjKONp89J3X5ep+f4jDVcLPkqKwUUUV3HIFFFFABRRRQAUUUUAFFFFABRRRQAUUUUAFFFFABRRRQAUUUUAFFFFABRRRQAUUUUAFFFFABRRRQAUUUUAFFFFABRRRQAUUUUAFFFFABRRRQAUUUUAFFFFABRRRQAUUUUAFFFFABRRRQAUUUUAFFFFABRRRQAUUUUAFFFFABRRRQAUUUUAFFFFABRRRQAUUUUAFFFFABRRRQAUUUUAFFFFABRRRQAUUUUAFFFFABRRVvStKvdd1K20/TrSa+v7mQRQW1vGXklcnAVVHJJ9BUuSguaRaTk7IqV9Yfsq/sOat8XHs/E3jGOfRfBpxLDBjZc6kOo2Z5SI/3zyR93ruHtP7Lf7ANp4Z+y+KPibbw6hq4xJb6ASJLe2PYz9RI/wDsjKj/AGu32+qhVwOAO1fB5rn29HCP1l/l/mfXZdk+1XEL5f5mR4V8L6V4M0Gx0XRbCDTNLs4xFBawJtRFH8yTySeSSSeTW1SDpS18E25O7PsEklZBRRRQUFFFFABRRRQAUUUUAFFFFABRRRQAUUUUAFFFFABRRRQAUUUUAFFFFABRRRQAUUUUAFFFFABRRRQAUUUUAFFFFABRRRQAUUUUAFFFFABRRRQAUUUUAFFFFABRRRQAUUUUAFFFFABRRRQAUUUUAFFFFABRRRQAUUUUAFFFFABRRRQAUUUUAFFFFABRRRQAUUUUAFFFFABRRRQAUUUUAFJS0UAMKgjkV8eftO/sE6T8Rzd+JfAa2+heJmzLPp+AlpfN1JGOIpD/AHh8pPUAktX2J2oxxXThsVWwlT2lGVn+fqc2Iw1PEw5Kiufg54q8Kax4I1670XXtNuNJ1W1bZNa3SbXU9j7gjkEcEEEEismv2o+OX7PHhD4+aD9i8Q2O2+iUi01a2AW6tT1+Vscr6o2QfTOCPy9/aB/ZX8Zfs/ai8mowHVPDkj7bbXLRD5LZ6LIvJif2PB/hLYr9My3O6OMShU92fbv6HwWOyuphW5R1j3/zPGaKKK+mPCCiiigAooooAKKKKACiiigAooooAKKKKACiiigAooooAKKKKACiiigAooooAKKKKACiiigAooooAKKKKACiiigAooooAKKKKACiiigAooooAKKKKACiiigAooooAKKKKACiiigAooooAKKKKACiiigAooooAKKKKACiiigAooooAKKKKACiiigAooooAKKKKACiiigAooooAKKKKACiiigAooooAKKK+sv2a/2C/EPxR+y6/wCM1n8NeFmxJHbsu29vV/2VI/dof7zDJ4wpBzXDisZRwcOerKy/rY68PhquJly01c8N+DnwN8W/HLxENK8MacZ1Qj7TfzZS2tVP8Uj4474UZY4OAa/Ub9nX9k3wl+z7p63Fso1jxRKm251q5iAfBHKQrz5aewJJ7k4GPUfA/gPw/wDDfw5b6F4a0u30jSrcfJBbrjJ7sxPLMccsxJPc10X1r8zzLOa2ObjD3Ydu/qfeYHK6eFXNPWX5eg6iiivnj3AooooAKKKKACiiigAooooAKKKKACiiigAooooAKKKKACiiigAooooAKKKKACiiigAooooAKKKKACiiigAooooAKKKKACiiigAooooAKKKKACiiigAooooAKKKKACiiigAooooAKKKKACiiigAooooAKKKKACiiigAooooAKKKKACiiigAooooAKKKKACiiigAooooAKKKKACiiigAooooAKKKKACiiigAooooARqparpdnren3FjqFrDe2dwhjmt7iMSRyKeCrKeCD6Gr1Jtpp21RLSasz4B/aQ/4J1FmufEHwrIySZJfDc8mAfX7PIx4/3HPrhui18H6xo9/4f1O503VLKfTtQtnMc9rdRmOSNh2ZTyDX7245ryP46fsy+Cvj7pxXXbH7LrEabLbWbMBLmH0BPR1/2WyOTjB5r67Ls/qULU8T70e/Vf5nzOOyaFW86Gj7dD8YqK9u+P37JPjf4B3Mt1eWx1nwzvxFrdihMYBOAJl5MTcjr8pJwGNeI1+h4fE0sVBVKUro+Lq0KmHlyVFZhRRRXSYBRRRQAUUUUAFFFFABRRRQAUUUUAFFFFABRRRQAUUUUAFFFFABRRRQAUUUUAFFFFABRRRQAUUUUAFFFFABRRRQAUUUUAFFFFABRRRQAUUUUAFFFFABRRRQAUUUUAFFFFABRRRQAUUUUAFFFFABRRRQAUUUUAFFFFABRRRQAUUUUAFFFFABRRRQAUUUUAFFFFABRRRQAUUUqqXYKoLEnAA6mlflGJXVfDn4YeJ/i14ji0PwrpE+q37/ADOIxiOFf78jn5UX3JHoMkgV9G/s9f8ABPzxP8Rzb6z43Nx4T8Oth1tWUC/uV9lb/VD3cZ9Fwc1+i/w6+GXhn4U+HodE8L6RBpNhHyViGXlbGN8jn5nY+rEmvksxz+lh708P70vwX+Z9HgsnqV7Tq+7H8WfP/wCzj+wd4a+ExtNc8UmHxT4sjKyIzpmzs3A/5ZIw+dgf42HYEKpFfVYUClzigZNfnVfEVcVP2lWV2fbUMPTw8OSmrIWiiiuc6QooooAKKKKACiiigAooooAKKKKACiiigAooooAKKKKACiiigAooooAKKKKACiiigAooooAKKKKACiiigAooooAKKKKACiiigAooooAKKKKACiiigAooooAKKKKACiiigAooooAKKKKACiiigAooooAKKKKACiiigAooooAKKKKACiiigAooooAKKKKACiiigAooooAKKKKACiiigAooooAKKKKACiiigAooooAKKKKACiiigAooooAq3VpDfW0tvPEk8EqlJI5FDKykYIIPUEV8c/tA/wDBO7QfGZuta+HssHhnWGJZtLkz9gnPfbjJhP0BXttHWvs760fSurDYuthJ89GVvyOXEYWliY8tRXPwt+IHw18TfCzXpNG8U6Nc6Nfpkqk6/LIucbo3GVdfdSRXMV+6Xjz4ceGvidoUuj+KNGttZ0+TP7u4TJQ9NyMMMjf7SkH3r4G+PP8AwTi1nw+bnV/htdPrmnjLnRrxwt3EOuI34WQex2t0HzGv0HAcQ0q9oYj3Zd+j/wAj4vGZLUo+9R96P4nxNRVvV9IvtA1K407U7K40+/tnKTWt1E0csbejKwBB+tVK+tUozXNE+cacXZhRRRVkhRRRQAUUUUAFFFFABRRRQAUUUUAFFFFABRRRQAUUUUAFFFFABRRRQAUUUUAFFFFABRRRQAUUUUAFFFFABRRRQAUUUUAFFFFABRRRQAUUUUAFFFFABRRRQAUUUUAFFFFABRRRQAUUUUAFFFFABRRRQAUUUUAFFFFABRRRQAUUUUAFFFFABRRRQAUV03gH4a+KPilriaP4W0a61m/bBZLdfljH953OFRfdiBX3z8Bf+CcOjeGzb6v8SblPEGojDro9ozLZxH/po/DSnpx8q9QQwrx8bmmGwS9+WvZbnpYXAV8W/dWnfofGnwT/AGavHPx51AJ4d0wxaUrbZ9ZvQY7SL1G7Hzt/soCeRnA5r9IfgD+xf4I+BottSaEeJPFMYB/te+iGIW9YI+RH9cluvzYOK930zTLPRdPgsdPtILGzt0EcNvbRiOONR0CqMAAegq71r87x+dYjGtwXuw7L9WfbYPKqOG96XvS7/wCQoHFLRRXgHthRRRQAUUUUAFFFFABRRRQAUUUUAFFFFABRRRQAUUUUAFFFFABRRRQAUUUUAFFFFABRRRQAUUUUAFFFFABRRRQAUUUUAFFFFABRRRQAUUUUAFFFFABRRRQAUUUUAFFFFABRRRQAUUUUAFFFFABRRRQAUUUUAFFFFABRRRQAUUUUAFFFFABRRRQAUUUUAFFFFABRRRQAUUUUAFFFFABRRRQAUUUUAFFFFABRRRQAUUUUAFFFFABRRRQAUUUUAFFFFABRRRQAlFLRQB5n8Xv2fPA3xu07yPFOjRXF0iFINSt/3V1B/uyDnAPO1sr6g1+f/wAcP+Cevjb4etPqHhEv400VcsYoIwt7CvoYs/vPqmSf7or9SqO1etg80xOCf7uV49nt/wAA8zFZdQxS95WfdH4F3NrNZ3EtvcRPBPExSSKRSrIw6gg8gioq/aL4w/sy/D/4327t4j0VE1MrtTV7EiG7T0+cD5wOwcMPavgr41f8E9PHXw8ae/8ACh/4TbRly2y1j2X0Y9DDk7/TKEk/3RX3uCz/AA+JtGp7kvPb7/8AM+NxWT16HvQ96Plv9x8pUVNeWVxp11Na3cEttcwsUkhmQo6MOoZTyCPQ1DX06akro8Nq24UUUUyQooooAKKKKACiiigAooooAKKKKACiiigAooooAKKKKACiiigAooooAKKKKACiiigAooooAKKKKACiiigAooooAKKKKACiiigAooooAKKKKACiiigAooooAKKKKACiiigAooooAKKKKACiiigAooooAKKKKACiiigYUVs+E/BmveOtYi0rw7pF5rWoyfdt7KFpGA9TjoPUnAHevs74Nf8ABNDUtR+z6j8R9W/syE4Y6NpTLJOfaSblF9wgbjowNeZisxw2CV6srPt1+47sPg6+KdoR+fQ+MPCng7XPHOsw6T4e0m71nUpfuW1lC0j49TjoB3JwB3Nfa3wO/wCCa11dtBqfxOvzZxcOND0uQM7e0swyF9CEzkHhxX258OvhL4S+E2jjTfCeg2mjW5x5jQpmWUjoZJDlnPuxNdeK+Ex3EVeveFBcse/X/gH12EyWlStKs+Z9uhzngjwB4e+HGiRaR4Z0i00bTozkQWsQXc2MbmPVmOBlmJJ9a6SkPuaBzXycpOT5pO7Po4xUVaKsh1FF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H4tfs6eAfjTbuPE2gwT323amp248m7jx0xKvJA/utlfavh74w/wDBNjxV4aae+8BainimwGWGn3ZWC9QegbiOTjv8h9FNfpaBQ1enhMzxOD0py07PVHm4nL8PidZx17rc/BrxJ4X1jwdq0ul67pd5o+oxfftb6BopFHY7WAOD2PQ1l1+6Pjn4a+FviZpR07xRoVlrdnztW6iDNGT1KN95Dx1Ug18ffFv/AIJlaVqHn3vw9119KmOWXS9XJlgJ9FmHzoP94Ofevt8HxJRq2jiFyvvuj5XE5HVp60XzL8T876K9I+J/7O3xB+D8j/8ACTeGru1s1OBqMC+fat6fvUyoz6Ng+1eb19VTrUq8eenJNeR89OlOk+WaswooorcxCiiigAooooAKKKKACiiigAooooAKKKKACiiigAooooAKKKKACiiigAooooAKKKKACiiigAooooAKKKKACiiigAooooAKKKKACiiigAooooAKKKKACiiigAooooAKKKKACiiigAoopVUuwVQWJOAB1NK6juOwlFe7/Cr9iv4pfFTybiHQzoGlSYP2/W826lfVY8GRuOhC4PrX2b8JP+Cc/gHwV5N54rmm8aamoBMc48izVvaJTlv+BsQf7orwsXnWDwl05cz7LX/gHr4bLMRiNVGy7s/Oz4c/CDxl8W9Q+yeE/D15rLqwWSWJNsMR/wBuVsIn4kV9p/B//gmXb27Q33xH1s3bDDf2PozFY+vSSdhuIxwQgX2Y19y6PothoGnw2OmWNvp1jAu2K2tYlijjHoqqAAPpWhXxOL4gxOIvGn7i/H7z6nDZNQo+9U95/gcz4G+G/hn4aaSumeF9Ds9Fss5aO0iClz/edurn3Yk11FN/GlBr5mUpSfNJ3Z78YqKtFWQtFF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zW8dzE0ciLJG4KsrDIIPUEV4H8U/2HfhZ8T/OuBov/AAjOqSEt9t0Mi3y3q0WDG2TyTtDH1r6CFHatqVerh5c1OTT8jnq0KdZctSKZ+YPxO/4Jt+PvCvnXPhO/s/F9kuSIMi1ugP8AcclG49HyfSvl/wAV+Ctf8C6k1h4i0W/0S8Gf3N/btEzD1G4DI9xxX7ujkVma/wCGtI8V6bJYazpdnq1hJ9+2voFmjb6qwINfUYbiPEUtK0VJfczwa+R0Z60Xy/ij8GqK/VP4j/8ABO74YeNHludFjvfCF6+T/wAS6TzLcn3ikzgeyFRXy38RP+CcPxK8LNLN4cuLDxhZrkgQuLW5IHrHIdv4ByfavqsNnuDxGjlyvz/z2Pna+UYmjtHmXkfKFFb/AIs8BeJPAd79k8R6BqWh3BOFTULV4d/upYAMPcZFYFe9CpCorwd0eRKEoO0lYKKKK1MwooooAKKKKACiiigAooooAKKKKACiiigAooooAKKKKACiiigAooooAKKKKACiiigAooooAKKKKACiiigAooooAKKKKACiiigAooooAKKKKWwworuvAHwM8f8AxQaM+GPCep6rA5wLtYfLts+hmfbGPxavpz4d/wDBMfxRqixXHjLxLZaFCSC1npyG6nx3BY7UU+43ivNxGZYTDfxKiv23f3I76OCxFf4IM+Ka7f4efBPx18VplTwr4Y1DV4ydpuY49lupzjDTPhB+LV+onw2/Yh+E/wANzDcJoH/CQ6hFyLzXH+0nPUER4EYIPQhM+9e8W9tFaQpDDEkMaAKkaKFVQOgAHQV8tieJ1th4X83/AJHv0Mhk9a8reSPz0+GH/BMXU7wxXXj7xJHYRHBbT9EHmykccGZxtU9eisPevr34Xfsy/Db4PrFL4e8M2iagmP8AiZXg+0XRPqJHyUz6JtHtXqhoIyK+TxOZYrF/xJ6dloj6LD4DD4f4I693qKAB0paKK8w9IKSl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SlooAKKKKAKGpaPZa1ZSWl/Z299ayDDw3MSyI31UjBrwnx9+wp8IPHQlkXw8fDt4/wDy8aHKbfb9IuYv/HK+ghS4reliKtB3pTa9Gc9ShSqq1SKZ+d/jr/gl5qluXm8H+MbW8TOVtdZgaJl/7ax7gx/4AK+evG37IPxd8BB5L7wXfXtsv/LzpW29Uj+9iIsyj/eAr9lB70YB6179DiHG0dJWkvP/AIB41bJcNU1heJ+Bl1aT2NxJBcwyW88Z2vFKpVlPoQeRUVfuv4p+H3hrxxai38Q+H9M1uDHCahaRzgfTcDg+4rw/xj/wT8+D3isO1vo954dnfrLpF4y/kkm9B+Civfo8T0paVoNemv8AkePVyGrH+HJP8D8mKK++PFn/AAS1ky8nhjx0rD+G21aywR9ZI2/9krxXxV/wT++MnhkSNb6JZa/CnWTS75GyPULJsY/gua9ujnOCrbTS9dPzPJqZZiqW8H8tT5xorsPE/wAHvHXgsyHXfB+t6VHGeZrmwlWL8H27T9Qa4+vVhVp1FeEk/mcEqdSDtJWCiiitTMKKKKYgooooAKKKKACiiigAooooAKKKKACiiigAooooAKKKKACiiigAooooAKKKfFE88qxxI0kjHCogySfYVLlGO5Si3sMor0Xwx+zr8TvGDKdK8Ca7NGxwJpbJ4Yj/AMDkCr+tex+E/wDgnD8WNe8t9UGkeHIjy4vL3zpAPYQh1J/4EPrXn1cxwlD46iXzOyngsRV+GDfyPleiv0R8I/8ABLjQ7ba/ifxrqGoHqYdLtUtgPbe5kz9cCvcvBv7Efwd8GmOSPwhBqtyvWbWJHu931jcmP/x2vFrcR4Sn/DvL5f5nqUskxM/itE/I7QfDWr+KbwWei6Ve6vdnpb2Fu88h/wCAqCa9y8D/ALCHxh8bCOSTw9H4dtXx/pGt3Cw4+sa7pB+KV+suk6Fpnh60W00vT7XTrVPuwWkKxIPoqgCtDHpXhV+Jq8tKMVH11PXpZDSjrVk36aHwj4D/AOCXWmQCKbxh4xur09XtNHgWFQfTzZNxI/4Apr6P8B/smfCj4c+VJpXg3T5ryPBF3qKm8lDf3gZS20/7uK9eFKfrXz1fMsViP4lR/kvwPao4HD0PggvzESNY1AVQAOAAOlOxS0V5x6G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loooAKKKKACiiigBu1SOgrkPE3wl8F+NCW13wlouruTnfe6fFM2fUMy5B967GkP1qlOUXeLsZypxmrSVz598QfsIfBfX9zDwmdOmP/LSwvJ4sf8B3lP8Ax2vMte/4Jg+BLzcdI8Ua/psh6C48m4QcdgEQ+nf1/D7Ox7Uv4V308yxlL4aj++/5nHPAYap8UEfnZrf/AAS01qHcdH8e2V4P4VvtPeDHsSrv+eK4DWf+Cbvxb0wMbZ9B1YDOBaX7KT/38jTn8a/VEdaCa9CGf46G8k/VHFPJsLLZNfM/HfVv2JvjXo+7zfA9zOoPDWt3bz7hnGQEkJ/MZrj9S/Z8+J2kE/a/h74mRQMl10md0HOPvKpH61+3NJgeld0eJsUviin95ySyGg/hk19x+D2o+Dtf0gkX+h6lZFc5FxaSR4x16gdKx6/fcoD2H5VRvND07Udwu7C2udy7D50KvlfQ5HTk8V1x4pn9ql+P/AOeXD6+zP8AA/Baiv3Pu/hR4Kv2VrnwjoVwyjAMumwsR+a1jy/s8/C6ZnZ/hz4TZnyWY6JbZJPU52VquKY9aT+//gGLyCp0mvuPxIor9qv+GX/hL/0Tvw7/AOC6P/Cqd1+yZ8H7qTzH+Huiq2MYit/LH5KQK3/1oodab/Aj+wKv86/E/GGiv2Z/4ZE+Dv8A0T7SP+/bf41Ztf2VPhDZKwj+HugsCcnzbRZP/Qs4o/1nw/8Az7f4B/YFX+dfifi7RX7Vxfsy/CeKQOvw58NFhyN+mRMPxBXBrRtfgH8M7KXzLf4e+FoJMY3RaNbKcemQlRLiin9mk/vKWQVOs1+J+IdPiieeVY4kaSRjhUQZJPsK/dC0+GnhLTlVbXwvo1sFbcohsIkAPqML1rdttPtrNCkFvFAhOSsaBQT+FYvin+Wl+P8AwDVcPvrP8D8MNO+HXivWADYeGNZvgQSDbWEsnTr0U11Wmfsz/FfVyPs/w88RLkkZudOkg7Z/5aBa/awRp6U7aPpXLPieu/hgl82bRyCmvimz8hNJ/YS+NmqsM+EBYxn/AJaXeoWyAdP4RIW7+nau50b/AIJn/FK/2tfap4c01D95XupZJB+CxEf+PV+oQFBNcc+I8bLay+X+Z1QyPCx3u/mfn9of/BLGQlX1j4gqB/FDY6Xn8naX/wBlr0Xw/wD8EzvhlppSTUtV8Qau4HzI9zFDEePRIww/76r67A5pa4KmcY6pvUa9LI7YZZhIbQ+88R8OfsX/AAZ8Mur23gWxuXHJbUZJbsE4xysrsPwxivUvD3grw94Rg8nQ9C03R4sY2WFpHAMemFArczQRXm1MRWq/HNv1bO6FClT+CKXyDaB0FOoorE3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paKKACiiigB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Q/thftheO/gX8WIPDnhyHSJLB9Mhuyb62eSTezyA8h1GMIO1eH/wDDyj4tf8+3hz/wBk/+O0v/AAUp/wCTh7f/ALAdt/6Mmr5Rr9RyzLMJVwdOpOmm2j89x2OxFPEThCbSTPq3/h5R8Wv+fbw5/wCAMn/x2j/h5R8Wv+fbw5/4Ayf/AB2vlKivT/snA/8APpfccH9o4r+dn1b/AMPKPi1/z7eHP/AGT/47R/w8o+LX/Pt4c/8AAGT/AOO18pUUf2Tgf+fS+4P7RxX87Pq3/h5R8Wv+fbw5/wCAMn/x2v0A/Zy+IGp/FX4LeGfFWsrbpqmowySTC1QpGCsroNoJJHCjvX4pV+xH7E//ACbB4F/695sf+BEtfLcQYLD4ahCVGCi2+noz6HJ8VWr1ZRqSbVj3OiiivhD7AKKKKACiiigAooooAKKKKACiiigAooooAKKKKACiikJAoATNGKyta8TaP4btxPq2q2WlwHgSXtwkSn8WIrzfXP2tvg/4eB+1fEDRZsf8+M/2r/0UGrWFGrU+CLfomYSr06fxyS+Z65+NL0r5s1D/AIKE/BeyOIdevr/nGbfTJx26/Oq1gT/8FLPhREjlLTxHOVzhUsYgW+mZR+uK61l2Le1OX3HM8dhlvUX3n1l+NLivj5P+CnXwweQK2g+LEBONxtLXA9+LjNacH/BSX4Syyqjxa/Cp6u9ihA+uJCf0p/2bjFvSf3CWYYV/8vEfVuKMV836d/wUG+Ct7jzvEV5YZz/x8aXcHH/fCNXXaR+1/wDBzWiBb/EDSYyf+fx2tv8A0Yq1lLA4mG9OX3M1jjMPLaa+89joPNc14f8AiR4T8Vbf7G8TaRq5f7v2G/imz9NrGuj3Kf4hXI4yjpJWOmM4y1TH0UUUiwooooAKKKKACiiigAooooAKKKKACiiigAooooAKKKKACiiigAooooAKKKKACiiigAooooAKKKKACiiigAooooAKKKKACiikoAWiiigAooooAKKKKACiiigAooooAKKKKACiiigAooooAKKKKAPzP/4eg+Pv+hY8PflP/wDHKP8Ah6D4+/6Fjw9+U/8A8cr40or9f/sTA/8APtfj/mfmP9p4r+dn2X/w9B8ff9Cx4e/Kf/45R/w9B8ff9Cx4e/Kf/wCOV8aUUf2Jgf8An2vx/wAw/tPFfzs+y/8Ah6D4+/6Fjw9+U/8A8co/4eg+Pv8AoWPD35T/APxyvjSij+xMD/z7X4/5h/aeK/nZ+tP7HP7S2u/tG6f4nuNb0uw059KlgjiFhvw4kDk7tzHpsHSvpHtXwf8A8EsP+QH8Qv8Ar4s//QZq+76/M80owoYudOmrJf5I+8y+rOrhoTm7tjqKKK8w9IKKKKACiiigAooooAKKKKACiiigAooooAKKKKACiiigAooooA+W/wBsf9qrxD+zlqXhe20TSdN1JdViuJJTfiTKGMxgbdrDrvPX0r5z/wCHoPj7/oV/D35T/wDxyui/4Kn/APIf+Hn/AF7Xv/oUNfCVfo+UZXg8Rg4VKsLyd+/c+EzHH4mjiZQhKyX+R9l/8PQfH3/QseHvyn/+OUf8PQfH3/QseHvyn/8AjlfGlFex/YmB/wCfa/H/ADPM/tPFfzs+y/8Ah6D4+/6Fjw9+U/8A8co/4eg+Pv8AoWPD35T/APxyvjSij+xMD/z7X4/5h/aeK/nZ9q6X/wAFNfHl9qdpbP4Y8Pqk0yRkgT5ALAf89Pev0iVsgH1r8GfD3/If0z/r6i/9DFfvNH9wfSvi8/wdDBzpqhG173/A+pybE1cSpe1le1iSiiivlD6UKKKKACiiigAooooAKKKKACiiigAooooAKKKKACiiigAooooAKKKKACiiigAooooAKKKKACiiigAooooAKKKKACiiigAooooAKKKKACiiigAooooAKKKKACiiigAooooA/LL/AIKU/wDJw9v/ANgO2/8ARk1fKNfV3/BSn/k4e3/7Adt/6Mmr5Rr9lyn/AHGl6I/Lsx/3qfqFFFFeseaFFFFABX7E/sUf8mv+BP8Ar2m/9KJa/Hav2J/Yo/5Nf8Cf9e03/pRLXxnE3+7w/wAX6M+oyH+NL0/VHuI6UtIOlLX5ufdhRRRQAUUUUAFFFFABRRRQAUUUUAJnmg9KQnivD/jr+1x4F+BEclrqN6dW8Q7cpo2n4eYehkb7sQ5H3jnHIDVrSo1K81CnG7MatWFGPPUdke35wOcV5L8Uv2pfhp8IGlg17xLbvqUfB0yw/wBJuc+jImdn/Ayor84/jN+278Sfi41zaQ6ifCugyEgabpDlGZfSSbh344IBVT/dr5+JLEkkkmvssJw1OdpYmVvJf5ny2Jz1R92hG/mz7u+Iv/BUK+naSDwN4Sito/4b3XJC7n/tjGQAf+Bt9K+cvGn7Xvxe8cl1vvG2o2UB/wCWGlMLJQPTMQVmH+8TXjtFfW0MpweH+Cmr93r+Z89WzDE137038tCxfahdalcvcXlzNd3D/elncu7fUnmq9FFeooRjsjz3JvdhRRRVkBRRRQAUUUUhhXXeGvi9448G7Bofi/XNLROkVrqEqR/QoG2kexFcjRWc6NOorTimvQ0jVqQd4ux9G+E/2/8A4yeGNiz65Z+IIUwBFq1kjce7x7HP1LZr3LwV/wAFSYmMcXi3wRJGON91o10HP4RSAf8AoyvgCivJrZNga3xQS9NPyPQpZniqW02/XU/YTwJ+2t8IvH/lRweK4NHu3x/outKbQqT23t+7J9gxr220vbe+t0ntpo7iGQbkeNgysPUEda/A6vSPgb488a+G/HugaZ4U8S6losmpalb23k2szeVI0kioN8R+R+vRga+bxfDUYRc6NTbv/me5h89nJqNWF/Q/bOimp90U6vgz7IKKKKACiiigAooooAKKKKACiiigAooooAKKKKACiiigAooooAKKKKACiiigBuflr4X/AGg/+CgutfDP4ra14W8L6NpWqWOlMttLdXvmlmuAMyAbWAAVjs6dVbtivqj46/E62+D3wo8R+KpihmsbZvssTniW4b5Yk+hdlzjoMntX4m399cane3F5dytPdXEjTSyucs7sSWY+5JJr6zIctp4yUqlaN4rT5nzOcY6eGUadJ2k9fkfYn/D0Hx9/0LHh78p//jlH/D0Hx9/0LHh78p//AI5XxpRX2f8AYmB/59r8f8z5f+08V/Oz7L/4eg+Pv+hY8PflP/8AHKP+HoPj7/oWPD35T/8AxyvjSij+xMD/AM+1+P8AmH9p4r+dn2X/AMPQfH3/AELHh78p/wD45R/w9B8ff9Cx4e/Kf/45XxpRR/YmB/59r8f8w/tPFfzs/Z79mX44R/H74V2fiSSGGz1NJpLTULSAsyQzIc4GecMjIwz/AHsc4r1uvzA/4Jw/Fv8A4Q74r3fhC8m2ad4lhxCGPC3cQLJ9NyGRfchB6V+n9fm2aYP6lipU0vdeq9D7rL8V9aoKb3WjHUUUV5J6gUUUUAFFFFABRRRQAUUUUAFFFFABRRRQAUUUUAFFFFAH4CUUUV+9n44FFFFABRRRQB+hf/BK/wD5AXxC/wCviy/9Bmr7ubrXwj/wSv8A+QF8Q/8Ar4sv/QZq+7m61+PZz/v9T1X5I/TMq/3OH9dRR0paQdKWvFPXCiiigAooooAKKKKACiiigAooooAKKKKACiiigAooooAKKKKAPzw/4Kof8h74ef8AXve/+hQ18J192f8ABVD/AJD3w8/6973/ANChr4Tr9cyP/cafz/M/NM2/3ufy/IKKKK988cKKKKANHw9/yH9M/wCvqL/0MV+9CfcX6CvwX8Pf8h/TP+vqL/0MV+9CfcX6V+ecU/xKfz/Q+14f+GfyHUUUV8OfXBRRRQAUUUUAFFFFABRRRQAUUUUAFFFFABRRRQAUUUUAFFFFABRRRQAUUUUAFFFFABRRRQAUUUUAFFFFABRRRQAUUUUAFFFFABRRRQAUUUUAFFFFABRRRQAUUUUAFFFFAH5Zf8FKf+Th7f8A7Adt/wCjJq+Ua+rv+ClP/Jw9v/2A7b/0ZNXyjX7LlP8AuNL0R+XZj/vU/UKKKK9Y80KKKKACv2J/Yn/5Nf8AAn/XtN/6US1+O1fsT+xP/wAmweBP+vab/wBKJa+M4m/3eH+L9GfUZD/Gl6fqe5UUUV+bn3YUUUUAFFFFABRRRQAUUUUANJqlqmrWeiabc6hqF1DZWVtG0s1zcSBI40AyWZjwAB3NVvEviHTfCWh3usaveRafptlE089zOcJGgHJP+A5PQV+VH7Vn7XusfHrVptI0p5tK8EW8v7mzztkvCOks+OvqE6DjqRmvVy7LquPqcsdIrd/11PMx2Op4OF5ayeyPU/2m/wDgoNfa+114b+GMsum6bkxzeISCk846fuAeY16/OfmPbbjn4kuLiW7uJZ55XmnlcvJLIxZnYnJJJ5JJ5zUdFfquDwFHAw5aS+fVn55icXVxU7zYUUUV6JxBRRRQAUUUUAFFFFABRRRQAUUUUAFFFFABRRRQAV7J+x34eHib9pbwHaspKw3xvScZA8iN5gT6cxj9K8br6y/4JreHv7V+P17qDx5j0zRp5VcgHbI7xxgfirSfka8rNKnssHVl5P8AHQ9DAw9piYLzR+pA6UtFFfjJ+phRRRQAUUUUAFFFFABRRRQAUUUUAFFFFABRRRQAUUUUAFFFFABRRRQAUmfag9RWV4n8Q2XhPw7qetajMILDTraS7uJT/DGilmP5A00m3ZEtqKuz4G/4Ka/Fz7XquhfDqxmzFZgapqQU8eawKwofcKXYj/poh7V8J10/xM8d33xP8f6/4q1En7Vqt29wULbvLQnCRg+iqFUeyiuYr9my3CrB4aFPr19XufluOxDxNeU+nT0CiiivUOAKKKKACiiigDQ8P67e+F9e07WNNmNvqGn3Ed1byr1SRGDKfzAr9vvhZ49svih8PfD/AIp08j7PqlolxsBz5b4w8ZPqrhlPupr8Ma/Qf/gmT8WvtWma98O7ybMtq51TT1YnmNiFmQegDbGx/wBNGPavjuI8J7Wgq8VrH8mfS5JifZ1XSe0vzPvSiiivzU++CiiigAooooAKKKKACiiigAooooAKKKKACiiigAooooA/ASiiiv3s/HAooooAKKKKAP0L/wCCV/8AyAviH/18WX/oM1fdzda+Ef8Aglf/AMgL4h/9fFl/6DNX3c3Wvx7Of9/qeq/JH6ZlX+5w/rqKOlLSDpS14p64UUUUAFFFFABRRRQAUUUUAFFFFABRRRQAUUUUAFFFFABRRRQB+eH/AAVQ/wCQ98PP+ve9/wDQoa+E6+7P+CqH/Ie+Hn/Xve/+hQ18J1+uZH/uFP5/mfmmbf73P5fkFFFFe+eOFFFFAGj4e/5D+mf9fUX/AKGK/ehPuL9K/Bfw9/yH9M/6+ov/AEMV+9CfcX6V+ecU/wASn8/0PteH/hn8h1FFFfDn1wUUUUAFFFFABRRRQAUUUUAFFFFABRRRQAUUUUAFFFFABRRRQAUUUUAFFFFABRRRQAUUUUAFFFFABRRRQAUUUUAFFFFABRRRQAUUUUAFFFFABRRRQAUUUUAFFFFABRRRQB+WX/BSj/k4e2/7Adt/6Mmr5Rr9rPiB+zn8Ofipry6z4q8MW+saosK24uJZpVPlqSQuFcDgse3eubH7E/wUP/MiWn/gTcf/AByvusFxBQw2HhRlBtxVun+Z8dismq168qsZKzZ+O9FfsT/wxP8ABT/oRLT/AMCbj/45R/wxP8FP+hEtP/Am4/8Ajld3+s2H/kl+H+Zzf2DX/mX4n47UV+xP/DE/wU/6ES0/8Cbj/wCOUf8ADE/wU/6ES0/8Cbj/AOOUf6zYb+SX4f5h/YNf+ZfifjtX7E/sT/8AJsHgP/r3m/8ASiWj/hif4Kf9CHaf+BNx/wDHK9V8H+ENH8AeHLPQdBsl0/SLJSlvaozMIwWLEAsSepJ5PevBzfN6WYUo06cWrO+tux62W5bUwdRzm07q2hu0UUV8qfSBRRRQAUUUUAFFFFADenNIzBVJJwB3NOAGK+Pf+Cg37Qj/AA98FR+B9FufK17xDExunjb5rayyVb3BkIKD/ZWTocV1YXDzxVaNGnuzlxFeOGpOpLofOH7bn7VUnxg8RyeEvDd2w8F6XMQ8sT8alOp5kOOsan7g6H73ddvytRRX7Jg8LTwdJUoLb8T8wxGIniajqTerCiiiu05QooooAKKKKACitLw/4a1fxZqKafoml3ur3z8ra2Fu88reuFUE19AeB/8Agn78XvGKJNdaXZeGbd+Q+sXQViP+ucYdgfZgK4a+Mw2G1qzS+Z1UsLWr/BFs+baK++fDv/BLKRkR9d8fhW/ig07TcgfSR5P/AGWu70//AIJh/DiAIb3xF4mupFIJCT28aN7Y8kn9a8ifEGBhtJv0T/4B6UMmxcvs2+Z+ZdFfqV/w7U+E/wDz9eIv/A2P/wCNVDdf8Ez/AIVXEW2PUfE1s2c74r2En6fNCR+lYf6yYPtL7v8Agmv9iYry+8/Luiv0m1P/AIJeeCZg39neLPEFs38JuhBNjjvtRM8/571wmv8A/BLPVYVZtE8fWl2c/LHf6c0OPqyO+f8AvmumGf4Gf2reqZjLJ8XH7N/mfClFfSHi3/gn78Y/CyPJb6PY+IIk+8+k3qsceoWXYx+gBPtXhfinwL4j8D3X2bxDoOpaHMTgJqNpJAW+m4DI9xXq0cbhsR/DqJ/M8+pha1L44NfIw6KKK7TkCvv7/gll4fxD4/110HzNaWUT+mBK8g/WP8q+Aa/Uv/gm34f/ALK/Z7lviDu1XV7i5DcfdVY4gPpmJvzNfNcQ1OTBNd2l+v6HvZLDnxSfZM+sKKKK/Kj9FCiiigAooooAKKKKACiiigAooooAKKKKACiiigAooooAKKKKACiiigBuetfHX/BSX4tf8Ip8MrDwXZShb7xFNvuQp5W0iIY59Nz7APUK4r7DZgqkngCvxn/av+LR+Mnxv1/WoJvO0m2f+z9Nwcr9niJAYezsXk/4HX0ORYT6zi1KS92Ovz6HhZvifYYdxW8tDyCiiiv1o/OQooooAKKKKACiiigAru/gb8TJ/hB8VvDniuHcYrK6H2qNOslu3yTL9SjNj3we1cJRWNanGtTlTls1Y1pzdOSnHdH736ffQarZW93aypPbTxrLFLGcq6sMhge4INWsYr5c/wCCe/xa/wCFg/BOPQrufzNU8LyCwYE/MbYjNu30ADRj/rlX1Ia/EsTQlh6sqUujP1XD1lXpRqR6oWiiiuc6QooooAKKKKACiiigAooooAKKKKACiiigAooooA/ASiiiv3s/HAooooAKKKKAP0L/AOCV/wDyAviH/wBfFl/6DNX3c3WvhH/glf8A8gL4h/8AXxZf+gzV93N1r8ezn/f6nqvyR+mZV/ucP66ijpS0g6UteKeuFFFFABRRRQAUUUUAFFFFABRRRQAUUUUAFFFFABRRRQAUUUUAfnh/wVQ/5D3w8/6973/0KGvhOvuz/gqh/wAh74ef9e97/wChQ18J1+uZH/uFP5/mfmmbf73P5fkFFFFe+eOFFFFAGj4e/wCQ/pn/AF9Rf+hiv3oT7i/SvwX8Pf8AIf0z/r6i/wDQxX70J9xfpX55xT/Ep/P9D7Xh/wCGfyHUUUV8OfXBRRRQAUUUUAFFFFABRRRQAUUUUAFFFFABRRRQAUUUUAFFFFABRRRQAUUUUAFFFFABRRRQAUUUUAFFFFABRRRQAUUUUAFFFFABRRRQAUUUUAFFFFABRRRQAUUUUAFFFFABRRRQAUUUUAFFFFABRRRQAUUUUAFFFFABRRRQAUUUUAZniDW7LwzoeoavqU62un2FvJc3E79I40UszH6AE1+JPxg+JeofF/4j674r1IsJdQuC0ULNkQQjiOMeyqAPc5Pev0T/AOCjvxPbwd8Gbbw1ay+Xe+JbryHAOG+zRYeUj6t5Sn2c1+XVfofDWE5YSxMlq9F6f8OfEZ5iXKaoR2WrCiiivuD5MKKKKACiitPwz4a1Pxh4g0/RNGs5NQ1S/mWC3tohlncnj6DuSeAASeBUTmoLmlsi0nN2RFomh6h4k1a10vSbKfUdRunEUFraxmSSRj2VRya+8PgN/wAE2oxHb6v8UrpndgGHh/T5sBfaadTk/wC7GR/vnpX0D+y7+ytof7Pvh2O4kji1LxhdxD7fqjLnbnBMMOfuoD36sRk9gvvQ74Nfm+Z59UqydLDO0e/V+nY+2wGTwglUrq77dEc34M+H3hz4eaWuneGtFsdFslxmKygWPeQOrEcsfdsk+tdJxilAo6CvkJScneTuz6eMYxVoqwtFFFIsKKKKACiiigAqjqek2es2ctrfWsF7bSjDwXEYdHHoVPBq9SU02tUS0noz50+I/wCwd8JvH6yS2+it4Wv2zi40JxAoPb9yQY8fRQfevk74nf8ABNnx34YEt14S1G08X2a5It2AtLvHptZijY9d4J7Cv076UvOK9fDZvjMLpGd12ep5dfLMNX3jZ91ofg94q8G694G1R9N8QaNfaLfLz5F/A0TEeoDDke44r9f/ANkPQP8AhGv2a/AFpjHm6ct7/wB/2af/ANqV6J4q8GaH440mTTPEGj2WtWD8tb30Cypn1AYHB9CORV/SdLtdD0yz06yhW3srSFIIYVzhI1UKqjPoABXTmWbyzGjCnKNmnd9tjHA5YsFVlNSumjQooor549wKKKKACiiigAooooAKKKKACiiigAooooAKKKKACiiigAooooAKKKKAPAv21fi3/wAKl+BOsy2sxi1jWR/ZViVOGVpFPmOCORtjDkH+9t9a/IGvqf8A4KG/Fr/hPfjR/wAI5aTCTSvC8RtRtOVa6fDTn8MImOxjb1r5Yr9WyDCfVsKpyXvT1/yPzjN8T9YxDito6f5hRRRX0p4YUUU5EaR1RFLOxwFUZJNTJ8vvMrc6m0+Gmt3vw01Dx1FbFtAstRi0ySXBz5roz5/3VwgJ9ZVrlK/XfwX+zTZWn7Ja/DG9jSK8v9MZ7qVhnZfSfvd5x18uTaB7RivyS1TS7rRdTvNOvoWt720me3nhcYaORWKsp9wQRXh5bmSx0qsf5Xp6dD1MbgXhYwk/tL8SrRRRXvHkhRRRQB9BfsO/Fr/hVfx50mO6mMWka/8A8Sm7BPyqzkeS57cSBRnsrNX67jnmvwIR2jdXRirqchlOCDX7Q/sw/FhfjN8FvDviKSQPqXk/ZdQHcXMfyuT6bsBwPRxX53xLhOSccTFb6P8AQ+0yLE3jLDy6ar9T1iiiiviD68KKKKACiiigAooooAKKKKACiiigAooooAKKKKAPwEooor97PxwKKKKACiiigD9C/wDglf8A8gL4h/8AXxZf+gzV93N1r4R/4JX/APIC+If/AF8WX/oM1fdzda/Hs5/3+p6r8kfpmVf7nD+uoo6UtIOlLXinrhRRRQAUUUUAFFFFABRRRQAUUUUAFFFFABRRRQAUUUUAFFFFAH54f8FUP+Q98PP+ve9/9Chr4Tr7s/4Kof8AIe+Hn/Xve/8AoUNfCdfrmR/7hT+f5n5pm3+9z+X5BRRRXvnjhRRRQBo+Hv8AkP6Z/wBfUX/oYr96E+4v0r8F/D3/ACH9M/6+ov8A0MV+9CfcX6V+ecU/xKfz/Q+14f8Ahn8h1FFFfDn1wUUUUAFFFFABRRRQAUUUUAFFFFABRRRQAUUUUAFFFFABRRRQAUUUUAFFFFABRRRQAUUUUAFFJS0AFFFFABRRRQAUUUUAFFFFABRRRQAUUUUAFFFFABRRRQAUUUUAFFFFABRRRQAUUUUAFFFFABRRRQAUUUUAFFFFABRRRQAUUUjcKaAPyr/4KMeOD4n/AGgH0eOQtbeH7GG025+XzZB5zn64kjU/7lfLNdz8dPEzeMPjL411gtvS71i6aM5z+7EjLGM+yhRXDV+05dR9hhacOyR+U4yp7TETl3bCiiivSOIKKKKACv0P/wCCbvwJgsNDuvidqluHvL4vZ6TvGfKhUlZZB7swKZ6gI3Zq/PzR9LuNc1ay020TzLu8nS3hT1d2CqPzIr9zvAfhK08B+C9D8OWIItNLs4rSMkYLBEC7j7nGT7mvjuJMW6NGNCL1lv6I+myPDKrVdWW0fzOhooor81PvQooooAKKKKACiiigAooooAKKKKACiiigAooooAKKKKACiiigAooooAKKKKACiiigAooooAKKKKACiiigAooooAKKKKAG1wfxu+Jdt8Ifhb4i8WXGGbT7Vmgic8Szt8sSfi7KD6DJ7V3meK/Pf/gpr8XPtF/oHw6sZjstx/auohT1cgrAh+g3sQf7yHtXo5dhXi8TCl06+iPPx2IWGw8p9enqfC+palc6zqN3f3szXN5dSvPNM/3pJGYszH3JJNVqKK/aIpRVkflzbk+ZhRRRVEhXvv7EPwq/4Wj8fNF+0ReZpeh/8Te7yOD5ZHlL6HMhTI7gNXgVfqN/wTn+FP8Awhfwcm8T3cPl6l4nn89SwwwtY8rEPxJkf3DrXg53ivquDlZ6y0Xz/wCAexleH+sYiKey1Z9Zjg4r8qP+Chfwp/4QL43Nr9rD5el+J4ftilRhRcrhZ1+pOxyfWQ1+q/SvnP8Abs+FH/CzfgNqdzbQiXVvD5/tW2IX5iiAiZAeuDGWbHcotfnmT4v6pi4tvR6P5n2mZ4f6xhpJbrVH5JUUUV+wH5oFFFFMAr7P/wCCafxaOgeP9V8B3k+LLXIjd2SseFuolJYD/fiBJ/65LXxhWz4N8V3/AIG8WaP4h0xwmoaXdx3cBboWRgwB9QcYI7gmvOzDDLF4adJ9Vp69Dtwdd4evGouj/A/eEUe9c94B8Y2PxA8HaN4k0xvMsNUtY7qI55UMoO0+4OQR2INdBjrX4tKLi3F7o/UoyUkpLZjqKKKRYUUUUAFFFFABRRRQAUUUUAFFFFABRRRQB+AlFFFfvZ+OBRRRQAUUUUAfoX/wSv8A+QF8Q/8Ar4sv/QZq+7m618I/8Er/APkBfEP/AK+LL/0Gavu5utfj2c/7/U9V+SP0zKv9zh/XUUdKWkHSlrxT1wooooAKKKKACiiigAooooAKKKKACiiigAooooAKKKKACiiigD88P+CqH/Ie+Hn/AF73v/oUNfCdfdn/AAVQ/wCQ98PP+ve9/wDQoa+E6/XMj/3Cn8/zPzTNv97n8vyCiiivfPHCiiigDR8Pf8h/TP8Ar6i/9DFfvQn3F+lfgv4e/wCQ/pn/AF9Rf+hiv3oT7i/Svzzin+JT+f6H2vD/AMM/kOooor4c+uCiiigAooooAKKKKACiiigAooooAKKKKACiiigAooooAKKKSgBaKKKACiikJxQAgoIrM1jxJpPh62+0apqdnpsHP727nWJeOvLECvPdX/am+EmiFhcfELQXK5yLa8W4Ix/1z3VpCjVqfBFv0RhKtTh8Ukvmeq8elHHpXgt3+3T8ELNgsnjiNiRnMWnXkg/NYTUcP7d/wOnlWNfG4DMcDfpd6o/EmHAro+pYn/n1L7mZfW8P/wA/F96Pfse1KBivGtO/bA+DmqHEPj/Skydo+0M8HbP8ajj3rttB+LngjxSyro/jDQtVcnAWz1KGVs+mFY1lLD1ofFBr5M0jiKU/hmn80dhRTdynuKdWBve4UUUUDCiiigAooooAKKKKACiiigAooooAKKKKACiiigAooooAKKKKACiiigAooooAKKKKACiiigAooooAKKKKAG1m+INRGj6FqF8elrbSTHIJHyqT0H0rSPSuQ+Ls8lp8K/GE8TbZY9GvHRsZwRC5HWqprmml5mVV2g2fhvJI80jSSMzuxLMzHJJPUk02iiv3aGkUfkktZBRRRVkBRRRQB6x+yloi6/8AtG/D61ZdwTVorrH/AFxzL/7Tr9oV4xX45fsXSpD+0/4DZ2CKbqVck9zbygD8SQK/Y0dq/M+Jm/rUV5fqfd5Cl7CT8/0HUUUV8gfUBRRRQAUUUUAFFFFABRRRQAUUUUAFFFFABRRRQAUUUUAFFFFABRRRQAUUUUAFFFFABRRRQAUUUUAFFFFABRRRQAUUUUAZfiDXLLwxoeo6xqM621hYW8lzcTN0SNFLMx+gBr8Qvil49vPil8RPEPiu+yLjVbt5whOfLj6Rx/RUCqP92v0Q/wCCj/xc/wCEQ+Flp4Osp9mo+JJf3wU8raREM+fTc5jX3G/0NfmLX6Lw1hOSnLEy3lovRf8ABPh88xPPNUI7LV+oUUUV9sfKBRRRQB1Pwv8AAV78T/iFoHhWwyLjVLtLfeBnykzmSQj0VAzH2U1+3+gaHaeGtD0/SNPhFvY2FvHawRL0SNFCqPwAFfn3/wAEyPhUNR8R+IPiBeRZh05P7MsGYcGZwGmYH1VNi/SU1+ioPavy7iHF+2xKpRekPzZ9/kmG9nQ9q95fkLiobmCO7t5IZY1likUoyMMqwPBBHcVPSE18rsfR7n4k/tB/DB/g98YfEvhfYy2lrdGSyZjndbSfPEc9yFYAn1Brzuv0K/4Kc/Cn7XpHh34hWcWZLRv7Kvyo58piXhY+gVvMX6yLX561+yZTivreEhN77P1R+X5hh/q+IlDpuvQKKKK9c80KKKKBn6O/8Ezvi0da8G6z8P72Ytc6PIb6wVj1tpW/eKPZZDn/ALbCvtzHNfin+zh8VH+DXxl8OeJGkZLCKcW9+AM7raT5ZOO+AdwHqor9p4Z0uIY5Y3V43AZWU5BB6EGvyjPsJ9XxXPFaT1+fU/Q8nxPtqHI946fLoT0UUV82e+FFFFABRRRQAUUUUAFFFFABRRRQAUUUUAfgJRRRX72fjgUUUUAFFFFAH6F/8Er/APkBfEP/AK+LL/0Gavu5utfCP/BK/wD5AXxD/wCviy/9Bmr7ubrX49nP+/1PVfkj9Myr/c4f11FHSlpB0pa8U9cKKKKACiiigAooooAKKKKACiiigAooooAKKKKACiiigAooooA/PD/gqh/yHvh5/wBe97/6FDXwnX3Z/wAFUP8AkPfDz/r3vf8A0KGvhOv1zI/9wp/P8z80zb/e5/L8gooor3zxwooooA0fD3/If0z/AK+ov/QxX70J9xfpX4L+Hv8AkP6Z/wBfUX/oYr96E+4v0r884p/iU/n+h9rw/wDDP5DqKKK+HPrgooooAKKKKACiiigApKWigD5H+N/7fdj8FfijrfgybwdcarLpnk5u0v1iWTzII5fumM4x5mOvauH/AOHp+mf9E9u//Bov/wAar5w/bv8A+TrfHH1sf/SG3rwOv0rA5Jg6+Gp1Jx1aTer7HwOKzXFU684Rlom+iP0L/wCHp+m/9E9u/wDwaL/8ao/4en6b/wBE9u//AAaL/wDGq/PSiu7/AFfwH8v4s5v7Yxf8/wCCP0L/AOHp+m/9E9u//Bmv/wAao/4en6b/ANE9u/8AwZr/APGq/PSip/sDAfy/iw/tfF/z/gj90fhp4zT4i/D/AMP+J47VrJNXsor1bZn3mIOobaWwM4z1xXUDrXl/7MH/ACbx8O/+wHaf+ixXqA4zX5fXiqdWcI7Jv8z9Aoyc6cZPdpC5pBQTiuY8ffEXw78MPD82t+J9Vg0jToeDLO3Lt2VFHLsccKoJ9qyjGU2oxV2zSUlBc0nZHT5rg/ib8cPBHwfsftPivxDaaUzLujtmffcSj/YiXLt9QMDuRXwd8eP+CjXiPxY9xpfw7t38M6UcqdUuFV76Yf7I5WIH23NwCGXpXx9qmqXut6hPf6jeT399cMXmubqVpJZG9WZiST7mvr8Fw5VrJTxD5V26/wDAPmcVndOn7tFcz79D73+Jf/BT+GJpLbwF4WNwRkLqGuPtX6iGM5I+rj6V8y+Ov2xfi94/MiXnjK9021YnFto+LJQD/Dujw7D/AHmNeL0V9lh8oweG+GCb7vX8z5mtmOJr/FN27LQs3+oXWqXT3N7czXly5y81xIXdj7k8mq1FFesoRjokec5N7sKKKKokKKKKXLEfMzrfCfxb8a+BXjPh/wAV6zpCpjEVpfSJEcdAUztI9iMV7/8AD7/go98TvC0kcXiCPT/F9mOG+0Qi2uCPQSRAKPqUavlOiuCtl+Grr95TT+Wv3nXSxlel8E2j9W/hT/wUE+GfxCkhs9Xnm8Gao+F8vVSPszN/szr8oHu4SvpayvLfUbWK5tZ47m3lUPHLEwZGU9CCOCK/A6vUfgx+0n47+Bd4reHNXZtMZt02j3uZbSX1+TPyE/3kKk9ya+TxnDSs5YWVvJ/5n0WFz1pqNdX81/kftT1pM18+/s6/tjeEPj2kWmk/8I/4rC5fSLuQETYGSYH4Eg74wGGDxgZr6C9a+GrUauHm6dWNmj62jWp1489N3Q6iiisjcKKKKACiiigAooooAKKKKACiiigAooooA8++OfxVj+Cfwu1nxnLpz6rHpvkZtEkERk8yeOL7xBxjzM9O1fJ//D0/Tf8Aon11/wCDNf8A41Xtv7eo/wCMVfGp97H/ANLrevyIr7TI8sw2NoynXV2nbd9kfJ5tj6+FqqFJ2Vj9C/8Ah6fpv/RPbv8A8Gi//GqP+Hp+m/8ARPbv/wAGi/8Axqvz0or6T/V7Afy/izxP7Yxf8/4I/Qv/AIen6b/0T27/APBov/xqj/h6fpv/AET27/8ABmv/AMar89KKP9X8B/L+LD+18X/P+CP0t+Gv/BRqw+Ivj/w/4Yj8EXVi+r3sVmty2oK4iLsBuK+WM4z0zX2YR0r8VP2Y/wDk4X4ef9hy1/8ARgr9qxzXxOd4Kjgq0YUVZNX/ABPqcpxVTFUpSqu7TFpaKK+dPeCiiigAooooASuS+K9mb/4YeLrZWCNNpF3GGPQZhYZrrRVbUbSPULC4tZf9XNE0bY9CMH+dVB8skzOouaLR+B1FWL+yl0y+ubO4XZPbyNFIp7MpwR+YqvX7rTd4Jn5HNWk0FFFFaEBRRRQB1vwl8XDwF8UPCniN2Kw6ZqdvdTbepiWRS4/Fdw/Gv3GgnS4hjljcPG6hldTkEHoQa/Ayv1r/AGF/jRF8V/gtY2F1MG13w4qabeIT8zRgYgl/4EgwT3ZHr4XifDOUYYiK20f6H12Q4hRcqL66o+kKKKK/Pj7UKKKKACiiigAooooAKKKKACiiigAooooAKKKKACiiigAooooAKKKKACiiigAooooAKKKKACiiigAooooAKKKKAEFITgE0mefwrwn9sv4uf8Ki+Bet3VtP5Os6oP7L08g4YSSghnHoUjDsD6hfWtaFKVepGnDduxhWqqjTlUlsj84P2tPi3/wuP44a/q0Exl0mzf8As3TcHKmCIkbx7Oxd/wDgdeOUUV+24ejHD0o0obJWPyqtUlWqSqS3YUUUV0mAU6ON5pFjjVndiFVVGSSegAptfQH7D3wqHxQ+PmjNcQebpWhf8Ta6yPlJjI8pT2OZShx3VWrkxVeOGoyrS2SOnD0nXqxprqz9Kv2cPhavwd+DXhvw06Kl9DbCa+K4+a5k+eXnvhm2g+iivTqcMAUda/Eqk5VZuct27n6tTgqcFBbIWiiioNDjPi78PbX4p/DTxH4Uu9oi1S0eFHcZEcv3o5P+AuFb/gNfiHrGk3eg6te6ZfwtbX1lO9tcQv1jkRirKfcEEV+9pr8rv+CiPwq/4QX40L4itYNmmeJ4ftOVGFFymFmH45jf6ua+y4bxfs60sPLaWq9V/wAA+Vz3D89ONZdNH6HyvRRRX6SfDBRRRQAV+tf7CHxaHxO+BOnWV1L5mreHSNKuQx+Zo1UeQ/0MeFyepRq/JSvpf9gP4tn4cfHK10i6m8vSfE6rpsoY4UT5zbt9dxKD/rqa+cz3CfWcK5Jax1X6/ge3lOJ+r4hJ7S0/yP1kopKWvyc/SAooooAKKKKACiiigAooooAKKKKACiiigD8BKKKK/ez8cCiiigAooooA/Qv/AIJX/wDIC+If/XxZf+gzV93N1r4R/wCCV/8AyAviH/18WX/oM1fdzda/Hs5/3+p6r8kfpmVf7nD+uoo6UtIOlLXinrhRRRQAUUUUAFFFFABRRRQAUUUUAFFFFABRRRQAUUUUAFFFFAH54f8ABVD/AJD3w8/6973/ANChr4Tr7s/4Kof8h74ef9e97/6FDXwnX65kf+4U/n+Z+aZt/vc/l+QUUUV7544UUUUAaPh7/kP6Z/19Rf8AoYr96E+4v0r8F/D3/If0z/r6i/8AQxX70J9xfpX55xT/ABKfz/Q+14f+GfyHUUUV8OfXBRRRQAUUUUAFFFFABRRRQB+QH7d3/J1vjj62P/pDb14HXvn7d3/J1vjj62P/AKQ29eB1+0ZZ/udH/CvyPynG/wC8z9X+YUUUV6ZxBRRRUy2KjuftV+y//wAm8fDr/sB2n/osV6f1ry/9mD/k3n4d/wDYDtP/AEWK5b9qr9p3Tf2ePCA8jyr/AMWaijLpunuSQMcGaXHIRfTgseB/EV/FalGdfFypU1duT/M/UoVYUMNGc3ZJL8ix+0p+1P4c/Z40XZOU1bxRdJustGilAYjp5kp52R5B5xliCAOCR+VvxX+MXir40+J5Nc8U6k15OciG2TK29qn9yJM4UfmT1JJ5rA8V+K9X8ceIr7Xdev5dS1a+kMtxczHLO38gAMAAYAAAAAFZFfpmWZRSwMeaWs+r/wAj4TH5jUxcrLSPb/MKKKK+gPGCiiigYUUUUCCiiigAooooAKKKKACiiigCW0u5rC6hubaaS3uIXWSOaJirowOQykcggjIIr9Ff2N/23z4vns/A/wAQrxE1p8Q6drUpCi9boIpj0EnQK38fQ/Njd+ctKCVIIJBFeVj8vo4+nyzWvR9UehhMZUwk+aL06rufvvu5BpQOK+M/2FP2sH+I1jF4B8XXvmeJ7OInT7ydvn1CBRkqxPWVAM56soz1VifszOK/I8VhamDqulUWq/HzP0nDYiGJpqpAdRRRXKdQUUUUAFFFFABRRRQAUUUUAFIelLSHpQB8+/t5/wDJqfjb62P/AKXQV+Q9frx+3n/yan42+tj/AOl0FfkPX6Vwx/u0/wDF+iPgs+/3iPp+oUUUV9ifMhRRRQB6d+zH/wAnC/Dz/sOWv/owV+1Y7V+Kn7Mf/Jwvw8/7Dlr/AOjBX7VjtX5nxN/vMfT9T7vIP4MvX9B1FFFfIH1AUUUUAFFFFABSHkUtFAH4pftN+FT4L/aA8eaXsESLqk1zEgHCxzHzowPbbIteY19m/wDBTb4fto3xM8P+LIYtttrNibaZ1HWeA9T9Y3QD/cPpXxlX7PlddYjB05+VvmtD8sx1J0cTOPn+YUUUV6h54UUUUAFel/s9/G/VPgH8SLPxJYq1xZMPs+o2G7AubdiNy+zDAZT2IHYkHzSisK1GGIpulUV0zalUlSmpwdmj91/AvjjRfiR4V07xH4fvUvtKv4xJFKvB9CrDqrA5BB5BBFdF0zX45fs0/tReIf2dtfP2fdqfhe8kDX+ju+A3bzIifuSAY56MAAegI/Vr4X/Fnwz8YfC8OveF9Rjv7N/lkQcS274yY5E6qw9O/UZBBr8mzLLKuAn3g9n/AJn6LgMwp4uFtpdV/kdrRRRXiHsBRRRQAUUUUAFFFFABRRRQAUUUUAFFFFABRRRQAUUUUAFFFFABRRRQAUUUUAFFFFABRRRQAUUUUAFFFFADSa/LP/gol8XP+E7+MUfhmyn8zSvDERt22n5Wu3w0x/4CAic9Cjetfot8ZviPbfCX4YeI/FtyFYabatJFE5wJZj8sSf8AAnZR+NfiPquqXWuarealfTvc3t5M9xPPIctJI7FmYn1JJNfZ8N4T2lWWIltHRer/AOAfK55ieSmqMd3q/QqUUUV+kHwwUUUUAFfqZ/wTs+FJ8D/BdvEd3D5epeJ5vtWWHzC1TKwj8cu49pBX5vfCnwBd/FH4jeHfClnuWbVbxIGkUZMcfWR/+AoGb/gNft/omk2nh7SLHS7CFbexsoEtoIV6JGihVUfQACvh+JcXywjho/a1fov+CfV5Fh+apKu9lovU0aKKK/PD7gKKKKAGgV87/t0fCn/hZ3wF1Wa2g8zVdAP9q2u0ZYqgPnIO/MZc47lVr6I6HFQzwJcwyRSIHjdSrKwyCD1BFb4erLD1Y1Y7p3OevSValKnLqj8DKK9H/aH+GD/B/wCMXiXwzsZLO3uTLYsf4raT54ue+FYKT6qa84r9to1I16UakNmrn5VVpulNwlugooorcxCpbS6msbmG5t5GhnhcSRyIcMjA5BB9QRUVFTJcy5WVF8ruftn8APifD8YvhH4d8Uoym5u7YJeIuB5dynySjA6DepI9iD3r0cV+dP8AwTL+LY03xDrnw8vZgsOog6lpyscfvkUCZB6lkCt9Imr9FhX4xmWGeDxMqXTdejP1DAYj6xh4z69fUWiiivNPRCiiigAooooAKKKKACiiigAooooA/ASiiiv3s/HAooooAKKKKAP0L/4JX/8AIC+If/XxZf8AoM1fdzda+Ef+CV//ACAviH/18WX/AKDNX3c3Wvx7Of8Af6nqvyR+mZV/ucP66ijpS0g6UteKeuFFFFABRRRQAUUUUAFFFFABRRRQAUUUUAFFFFABRRRQAUUUUAfnh/wVQ/5D3w8/6973/wBChr4Tr7s/4Kof8h74ef8AXve/+hQ18J1+uZH/ALhT+f5n5pm3+9z+X5BRRRXvnjhRRRQBo+Hv+Q/pn/X1F/6GK/ehPuL9K/Bfw9/yH9M/6+ov/QxX70J9xfpX55xT/Ep/P9D7Xh/4Z/IdRRRXw59cFFFFABRRRQAUUUUAFFFFAH5Aft3f8nW+OPrY/wDpDb14HXvn7d3/ACdb44+tj/6Q29eB1+0ZZ/udH/CvyPynG/7zP1f5hRRRXpnEFFFFS9ikfr38N/iVpXwj/Y78I+KtZk2Wen+HrV/LU4aaQxqEjX/aZiB7ZyeAa/LL4rfE/W/jD471PxVr8/m3t4/yxKT5dvEPuRIOyqOPc5JySSfRPjp8eF8d/DP4Z+BdIuHbR/D2j25vQUZBLf8Al7WGCORGuQCOCXfqMGvDa+cyrLlh5VMRUXvSb+Sv+p7OYY11lCjB+7FL5uwUUUV9KeIFFFej/B/9nzxx8cdS+z+F9IeW0Rts+p3JMVpB/vSEcnkfKoZvasa1anQi51JWXma06c6suWCuzziprOzuNRuY7a1gkubiQ7UhhQu7n0AHJr9KfhP/AME1/BvhuOG68b6hceK77ALWkDNa2in0+U+Y+PXcoP8Adr6m8I/Drwx8P7L7L4b8P6dokOMFbG2SIt/vEDLH3OTXyWJ4lo03y0IuXnsv8z6KhkVWor1Zcv4s/H/w3+yv8W/FShrDwBrKq2CGvbf7Ipz3BmKgiu50/wD4J+fGm9Cmbw/ZWGRnFxqcBx7fIzV+tQA7DFL0rxJ8S4t/DFL7/wDM9aGRYdL3m2fk1ff8E9PjNZw74tI069b/AJ5wajEG/wDHyo/WuB8Tfsq/FzwgrtqPgHVyiZLPYwi8VR6kwlxj3r9owOOtIR6ilDiXFxfvRT+9fqOeRYeS91tH4GXVpPY3EkFzDJbzxna8UqlWU+hB5FRV+5Hj34ReDPihaG38U+G9P1obSiy3EA86MH+5IMOn1Uiviz45f8E13t4bnVfhlqDzsoLnQtScZPtFMcfgr/8AfdfQYTiKhXahWXI/vX3niYnJK1Fc1N8y/E+CqKva1od/4b1a60vVbKfTtRtXMU9rdRmOSNh2ZTyKo19dGSmrx2Pn2nF2YUUUUyAooooA0NB12/8ADGtWOraVdSWWpWMy3FvcRHDRupyCPxr9k/2b/jbZfHn4X6d4ih2Q6iv+j6laIf8AUXKgbgP9lgQy+zDuDX4uV9K/sG/G0/Cv4x2+j39wU8P+JSthOGb5IrjP7iX/AL6JQn0kJPSvmM9wCxOHdWK96Ovy6o9/KMY8PWUJP3ZH6zUUnBFLX5WfogUUUUAFFFFABRRRQAUUUUAFIelLSHpQB8+/t5/8mp+NvrY/+l0FfkPX68ft5/8AJqfjb62P/pdBX5D1+lcMf7tP/F+iPgs+/wB4j6f5hRRRX2J8yFFFFAHp37Mf/Jwvw8/7Dlr/AOjBX7VjtX4qfsx/8nC/Dz/sOWv/AKMFftWO1fmfE3+8x9P1Pu8g/gy9f0HUUUV8gfUBRRRQAUUUUAFFFFAHhH7Znwkf4ufAnW7K0hM2r6XjVbBVGWaSIHcgA6lozIoHqy+lfj3X78kbh9a/Ir9tf4FSfBj4u3dzZW+zw3r7Pe2DIuEiYnMsPttZsgf3XX3r7rhrGqLlhZvfVfqj4/PMK3avH0f6Hz3RRRX6CfGBRRRQAUUUUAFdf8Mviv4p+EHiOPW/Cuqy6ZeDAkRfminT+5Ih4Zfr06gg81yFFZVKUKsXCorpmkJSpyUouzR+qP7Pf7evhH4rJb6R4oaHwj4nfCBJ5MWd03/TOQ/dJ/uPzyAC1fU4bIyCDX4D19A/Av8AbU8f/BX7Pp73I8T+G49q/wBl6lIxaJB2hl5aPjgA7lH92vhcfw5a9TCP5P8ARn1uDztq0MQvn/mfrwKP1rwv4K/tg/Dv41+RaWOpjRtekwP7I1UiKVm9I2ztk9gp3Y5KivdAciviKtGpQlyVItPzPrKVanWjzU3dDqKKKyNgopKWgAooooAKKKKACiiigAooooAKKKKACiiigAooooAKKKKACiiigAooooAKKKKACm7qUjNZ+u61Z+G9Fv8AVdQnW2sLGB7m4mfokaKWZj9ACaaV3ZEtqKuz4M/4Kb/FzdN4f+HVjPwn/E11IKe/KwIf/IjEH1Q18EV13xa+IV58VviR4h8WX24S6pdvMkbHJii+7FH/AMBQKv4VyNfsmWYVYPCwp9d36s/L8diPrGIlPp09Aooor1jzgoop8MMlzMkUSNLLIwVEQEsxJwAAOpqW+VczKiubQ+5P+CZHwp+3674g+IF5DmGxX+y7BmHBlcBpmHuqbF+kjV+iYFeZ/s6/C5Pg58HvDfhgoFvbe3Et6y87rmT55ee4DMVB9FFemZ4r8YzLFfXMTOr02Xoj9QwGH+r4eMOvX1FooorzT0QooooAKKKKAPhP/gpv8J/t+haB8QrODM9g/wDZt+yjkwuS0LH2V9y/WUV+eFfuZ8VvANn8Ufh14g8K3wAg1S0e3DkZ8t8ZjkHurhWHuor8QNb0e88O6zf6VqEJt7+xuJLW4hbrHIjFWU/Qgiv0rhvF+1oOhJ6x/JnwWd4f2dZVVtL8ylRRRX2J8yFFFFAHSfDfxxffDPx5oXinTSftmlXaXKpnAkUH50J9GUsp9mNfuB4Y8RWPi3w5pet6dL59hqNtHd28g/ijdQyn8iK/Buv0y/4Jt/Fz/hKPhlqHgq9n3X/h2bfbK5+ZrSUlgB3O2TePYMg9K+K4lwntKUcTFax0fo/+CfVZHieSo6Mtnt6n2TRSClr85PuQooooAKKKKACiiigAooooAKKKKAPwEooor97PxwKKKKACiiigD9C/+CV//IC+If8A18WX/oM1fdzda+Ef+CV//IC+If8A18WX/oM1fdzda/Hs5/3+p6r8kfpmVf7nD+uoo6UtIOlLXinrhRRRQAUUUUAFFFFABRRRQAUUUUAFFFFABRRRQAUUUUAFFFFAH54f8FUP+Q98PP8Ar3vf/Qoa+E6+7P8Agqh/yHvh5/173v8A6FDXwnX65kf+4U/n+Z+aZt/vc/l+QUUUV7544UUUUAaPh7/kP6Z/19Rf+hiv3oT7i/SvwX8Pf8h/TP8Ar6i/9DFfvQn3F+lfnnFP8Sn8/wBD7Xh/4Z/IdRRRXw59cFFFFABRRRQAUUUUAFFFFAH5Aft3f8nW+OPrY/8ApDb14HXvn7d3/J1vjj62P/pDb14HX7Rln+50f8K/I/Kcb/vM/V/mFFFFemcQUUUUAFFFFABRRX3f+wr+x+uqLY/ErxvZB7TPm6NpdymRL/duZFP8P9xSOfvdNufOx+NpYGk6lT5LuzuwmFni6ihH/hjC/ZT/AGC5/HNtZ+LviJHNY6FIBLaaKCY5rxOoeUjmOM9gMMw5+UYz+iugaBpvhfSLXS9IsbfTdPtkEcNraxiOONfQKOBWiqgDijsa/Jsbj62OnzVXp0XRH6LhMFSwkOWC16sfRRRXnHoBRRRQAUUUUAFFFFAHgn7UH7KuhftB+HpJY0h0vxfax/6BqoX72MkQzY5aMk9eqk5HcN+SnirwtqngnxHqGha3ZyafqthMYLi3lHKMP5gjBBHBBBHBr95BXxf/AMFDf2eYvF3hA/EXRbUDW9FjxqSxrzc2Y/jPqYuuf7hbJ+UCvrcjzWWHqLD1X7r28n/kfMZtlyqwdamveW/mj81qKKK/TT4MKKKKYBTo5HhkWSNmR1IZWU4II6EGm0VLXMrMrbU/ab9mv4p/8Lh+C3hvxJK4fUZLf7PfAYyLmM7JDjtuK7wPRhXqe6vz7/4Je/EQpdeMPA88h2uqaxaR54BGIpj+OYPyNfoJtr8YzLDfVcVOktr3Xo9T9RwFf6xh4ze/UdRRRXmnoBRRRQAUUUUAFFFFABSHpS0h6UAfPv7ef/Jqfjb62P8A6XQV+Q9frx+3n/yan42+tj/6XQV+Q9fpXDH+7T/xfoj4LPv94j6f5hRRRX2J8yFFFFAHp37Mf/Jwvw8/7Dlr/wCjBX7VjtX4qfsx/wDJwvw8/wCw5a/+jBX7VjtX5nxN/vMfT9T7vIP4MvX9B1FFFfIH1AUUUUAFFFFABRRRQAleX/tC/BHTfj18NtQ8OXxWC8x5+n3hXJtrlQdj/wC6clWHdWPfBHp/FLV06kqU1Ug7NGVSnGrBwmrpn4PeMfB+r+AfE2peHtds3sNW0+YwzwSdiOhB7qRggjgggjg1jV+r/wC2L+ydbfHjQDrmhRRW3jjT4sQOxCLfRDnyZD2PXYx6E4PByPyq1XSr3QtTutO1G1lsb+1kaGe2nQpJE6nDKynkEGv1zK8yhj6Wukluv66H5tj8DPCVLfZezKtFFFe4eUFFFFABRRRQAUUUUAKCVIIJBFfRnwU/bo+Inwm+z2N9df8ACX6BHhfsWqSEzRr6Rz8svoA25QOgFfOVFcmIwlHFx5a0U0dNHEVMPLmpysz9gPgt+2d8OfjOILODUf7A1+TA/srVysTu3pE+dknsAd3qor3jIbpzX4D1778FP21fiL8G/Isvt/8Awk2gR4X+y9WcvsX0il+8nHQcqP7tfE43htq88LL5P9H/AJn1OFz3aOIXzX+R+vf4U4Cvnv4Kftr/AA7+Mf2ey+3f8I14gkwv9maqwTzG9Ipfuyc9Bwx/u19BqQRwa+LrUKuHlyVItPzPqqVenXjzU5XQ6iiisTcKKKKACiiigAooooAKKKKACiiigAooooAKKKKACiiigAooooAKKKKAGjk18jf8FG/i1/whnwlt/CVnPs1LxNMY5QjYZbSMhpDx03MY056gv6GvrksADX44ftf/ABb/AOFw/HTXdRtpvO0jTm/szTipyphiJBcezuXcH0YelfQZHhPrWLTl8MdX+n4nh5vifYYZxW8tP8zxWiiiv1o/OAooopgFfQ37C3wp/wCFm/HzSri4hMuleHh/a1zkfKXQgQrnpkyFWx3CNXzzX6n/APBO74U/8IL8FP8AhILuHy9T8TzfbCWGGFsmVgU+xy8g9pRXgZ5ivquEklvLRfPf8D2cqw/t8RG+y1Z9VgcUtFFfkZ+lBRRRQAUUUUAFFFFADRzX5Y/8FFPhV/whHxoj8S2sWzTfE8H2g4GAt1HhJgPqDG+e5dq/U7pXz3+3H8KD8UPgLq7WsPm6toZ/tW0x1IjB81ffMZfA7sFr2MoxX1TFxk3o9H8zyczw/wBYw0kt1qj8iqKKK/Yj8zCiiimIK9f/AGUfiz/wpv44aBrU8xh0q5k/s/UucL9nlIBZvZG2Sf8AAK8gornxFGOIpSpT2asb0ajo1I1I7o/flTkA0pPFeCfsX/Fz/hbPwJ0ae5n83V9JH9l3u5sszRgbHPc7oyhJ9d3pXvOa/Eq9KVCpKnPdOx+q0aqrU41I7MfRRRWJuFFFFABRRRQAUUUUAFFFFAH4CUUUV+9n44FFFFABRRRQB+hf/BK//kBfEP8A6+LL/wBBmr7ubrXwj/wSv/5AXxD/AOviy/8AQZq+7m61+PZz/v8AU9V+SP0zKv8Ac4f11FHSlpB0pa8U9cKKKKACiiigAooooAKKKKACiiigAooooAKKKKACiiigAooooA/PD/gqh/yHvh5/173v/oUNfCdfdn/BVD/kPfDz/r3vf/Qoa+E6/XMj/wBwp/P8z80zb/e5/L8gooor3zxwooooA0fD3/If0z/r6i/9DFfvQn3F+lfgv4e/5D+mf9fUX/oYr96E+4v0r884p/iU/n+h9rw/8M/kOooor4c+uCiiigAooooAKKKKACiiigD8gP27v+TrfHH1sf8A0ht68Dr3z9u7/k63xx9bH/0ht68Dr9oyz/c6P+FfkflON/3mfq/zCiiivTOIKKKKACiiprKzn1G8gtLWF7i5nkWKKKNdzO7HCqB3JJAqW1FXZSXNoj379jL9nU/Hb4jC41SFj4S0QpcagSPluHz+7twf9rBLeiqehIr9b7a3jtII4YUWOONQqoowFA4AA7CvMv2bfg3bfA74SaP4bVE/tDZ9q1KZDnzbpwDIc9wMBB/sotep1+P5rj3jsQ5X91aL/P5n6VluDWFopP4nuOooorxj1wooooAKKKKACiiigAooooATFVb+yh1GyntLmFLi2njaOWKRdyupGCpB6gg4q1S0J21RLV1Zn4j/AB/+F8nwd+L3iTwsVcWlpcl7N35L2zjfEc9ztYAn1Brzyvvf/gqH8PFjuPCHjmCPBkD6PdvjjIzLD+P+v/IV8EV+y5VifreEhUe+z9Ufl+PofVsTKC26ejCiiivWPOCiiigD2v8AY08aN4H/AGj/AAbdGQpb310dMmXOAwnUxqD7B2Rv+A1+xuO9fgno2q3GhaxY6latsurOdLiJvR0YMp/MCv3f0TVIdb0ex1C3O63u4EnjPqrKGH6Gvzjiajy1oVV1Vvu/4c+3yGpenOm+juXxS0UV8WfWBRRRQAUUUUAFFFFABSHpS0h6UAfPv7ef/Jqfjb62P/pdBX5D1+vH7ef/ACan42+tj/6XQV+Q9fpXDH+7T/xfoj4LPv8AeI+n+YUUUV9ifMhRRRQB6d+zH/ycL8PP+w5a/wDowV+1Y7V+Kn7Mf/Jwvw8/7Dlr/wCjBX7VjtX5nxN/vMfT9T7vIP4MvX9B1FFFfIH1AUUUUAFFFFABRRRQAUUUlAABXzR+1Z+x1pPx6tJNb0YQaN42hjwl2RiK9UD5Y58d+gDgEgcHIAA+lxxQDmt6Fephqiq0nZo561CniIOFRXR+EHjHwVrnw+8RXeheItNn0nVbVtsltcLg+xB6Mp7MMg9jWJX7U/HH9nvwh8fPD/2DxFY7byFT9j1S2AW5tT/stjlT3Q5B9MgEfmB+0B+yj4z+AN7JPf251fw2z7YNbtEJiPoJV5MTex4PYmv0/Lc6o4xKFT3Z9uj9P8j4HHZVVwrcoax/rc8Vooor6Q8IKKKKYBRRRQAUUUUAFFFFABX0J8DP22viB8Gjb2FxdHxV4bjIB03U5CXjX0hm5ZOgwDuUdl5zXz3RXJiMLRxUeStFNHTRr1KEuenKzP2T+Bn7VHgP47W6Q6PqIsNd2bpdFvyI7lcDJKc4kUc8qTgYyF6V7P1r8CrW6msbmK4tppLe4iYPHLExV0YHIII5BHrX2b+zv/wUR1nwo1vonxJWXXtI4SPWoVzewD/poOkq9OeH6n5zxXwOYcPTo3qYZ8y7dfl3PsMFnUZ2hX0ffofpPnNLWD4S8Z6N470O11nQNTttW0u6XdFc2rhlPqD6EdCDgg8EA1vZxXxrTi7Nan06kpK62FooooLCiiigAooooAKKKKACiiigAooooAKKKKACiiigAooooA8N/bF+Ln/Cn/gZrd9bTeTrOpL/AGZp2DhhLKCC4/3EDuPdQO9fjtX1p/wUZ+Lf/CafF6DwrZz79M8MxeXIEbKtdyANIf8AgKhF9iH9a+S6/Vchwn1bCqclrPX5dD85zjE+3xDito6f5hRRRX0x4QUUUUAdd8Jvh/dfFT4k+HPClnuEuqXiQu6DJji+9LJ/wFA7f8Br9vdG0m00DSbLTbGFbays4Ut4IUHyxxooVVHsAAK+Af8AgmN8Khd6t4h+IV7DlLUf2Xp7MOPMYB5mHuF8tc/7bCv0MxX5bxDivbYn2UXpD83uff5Jh/ZUPaPeX5DqKKK+WPpAooooAKKKKACiiigAqOSNZY2R1DKwIKkZBFSUUBufij+0l8LW+Dvxn8SeG1iMdhHcG4sDzg20nzx4J67QdhPqhrzKv0U/4Kb/AAp/tLw1oHxAs4cz6bJ/Zt+yrkmCQlomJ7BZNy/WYV+ddfsWU4r63hISe60fqj8wzDD/AFfEyj03XzCiiivZPLCiiigD6s/4J2fFv/hBPjG/hq8n8vSvFEQt1DH5Vu0y0J/EGRPcuvpX6m9K/BHSNWutB1Wy1Owna2vrOdLm3mT70ciMGVh7ggGv25+DXxFtfi18MfDviy02qupWiySxociKYfLLH/wF1Zfwr834kwns6scRHaWj9V/wD7nI8Tz03Rl01XodvRRRXxh9UFFFFABRRRQAUUUUAFFFFAH4CUUUV+9n44FFFFABRRRQB+hf/BK//kBfEP8A6+LL/wBBmr7ubrXwj/wSv/5AXxD/AOviy/8AQZq+7m61+PZz/v8AU9V+SP0zKv8Ac4f11FHSlpB0pa8U9cKKKKACiiigAooooAKKKKACiiigAooooAKKKKACiiigAooooA/PD/gqh/yHvh5/173v/oUNfCdfdn/BVD/kPfDz/r3vf/Qoa+E6/XMj/wBwp/P8z80zb/e5/L8gooor3zxwooooA0fD3/If0z/r6i/9DFfvQn3F+lfgv4e/5D+mf9fUX/oYr96E+4v0r884p/iU/n+h9rw/8M/kOooor4c+uCiiigAooooAKKKKACiiigD8gP27v+TrfHH1sf8A0ht68Dr3z9u7/k63xx9bH/0ht68Dr9oyz/c6P+FfkflON/3mfq/zCiiivTOIKKKKACvqT/gnp8Jx4++Ng168g83S/DEQvTuXKm6YlYAfcYeQH1iFfLdfq/8A8E+vhuvgf4AWOpyxBNQ8RzvqUjEfMIvuQrnuNq7x/wBdDXzmfYp4fCOMd5af5/ge3lOH9viVfaOp9N0tFFfk5+kBRRRQAUUUUAFFFFABRRRQAUUUUAFFFFAHgX7cng9fF/7NXisKge40xI9ThJ/h8pwXP/fsyD8a/IGv3b8c+H08W+C9e0SQAx6lYT2jBhkESRsh4P1r8JnRo3ZHUq6nBVhgg1+icL1b0qlJ9Hf7/wDhj4jPqdqsJ91+Q2iiivtz5MKKKKACv2m/Zd13/hI/2evh/eF/MYaPb27MTklol8ok++UNfizX63/sBakb/wDZf8Lxs+9rWW7gJ3ZI/wBJkYA+mAw49MV8ZxPC+HhPs/zR9PkMrVpR7o+jKKKK/Nz7wKKKKACiiigAooooAKQ9KWkPSgD59/bz/wCTU/G31sf/AEugr8h6/Xj9vP8A5NT8bfWx/wDS6CvyHr9K4Y/3af8Ai/RHwWff7xH0/wAwooor7E+ZCiiigD079mP/AJOF+Hn/AGHLX/0YK/asdq/FT9mP/k4X4ef9hy1/9GCv2rHavzPib/eY+n6n3eQfwZev6DqKKK+QPqAooooAKKKKACiiigAooooAKKKKAEAxVS+sLbVLOa1vIIrq3mQxyQTIHR1PBDKeCD6GreaWi9tUJq+58S/Hz/gnLo3id7nWPhvPH4e1Nsu2j3JP2KU9/LYAtEevHK9AAo5r4E+IHw28T/C3XX0fxTot1ot+uSqXC/LIP7yOMq6+6kiv3Tx7Vz3jTwH4f+ImhzaP4l0e11nTpfvQXcYYA/3lPVWHZgQR2NfUYDP6+GtCr78fx+//ADPnsXk9GveVP3ZfgfhPRX318a/+CaJBuNS+Geq+rf2Jqsn6RT/oA4+r18TeN/h74l+G+sNpfifRL3Q74ZxHdxFQ4HG5G6Ov+0pI96++wmZYbGq9OWvbqfHYnA18K7Tjp36HPUUUV6p54UUUUAFFFFABRRRQAUUUUAekfBP4/eL/AIC+IhqXhq/ItZWH2vS7glra7UdnXs3owww9cEg/qh+z5+0z4U/aE0TztJl+wa5boGvdGuHBmg7Fl6eZHngOB3GQpOK/Getjwj4v1nwJ4istd0DUZ9L1azcSQ3MDYZT6HsVI4KnIIJBBFfOZnk1LHRc4e7Pv39T28BmdTCPllrHt/kfvF06UdPpXzn+yh+1rpn7QOiDTdS8jTPG1nHm6sVOEuEH/AC2hyc49V5Kn1BBP0Z0r8ur0KmGqOlVVmj9Ao1oYiCqU3dMWiiisDoCiiigAooooAKKKKACiiigAooooAKKKKAGkVxnxf+Ilp8J/hp4h8WXu0x6ZatKkbnAllPyxR/8AAnZV/Gu0/rXwB/wU3+LuToHw5sZ+41TUVU/VYEP/AJEYj/cPpXoZfhXi8TCl06+nU8/HYhYahKfXp6nwhrWsXfiHWL7VNQma5v76eS5uJn6ySOxZmPuSSap0UV+0RioRUYn5e25O7CiiirICpIIJLqeOGFGllkYIiIMlmJwAB61HX0V+wl8Kv+FlfHvTLu5h8zSfDy/2rcFh8pkUgQLn18wq2O4jauTF144ahOtLojpw1J16saa6s/Sn9n34Xp8H/hD4b8L7VFza2oe7ZTndcud8pz3G9mA9gK9GoAFGea/Eak3Vm5y3ep+rU4KnBQjsh1FFFSaBRRRQAUUUUAFFFFABRRRQByXxQ8B2fxO+Huv+Fr7At9VtJLfey58tyPkkA9VYKw9wK/EDXtEvPDWt6hpGowm31CwuJLW4iPVJEYqw/Ag1+9Vflt/wUW+E/wDwhXxgh8U2kOzTPE8XmvtGFW6jAWUfipjfPcs/pX2XDeL9nWlQk9Jar1X/AAD5XPMPz01WW639D5Pooor9JPhgooooAK++v+CY/wAWiH8QfDq+n451bTVc/wC6k6DP/bNgB/tn1r4Frsfg/wDEW7+E/wATPD3iyz3F9NulkljU4MsJ+WWP/gSFh+NeTmeEWLws6fXdeqPRwOIeHxEZ9OvofuRup1UNG1a017SbLUrGZbmyvIUuIJk+7JG6hlYexBBq8Bivxtqzsz9QTUldC0UUUigooooAKKKKACiiigD8BKKKK/ez8cCiiigAooooA/Qv/glf/wAgL4h/9fFl/wCgzV93N1r4R/4JX/8AIC+IX/XxZf8AoM1fdzda/Hs5/wB/qeq/JH6ZlX+5w/rqKOlLSDpS14p64UUUUAFFFFABRRRQAUUUUAFFFFABRRRQAUUUUAFFFFABRRRQB+eH/BVD/kPfDz/r3vf/AEKGvhOvuz/gqh/yHvh5/wBe97/6FDXwnX65kf8AuFP5/mz80zb/AHufy/IKKKK988cKKKKANHw9/wAh/TP+vqL/ANDFfvQn3F+lfgv4e/5D+mf9fUX/AKGK/ehPuL9BX55xT/Ep/P8AQ+14f+GfyHUUUV8OfXBRRRQAUUUUAFFFFABRRRQB+QH7d3/J1vjj62P/AKQ29eB175+3d/ydb44+tj/6Q29eB1+0ZZ/udH/CvyPynG/7zP1f5hRRRXpnEFFFFAy9oWjXPiLXNP0qzTfeX1xHawr6u7BVH5kV+63hbQLXwp4a0nRbJQlnptpFZwKBjCRoEUfkBX5EfsX+FF8X/tL+CLeSLzILS5fUZDjITyI2kQ/99qg+pFfsZ0r844nrXrQpLor/AH/8MfbZDStTnU7u33DqKKK+LPrAooooAKKKKACiiigAooooAKKKKACiiigBjjKn6V+GXxZ0ldA+KnjPS0AVLLWr22AHQBJ3X+lfuc1fjB+1lp50z9o/4gQkMN2pvN8/X94A/wCXzce1fY8MStXnHuv1PlM/j+6hLzPJaKKK/Sj4cKKKKACv1P8A+Cbdw9x+zsyMRth1i5ROO22Nv5sa/LCv06/4JiSM/wAB9eVmJC+I5woJ6D7Nanj8Sa+U4kX+x3/vL9T6LI3/ALV8mfYNFFFfl5+ghRRRQAUUUUAFFFFABSHpS0h6UAfPv7ef/Jqfjb62P/pdBX5D1+vH7ef/ACan42+tj/6XQV+Q9fpXDH+7T/xfoj4LPv8AeI+n+YUUUV9ifMhRRRQB6d+zH/ycL8PP+w5a/wDowV+1Y7V+Kn7Mf/Jwvw8/7Dlr/wCjBX7VjtX5nxN/vMfT9T7vIP4MvX9B1FFFfIH1AUUUUAFFFFABRRRQAUUUUAFFFFABRRRQAUUUUAN7Vz/i/wAC+H/iDo0uk+I9HtNZ02Tk295EHUHsy55Vh2YYI7GuhHIoIpqTi7xdmRKKkrSVz4R+Mv8AwTP0+/8AP1H4b6udMm5YaNqjNJCfZJ+XX6OHyf4hXxJ8R/hF4x+EeqCw8WaBd6NMx/dySqGhl/3JVJR/wJx3r9yKzdd8P6Z4p0yfTtY0+11TT512y2t5CssUg9CrAg19NguIMTh7Rq+/H8fv/wAzwMVk1Gt71P3X+B+DFFfpL8Zv+CbPhvxGLnUfh/qDeGdQb5hpl4WmsnPorcvHn/gYHQKK+Evin8FPGXwZ1f7B4s0S403ccQ3QG+2uP+uco+VuOcZyO4Ffd4PNsLjNISs+z3PkcVl+IwvxR07rY4eiiivZPMCiiigAooooAKKKKANLw54j1PwlrtjrOjX02m6rZSia3uoG2vGw7j+RB4IJByDX64/so/tL2H7Q3gzfP5Vl4r09VTU7BTwT0E0YPOxsdP4TkHPBP4+V2fwi+KmtfBjx7pninQpcXNo+JbdmIjuYTjfE/qrD8iARyBXz+b5bHHUuaPxrZ/oezl2OlhKln8L3/wAz9xgcmlFcr8NfiFpPxS8E6V4p0Sfz9O1GESpn70bdHjYdmVgVI9Qa6nFfksouEnGSs0fo8ZKaUo7MdRSClpFhRRRQAUUUUAFFFFABRRRQAUUUlAFDWNVtNB0m91O+mW2srOF7ied/uxxopZmPsACa/Ef4w/Ea7+LXxN8Q+K7vcraldtJFExyYoR8sUf8AwFFUfhX6I/8ABRX4uf8ACD/CGPwpZzbNT8TyGF9p+ZLSMhpT7biUTnqGf0r8u6/Q+GsJywliZLV6L0/4f8j4fPMTzTjQj01fqFFFFfcHygUUUUAFfqn/AME8/hR/wgXwSTX7uExap4nl+2sWXDC2XKwL9CN0gPpKK/N74P8Aw7ufiv8AE7w54Utt6nU7xIpZEGTHCPmlf/gMau34V+3ml6bbaNplpYWcK21paxJBDCn3Y0UAKo9gABXwvE2LtGOGj11fp0Prciw/NKVd9NEXaKKK/Pj7YKKKKACiiigAooooAKKKKACiiigBvSvAP23PhWPil8BdaW3h83VtEH9rWe0fMTGD5ijud0ZcAd22+le/k0yRBIrKwypGCD0rahVlQqRqR3TuYVqarU5U5bNH4E0V6f8AtK/Cw/B740eJPDkcZTT0uPtNgccG2l+eMD12g7CfVDXmFft1CrGvTjVjs1c/KatN0puEt0FFFFbmIUUUUhn6j/8ABOv4tf8ACc/B+TwveTbtU8Lyi3UE/M1pJloT+BDpx0CL619ZGvx6/Yy+LJ+Evx20We4m8rR9Xb+yr8M2FCSkBHPYbZAhJ/u7vWv2F61+SZ3hPquLdvhlqv1/E/R8pxP1jDpPeOg6iiivAPbCiiigAooooAKKKKAPwEooor97PxwKKKKACiiigD9Cv+CV/wDyBPiD/wBfNl/6DNX3eetfAf8AwStuHeP4lwFv3aNpzquBwT9qBP8A46v5V9+etfj+daY+r8vyR+mZVrhIDqKQdKWvEPXCiiigAooooAKKKKACiiigAooooAKKKKACiiigAooooAKKKKAPzw/4Kn/8h74ef9e97/6FDXwnX3F/wVKunfxp4FtyB5cdhcyD1y0iA/8AoIr4dr9dyPTAU/n+Z+aZp/vcwooor3jxwooooA0fD3/If0z/AK+ov/QxX7zx/dX6V+EXgi2S88aaBBJkxy6hbo2ODgyKDX7uRfcWvzzin46S8n+h9rkHwz+RJRRRXw59cFFFFABRRRQAUUUUAFFFFAH5Aft3f8nW+OPrY/8ApDb14HXvn7d3/J1vjj62P/pDb14HX7Rln+50f8K/I/Kcb/vM/V/mFFFFemcQUUUUAfYf/BMfQBffGfX9VdQy2GjPGuR915Jo8H/vlHH41+mzV8D/APBLHStlr8RNTYZEkljbI2Om0Tswz/wJfy96++Bya/I89nzY+a7WX4H6RlEOTCR8x1FFFeAe2FFFFABRRRQAUUUUAFFFFABRRRQAUUUUAMPNfj9+3JbLa/tUeOo0JIMlo/zerWcDH9TX7BdK/I79v22SD9qPxS6DDTQ2buc9T9ljX+Sivq+G3/tjX91/mj5vPV/syfmfO9FFFfqB8AFFFFABX6c/8Ewf+SE+IP8AsZZ//SW1r8xq/Tn/AIJg/wDJCfEH/Yyz/wDpLa18nxH/ALl/28v1PoMk/wB6Xoz7Cooor8wP0MKKKKACiiigAooooAKQ9KWkPSgD59/bz/5NT8bfWx/9LoK/Iev14/bz/wCTU/G31sf/AEugr8h6/SuGP92n/i/RHwWff7xH0/zCiiivsT5kKKKKAPTv2Y/+Thfh5/2HLX/0YK/asdq/FT9mP/k4X4ef9hy1/wDRgr9qx2r8z4m/3mPp+p93kH8GXr+g6iiivkD6gKKKKACiiigAooooAKKKKACiiigAooooAKKKKACiiigAooooAQ9RWZ4g8OaZ4r0m50zV7C21PT7ldk1rdxCSOQehU8GtSk/Gmm07olpNWZ8IfHr/AIJvWeoC51j4YXIsLnlzoF/ITC/tDKclD/svkZP3lFfBnivwhrXgXXbnRfEGmXOkapbHEtrdxlHHoR6g9QRwRyCa/eH8a87+MPwK8I/HPQDpfinTVndAfs1/DhLq1Y943wce6nKnAyDX1eX5/Ww1qdf3o9+q/wAz5vG5NTrXnR0l26H4lUV7b+0b+yn4p/Z71Uy3SnWPDE77bXWbeMhM9klXny39skHsTyB4lX6Nh8RTxMFUpO6Z8TVozoTcKiswooorpMAooooAKKKKAPsf/gnR8dz4P8cT/D7Vrnbo+vt5lgZG+WG9A+6PTzFGP95EA6mv0yFfghpeqXeianZ6jYTva31nMlxbzxnDRyIwZWHuCAa/bT4IfEm3+Lnwr8OeK4NinULVWnjTpHOuUlQewdWA9gK/NOI8EqNVYiC0lv6/8E+6yTFOpTdGW8dvQ72iiivjz6kKKKKACiiigAooooAKKKKAG9qCcCkzxXiv7XXxbPwc+B+u6pbz+Tq96v8AZunENhhPKCN490QO/wDwD3rSjTlXqRpw3bsZVakaNN1JbI/OH9sn4sn4ufHfXLy3m83SNLb+ytPwcqY4mIZxjqHkLsD6FfSvD6KK/bcNRjhqMaUdkrH5RXqyrVJVJbthRRRXUYBRRUlvby3lxFBBG000rBEjQZZmJwAB3JNS3yrmZUVzOx92/wDBMb4U/aNQ8RfEK7hBSAf2Tp7MP4zh52HpgeWoP+049a/QgDFedfAH4ZRfCD4SeG/CqIBcWdqGu3XB33L/ADzNnuN7MB7ADtXo2eK/F8xxX1zFTq9Nl6I/UcBh/q1CMOvX1Fooorzj0AooooAKKKKACiiigAooooAKKKKACkpaSgD4b/4KbfCk6p4W0Hx/ZwZn0qT+z791HP2eQ5iY+yyZX6zV+dNful8SfBFl8SfAWu+GNQA+y6raSWzNjJjLD5XHurYYe4Ffh94i0C98K+INS0XUovI1DT7mS0uIj/DIjFWH5g1+k8N4v2lF4eW8dvR/8E+DzzD+zqqstpfmZ1FFFfZHzAUUUUAFfst+yZ8Wh8ZPgfoGsTz+dq1qn9n6lk5b7REACze7rsk/4HX4019g/wDBN34s/wDCK/E++8F3s22w8Rw77YMeEu4gWAHYbo94PqVQV8vn+E+sYZ1Ir3oa/Lqe/k2J9hX5HtLT/I/Tqiiivyw/RAooooAKKKKACiiigD8Edasxp2sX9qqsiwXEkQV+oCsRg+/FUq634u6edJ+K/jSyIYG11u9gwxBPyzuOSOO1clX7vSl7SCkuqPx+ceWTj2CiiitCAooooA+4P+CW2oLF418c2Py7ptPt5hzzhJGHA9P3g/Sv0Z6mvy5/4Jp6t9g+P9/as3y32h3EYXPVllhcH8lb86/UevyXP4uOOk+6X5H6Lk0r4VLs2LRRRXzx7wUUUUAFFFFABRRRQAUUUUAFFFFABRRRQAUUUUAFFFFABRRRQB+Yv/BTq9WT42+H7QAEw6DG7MGzy1xPxjt93P418fV9Lf8ABQzV/wC0/wBpnVrfdu/s+xtLbHpmMS4/8i5/Gvmmv2PKIcmBpLy/PU/L8xlzYqb8wooor2DzAooooA6r4UWgv/ij4OtWLBZ9Zs4iV64M6Dj86/c5Ogr8UP2a9ObVP2gfh3Cu7K67ZzfLzxHKrn/0Gv2vA6V+b8TyvXhHyf5n3GQL93N+Y+iiivjD6sKKKKACiiigAooooAKKKKAPyA/bu/5Ot8cfWx/9IbevA698/bu/5Ot8cfWx/wDSG3rwOv2jLP8Ac6P+FfkflON/3mfq/wAwooor0ziCiiigD9Kf+CXtiI/hN4rvNmDNrhh3567LeI4x7b/1r7RHWvkH/gmNbyQ/AbWncbRL4iuHQ56j7NbL/NT+VfX9fi+aS5sbVfmfqGXK2Fp+gUUUV5h6YUUUUAFFFFABRRRQAUUUUAFFFFABRRRQA0da/JP/AIKBf8nQ+I/+vaz/APSdK/Wwda/JP/goF/ydD4j/AOvaz/8ASdK+p4b/AN9f+F/ofO55/uq9UfOVFFFfqR+fBRRRQAV+nP8AwTB/5IT4g/7GWf8A9JbWvzGr9Of+CYP/ACQnxB/2Ms//AKS2tfJ8R/7l/wBvL9T6DJP97Xoz7Cooor8wP0MKKKKACiiigAooooAKQ9KWkPSgD59/bz/5NT8bfWx/9LoK/Iev14/bz/5NT8bfWx/9LoK/Iev0rhj/AHaf+L9EfBZ9/vEfT/MKKKK+xPmQooooA9O/Zj/5OF+Hn/Yctf8A0YK/asdq/FT9mP8A5OF+Hn/Yctf/AEYK/asdq/M+Jv8AeY+n6n3eQfwZev6DqKKK+QPqAooooAKKKKACiiigAooooAKKKKACiiigAooooAKKKKACiiigAooooAKKKKAMvxD4f03xVo13pOr2MOo6bdxmOe1uUDxyKexBr8qP2uv2SL74B6wda0YS33ge+m2wTMd0ljIckQynuOu1++MHnr+tOMdaxfFvhXS/G/hvUdC1qyTUNLv4Wgnt5VyGU/yI4II5BAI5Fetl2Y1MBV5o6xe6/rqeXjsDDGU7P4lsz8IKK9N/aI+CeofAX4nah4bui89gf9I068Yf8fFsxO0/7wwVb3U9sV5lX69QrQxFNVKbumfm1WnKlNwkrNBRRRW5iFFFFABX6Ef8EvviMZ9J8WeB7iTJtpE1W0Unna+I5gPYFYj9XP4/nvXvv7DPjFvB/wC0r4XzIY7bVfN0ycD+ISISg/7+rEfwrxM4oLEYOa6pXXy1PVy2t7HFQffT7z9fqKQdKWvx8/TgooooAKKKKACiiigAooooAbxivy//AOCjnxb/AOEx+LFp4Qspt+m+GYdswU8NdygM/sdqCNfY7xX6I/Fjx/Z/Cv4c+IfFl9tMGl2jziNjjzZOkcefVnKqPdq/EPXdavPEmtahq+ozm51C/uJLq4mbq8jsWZvxJNfY8N4T2lZ4iS0jovV/8A+WzzE8lNUI7y39CjRRRX6UfChRRRQAV67+yrP4P0v406JrXjfVodJ0TRydQDzI7iWdMeSgCqTw5D9MYQjuK8iornxFL29OVO9rq2hvSqeymp2vY/YkftsfBTH/ACPdp/4DXH/xuj/htj4Kf9D3af8AgNcf/G6/HaivlP8AVnD/AM8vw/yPof7erfyr8T9if+G2Pgp/0Pdp/wCA1x/8bo/4bY+Cn/Q92n/gNcf/ABuvx2oo/wBWcP8Azy/D/If9vV/5V+J+xP8Aw2x8FP8Aoe7T/wABrj/43R/w2x8FP+h7tP8AwGuP/jdfjtRR/qzh/wCeX4f5B/b1f+VfifsT/wANsfBT/oe7T/wGuP8A43R/w2x8FP8Aoe7T/wABrj/43X47UUf6s4f+eX4f5B/b1f8AlX4n7E/8NsfBT/oe7T/wGuP/AI3R/wANsfBT/oe7T/wGuP8A43X47UUf6s4f+eX4f5B/b1f+VfifsT/w2x8FP+h7tP8AwGuP/jdH/DbHwU/6Hu0/8Brj/wCN1+O1FH+rOH/nl+H+Qf29X/lX4n7E/wDDbHwU/wCh7tP/AAGuP/jdH/DbHwU/6Hu0/wDAa4/+N1+O1FH+rOH/AJ5fh/kH9vV/5V+J+xP/AA2x8FP+h7tP/Aa4/wDjdH/DbHwU/wCh7tP/AAGuP/jdfjtRR/qzh/55fh/kH9vV/wCVfifsR/w2x8FD/wAz3af+A1x/8br88v20dZ8D+LfjDL4n8C61b6vZavbpLerAkieVcr8jcMo4ZQjZHfdXglFehgckp4Cr7WnNt7a2OHF5pUxlP2c4oKKKK+jPECiiigArS8NeIL7wn4h0zW9Ml8jUNOuY7u3k/uyIwZfwyKzaKicFOLi9mXFuDTR+6Pw18c2XxM8BaF4n04j7Lqlqlwq5z5bEfMh91YFT7g105A/Gvhb/AIJk/Fn+0ND134eXkxaawY6pp6sc/uXIWZB6BZCre5lb0r7qyM1+K47DPCYidJ9Hp6dD9SwddYihGY6iiiuE7gooooAKKKKAPxf/AGtNGOhftIfEC2K7d+pvc4x/z1VZc/8Aj9eSV9Pf8FF/D/8AY/7SN3ebdo1bTLW8z67Q0H/tGvmGv2nLZ+0wdKS7I/KsbD2eJnHzYUUUV6RwhRRRQB7l+xL4gHhz9pzwTM7hIrmaazcEgbvNgkRR/wB9lPyr9h155r8JfAHiU+DPHfh3XwT/AMSrUre945/1cqv/AEr91YJknhjkjYOjqGVlOQQehr824mpcuIhU7q33f8Ofc5DUvSlDs/zJ6KKK+NPqgooooAKKKKACiiigAooooAKKKKACiiigAooooAKKKKAE6YpueDTqztd1eDQND1DU7ptltZ28lxKx7IilifyFNK7siJOybZ+Nn7VXiD/hJv2i/iBeht4XVpbUNnORDiEfpHXlNXNY1SfW9XvdRum3XN5O9xK3q7sWP6k1Tr9xw1P2VGEOyS/A/Jq8/aVJT7thRRRXSYBRRRQB71+wxo51j9qDwYCgaK2a5unyM42W0hU/99ba/X/FfmD/AMEzNAOo/HLV9TZcxadosu09xJJLEo/8dElfp9nmvyviKpz423ZL/M/Qckhy4W/dsdRRRXzB9EFFFFABRRRQAUUUUAFFFFAH5Aft3f8AJ1vjj62P/pDb14HXvn7d3/J1vjj62P8A6Q29eB1+0ZZ/udH/AAr8j8pxv+8z9X+YUUUV6ZxBRRRQM/Ur/gmt/wAm+XP/AGG7n/0XFX1ea+UP+Ca3/Jvlz/2G7n/0XFX1ea/FMy/3yr6s/Ucv/wB1p+g6iiivPPRCiiigAooooAKKKKACiiigAooooAKKKKAGjrX5J/8ABQL/AJOh8R/9e1n/AOk6V+tg61+Sf/BQL/k6HxH/ANe1n/6TpX1PDf8Avr/wv9D53PP91Xqj5yooor9SPz4KKKKACv05/wCCYP8AyQnxB/2Ms/8A6S2tfmNX6c/8Ewf+SE+IP+xln/8ASW1r5PiP/cv+3l+p9Bkn+9r0Z9hUUUV+YH6GFFFFABRRRQAUUUUAFIelLSHpQB8+/t5/8mp+NvrY/wDpdBX5D1+vH7ef/Jqfjb62P/pdBX5D1+lcMf7tP/F+iPgs+/3iPp/mFFFFfYnzIUUUUAenfsx/8nC/Dz/sOWv/AKMFftWO1fip+zH/AMnC/Dz/ALDlr/6MFftWO1fmfE3+8x9P1Pu8g/gy9f0HUUUV8gfUBRRRQAUUUUAFFFFABRRRQAUUUUAFFFFABRRRQAUUUUAFFFFABRRRQAUUUUAFFFJQB8t/8FAvg9F8QvgxP4gtYA2teFy18kgHzNa/8vCfQKBJ/wBs/c1+VNfvZqmmW+sabd2F3Es9rcxNDLE3R0YEMD9QTX4W+NvDcvgzxlr3h+c7ptKv57F29WjkZCf/AB2v0PhnEucJ0JP4dV6P/gnxGe0FGcay66fcYtFFFfcHyYUUUUAFbvgLXz4V8c+HdbDbDpupW16G9PLlV/8A2WsKisasVKDi+ppTfLNNH77qcqv0p9c94A1P+2vAvh7UN2/7Vp9vPuAIB3Rqc4PPeuhBr8MmuWTXY/XIPmimLRRRUlhRRRQAUUUUAFFFUdW1O10TTLvUL2ZLaztIXnnmkOFjRQWZj7AAmmld2RLdldnwn/wU2+Lnk2ug/Dqxm+eZhquohD/CCVgQ/U72I/2UPevz+rtfjP8AEi6+LvxQ8ReLLrcv9o3TPBE/WKBfliT6hFUH3Briq/ZMrwn1TCwp9d36s/L8fiPrOIlPp09Aooor1jzgooooAKKKKACiiigAooooAKKKKACiiigAooooAKKKKACiiigAooooAKKKKACiiigAooooAKKKKAPQfgJ8T5fg78W/DfipC32ezuQt2ijO+2f5JRjudjMR7gV+2FldwalaQXVvKs1vMiyRyxnKupGQQe4INfgdX6u/8E/vi1/wsX4HW2j3c/mar4ZcadIGPzG3xm3b6bcoP+uRr4TibCXUcVFbaP8AQ+uyLE8spUH11R9PUUUV+fn2oUUUUAFFFFAH58f8FSvCxTUPAniKNMiSO50+Z8dNpSSMZ990v5V8F1+r3/BQzwYfFX7OeoX0cZefQr231FcDnbkwv+AWUsf932r8oa/VOHqvtMEo/wAra/X9T87zmn7PFN91cKKKK+nPACiiigAr9oP2V/Gy/ED9n/wTqofzJ109LO4JOWMsH7lyfcmMn8RX4v1+iH/BMD4ipd+HPFPgi4lHn2VwuqWqM3LRyAJKAPRWRD9Za+S4joe1wqqLeL/B6f5H0eSVvZ4jkf2kfddFFFfmJ+gBRRRQAUUUUAFFFFABRRRQAUUUUAFFFFABRRRQAUUUUAN714T+2z41XwR+zb4vkVwtzqcK6VCpP3/PYI4/79mQ/hXu3Q1+e/8AwVB+Iom1Dwn4Gt5ARCraxdqDn5mzFD9CAJvwYV6mV0PrOLpw6Xu/lqebmFb2GGnLyt958HUUUV+zH5eFFFFMQUUUUDP0R/4Ja+GTB4W8deIWXIu7y3sEb08qNpGA/wC/6/kK+58civA/2GPBx8Hfs1+FRJH5dzqayanLx97zXJjP/foR176TX4vmdb2+MqT87fdofqOX0/ZYaEfIdRSUteYeiFFFFABRRRQAUUUUAFFFFAH5Aft3f8nW+OPrY/8ApDb14HXvn7d3/J1vjj62P/pDb14HX7Rln+50f8K/I/Kcb/vM/V/mFFFFemcQUUUUDP1K/wCCa3/Jvlz/ANhu5/8ARcVfV57V8of8E1v+TfLn/sN3P/ouKvq89q/FMy/3yp6s/Ucv/wB1p+g6iiivPPRCiiigAooooAKKKKACiiigAooooAKKKKAGjrX5J/8ABQL/AJOh8R/9e1n/AOk6V+tg61+Sf/BQL/k6HxH/ANe1n/6TpX1PDf8Avr/wv9D53PP91Xqj5yooor9SPz4KKKKACv05/wCCYP8AyQnxB/2Ms/8A6S2tfmNX6c/8Ewf+SE+IP+xln/8ASW1r5PiP/cv+3l+p9Bkn+9r0Z9hUUUV+YH6GFFFFABRRRQAUUUUAFIelLSHpQB8+/t5/8mp+NvrY/wDpdBX5D1+vH7ef/Jqfjb62P/pdBX5D1+lcMf7tP/F+iPgs+/3iPp/mFFFFfYnzIUUUUAenfsx/8nC/Dz/sOWv/AKMFftWO1fip+zH/AMnC/Dz/ALDlr/6MFftWO1fmfE3+8x9P1Pu8g/gy9f0HUUUV8gfUBRRRQAUUUUAFFFFABRRRQAUUUUAFFFFABRRRQAUUUUAFFFFABRRRQAUUUUAFFFFACGvxt/bJ0ldG/ab8e26psD3iXGOOssMcpPHrvzX7InqK/Hz9uK6W7/am8dOgwBLax/itpAp/UV9bw039bl6fqj5nPkvYRfmeE0UUV+nHwQUUUUAFFFFTL4WVH4kfuP8ABn/kkXgn/sCWX/ohK7OuO+D8TwfCfwZHIpSRNGs1ZSMEEQJkV2NfhNT+JL1Z+tUv4cfRC0UUVBuFFFFABRRRQA0HmvlL/goj8W/+ED+Dg8N2k2zVPFEptflPzLaphpj+OUT6SN6V9W5Ar8e/20Pi3/wtv47a1PbzebpGjn+yrDacqyxsd7jsd0hcg912+gr38kwn1rFxbXux1f6fieJm2J+r4dpby0PCqKKK/XD83CiiigAooopDCiiilzR7j5WFFFFHNHuHKwoooo5o9w5WFFFFHNHuHKwoooo5o9w5WFFFFHNHuHKwoooo5o9w5WFFFFHNHuHKwoooo5o9w5WFFFFHNHuHKwoooo5ohysKKKKokKKKKBhX0R+wp8WR8L/jtptrdz+Xo/iEDSrkMflWRiDA/wCEmFz2DtXzvTo5HhkWSNmR1IZWU4II6EGuTFYeOJoyoy2aOjD1ZUKsakejP33U8Clx1ryz9mz4rL8Zfg34d8SO4a/kg8i+UYG25j+STgdAxG4D0YV6lnivxKpCVKcoS3Tsfq1OaqwU47MdRRRUGgUUUUAc18QfCdv478DeIPDlydsGq2M1k74ztEiFd31Gc/hX4Zanp1xo+o3dheRNBd2srwTRN1R1YqwP0INfvecV+Rv7dvw2Pw8/aG1qeGHy9O15V1a3IHG6TImH181Xb6MK+z4ZxHJWnQf2ldfI+Uz6hzU41V00Pnmiiiv0c+HCiiimAV6x+y18VR8Hfjd4d164m8nS3l+xaiScL9ml+Vmb2Q7ZPqgryeisK9GOIpSpS2asbUakqU1Ujuj99kcSRhlIYEZBHQ0+vmn9hP44J8WfhBbaTfT7/EXhtUsLpXPzSwgYgl98qNpPXcjHuK+lq/EsRQnh6sqU90z9VoVo16UakdmOooorA6AooooAKKKKACiiigAooooAKKKKACiiigAooooAp3t3DptnPdXEiw28KGSSRzhUUDJJPYACvxQ+PXxNl+MHxd8TeK2Zjb3t0RaKwI2WyAJCMdjsVSfck96/QX/goV8cU+H3wwPg7TbgJrvidTFIEb5obIcSsfTf/qxnqC+Pu1+XVfoPDWDcYyxUlvovTqfEZ5iueSw8Xtq/UKKKK+6PkwooooAK1vCXhy58YeKNH0GyGbvVLyGyh4z88jhAfzNZNfUn/BO34b/8Jn8dl1u4i32Hhu1e8JK5UzvmOJT78u49464cdXWFw86r6L/hjrwlF1q0YLqz9RfD2i2vhzQdO0qyTyrOxt47WFB/CiKFUfkBWjRgUtfibd3dn6slZWQUUUUigooooAKKKKACiiigAooooA/ID9u7/k63xx9bH/0ht68Dr3z9u7/k63xx9bH/ANIbevA6/aMs/wBzo/4V+R+U43/eZ+r/ADCiiivTOIKKKKBn6lf8E1v+TfLn/sN3P/ouKvq89q+UP+Ca3/Jvlz/2G7n/ANFxV9XntX4pmX++VP8AEz9Ry/8A3Wn6DqKKK889EKKKKACiiigAooooAKKKKACiiigAooooAaOtfkn/AMFAv+TofEf/AF7Wf/pOlfrYOtfkn/wUC/5Oh8R/9e1n/wCk6V9Tw3/vr/wv9D53PP8AdV6o+cqKKK/Uj8+CiiigAr9Of+CYP/JCfEH/AGMs/wD6S2tfmNX6c/8ABMH/AJIT4g/7GWf/ANJbWvk+I/8Acv8At5fqfQZJ/va9GfYVFFFfmB+hhRRRQAUUUUAFFFFABSHpS0h6UAfPv7ef/Jqfjb62P/pdBX5D1+vH7ef/ACan42+tj/6XQV+Q9fpXDH+7T/xfoj4LPv8AeI+n+YUUUV9ifMhRRRQB6d+zH/ycL8PP+w5a/wDowV+1Y7V+Kn7Mf/Jwvw8/7Dlr/wCjBX7VjtX5nxN/vMfT9T7vIP4MvX9B1FFFfIH1AUUUUAFFFFABRRRQAUUUUAFFFFABRRRQAUUUUAFFFFABRRRQAUUUUAFFFFABRRRQAxmAUmvxE+PPiZPGPxp8b6vFIJbe61i6aF16NEJGWM/98ha/W79pL4mJ8JPgr4o8ReaIryK1aCy55NzJ8kWPXDMGPspr8VK+84Xw75qld+i/N/ofG5/WXuUl6hRRRX358cFFFFAwp0cbzSLHGrO7EKqqMkk9ABTa7f4I+HD4u+MXgrR/L8yO81i1jlUjP7vzVLkj2UMfwrGtNU6UpvomzWlFzqKK6s/bHQNNXR9C0+wX7ttbxwDBzwqgd/pWl05pqjCqKcea/C5O7ufrUFaKQtFFFIsKKKKACiiigDxn9rb4u/8ACm/ghr2r28/katdp/Z+mkHDfaJQQGX3RQ7/8Ar8aq+v/APgpB8Wv+Es+KNl4Msp92n+HIt1wFPyvdygM3TrtTYPYs4r5Ar9UyDCfV8Kqkl709fl0PzvOMT7eu4raOn+YUUUV9OeAFFFFAwr9KP2Av2etDT4Pv4o8TaDp+qXviC4MtsNQtEm8q2jyibQ4O3c3mNkYyCnoK/Pv4c+CL34k+PNB8L6eD9q1W8jtlcDPlqx+Zz7KuWPsDX7heGdAsvCnh7TdF06IQWGnW0drbxD+GNFCqPyAr4riTGOlTjh4PWWr9F/wT6nJMKqk5VZLRfmc/wD8KY8A/wDQk+Hv/BVB/wDE0f8ACmfAP/Qk+Hv/AAVQf/E12lFfnntan8z+8+y9jT/lX3HF/wDCmfAP/Qk+Hv8AwVQf/E0f8KZ8A/8AQk+Hv/BVB/8AE12lFHtan8z+8fsaf8q+44v/AIUz4B/6Enw9/wCCqD/4mj/hTPgH/oSfD3/gqg/+JrtKKPa1P5n94exp/wAq+44v/hTPgH/oSfD3/gqg/wDiaP8AhTPgH/oSfD3/AIKoP/ia7Sij2tT+Z/eHsaf8q+44v/hTPgH/AKEnw9/4KoP/AImj/hTPgH/oSfD3/gqg/wDia7Sij2tT+Z/eHsaf8q+44v8A4Uz4B/6Enw9/4KoP/iaP+FM+Af8AoSfD3/gqg/8Aia7Sij2tT+Z/eHsaf8q+44v/AIUz4B/6Enw9/wCCqD/4mj/hTPgH/oSfD3/gqg/+JrtKKPa1P5n94exp/wAq+44v/hTPgH/oSfD3/gqg/wDiaP8AhTPgH/oSfD3/AIKoP/ia7Sij2tT+Z/eHsaf8q+44v/hTPgH/AKEnw9/4KoP/AImj/hTPgH/oSfD3/gqg/wDia7Sij2tT+Z/eHsaf8q+44v8A4Uz4B/6Enw9/4KoP/iaP+FM+Af8AoSfDv/gqg/8Aia7Sij2tT+Z/eHsaf8q+44s/BnwF/wBCT4e/8FUH/wATXgn7a/7Ovh7W/gTq2peGvDum6Xq+hMNSVtPs44WlhQETIxQDICFnx6oK+rj+lVruzhv7Sa2njWaCZCkiOMq6kYII7giuihiqtCrGopPR9zCthqdSnKHKtUfgfRXf/Hr4Yy/B/wCLfiTwq6sLeyui1o78mS2fDwtnudjKD7gjtXAV+1Uasa9ONSOzVz8uqwdObhLdBRRRWxkFFFFAH2t/wTP+LX9h+ONY8AXswW01qM3tirHpdRL+8Ue7RDJ/64iv0jFfhF4J8XX/AIA8YaN4j0x9l/pd3HdRc8EqwO0+xGQfYmv3A8E+LLDxz4R0jxFpkhk0/VLWO6hJxkK6g4OOhGcEdiDX5jxFg/ZYhV4rSf5o+9yTE+0oulLeP5G/RRRXyR9MFFFFADSK+Rf+CjnwoPjH4SWviuzh8zUPDU5klKjLG0lwsn12sI29gGr66zzWdr+iWfiTRNQ0nUYVudPvreS1uIW6PG6lWX8QSK6cJiJYWvCrHo/+HOXE0ViKMqb6n4L0V2nxk+Gl78IPiZr3hS93sdOuWSCZ1x58B+aKT/gSFTx0OR2ri6/baVSNamqkdnqfldSEqcnCW6CiiitTIKKKKAPS/wBnr41aj8B/ibp3iWzDzWf/AB76jZqcfaLZiN6/7wwGU/3lHbNfsr4U8T6Z408OadrmjXcd9pl/Cs8FxH0dGGR9D2IPIIIPIr8H6+qP2K/2tX+DGsL4U8TTs/gnUJsrO2SdMmPWQAdY2ONy9vvD+IN8fnuVvEw+sUl7y381/mj6bKMw9hL2NR+6/wAGfqnRVWzu4dRtYbm2mSe2lQSRzRMGV1IyGUjgggggirB61+aH3idx1FFFAwooooAKKKKACiiigAooooAKKKKAG1znxA8c6N8NvCGqeJdeuRa6Zp8Jllc9T2CqO7MSFA7kgVq6vq1noOmXWoajcw2VhaxtNPczuEjiRRlmZjwABX5S/tjftVXHx78SjR9Ekkg8EaZKTaowKNeygYM7r2HJCKeQCScFiB6uW5dUx9ZRXwrdnl47GxwlO/2nsjyf41/FnVfjX8R9W8VaqSjXT7La13bltrdeI4l+g6njLFj3rhqKK/YaVKNGmqUFZI/NZzlUk5yerCiiitTIKKKKACv1d/4J/fCk/Dv4GW2rXcHlap4mk/tKTcPmEGNsC/Qrlx/11NfnX+zv8Jp/jX8XNA8MIjmxlmE+oSIceXaoQ0pz2JHyg/3mWv2osrSHTbSC1t4kht4UWOOOMYVFAwAB2AAr4PibF2UcLF76v9D6/IsNeUq76aL9S1RRRXwB9oFFFFABRRRQAUUUUAFFFFABRRRQB+QH7d3/ACdb44+tj/6Q29eB175+3d/ydb44+tj/AOkNvXgdftGWf7nR/wAK/I/Kcb/vM/V/mFFFFemcQUUUUDP1K/4Jrf8AJvlz/wBhu5/9FxV9XntXyh/wTW/5N8uf+w3c/wDouKvq89q/FMy/3yp/iZ+o5f8A7rT9B1FFFeeeiFFFFABRRRQAUUUUAFFFFABRRRQAUUUUANHWvyT/AOCgX/J0PiP/AK9rP/0nSv1sHWvyT/4KBf8AJ0PiP/r2s/8A0nSvqeG/99f+F/ofO55/uq9UfOVFFFfqR+fBRRRQAV+nP/BMH/khPiD/ALGWf/0lta/Mav05/wCCYP8AyQnxB/2Ms/8A6S2tfJ8R/wC5f9vL9T6DJP8Ae16M+wqKKK/MD9DCiiigAooooAKKKKACkPSlpD0oA+ff28/+TU/G31sf/S6CvyHr9eP28/8Ak1Pxt9bH/wBLoK/Iev0rhj/dp/4v0R8Fn3+8R9P8wooor7E+ZCiiigD079mP/k4X4ef9hy1/9GCv2rHavxU/Zj/5OF+Hn/Yctf8A0YK/asdq/M+Jv95j6fqfd5B/Bl6/oOooor5A+oCiiigAooooAKKKKACikooAWiiigAooooAKKKKACiiigAooooAKKKKACikooAOtIeB7UdO9fLX7aX7WNt8GPDs3hjw5dJN431GEqrRsD/ZsTD/XN/tkH5F/4EeAA3Rh8PUxNVUqSu2c2Irww1N1JvRHzb/wUS+PMXjnxtbeA9HuPM0nw9Iz3rxtlJb0jaV9/KXK/wC8zjtXx7T5ZXnleWV2kkdizO5yWJ6knuaZX7JgcLDB0I0o9Pz6n5jisRLFVZVH1Ciiiu84wooooAK+nv8Agnb4KbxR+0TaamyZt9BsZ75iRld7L5KD6/vSw/3PavmGv0v/AOCZ3w3bw/8AC/WfF9zFtn8QXgit2I628G5QR6ZkaUH/AHBXgZ3iPYYKa6y0Xz/4B7OVUfbYqPZa/cfZlFFFfkZ+lBRRRQAUUUUAMHIrlPij49svhh8Pte8Vahg22lWjz+WW2+a+MJGD6sxVR7sK6zjmvgz/AIKb/Fv7Lp+g/DuzmxJdEapqAU/8s1JWFD7Fg7Ef9M0NehgMM8XiYUls3r6dThxuIWHoyn93qfBPiLXb3xTr+o6zqUxuNQ1C4kuriU/xyOxZj+ZNZ9FFftEIKEVBbI/LZNzd2FFFFWQFFFORGkdURSzscBVGSTUv3dWUtT7c/wCCZXwp/tXxZr3j+8g3W+lx/wBnWDsOPtEgBlYehWPav0mNfo1Xlv7M3wrHwd+Cvhvw7JHs1FLcXN/6m5l+eQE99pOwH0QV6nkZ6V+NZlivrmKnU6bL0R+n4DD/AFfDxh13YtLRRXlnpBRRRQAUUUUAFFFFABRRRQAUUUUAFFFFABRRRQAUUUUAFFFFABRRRQB8D/8ABTn4UiW08OfEKzhJaBv7K1BlH8By8DH0AbzFJ/20Ffn5X7jfGL4d2nxY+GXiLwpeBRHqVq0UcjjIilHzRSf8BdUb8K/EPVNLutF1O806+ha3vbSZ7eeFxho5FYqyn3BBFfpfDmL9rh3QlvD8mfA53hvZVlVW0vzKtFFFfYHzQUUUUAFfpJ/wTS+Lf9v+BNW8A3kwN3oUpu7JSeWtZWJZQP8AYkJJP/TVRX5t16l+zP8AFd/gz8aPDviJ5THpvnC01EZ4NrJhZCfXbw4HqgrxM3wn1vCSit1qvVHq5difq2IjJ7PR/M/amio45FlRXRgysMgg5BFSV+Pn6cFFFFABRRRQB8Xf8FGvgQ3i7wba/ELSrcyaroKeVqCoOZbIknd7+WxJ/wB13J6V+atfvhfWcGoWk1pcwrcW06GOSKRQyOpGCpB4IIOMV+Pn7Wf7Plx8AfiXPaW8Tt4Z1MvdaVcHJAjz80JJ6tHkDryCp74H3/DuYXX1So9en+R8VnWC5ZfWILR7/wCZ4lRRRX3h8iFFFFABRRRQB9Nfsrftoav8DJYfD+vrPrfgl34gU5nsCTy0JPVe5jJAzyCDnd+nPgP4ieHfib4eh1vwxq9vrGmy8CWBuUbGSrqeUYZGVYAj0r8LK634b/FXxZ8I9eXWPCetXGkXfSRYzuimX+7JGcq49iDjqMHmvkszyGnim6tD3Z/gz6PAZvUw6VOr70fxR+5gPFGc18NfB3/gpho+ppDY/EfSX0a54VtW0xGmtj/tPFy6f8B3/QV9deCPif4T+JNiLvwv4i07XIgNzC0uFd4x/tp95D7MAa/P8TgcRhHarBrz6fefZUMZRxCvCXy6nWUtICKWuE7gooooAKKKKAGjp6UooLAVxnj74weC/hfafaPFPiTT9GXbuWK4mHnSD/YjGXf/AICDVRhKbtFXZnKcYK8nZHZ4rjviV8UvDHwi8Nza54p1WLTLGPhA5zJO+OEjQcux9B9TgAmvjz4y/wDBTGzgjn0/4b6O13Nyv9s6uhSIe8cIO5vYuVwRypr4e8e/EfxL8UNfk1nxTrF1rOouMCS4b5Y1/uogwqL/ALKgCvqMDw/XxDUq/uR/H/gHz+LzmlSTjR95/gew/tQftg698frx9KsBLonguGTMWnh8SXRB4ecjgnuEHyrx1IzXzzRRX6NhsLSwlNUqSskfE1q9TETdSo7sKKKK6zmCiiigAoor6G/Yw/Zzk+OnxGS81O3LeENEdJ79mHy3D5zHbj13Yy3ooPQstcmKxMMJSlWqPRHTh6MsRUVOG7PsD/gn18CG+HHw2fxdq1sY9f8AEqrLGrrh4LIcxL7b/wDWH1BQEZWvrTGRUccaxRhEUKijAAGABUnQV+MYmvPE1pVp7s/UMNQjh6UaUegUtFFcx1BRRRQAUUUUAFFFFABRRRQAUUUUAfkB+3d/ydb44+tj/wCkNvXgde+ft3f8nW+OPrY/+kNvXgdftGWf7nR/wr8j8pxv+8z9X+YUUUV6ZxBRRRQM/Ur/AIJrf8m+XP8A2G7n/wBFxV9XntXyh/wTW/5N8uf+w3c/+i4q+rz2r8UzL/fKn+Jn6jl/+60/QdRRRXnnohRRRQAUUUUAFFFFABRRRQAUUUUAFFFFADR1r8k/+CgX/J0PiP8A69rP/wBJ0r9bB1r8k/8AgoF/ydD4j/69rP8A9J0r6nhv/fX/AIX+h87nn+6r1R85UUUV+pH58FFFFABX6c/8Ewf+SE+IP+xln/8ASW1r8xq/Tn/gmD/yQnxB/wBjLP8A+ktrXyfEf+5f9vL9T6DJP97Xoz7Cooor8wP0MKKKKACiiigAooooAKQ9KWkPSgD59/bz/wCTU/G31sf/AEugr8h6/Xj9vP8A5NT8bfWx/wDS6CvyHr9K4Y/3af8Ai/RHwWff7xH0/wAwooor7E+ZCiiigD079mP/AJOF+Hn/AGHLX/0YK/asdq/FT9mP/k4X4ef9hy1/9GCv2rHavzPib/eY+n6n3eQfwZev6DqKKK+QPqAooooAKKKKACkpaKAI3IVc+nNfAPgT/gpy9pq1zaeM/DK3enidxDqOiPiQR7jt3ROcOcYyQy/7tfcHxB1hvD/gTxFqinBstPuLkH02Rs3qPT1r8Jq+syLL6OOjV9sr2tby3Pmc3xtTCSh7N23P2r+Gf7Sfw5+Laxr4d8UWVxevj/QLhvIus+gifDN9VBHvXpwO4V+A4JUggkEV7B8Of2ufir8MRDDpfiu6vLCLgWGq/wClw7f7o35ZR/uMtduJ4ZmtcPP5P/P/AIBy0M+W1aPzX+R+zAoOa+BPAP8AwVGRhHF418Gsh/jvNBnDZ+kMpGP+/hr6L8EftnfCDx35aW3jG10u6brb6wrWZB9N0gCE/wC6xr5ivlmLw/x03by1/I96jmGGrfDNfPQ9xzS1R03VrPV7SO6srqC8tpBlJreQOjD2YcGroPFec01oz0FJPYWiiikUFFFFABSdaM8ZqpqGp2ulWct3eXMNpbRLueaeQIiD1LHgCi19EJtLctYB6012SNSzEKo5JJ6V81/Fb9vr4YfDuOa30u9bxjqyZC2+kENAG/2rg/Jj3TefavhT45ftk+P/AI3LPYTXY8PeHHyP7I0x2VZF9JpPvSfThf8AZFe7g8mxWLafLyx7v9EeNis1w+HVk+Z9kfWX7Tn7fmkeCobrw78Op4Nc8Q8xy6suHtLI9Ds7Sv8AT5B3LYK1+cOsaxfeIdUutS1O8n1DULqQyz3Ny5eSRj1ZmPJNU6K/SMBltHL4Wgter6s+HxeNq4yV5vTogooor1jzgooooAKKKKANnwb4U1Dx14r0nw9pUJm1HU7mO1gQdNzNjJ9AOpPYAmv29+H3gux+HfgjRPDOmjbZaXax2sZxgvtXBc+7HLH3Jr4d/wCCbXwGeW7u/ijq1uVijD2WjK6/eY/LNOPYDMYPfMnoK/QUda/L+Icb9YrqjB6Q/P8A4B99kuEdGk6slrL8h1FFFfKH0oUUUUAFFFFAFPUb+DSdPub67mS3tbaNpppZDhURRlmJ9AATX4lfHD4mXHxg+KniPxZOXEd/ck20T9YrdfliTHqEVc475Pev0X/4KGfFz/hAPgsfD1nN5eq+KZDZAK2GW1XDTt9CCkZHpKfSvyur9B4awnLGWKkt9F6dT4nPcTzSjQj01YUUUV90fJBRRRQAV77+xD8K/wDhaPx90bz4vM0rQ/8Aib3eRwfLI8pfQ5kKZHcBq8Cr9R/+CdPwoPgj4OTeJ7uEJqXiefz1JHzLax5WIH6kyPx1DrXgZ3ivquEk09ZaL5/8A9jK8P8AWMRFPZas+sx8opaKK/Iz9LCiiigAooooAKKKKACiiigAooooAKKKKACiiigAooooAKKKKACiiigAooooAaK/Kj/goX8Kf+EC+Nza/aw+XpfieH7YpUYUXK4WdfqTscn1kNfqv0r50/bt+FX/AAsv4DapcW0Ik1Xw+f7WtsD5mRARMufeMscdyi17WT4v6pi4t7PR/M8jM8P9Yw0kt1qj8kaKKK/YD80CiiimIKKKKQz9cf2Gfi4vxQ+BOlw3M3maxoBGk3YZssyoo8lz35jKjJ6srV9EdK/KT/gn58W/+FefG6HQ7ufy9J8UILBwT8ouQSbdvqSWjH/XX2r9WzX49nGE+qYqSWz1Xz/4J+l5XifrOGi3utGOooorxj1wooooASvNfjz8FdH+PHw+vfDerDyZWPnWV6oy9pcAHbIPUckEd1JHHUelYpBmrpzlTmpwdmjKpCNSLhNXTPwq+IXw/wBa+F/i/UvDev2jWepWMhR1I+WRf4ZEP8SMMEH0Nc3X6/ftV/suaZ+0N4VWS3MOn+L9PQnT9TZeHHJ8iUjkxknIPJU8jqwb8mPFnhTV/A/iK+0LXrCXTdWsZDFcW0wwyN/IgjBBGQQQQSDX6zlWZwx9O0tJrdfqj85zDATwdTvF7MyKKKK988cKKKKACiiigAqexvrnTLuO6s7iW0uYjujmgco6H1DDkVBRUuMZK0i4ylHY9m8IftifGHwUqR2Xje/vIF/5ZaqEvQR6bpQzD8CK9Y0P/gpp8SbBUTUtF8PanGMZYQTQyN65IkK/+O18g0V5lXK8HW1nTX3W/Kx3U8fiafw1Gfd1j/wVP1GMD7X8OradtuD5OrtH83rzC3HXj9au/wDD1Z/+iYj/AMH/AP8Ac1fAlFcbyHAPXk/F/wCZ0rN8Wvt/gj7svv8Agqdqcob7F8PLS3OPl87Vmlwe+cQrmuM13/gpj8TdQDLp2k+HtKQ9GFvLNIOvdpNvp/D2r5GorSGS4GD0pr8X+pnLNMXLeZ6/4v8A2uPi944R49R8c6lBAcgxaaVslx6HyQpI+pNeS3NzNeTyT3ErzzyNueWVizMfUk8k1FRXqUsNQoq1OKXojgqV6lXWcmwooorpMAooooAKKKKACiiuh8B+A9c+JXiqw8O+HbGTUNUvH2xxJwFHd2PRVA5JPAFZ1KkacXObskaQi5tRitTQ+E3wr134y+OdP8L+H7cy3lyd0kzA+XbRDG+WQ9lXI+pIAySBX7IfCH4UaN8F/AOmeFtDixbWi5luGUCS5mP35X9WY/kAAOABXH/sy/s26N+zv4O+xQlL/wAQ3uJNR1TZgyNjiNO4jXnAPUkk8nA9or8rzjNHj6nLD4F+L7n6DlmXrCw55/E/w8h1FFFfOHvBRRRQAUUUUAFFFFABRRRQAUUUUAFFFFAH5Aft3f8AJ1vjj62P/pDb14HXvn7d3/J1vjj62P8A6Q29eB1+0ZZ/udH/AAr8j8pxv+8z9X+YUUUV6ZxBRRRQM/Ur/gmt/wAm+XP/AGG7n/0XFX1ee1fKH/BNb/k3y5/7Ddz/AOi4q+rz2r8UzL/fKnqz9Ry//dafoOooorzz0QooooAKKKKACiiigAooooAKKKKACiiigBo61+Sf/BQL/k6HxH/17Wf/AKTpX62DrX5J/wDBQL/k6HxH/wBe1n/6TpX1PDf++v8Awv8AQ+dzz/dV6o+cqKKK/Uj8+CiiigAr9Of+CYP/ACQnxB/2Ms//AKS2tfmNX6c/8Ewf+SE+IP8AsZZ//SW1r5PiP/cv+3l+p9Bkn+9r0Z9hUUUV+YH6GFFFFABRRRQAUUUUAFIelLSHpQB8+/t5/wDJqfjb62P/AKXQV+Q9frx+3n/yan42+tj/AOl0FfkPX6Vwx/u0/wDF+iPgs+/3iPp/mFFFFfYnzIUUUUAenfsx/wDJwvw8/wCw5a/+jBX7VjtX4qfsx/8AJwvw8/7Dlr/6MFftWO1fmfE3+8x9P1Pu8g/gy9f0HUUUV8gfUBRRRQAUUUUAFFFJQB5P+1bq40T9nP4h3BbaH0ee2z/11Xyv/Z6/F2v1r/b/ANY/sv8AZh8SQqxVr24tLYEEg/8AHwjkfiEI+hr8lK/SeGIcuHnLvL9D4PPpXrxj2QUUUV9kfMBRRRSGaugeKtb8KXX2rRNYv9Huf+e2n3TwP+aEGvW/DH7anxm8KqiQeNru+hXrHqcMV1u+ryKX/Jq8Porlq4TD1v4kE/VHRDE1aXwSa+Z9daL/AMFMvibY7U1DSPDupoOrm3mikPTusu31/h7/AIV2Vh/wVO1SNQL74eWtyQDuNvqzRZPbGYmxXwnRXmzyXAz3pr5X/wAztjmmLjtM++/+Hqr/APRMB/4P/wD7mrD1j/gqR4jnRhpfgbTLNucG7vZJwOeMhVTPFfEFFRHIsBH7H4v/ADLebYt6c/4I+k/FX/BQf4x+JEZLbVrDw9GwIK6VYpnHs0vmMPqCDXh3i74ieKfH9wJvEviLU9dkU7l+33bzKh/2VY4X8AK52ivSo4HDUP4dNL5HDUxder/Em38wooortOUKKKKYgooooAKKKKACvUP2dfgXqnx9+I9l4fsleDTYyJ9TvwPltrcHk5/vt91R3J9ASOY+Gnw3174s+M9P8M+HbQ3eo3jgZIPlwpkbpZGAO1FByT+AySAf1/8A2fvgRof7P/gOHQtKH2m9kxLqGpMm2S7mxyxHO1R0Vew9SST81nGaRwVL2cH+8e3l5nu5Zl8sVU5pL3F+Pkd14W8Mad4O8Padomk2y2em2ECW1vBH0RFGB9T6k8k8mtmiivyltyd2foiSirIKKKKCgooooATrSMcZozXj/wC1X8Wx8Gfgp4g1yCbydVmj+w6dg/N9plBCsPdBuk+iGtKVOVapGnDduxlVqRpQc5bI/OH9tj4s/wDC1vjzrLW03m6Roh/smy2n5SIyfNf0O6QvgjqoX0rwSlJLEkkkmkr9twtCOGoxox2SsflOIqyr1JVJdQooorqOcKKKKAOp+F3gK8+KHxD0DwrYhhPqt4luXUZ8tM5kk+ioGY+ymv3B0LRrTw7omn6VYQrbWNjbx21vCvSONFCqo+gAFfn1/wAEyvhR9v8AEGvfEK9izDYJ/ZmnlhwZnAaZx7qmxfpK3pX6KCvy7iLF+2xKpRekPzZ9/kmH9nQdV7y/IdRRRXyp9IFFFFABRRRQAUUUUAFFFFABRRRQAUUUUAFFFFABRRRQAUUUUAFFFFABRRRQAgFQ3MEd3byQyxrLHIpRkcZVgeCCO4qekJo2FufiX+0J8LpPg78YPEnhcoyWdtcmWxZjnfbP88Rz3IUgH3U15zX6G/8ABTj4VfbtD8PfEKzhzNZP/ZeoMo58pyWhY+yvvX6yivzyr9jynFfW8JCb32fqj8wzDD/VsRKPTdejCiiivYPMCiiigCexvZ9NvLe7tZXt7m3kWWKVDhkdTlWB9QRmv2y+BHxNg+MHwo8OeKoSvnXtqv2qNf8AllcL8sqfQOrY9Rg96/Eavuv/AIJlfFsWWsa98O76fEd4P7U05WPHmKAsyD3KhGx/0zY96+T4iwnt8P7aK1h+XX/M+jyXE+xreze0vzP0Qooor8wP0AKKKKACiiigBO9eF/tLfss+Hf2h9C3SBNK8VWqEWWrxxgtjkiKUdXjyenVScjqQ3umeKK1pValCaqUnZowq0oVoOE1dM/DX4o/CjxP8G/FM+geKdNewvUy0cg+aG4TOBJE/RlP5joQDkVx9fuN8UfhJ4W+MXhuXRfFWlxajaEExSEbZbd8Y3xP1Rvp16HI4r81/2hf2EvGHwikutW8OpN4t8LJl/Ot483dqvX97GOoA/jTjgkha/Sstz6liUqdf3Z/gz4bHZRUoNzpe9H8UfMNFFFfV7nzoUUUUxBRRRQAUUUUAFFFFABRRRQAUUUUAFFFFABRRRQAUUqqXYKoLEnAA6mvrD9nj9gLxV8TJLbWPGa3HhPw2cOIJE2390v8Asow/dg/3nGfRSDmuHFYyjgoc9aVjrw+Fq4mXLTVzwr4PfBXxT8cPFUWi+GbBp2BBubyQFbe0Qn78j9u+ByTjABr9XP2d/wBmnw1+zz4a+y6Wgv8AXblB9v1mZAJZz12r/cjB6ID7kk812/w++G/hz4WeG7fQvDGlwaVpsPOyEfM7YwXdjy7HAyzEngeldUMgV+Z5nm9XHvkj7sO3f1Pu8BllPCLnlrL8vQdRRRXzx7oUUUUAFFFFABRRRQAUUUUAFFFFABRRRQAUUUUAfkB+3d/ydb44+tj/AOkNvXgde+ft3/8AJ1vjj62P/pDb14HX7Rln+50f8K/I/Kcb/vM/V/mFFFFemcQUUUUDP1K/4Jrf8m+XP/Ybuf8A0XFX1ea+UP8Agmt/yb5c/wDYbuf/AEXFX1ea/FMy/wB8q+rP1HL/APdafoOooorzz0QooooAKKKKACiiigAooooAKKKKACiiigBo61+Sf/BQL/k6HxH/ANe1n/6TpX62DrX5J/8ABQL/AJOh8R/9e1n/AOk6V9Tw3/vr/wAL/Q+dzz/dV6o+cqKKK/Uj8+CiiigAr9Of+CYP/JCfEH/Yyz/+ktrX5jV+nP8AwTB/5IT4g/7GWf8A9JbWvk+I/wDcv+3l+p9Bkn+9L0Z9hUUUV+YH6GFFFFABRRRQAUUUUAFIelLSHpQB8+/t5/8AJqfjb62P/pdBX5D1+vH7ef8Ayan42+tj/wCl0FfkPX6Vwx/u0/8AF+iPgs+/3iPp+oUUUV9ifMhRRRQB6d+zH/ycL8PP+w5a/wDowV+1Y7V+Kn7Mf/Jwvw8/7Dlr/wCjBX7VjtX5nxN/vMfT9T7vIP4MvX9B1FFFfIH1AUUUUAFFFFABRRRQB8c/8FOtWFp8FfD9grASXeuxuRxyiQTZ/Vkr8yq+/wD/AIKn6sRD8O9NVjhmvrl1yccCBVPofvP9Pxr4Ar9V4fhy4GL7tv8AE/Os5lzYuXkkFFFFfTHghRRRQAUUUUAFFFFABRRRQAUUUUAFFFFABRRRQAUUU+GGS5mSKJGllkYKiICWYk4AAHU1PNy6spK4yvQvgx8C/Fnx28TJpHhmxLxoQbrUZgVtrRD/ABSNj64UZJxwOte+/s+/8E9fE3jt7fWPHpn8KaESHXT9uL+4HoVPEIPPLZbj7vINfot4G8AeHvhn4ct9C8NaVb6TpduPlgt1xuOOWZjyzHHLMST3NfI5ln9KgnTw3vS79F/mfSYHJ6lZqdfSP4s439n/APZ48Nfs9+Expujx/atTnw1/q06AT3T/APsqD+FBwPckk+rnij6UGvzipUnWm51Hds+4p04UoqEFZIWiiiszUKKKKACiiigBo5+tfmT/AMFI/i3/AMJV8TNP8FWU2bDw7F5lyFPytdyqCQfXZHsHsXcV+h3xK8dWPw18B674o1I/6Hpdo9wyZwZGA+VAfVmwo9yK/EDxL4hvvFviLU9b1OXz9Q1G5ku7iT+9I7Fm/DJr6/hvCe1ruvJaR29X/wAA+XzzE8lJUVvL8jNooor9MPhAooooGFPiieeVIokaSR2CqiDJYnoAO5plfQv7C/woHxQ+PWlT3UJk0nQB/at1lcqzoQIUJ6cyFWx3CNXJi8RHDUJVpbJHRh6Tr1Y049WfpR+zp8Ll+D3wd8N+GWQLewWwlvWH8VzJ88vPfDMVHsor0ulGAKXrX4lUnKrNzlu3c/VqcFTgoLZC0UUVBoFFFFABRRRQAUUUUAFFFFABRRRQAUUUUAFFFFABRRRQAUUUUAFFFFABRRRQAUUUUAcd8VvAFp8U/h14h8K3pCxapaPAJCM+VJ1jkx6q4Vh9K/ELW9HvPDus3+lahCbe/sbiS1uIW6xyIxVlP0IIr97CK/LL/gop8Kv+EI+NEfiW1i2ab4ng+0HAwFuo8JMB9QY39y7V9lw3i/Z1pYeT0lqvVf8AAPlc8w/PTVZbrR+h8p0UUV+knwwUUUUAFdR8MfHl78L/AIg6B4q07JudKu0uNgbb5qdHjJ9GQsp9mNcvRWVSnGrB05bM0pzdOSkt0fvN4b8QWXinQNO1jTphcaff20d1byjo8bqGU/kRWlXx/wD8E3vi1/wlvwsvfB97Pv1Hw3N+5Vz8zWkpLJj12v5i+w2D0r7AxX4pi8O8LXnRl0f4H6rhayxFGNRdR9FFFch1BRRRQAUUUUAFIRmlooA+efjh+xJ8PvjMZr9bU+GPEMhLHU9LjVRKx7zRfdk9zwx/vV8JfF39hb4nfC6Se5tNN/4S7RkJIvdHUySKvq8H3wccnaGUf3q/XHP40da9vB5xi8H7qfNHszx8VleHxPvWs+6PwJlieCV4pUaORGKsjjBUjqCOxplftx8RfgL4A+K6MfFPhXT9TuGAX7Z5flXIA6ATJhwPbdivmLx5/wAEwPDeoNJP4R8VX+jOSW+y6lEt3F/uqy7GUe53GvscPxJh6llWTi/vX9fI+ar5HXp602pL7mfnJRX054w/4J3/ABe8NM7adZab4lhHIbTb1UbHus2zn2GfxrxvxH8DviF4SZ/7Y8E6/ZIuczSadKYuOuHClT+Br36WYYWv8FRP5njVMHXpfHBr5HD0U50aN2R1KupwVYYINNru5ovZnJyyCiiimIKKKKV0OwUU+KJ55VjiRpJGOFRBkk+wru/DXwD+I/jBo/7I8Da9eRyfdn+wSJCf+2jAL+tYzr0qavOSXqzSNKc3aMWzgaK+ovBv/BOj4teJGR9Vg0zwxAeW+33Ylkx7LDvGfYkV9BeAv+CYvhHSWjn8W+JdR8Qyggm3sY1s4D/sty7ke4Za8mvnmBofbu/LX/gHpUcqxVXaFl56H5wWtrNfXEdvbQyXE8rBUiiUszk9AAOSa+kPhD+wN8S/iW0N1q1qvgvSHwTc6qh+0Mv+xbjDZ9nKfWv0s+H3wU8DfCyAJ4V8L6fo7bdpuIot07j0aVsu34sa7fHFfL4riWrP3cPHl83q/wDI9/D5FCOtaV/JHhHwQ/Y6+HvwR8i9tbE654gXBOr6qokkRvWJMbYuehA3Y4LGveR8opoFLXyFWvUry56sm35n01KjTox5aash1FFFYmwUUUUAFFFFABRRRQAUUUUAFFFFABRRRQAUUUUAFFFIaAPyB/bv/wCTrfHH1sf/AEht68Dr9T/jP+wToPxo+Jms+Mr3xRqWnXGpeTvtoII2RPLhSIYJ55EYP41xY/4JbeF/+h21f/wGir9JwOeYOhhqdOcndJJ6PsfB4nKsVVrznFaNvqfnJRX6N/8ADrXwv/0PGsf+A0VH/DrXwv8A9DxrH/gNFXd/rBgP5n9zOX+xsX/KvvR+clFfo3/w618L/wDQ8ax/4DxUf8OtfC//AEPGsf8AgPFR/rDgP5n9zH/Y2L/lX3o6/wD4Jrf8m93I/wCo3c/+i4q+rz1rzD9n74G2P7P3gWTwxYalcatA95JeefcoqMC6qCuBxj5P1r04c1+aY2rGviJ1YbNto+5wlOVGhCnPdIfRRRXGdgUUUUAFFFFABRRRQAUUUUAFFFFABRRRQA3PtX5Jf8FAf+ToPEf/AF7Wf/pOlfrYT1NfLvxw/YU0P44/EfUPF194n1HTLi7jija2ghjZF8tAgIJ5525r3MmxlLBYl1arsrNfkeNmmGqYmgoU97n5U0V+jf8Aw618L/8AQ8ax/wCA0VH/AA618L/9DxrH/gNFX3f+sGA/mf3M+S/sbF/yr70fnJRX6N/8OtfC/wD0PGsf+A8VH/DrXwv/ANDxrH/gPFR/rBgP5n9zH/Y2L/lX3o/OSv05/wCCYX/JCPEH/Yyz/wDpLa1gD/glt4X/AOh21f8A8Boq+iP2dfgJYfs7eC73w5p+qXOrw3eoPqDTXUaoys0cce0BeMYiB/E14Gc5thsZhvZUZXd10Z62WZdXw1f2lRaWfU9Zooor4c+vCiiigAooooAKKKKACiiigD58/b0/5NU8a46Zsf8A0ut6/Iev2++NfwstPjV8NNX8G3t7Np1tqXk77mBQzp5cySjAPHJjA/Gvlz/h1t4X/wCh21f/AMBoq+zyPNMPgaMoVnZt32fZHyma5fWxVVTpq6t3Pzkor9G/+HWvhf8A6HjWP/AaKj/h1r4X/wCh41j/AMBoq+k/1gwH8z+5nif2Ni/5V96Pzkor9G/+HWvhf/oeNY/8B4qP+HWvhf8A6HjWP/AeKj/WHL/5n9zH/Y2L/lX3o+Mv2Y+f2hfh5/2HLX/0YK/aoV8hfDn/AIJ1+Hvh3470HxPb+LdTu59IvI7xIJYIwshRshSRyAcV9fZ6V8TneNpY6tGdF3SVux9RlOFqYWnKNVWbY6ikpa+ePdCiiigAooooAKKKKAPn79pj9kTSf2kJ9Ov7jXr3RNV0+3a3t3iiSWDDNuJdDhic+jiviL4if8E9Pir4M82fSray8W2KnIfTZtk4X1MUm059lLV+rgwKOMV7ODzfFYKKhTd4rozyMTllDFNykrSfVH4OeI/Cmt+D9QNjr2j32i3oGTb6hbPA+PXDAHHvWTX7za74c0rxPp72OsabZ6pZP963vYFmjb6qwINeC+Ov2B/hD42MssGiT+GruQ5M+i3BiH4RNujA+iivqcPxPTeleDXpqfP1shnHWlK/rofknRX3b4z/AOCXGqQl5PCnjW2u1OdttrNs0JH1kj3Z/wC+BXh3iz9hj4y+E2lY+FTrFsn/AC30m6jn3fRMiT/x2vfo5xgq/wANRfPT8zx6uXYml8UH8tTwOiug8Q/D7xT4RJ/t3w1q+i46nULGWD/0NRXP16satOavFpnnypzi7SVgooorQgKKKKACiitbRPCOu+JZAmkaLqGquTgLZWskxJ/4CDUOpCOrZooTeiRk0V7J4Z/Y9+Mfisr9k8Calao2MvqeyywPUiZlP4AZr2fwh/wTE8c6oyyeIvEmkaHA3VbVZLyZfqMIv5Ma86rmuCoq0qq/P8rnZTwGJq/DTf5HxpWhoXh/VPFGpRado2m3erX8vEdrZQNNK30VQSetfp14C/4Jw/DDwu8U2tvqXiy5UZZbyfyLfd6hItrfgzMK+kPCPgTw74E04WHh3Q9P0S07xWFskIY+p2gZPuea+fxHE1GGlCLk/PRf5nsUMhqS1qyt+J+bHwl/4Jz/ABA8aNDd+LJoPBmmNgmOXFxeOPaNTtX/AIEwI/umvuT4M/sqfDz4HeXcaFpH2vWFBB1jUiJrrkYO04Cx8cfIFyOua9iPFJXyGMzbFYzScrR7LRH02Gy7D4bWMbvuxwGKWiivIPUCiiigAooooAKKKKACiiigD4R/4Ka/Fv7DouhfDuxnKy3zDU9QVT/yxQlYUPszhm+sS1+eVfqZ8Yf2CdK+MvxE1bxbq/jTVYrq/dcW8VvGUhjVQqIuewCj6nJ6muN/4dbeF/8AodtXz6fZoq/QcrzXA4LDRpOTvu9HufFY/L8Xiq8pqOnTXofnLRX6N/8ADrXwv/0PGsf+A0VH/DrXwv8A9DxrH/gNFXrf6wYD+Z/czzv7Gxf8q+9H5yUV+jf/AA618L/9DxrH/gPFS/8ADrTwv/0PGsf+A8VH+sOA/mf3Mf8AY2L/AJV96Pzjr9T/APgnf8Kf+EF+Ch8QXUPl6n4nm+2EkYYWyZWBT7HLyD2lFcYn/BLjwsHUt411hlzyBbxDIr7Q0jSrXQtKs9NsYEtrG0hS3ghjGFjjVQqqB6AACvm86zili6So4d3u9dLbHtZXllTDVHUrLbYvCloor4w+rCiiigAooooAKKKKACiiigAooooAKKKKACiiigAooooAKKKKACiiigAooooAKKKKACiiigBmOa+ff24PhR/wtL4DaubeLzNV0L/ibWmByfLB81PU5jL4HdgvpX0JxTJY1mjZHUMjAgqRkEVtQrSw9WNWO6dzCtSVanKnLZn4EUV+kmq/8EwfCF9qd5c23izVbG3mmeSK1S3jZYVLEhATyQAcZ9qrf8OtfDH/AEO2r/8AgNFX6fHiHA21k/uZ8C8lxaekV95+clFfo3/w618L/wDQ8ax/4DRUf8OtfC//AEPGsf8AgNFVf6wYD+Z/cxf2Ni/5V96Pzkor9G/+HWvhf/oeNY/8B4qX/h1p4X/6HjWP/AeKj/WHL/5n9zH/AGNi/wCVfej5I/ZI+LX/AAp745aDqlxN5OkXr/2bqJLbVEEpA3t7I4R/ohr9i/tQ9a+Kv+HWvhf/AKHbV/8AwGirv/8AhjTW/wDosnin/vzD/hXyuaV8BmFVVYzs7a+6z3MDRxuEp+z5b/NH1DRRRXyR9SFFFFABRRRQAUUUUAFFFFABRRRQAg6U1lGegoopoymYWveGtI16MpqelWWortxtu7dJRjn+8D6n868h+IHwV+HqCKVfAfhlZXkO5xo9vubjudnNFFfU5d8cT5bHbs+XfEPw+8LQx6t5fhrSE2K2zbYRDb16fLxXi3/CO6V/0DLP/wAB0/woor9CjsfLTPcPCvw88K3FxpIl8M6PKJHTfvsIju5HXK819Q+Afgt8PfsQn/4QTwz56yMBL/Y9vuHy+uzNFFeFmX8M78N8Z69omgaXokOzTtNtLBMfdtYFjH/joFa2AOwoor87r/Gz7bD/AAokooorkPSCiiigQUUUUDCiiigAooooAKKKKACiiigAooooAKKKKACiiigAooooAKKKKACkoooAWiiigQUUUUDCiiigAooooAKKKKACiiigAooooAKKKKACiiigAooooAKKKKTAKKKKYgooooGFFFFJAFFFFMAooooAKKKKACiiigAooooAKKKKACiiigQUUUUDCiiigAooooAKKKKACiiigAooooAKKKKAExS0UUAFJiiimiZDXUeg/KuH8SfDPwh4hL/2r4U0TUs9ftmnQy+n95T6D8hRRXpYP4meLjvhPl34s/CrwVpt9Gtp4P0C1UyScQ6ZAn8S46LXzL4j8MaPBr93HHpNjHGrHCLbIAPwxRRX6lhf4aPiK253XgXwP4cu/D0Uk/h/S5pCz/PJZRsfvHuVr6R+Fvwb8AahHpf2rwP4bud8Z3edpFu+7g9cpzRRXLjf4UjWhuj3HQvht4R0KSE6b4W0XTyFUf6Jp8MXAVsfdUV2kMarEmFAwOwoor84xe6PssJsTYHpS0UV5h7MQooopFiUUUUALRRRQAUUUUAFFFFABRRRQAUUUUAFFFFABRRRQIKKKKBhRRRSAKKKKYBRRRQAUUUUAFFFFABRRRQAUUUUAFFFFABRRRQAUUUUAFFFFABRRRQAUUUUAFFFFABRRRQAUUUUAFFFFABRRRQIKKKKBhRRRQB//9k="/>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0cnVlIi8+DQoJCTx1aXNob3cgbmFtZT0iY29tcGFueWxvZ28iIHZhbHVlPSJmYWxzZSIvPg0KCQk8dWlzaG93IG5hbWU9InNpZGViYXIiIHZhbHVlPSJ0cnVlIi8+DQoJCTx1aXNob3cgbmFtZT0ib3V0bGluZSIgdmFsdWU9InRydWUiLz4NCgkJPHVpc2hvdyBuYW1lPSJ0aHVtYm5haWwiIHZhbHVlPSJ0cnVlIi8+DQoJCTx1aXNob3cgbmFtZT0ibm90ZXMiIHZhbHVlPSJ0cnV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 name="ISPRING_UUID" val="{BE620F2A-5784-4E35-B846-B72994A50C7E}"/>
  <p:tag name="ISPRING_PROJECT_FOLDER_UPDATED" val="1"/>
  <p:tag name="ISPRING_PLAYERS_CUSTOMIZATION" val="UEsDBBQAAgAIAOuBREd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rgURHUbmAGVcEAAALFAAAJwAAAHVuaXZlcnNhbC9mbGFzaF9wdWJsaXNoaW5nX3NldHRpbmdzLnhtbNVY3XLiNhS+5yk07uzlxiSbpNkMkCHETJgFQ8HpbqbTYYQtsBpZ8loyWfaqT9MH65P0CIW/QIjcDjvp5IL4+Jzv/Oj8yZWrbwlDU5JJKnjVOT4qO4jwUESUT6rOXdB8f+EgqTCPMBOcVB0uHHRVK1XSfMSojAdEKWCVCGC4vExV1YmVSi9d9/Hx8YjKNNNvBcsV4MujUCRumhFJuCKZmzI8gx81S4l0aqUSQhVD6ogoZwTRCEzgVFuHWZNhGTuuYRvh8GGSiZxHDcFEhrLJqOr8dFHXfwseA3VDE8K1c7IGRE1WlziKqLYHswH9TlBM6CQGw49PTh30SCMVV50P5RONA/zuNs4c3XiBNU5DgDtcPSlIiMIRVtg8Go2KfFNyQTCkaMZxQsMA3iAdgapzEwwH7daNN/S7gTcY3gadtrGhgFDgfQkKCAWtoO0V4beF7/W9gecHXn943eoWlLA3aiXjdeqtdkGZz971oBUU1eTXO0VFerdd306m0e306v59IdNu73tev93yPw2DbrcdtHorKUjejdyruJvJWYEkFnkWErlK1kV19mKhxLOclURBd2A4m5BANCnUzBgzSRz0R0omv+SYUTWDOipDE3kgJK3LlISqr2uk6qgsJ84KzgCCaaBsVYHls2UFfjzd8N416tc8221oBVpMivmsLSY/3Pqz86X1J+cX+83fZWYFK4XDGBoNHNjctoq7TlqwjQXf6Cb6GY0Ei5YekWREIh8nZK2BDh4obwLnsYPGkEUMfK1nFDMHUQW+h0thmY+komrespvrnAiwYDQQ1BlsxSKMcQYOynX6U9h1kwxrv/lCEfm7iYQhvcTqJZgyG8bPZCSpIjas11RYIYqcRWgmcsToA0FKIEizPIH/YoLWez4aZyKZU2EuKSQZhbhMKXkk0ZWNontQkeQgqROBEWU0fM3pdzQiY5EBLsFTGJ5Ap9LgHxUCTrGUK1C8sPGd6eQt/8b78k47iKMp5mFBcEhLkqTqEPgYfOcCVDAmIJprEBCZEOeSzM8notGczcZNa90xns4PXR/kHBSOm4I9BhNehFBAlOfEFjDEHAnOZgiH0GWlTqEpFbkEikkWAy3/lYFGFFE+N3UCdQ7KsohkNmjl45MPp2fnP198vDxy//7zr/d7hZ4mT49hrc2MnsaLW4Sd1LNd4hWhFzcKa7miZu7ZLqwldwxya9nnm4a14Na+8Yrknq3jFck9u8eWbFNkiW4b0VYm7F5dn6bm9mCpuHrg7Z5/8zn9FsffwKv3G7cIzuiuHQwubSrUFwgCFsZQ4mN91bGR6d4FcByeFbyOug0jJNavVoBwgFZ9zE6t37Vy+JMNV98M8d7aALcyASbwxIx7mMGMJrBsRP+L5vpSSR2yLx+sX/2QzvGfNmfTdg7UOQjOwhiS6GCJ9+Y78yHD+5YiZp6Wl/WN2/nyxrv5yUm/SSinCcRRr4PL71S1s9My3Pd3viqVAG3zA16t9A9QSwMEFAACAAgA64FER2g4l8a3AgAAUwoAACEAAAB1bml2ZXJzYWwvZmxhc2hfc2tpbl9zZXR0aW5ncy54bWyVVm1P2zAQ/r5fUXXfCXstk0IlKJ2ExAYaiO9Ock2sOnZkO2X99/M5NrHbpsl6Qqrvnud8vreSqi3lyw+zWZoLJuQzaE15qVDjdTNaXM+zVmvBL3LBNXB9wYWsCZsvP/60nzSxyDGW2IGcytmQHPprFvYzheLu+LZAGSLkom4I3z+IUlxkJN+WUrS8GA2t2jcgGeVbg7z8sVitBy9gVOl7DXUU0/oKZRqlkaAUYEjf1yijLEYyYP6mS/uZyOmvOv/6A9qOKqot7eYTyhCtISXESb66QRnGc+M9rsoC5TxBw19toF8+owxCGdmDjJ3ffUUZZIimbf6nRxopSkxozDlfxHcOE6Qw44dRXaKMEvBBeNFoFVx67FvvApD7Gs59iuMqBXvCvB4sBCx6xmCpZQtp4k+dTVXi7bHVZj5guSFMGUCo6kFPJugn0irvJtb1uD/wRnkR+nKaHvIqWFvDqgs4cBfre/xqdWt3Rej0XRdEKGHnlEGIvbJH/jZ5PUIGyh75zGgBj5ztjyM4NHUkX+Rb4sp5Pv/GCpyYY+Gs/uSteNMDjq4KQnUKj6lFAUuF4bzQGrBuaWJ1XUjJUUwpJztaEk0F/4W4bG8fo9LkwOB67XRnpZpqBqcazsZo1nQYMh7H27H7Ueif1p1n2uzw6znRmuRVbX6U1HzmeNdzW5J5cpqCa9LgQd7zjZhKqoncgnwRgk2+hwsNk8GiG64heJoEWUiT01lOnZNT6edtnYFcm6pR8G0T6zpcRcuKmT/9SuENCm90PT5g7ai6Mv44oewdHmhcEwCReeVboDt0lrplmjLYgR/+QGGfPPS2VJkuHWq4G/0AGx20nFMctGQwwUFPulXR90q8QgL9CfyriSpyfGAZb3tNMmXfFc29X8J9KNFa9ssMWy/cY/bsOilybOzH+TNK/GfyH1BLAwQUAAIACADrgURH7eSiBCsEAAAcEwAAJgAAAHVuaXZlcnNhbC9odG1sX3B1Ymxpc2hpbmdfc2V0dGluZ3MueG1s1VjdcuI2FL7nKTTu7OVikk3SLANkCHEGZvkrON3NdDqMsAVWI0uuJcOyV32aPlifpEco/AVC5M4mbScXhOPzfedHR+ccU7n6GjM0I6mkgledk2LJQYQHIqR8WnXu/Nv3lw6SCvMQM8FJ1eHCQVe1QiXJxozKaEiUAlWJgIbLcqKqTqRUUnbd+XxepDJJ9VPBMgX8shiI2E1SIglXJHUThhfwoRYJkU6tUECoYkQdEWaMIBqCC5xq7zBrqpg5rtEa4+BhmoqMhw3BRIrS6bjq/HBZ138rHcN0Q2PCdWyyBkItVmUchlS7g9mQfiMoInQagd8np2cOmtNQRVXnQ+lU84C+u8+zZDdBYM3TEBANV48GYqJwiBU2X41FRb4quRIYUbjgOKaBD0+QTkDVufFHw3brxht1e743HDX9Ttv4kAPke1/8HCC/5be9PPq29P2BN/S6vjcYXbd6ORH2Tm0wXqfeaufEfPauhy0/r6VuvZMX0m/2unaYRq/Tr3fvc7nWvO97g3ar+2nk93ptv9XfoKB4d2qv4u4WZwWKWGRpQOSmWFeXsx8JJZ7UrCQKmgPD6ZT44pbCnZlgJomDfkvI9KcMM6oWcI9K0EMeCEnqMiGBGug7UnVUmhFnQ2cIwTUwtrmBpfP1Dfx4thO9a8xvRXbY0Qp0mATzRVtM39z784u196cXl8fdP+RmBSuFgwgaDRzY0reKuy1aqU0E3+km+jsaCxauI5pAmTAIpp5SzBxEFQQXrJ8qnQJ1SxkUkMaeFCdc7UUXRDgFl+W2/DGRuu0FtV+6QhH5q4nNiJ5T9WJMmY3iZzKWVBEb1WsqrBhFxkK0EBli9IEgJRAUThbDfxFB210cTVIRL6UMS4UkoyFBM0rmJLyyMXQPJuIMkPpoGVHGwu8Z/YbGZCJS4CV4BtMQ5FQa/mIu4gRLuSHFKx/fmd7c6t54X97pAHE4wzzISQ6FRuJEvQY/hti5ABOMCcjmFgVkJsCZJMvzCWm4VLMJ09p2hGfLQ9cHuSSF46bgj+GEBwFcAMozYksYYI4EZwuEA+ibUpfQjIpMgsQUi6GW/8hBA0WUL12dwuYDxtKQpDZspZPTD2fnFz9efiwX3b/++PP9UdDjLOkzrK2ZYdJ4di+wQz3ZDl4APbsjWOPyunlkX7BGHhjN1tinu4M1cG+DeAF5ZI94AXlkm9jD3oo01m0j3KuEw8vo4xzcHywVV4+hwxNtOXnfZqANvfqg0USQ9bu2Pyzb3LmuQJCCIIJLO9GvIzaY3p0PCfas6HUebRShVH62IoQjsepMdma7PauAP9loDcxY7m+NZCsXYKZOzQCHqcpoDOtD+L9ol89dktfstK/Wgd6kFxzfbk2n+F69gOA0iKAsXq2U/v3u+V0T9l/Kgfm2fundectdvznu/nRTAPnuL1q1wt9QSwMEFAACAAgA64FER3W1nwCFAQAA/gUAAB8AAAB1bml2ZXJzYWwvaHRtbF9za2luX3NldHRpbmdzLmpzjZTLbsIwEEX3fEXkbitEn7TdoUKlSiwqtbuqCyeYEOHYlu2kpIh/L2NetjMp9Wzw5fiOZyLPupdsF8lI8pSs3W+3fwv3TmOgWV2xy1DnHXoJOjG8mLGPomS8EIxESH04epQ3JwIzJsKZps072BrPj0j4Z0658XGFWGhEM9jhGgG/EW2FHf45ij2vrl1NXqPTylop+pkUlgnbF1KX1DHk4sUtv8QIljXTZ9A5zVhgOnSrizw53g0hfC6TpaKimcpc9lOaLXMtKzHryr9oFNPbT77cAYPH4fMksOOFsa+WlXHiyQNEN6k0M4bt895PIFCY05Rxz3fg1h9oYNwuKKLrwhT2QI+uIHxa0Zy1uvQwgggxsfVqdXMI0eYsW9kdcXMNERCcNky3rMa3EAEoVaX+8QGVljl0pIW2e35EuaSzQuT71AMIlIPLgm1X906FuuuPSfCEZPSEFtjzK7tmB/bwI83iT9dEeafIUY7dBcsrEQ0bVuGEPFzFxlME9p/J15nhGZn1Nr9QSwMEFAACAAgA64FERx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OuBREeDqZMYaQAAAHEAAAAcAAAAdW5pdmVyc2FsL2xvY2FsX3NldHRpbmdzLnhtbA3KPQrDMAxA4T2nENr7t2WIk6HQsUudA4hEFIMsBdmU9vbV9h580/KtAh/2VkwT3s5XBNbN9qLvhGt+nEaE1kl3ElNOqIawzMMktpG8uPeADQ6hH3vmGtH5STXk3fwwj4XsVDQcXubhD1BLAwQUAAIACABsCmdG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rgURHBdYO8HIBAAD9AgAAKQAAAHVuaXZlcnNhbC9za2luX2N1c3RvbWl6YXRpb25fc2V0dGluZ3MueG1sjVLbatwwEH3vV4j8wEoa3QzOgm4OfknCdqGPxazVYprIxVJIKPr4ymmXzbYbWs3TzDlzhhmdNn2bon1KeX6cfgx5muPHkPMUv6btB4Taw/wwL/dLSCGnzanyaYrj/NzHL/Naq9WUhzgOy2hXNG0x6l4fUlIrp2rGDKNIMk+9Qs5zW7EGXAO2Yo4S227+kPilu4RDiPmyars5Q/9u6GMKS+7jGF62cM5+C51vcLMM41R5aSvYGuU4tTi2BmKES+4L1QAgkOWOOFykbKQmyGPGMRSjKFBAhHPSiEIk5VCzrhFVhflGICYZo65QT2s30to4aouEhhBdp3nV2NJ1RmKMCCHAXOECOoNRZUPV0KDWA4IDA6Joo4kC1NnOdKx454XlSFEvMC7MGMD4dNzTdm/Pdar+9zrHc/5D8OIXXERXb20umKs9PC1LJe/D4/eHIQc0jddX9m53f7fTe/95v9P9bX97c/Xbna9OPnJXy9bd33X4T1BLAwQUAAIACADsgURHnMvGJsgyAACdRgAAFwAAAHVuaXZlcnNhbC91bml2ZXJzYWwucG5n7Xx5VJPX+i49bfVUe6QDFSlIWhQhiqFARRCStFVEBEkBEaMMWohxYJBEhECGVo+1lSEyJSCQtAJSAYkkCgQCcaiEJJBYERAZokISIUAgMQkhA/eLA5671v3j3vW7d9111+0frJDs/e132O/7vM/77S/59fvQwH+t+HyFlZXVv4J27Qi3snpXYWX1j5x/LgM+KfwZDAJe3sGGB35n1SBymADevIf+ds+3VlaN5JXGw+8D7z84uQuJtbJaddfy9w4v5Y8EK6udnkE7vt2bETs9kkSuOhYDI8YWut+yPcRE9PjPDq73/+rIVxt2L/s1w+u9jEPLPli2Zss3D99hf7Bqg+thpx0PB0tyn//bDXnoi3+PXM9eaY8cRlFjFhb9LsHkpJmbktoO/T7d3khS3jgrIm0kKk3HJjxMi9QcXHWFY15QLGd0LEze3sTgYGZZdNPUEyk1jnjWhZbx7Ekjz3HTSAfBcHSTE5Nxlag9L814x8rKwd3kRzSr6SDjM1uuz0KP4cmTw0hEEGNfOVjhRPXrE5u/z7WzsrrFl1bhQi+7nEeZbg7EbrKN/hxlWtAozm/K/sUVcNZ1X/CU710zxVhz4LfL9dldnoJtVlaJ+xrwJGEQhAQqSvsYuRO53OrHnqzgLamfoWJ2UML637E6pA6N7OfO5aY4rNYcbE5ea7oEcaJC7T69/LmXldWPLN9IpJjHz/5l79XOD62sniQCqwzuqvV418rKxx5YwrvgeDfgfNFOpG1+btWrSwZLmUTlaPtZ+63J/sbxibKtKY49H+cn7dpyBJiJZvWhTINoOtQ4rq+LYsDcJli2cfi5o0Ef4x6+FtHUUF/zo6Q9S/fk8c0TqG/pI2ys/Ojm/xi/Ui/hkhZnH2g3RTUU3eMUeM04Mde+HnQ8hhSjZppTJLG4UsNGNVJXZExc57xocdM5uM7LdPvs8sCsT/LVoa+0Ue8SZEKwdLjbzPrw5xF3ImYLw2YjRF5JbKObFGYQLgymX+D8kujdVwLsUnnPuWJNuRQ2jZpBeiv2Srfdy3Kj6tj0JiPPx55u3RjxJCDztRai9nr59iehqsOpLDe61xMFbJoAK6MRxhFtPUM+2an95vX8xtzg2XW8k5c06R5DpyO/i00o5QaqztyfzxzfLx8/4SW7pzpRLI261gZR6259BQ8ce/dTqgQU307Y/UpxbAMKiqraeK84up+mSrt0p4z1LH5k/IaSELf7KTwo/JbqzB0fNZ1XSvJKoq/MoimTwCX6A1JfkJ37P6VZrrwSQ+XXckUxoy9jU0DDnS5j/tx3CFkAxe/YYXETE08rO1xfZkJzxzavQSabHYVMbKNEszceSMWT3vID/RFXZJ7RQfm+x4JiN1QfTURDjrArvErByeAd4BA1LMr3WOruv7L19cmeu4c6NpA3V6vDXMRZNMXcO2f0W+O47ENyH3UaQkW4ODSmKCbJGemOUR3WgcxkGX294oLJdWIdMpmY/wWvQqNzfu13NkVT9HvYv9FgN3CvkJlFyXGC0VHXCrxGfWlFNW5lZ5r8GwoTbO5OPmKZ2C25LO5glJu49sigTWvYai/SMDlsgzplRu5rr8Zkred5xpb8khgPu0sf6+noNDpE9PM9S7e6H9xjz29VCDJpZXofilBETuJc9Cow9ZBTHOKL3bZSh9220ury/anxBj3xYPqwb8NUSsKo2YeWP4W2WeyCdWYvw3ZyJtkVoIFaYD/faM1FQwPA59a/73LuaO+99dKvhuIovxVucIYoaC8+RO9+EkTpOa0uUaesGG2BCw6uODSDziqlJ8mIu9NmxO976bA5SLQbHcXDlsq3iLdf4TEP5aWxpuvpaSx8weVttovDohsbBzt9rqA6PWT7MVlFUmNZQmaTX54Heau6ED+CCVGPCY2pOcKEg3V56/halTFXw6L7axvFJQNiM3MxJHvYkQfN29zLm3ajj0sSN/GgTWWmI2yPlNIQe4XLmIJp/TqYIePvysK/D8eE/+BdYdMfViR7gHuQc7mYhCgoaip0K+O1uR1W2w0nxkNyKl3zug1B7IMd33wlSCnQq7F+F1S7ksVq1swjrWvjOnZ7rT+EjBMZH+2UeT0UxgOO8xAJc3MYilovY11H/2DgCrVrT1CTl2MUrW7OmJOEPtBUmqZK6T6X6UafUK/852DslVzbPUxu2BTLnIHHeiaNalPd/afCX+FRGdZdAf4K7NpY+97pwoLiafeVkqCCNOZMLatFuPceU8Ascsa+E7f6TndZ8BAnkWLfHCjTgysqf+RldATKhvic5IIzpXfs2O0bkWhYp28fJ2w/j4uVHROO2dkpIKzjmZEPC924/k1uXldyefBwqDXO44cRrJenY7CmpFDayMicait5BYayYWFmweXCAkxsdUJ5dczq3wsT6tMfsFRgDLJj25jfBbwskudpywp7vtMzpYiXEOst3ExvwxG1pUyaFIPXbzWASlNc1K1B/T3ZnzX6+8FcFN08n5pLW/Picf58/ySc/7r4EZQqg9qrbvGCSk5gwxCeBP0P3T6jc5roDb2e7nwueHJQZDwTccWda90Zb+cenpu0fszwA40i5X32SRvttZbfCRZacnxqC4Z6XImNDYkQL0ZU8Z3IILuDlDvDoaX21V5q+RkfGdn2feYwR1zUtMau2t2O56tMKbdrkEl9u27k6097pvgF4RzQVXIndkh/KTk11DGqn14oP2TzV9GI/v38EBCvmAABbafEpG3wI6fgindSYjQ3xS/8desGERQxsc52Xyf2kh7pTd401PWiMbaAoVStYU1llA/KjXjUAt4hqKlt0nfk5mvosQ3vLywqsvltz+rCoitFFTZXEv12+voHybxU2DB/SOUtVLvNo64x4Y3GCoch14u47srZ3IQK9hdHSvVs/nTYH4FB3d6eUHLq1CamMqwq4gusH8/bUxIqSyIn2Aud2N2PZsKbttIKUx3UHhtwDeo1nvDedYq8cTbfzIvvYlbauBc+8ON+VGAQxn9e4LBdWxYv0LKU+hMeeZvVP+BHCox+8Lyp9GHEX3QuZDAwB8XL3otE98ULWoW2jqe3vK0gRcU21LEVT1ODPt7NDuKXBiPrN2VEhl/vbK3p8ckLmw3vpvA9483Mi1KfwKvB4UZZ3SpMlj+lSFN0axg0dGngmrYwrdNTnf0PPmc6v+iB1ANSmMa8Vq1viSjnNXbzShLYuHapmiY/We+Xgi3tLuOSKUMVud3iMM3Nz8XTGGKTByi4qfDYWCNqtJXnn5KuL8HAxbcxCw1XXlVv9nUm7ELQXtRES9UX1d9fuUie/tA3PpOSdKS9nu7E6eHHw8Xx3QMbxArm0WTPQXM0jVeqY22QrFRrT3uAZ3GOWue3pq4/5yXNiP4BHx3uyDPg5RjHUgquglUwNmUMIsvDpP7ChflLDun72ssS4Qa+WcUJlJ+gKnNjIK2+Zry1UojUvGYU7PtM2IqD9X7ZZaxx8P34wS/RaC9C9B0oRAg78dRuqMdOJLw05xC7Q5Um6PC+yZ0jXM/m6xYhIFLxm1AXZq4QtOQQcBu2BkCq2duyaaxGJEyBZpeHMUZZNGm4jFUxtht/4cF+pRv1fnaXfcRLvjUYfRSJ6LRTF6lsZm2kc6NzSJk7vGjT+36gvdTw2OKFSIozDJPVLWn2KnciO72xm6qxkbJ3uVfvpctC0puoD+gqKOxG/eOZbU4PEK+L91MUFLl6chhEZads9D0IE/0mf//H8hi6zne8IPPjiZpXVuPWowgcOBSy8MkLzhdfQc5ZfzwY8hrpAsP7AxIWw18p6apwYua/ThFB6y+J618pksuEONkHvRJYCdDBna+nl9fWk8bsJT7GT482J49sW9BE74BkeW7Y8Vq1Wqb5z08RDuYklfEHiFNBQsgvbxnevqI0K6tH/gDvO/CKOgJs8FjAS07pF4HkYqSCw4fpIwBzex6V/vHggBtpZvubQcYwwHqfD+CAj/fCDdtfsy8Kg2RSLAf+vaX9HljQ6pDQQmStrqMsgqwevWSwVol2qLXAS1MOcxXwctDCYa1+3FxZD3ji1ksK+/ayAygT34XuPy9K73g32qlvv+Xq/lLBgloMJ80+PsFY+0uXtPslL3/Ri6COASvcT59k0uLuB+xQnRlp5pqmMeXANZkAJcYOtv3S1RXs3r437zMrq2/EVwWZo4yNTp41n28CxDtafHC1E2hXfgu0OKa28R9WVs/D+gOqio/XW1aweKb6/+2p1Ju4uXu21jMA2T4pF1WcHWpOoXq6CxOQbPzSFE/dzIhfS+pY5+14MvT0RqSLQiAN2rIPWBUqaOV86RtB1Ez2MX+h72zKT+Kbl3y3qpD1dKAhZlN2emDTRIiB+HZA/GNUQFZhOUoi2RsPtHX3K+vjVMMcHMttQP6locAU/HrtBWfRSFu6MJxAYyIGGUtTH4wTxiNLYz8H2eie3D5buUVS3u3Xs7wXZ20gvjHQ9InM0n60YKS7kVXnbZSsosl6bPQxcQf2QybojV3cf/vOREi2zh0+ySMcjcn7Vruubz8QZy9cFVQ3XjuCUEh/TIw+rDNrTLuWFBK2Bj9MGW5JvfFQVpC0z3DBIXuK+MbV7mH9FZGIVCLgTzJlOJrZk+b+kU9bh2FJ3g420ZSJLBnzD1a32n6ACWEOLQ2t59vN1LrxAvCPhlqtb/qRvRYwqW8Hkbr0PuUwG3vjod7Z8Id2rXlmIfmNN00FCSMurLg/Jf5iWC2BtwH+UywEtmTI+jpYsUlQvCkwuJzEZEyuEY1FPJc+C8+1RDuZSQxiTt6VQlTvjjY9XZOgfiswrF/KeTvpcr0Qt+TZgh1Iqnr3kkP41w42Cy5z/gX6ihpfOLJn6fNf4SMb5G9CTxNcYNApqQG+M/9hhK/34MjSnl7eG+DbENN2+safrwb/wzU72KljO5GUMX9xMsOvjh5fMBK6JEUAwJDgjkMUIxaaseT2xLbH6PGShOaINwbwmQ0+Eg5OffRqj/NQvfYz39WDpiXJzHq/NkfwQJnPXVpS/abJp/ULxKqlKDoykjWwDrRsADyFTB9ZLjinq1Uilrb7cPgVRjQ7nPL8S+ofdCmiFVWRRn0cqG3/laWzdKqv1a/CzT653XgO2hDHJZ4EEqny5j4XYcLgcXvWlJeBYgp6G+upyri43XaMvcKGZ4RJA3XJd7Tyj+F8O23D1Nh69HOU7s2+QJbrlBL4wB1aEhrEpC8l611/wxSrpqPKtB7wxEHt1jehoPp5HCrlES4ZghLsR+lE36VlUOE3UkY5yNVzacy8AiL77ecqeV+ypINQGzzGSuyfqxmERL0xXXpYNaoqmt4Ts4xkwYyXvb2CyXirw3cERf81rH7HfKKXu5XrtKHsrTE2E2ojK2m7Nt9rmkl66yW+s/IlVmhwAsPjCpTkbbrfGe997P4scWHjYLP170P0txs33J7V7Ha/bjwkY1RM0wAIFifguGEvIfLI9S5t9CWJRTaTtV+7SwuHI6rEGHZmP7/VxbQDp4yXvI2BgiqbKBSOcqbCS1q2uymt4MHMh4a3CfbJelTLRj4Lv9GIcx5q0PpGPEpf8moWDX8RyNhCIWcPbU9c8dRYy1iXy0PhzJt0IZALdWSGQZ1Ymp5PF9AIa9P9mVlvrJaMvQS9e/k/GF3No/pU9y/Gt88mNL/ZgY4aviScITjpP8nFEoer9WTVo/EXS9feHZ/StHqWOy3+wZq59x71rnIJ8nVfKcy0Be+YIx0zPmJ17wSKtXQRa/wTVa2x05vWGKsxp9FXcf3eDkVzie1u3MZc5ftxumffwb5ANMGXrCwq/7Vhd0oidi5Gd1VDfvapQnpq6cLKer+6jh5qkXIy+0OV8I1PlUGn22e3tXW0Lc0rrDckaGLmf2tKc/cettztAQ92Ls3+tt8Uo7Hfmuyw+aaJ37iP/HSyry4wuMv7yhs/WmOA3GGOd5oMOjLlsXl8fx3vI0tZOrC7afOSmhcjQW7N2egqbHdf/Ny32KGlsFuLgPzEECRNPctqt4zxUWZmxZJic/Ubm+cslaT6tIuvbLJxB0RHnV6qQXnovvNMAJmmj/46EpzXnhkCOScRLemdURtur49IbrsUSfpZVD07VLokMRT2ZfvGm43Z1Fvk+jYbIhU2Yma+ARbCeZYY/VuUaWQeKLegzV8OFSxdJqrVnZYTptpokcp7YvrVwuklqF3lgi7dZDh5NcNxu+bRd02b3ljt9ODNlNZfbixlr9O1Nzpm7/qvTV1YLb1nG+ffQlo0l0VTxhtlvj7HHP0zTlrALFjjkBT/Ju6aXcEVZKj20W2NYsDa4rFZ4nBrmuLo1Wl+hV/6qpXqKwU83INnBMttw01RDQ4whGChcqlirEYVaXx9e8svd5R3/GvwVBhsD5JLMGifmqV/vclEQnZ4sSY/LAG7wU8KRVMi9geye6RP2HAL4p3vLRzuACjK00xfe1jccRpOnTko2pVsLZw+ctCXVcFajK8oTNxkoDd7oSGKeP2aIXtFwuO+uigQDQniYyOmD4qWcvpgUSQK6vx1b8Q+VsiF41V/HHlcQlLLeu5evvQDTR8kq3l4JZqMAz9aFz8YhmFNubay6dNH9MMibik9gc4G+oDdL1KHBJz6QmltN4ow0sHi+veH2AvJ+rFU2em8PSL4Wzlh/RF30GCaPj32CMyPhsO+I+LYjJUTEId7Fiq/R4+6tsQfBI+uQ8LubQ2a2AN2tHNfkaNhSXoTTwzHFuOGeNN+ah62wPY91Rq5vOrSBnnhmyjaLHDlgC+zbMRh21jdzBdHKorURQNfBmxRbEDC1BHEiN94TZ5whUiBGgyxV/O8d8rulEvlKvzjpM1eKYYWAjpW28iBomNjRe5vdbURhiVHOQvdso/1B30g5gzivaHn4ChoNbSgaNhmUprpIWNs6vbNww32Jp8oRdnFNSu7I/qb1/3nAjbdaXxP4Q+XCjhuTWw32PtQFWwm30YX9gOPDi9z/0x8g/0esAYWCRc2UZCUuTSDiNM43aj0RUKEYt66/868EkUBioKCorYoclkK8CSY4cuCNZXeoQ0hj0CawAtjOfMZdJ2rjveZzIEX/QjRdg0lSwIBKpXRz09tJfupA3Fijy7928AqwBCif+/xjPxgT9BaqW91mvm35tSf/cJpPOlckMgf/bgEroQPOUgz1qt5C6VUwyARAziLNaxNNdDo56UdPA++/v+fnuG/OBXou+h4Fb8yThywY9Wq2MyJasybz8fYcprfwpYYoFnF3NyzJdQCDTUQRf4ds6WvM7VCnKibGRyV4LauQ9eOwQPDC6K9lubwR/X/sFX8X+0wE6vq4frxwuUSvSh9ntRhmk6hiv/aADS76UqjkGsM1luiGVLpVaypoWVOPjlnG+uTYdIMWCekqYzjuN2/Mmi8wlasXHR7OXz+9tn0DnXF8hSSYUgX6ygPhKk+ft/RyqrlRmhMP1a2PwhOiCXqpSp9tBy+qIZbjxpGdZRzWub880D4AdhWQEXD1EOUqQZumggzFfXKXOD6IH35PkeScS4Yu8HkQze/qBHK/wloHVdRWy9XpU9IAedtog8hRX8szoEWU5HR7nXu+KcrpVgA3K+TAe+qR09MuIC6oqDcuxLztIRyTuMpzLbtWxrn6tqVa/v2TIwD2n+rN66CkBjSs9pa+UpAiMSHZf5ngc4UJU4Z//R+3WXBkDX8Y26mCNBTm8s0/1KgW4wSp8JMnI21xvBRcRw0xWLBDiRpB86slwvlj5YLr8nDM6ysnni2XGQSF80mS6sJf2Gpu77cbqDPs66BAzgeGEEsbcQzhzvD+3OHRdp9KDd6jjTCSp4zMSjHk4pZ60l1RL2RpvlkHkGYjFget/CAump00ayj9sqP5XNHYLKAZK4iRpnpQwphJAy6eTG4L/LJ+PGnTZgQNUdMMquvcdcqX+nhM8CkhROnH988y3PMmtojK8gyLWjuHqt0IOegCt3gM1HM5PHTTc0b4/UJbvB+kF0vz0MkjBRdwh+SGF9qMPcs0Hztirg3vKSO8+JBsPVKQ2sOIScpig9jdvPg5rlKcEq3l9hf/bPt8lBh9SwQZx1+zUzzs2x3x+j2TM317lGgPF6f3SnKJBf4rVAFCRbKw4ap6JuBV2HBSHGjrEQ+IWR2JLeh+SvdObM/y3X19H/AbeXl7NhQkM7LXT9HJuH3V2GX+XdiKn8R76T08rapkS+qi1QJo1GxNrtkY/7XEKSF3pSMUcsu9bCLNWEC7BFCaZGuu81SKk1JropGN7k8pl8e/BQLJkaGIH6AKNR2KhQSEYQAwO9Gl2qdMHgiUHYstYAJ84RUkKP/QU/bRr1jKFO8tqaj9nsXbFCoYxqSi1PL7k7gSAslHW6KqIZo32Gtm7v/KU/IOXFWY90PmZ9U+sDn/vzUerGihizd2Wka3H86+g4sp7v3Bzc6S86G2p9brIszTT71XFdK9ZqsCH5ynsMl6U0fAMHpLrpWX9MlOpcucuXm56C8CCJOd/keqiYRneilEPXKpRsV2rSC8fB5zvK2jVUuxZ+UV71HFnZjtZkhYk82nBkN72TWbFZEyljTvnUwyHnQRAcaqjKbJ7NsgNAGlR9Eip1nwKy+UnmWbmatSFg6mWAvyPQcjYeLbrgLM5tLGAI5TMdmXqQ9jBZE5BVGq2AI8eBMfq0r+bt2vLu+y39zZ9NAzDK40IzVm1psuGqapstgqFOGARBDOJmMgipvh97e8yUINOztKcDtTvUUpO82lodko0R19WTD3YBiDXfRwHVfORHUU43vgHteIbNmhCy5GqmTZvEt7o9GgtxXjQf8iFuY//c8Ht7TK74jiQYATNsH7KrNizn0kCplRUoOqx88hyNleNoa8F/FUOxB30URvhlJRUHRXV4p3mZtpizQkwJQoIZ/ltQwhpJzeKn94+xrgudBm4UL+NVQIMKRuvXopogbEbTAX8VZ3Tzm3S7MwiP0KIiugtuDXLeKLqNLpzbtq7gNX0nCAmj6KEq+r7/QRss2rgI/EbK4fRiwUigtsBnvFnOxO6825LCejREB0uaA1foh4ppHuozJ25RPYymaXcccS2vEUnwohU61ByK3jiHcJUOVco5+P33iUyUSZOxJs+xMxQmAnSGnbSRdyBdS1Nw69odEN9s6ij39UYd/ZYXUq91TIG0BAII6xGeqX6QN5UbycJeMIxJTDHInwqk6A+ebKZj1KYMiyNGTMPoHDIrdvqT4KVYBLp7tECi6TCb0kDqTPn0tLGYXkjpWKG/eWFkvT2kAyoJhF1JymSOHKsErwQr9q5C30Nyy+fs3hV2v/J/L7Ajg19REAew1eoW1ldWUPYogVD21JrW4VdXrzrnjfzfSAHx9FCBYoDiTCjnA4lTE74wONFBITuczO1B8ibPkoeQLbsgoUHMoEhaQqm2A3DunzLIFFIX7NI4gAern1Ocowko1gCZFgCDY/G1riqTZMlO2F2WaqKHDagsxo/pRXUf67JPb74ZOAFUDLJ+yFNMXDyMQxWPvAfRe3t36Szn4ZfUsRMCQeW/YP1pEJhnHMP9bCj66EmVCww2DT+mYhb/IxFOzw1jxO35ucJ4eJxJrWl/1GaxG5stybpw9D/c33jP3RcVBL210artkdJDLfeEDen3saxne+/rVwSYA/E6eQuzQOuvZsemn21/KpOUWa6JicdLZAuTHg4xx+Ta4pO5tQ3PCUtVv3YvoD0hIslCAlgyg4anPtRR+WwRgzU1LuX/yDKxwyqLRjeMuyxfNykXirPXirLU1QS+Mg5UTCywM4uRcUVo+VJTONYycPdicfK1Iz3t5Izy7eQvAfJ/GgwyP7n4yVyrGy2YTn7RylfhYO54TU8gvVeNBPGYRWTnnM/Nh20uxKZsEmStwKxYs/esV4yLq2dUa2rZLmFTcs19dVrl/tnpQOp7lA4+qI/7sCVWTDbFRLzVMCkCSZKXoVcF3VW6ZgixRg5jPbPS3LzHEj35VgANviC/FjRzXF1FttLgyp7YivFKGnsyOMz77q2hbKV0qo/+KemX+QawdXnRZvp2xL0ZLY1agMDi84FQyfNGoDsSScN5G7fTQeXWn3b2wb8IXWNONyf3B74g94yv0mCepbmBPYdKvU9916tKJkH5nNWu41bbq9aoR/RG/RZRHOIQXyVUXcaUwrtJbuKPAqSIcamuyUYft3RkG4mPA42qUblDnU9bh5qtu2nH6Swsbm2q6Blas8z1Lw/jb5s6NPh4Ghd+KuC+vOpkw2I3QO0phQ2XZxN0L0aPyHJPYt6H7l8SDnfJvxuWHYjpXJtQ1HA16pQGZU08+0x4imHf9vLJEjIJ2ZrIr7uSjmImCjBl5jtF1M5Y5rGqfXVcKE9ujNQPFdvlJIcTVqvYyUl2OnvdZpoURQkbXuSvAj9nrCaXlH4CcnZRr6StPXcD2C7mVOWIlGIR+VshZc91tXeU8ueoi2fqZgKNXzc9dfeHURjEm5tTtVaUQV//sQdgf+fzTpeXGoM/AKyt35VyGrUgTqKNbgDZxQKhjyYkCTUsRdGj/6nybxcb2Kbgwz/Zd5jWHu7v6ET/RCw1qlAaXeogd0hQV4/EFJj/oMAh9n8yqvb7pZSw2PYMqwDfB4sqvq/zF6I7CIknRbDciDPGBnR21PXA3tmmrAN/kZatYrzjCbhS5To6dnZQlmPQhhv1HYIVx7V9cRMkeuKtcC5X38PRVertSUvLPS0vPvCvbMf6s4AGMqpk8/tFLO2hMCIZfeAbWsOvq5f/ZdGJ6WzY32nJ41L/zVaYAyT5Zx3A0iheN4r+gHw9S/zNZxZ2CTFUlyPT8JZWen0CQVkz9ZPSXyzNjXgHO4FEkCSDYwrj5n0aK6Yq0JZgBWoS4/5utDXoMZZJS42Dzjwc6Ts8WM/DSJwAcrLkeD9PzEY5mo0w+v/4tJhoki+bbQxKz9mxz+3TSLcf5u3Dj3bv/aY+JoMyS3L55YuBHqOona/yT5y6c17e57TcpxPBFvD4bdt2gUrdvfNVRJ9bXk9RlEjcSf/npOGJH1BsF1/pQXu5LMHJ5XvXLbQvv/ykebNnlRscgpJieblACaIcZfUDlGqV3k9xzcTWm9xam2i51CB4NSIw9EocDInJj97Gcsa45eaobwBNA0TfwZMbr20FkoEMyz4+dV+xVU5gjYqKWdZ4EO07BgVl6v/vCtH1BHrCkRkeerzL9mBs2XJ06Ph8IFo8Z79h2nMzwW8wbmv3jlS6QG/U1JTLEN7lxxjoUhTlVW1D+oMzrr/whD/c2t0fgu4DDdNZU+94j8Sb9lMFH5GAw3vkmmYzieeYb4rl1Wi8Qz0drLLP1cBoC6ERjT0nz+7bfvoy4tKcogs2zqgNHjsUgQWon939UWclVC1MuzRGnsb/iktF6m6duUTGxMAp52PEcwUEeTVOnNBWSWNzGkIRMrVdTxPQJWJ5DlmNgnu9iHu9rpbuQPCY0Y0jsPT4IfUf066Bw5KNmwZVBW1KubvwASeoWTku1GFkmEWH0uVshrR3rNhbJw+5HlK9r5p2Wq4ykRR3Jmlqhq1BBU+BDXad5psOwPL2WQ071GyrRUUkRw7y52wFduue1r0vkpyiokFG21XZ0zTnvoGMgdDNV2INp2sbPBBviMwtIgbiGJg/3CFSstyypu5kHkw2Vxjn38rRPONKsU5GvU0fIhFXdIP8DGofpiE72HkXAYL9D+dxKf3nOaZlY4UYtlUfKxkpSxArykIvvEZ8UveMb45quAJuzj3oa3YYk+hJozW43fINhXEZW+WYxhg2FZIPCx7FX9S30y7B+EM/XdsLNYEuas7WuIaM6pS/GUnOe0YdYeh9ZvLiJKannHichXXQxy8QBgiX7LE/krZBj9MNxlOf7dc0PeZw16DvxHR/C+NWzpZQzZaZuJRrkmZQAeTHmE/GcJ31RSg2nJbTrGxNK8xNdDGvVP1uWR3wpflFklJrD7xdOpTvYRxfh4xrehum7ba9qNZAFvHALQP0AVtxqfIlf+wXbTrq9BLl+AIA0V+W3iGtAf+yvXqIWf9I/PWsq/M/8HKmevR5HIS1rfC3AfrMiaEWWOXZ+OWz2nUPnpUojo81IqHq9AjXtY3b0/3b4oa10V2xNHvZpIZoWfvdLn3HYE1NhOXt50n/toPUAf0EMM0z9NRxY6MCzsIyZtXRLXzsrsdxjrsU8TtoQrzeWaQr946wd/X047ckkp7LXxtge6E8Z5eD2cyIg65y1LWcupYXf520D0y3napcMRzH9TJqt3b72+ycfJx0ZHFvRyoTY5r9SzpLGPlf251UlOkZtYESzMS+PuLK43ZyKsCfr0JPy6ZpbebjK7iNEin1v4Lehv4qInRwpctHSZ4WKPesupDV59IMMwTuR4m3qzLqmUpIXwYFnLNmpctoZe6OrdewRkJxeTVua8uszh51enxequ0ZZtB9KP/GjPt4IvgGuBpewKzQ7w78JLEXou+3mw0Kxforc7/xFnfJuc4kjEj7EX/CldYu1siSp5MRAA3R4X1rAN03500cyE/RzjwDRrbwk7Ej8pcJnUG2+NPw+K3k3fhx3YCalaF6fmn3q1TmieB1YAf4VfAnc6RK04pjgiODk7mkfRQUp8J214d8VJpIg2tKtF2b9ofe8h/jGeq8CZnmSizApNxzmomZN2zxFfdAgWKhNasgKwXoSHCT4rFEe3m9ojbvVnxlLdmEtyKUpujdWgKKiRyNORiRG+EfswPoFpFFyznC6MQuuN7BP98gMwjSAI1Lt3ocL5TnzrmORyLibPWnkYyI8Xj2NAwlNPUPZDoxdr+9nRx9FggJMVehTEQ8jPKnoWl715KAIfxomzP2kwouvzkQSy0008VF5wFmbx+zZDWpTkRxX4f9zIz2/G+TuNi4p0syd2RHZH/XSQ16gV5pn6fHja+Sm7PItS0IQP+0Br3X23PnxnsFoWgAiPDowP7doxmbERlzUMyy60R3s6/i+rwJFKoWNVrYfz2wqNNQJFjiheb5Sv2b5uGWfiEUztfWMx7JW3tcuaplUxqQNxbf1mVUtrGQNPrvc+7Wo/UgE21GaSlGVjGtrvdrBVPBv+Q983al3fMVlhYZSWsE2214PqHPGFHwoZG4tchSkdBa3lsauVew/4rZVlCBvdB4ceBTHPF6mcOztMuJFvEtpXpvFgxjSWOr5y5A3KUEeBxhRAun/wHnK31P/nvr31L+n/j3176l/T/176t9T/z+aiq1lOjLatY//Yjx3wgyqLac+Uh/LheWt9XDTi95A7pXsLlRobItB28yNyfv05UPJwsxxTAb6UQAkxXJYfraGllnrAAL6wQ6vYsv59hPjf+156v/ustJmjlEl/C89rX2MqknBj9kflFuOkXGWNnHoj8ktbZZbfK4g8bHIodH3++IHi7yKNSQjj+SfIc4axc4C5hLqCM+3g7bpXD4CbHLDFHhUVE96tslkPWU1k7GWL+MNPd6Cc5CYZtKFvMHUSaaZLSY0+N9KOh17zuQn0YtuW5Pm72JGHwDNr3AiOrlG7/j4RvYCrftWMf123p72H1ZaXd+s8nvQNqppYHKnmAzC9AnpWAWq9PhITLpytF01R+u7KlyAELcTXlSCNoOCA1f0M8yTDEfjENd00JdECX8xquvQ7en1mo4iSqNWVZw6+KLKQc52FBssRx7n1TIGj7G4wKA6b+sd1TY1Q6NndKRFHUgkHEgJEcNCw39mXZMSReo1562Js2eXA701offFHr4VZyJqt5cW/+xT+vfD7/xY0cwIgKr8DmlK0AbMznYm/w6xlknziu57Z/rM5Fx55O5HDNNjxtrVvxfaTJEJU/HL44zPbCVfbVag7NWeaoIo8MKJC5Mt8BUpKzC0RWPZBLhLjdneEQq+E89OTMFbVx0iM7AyetWHUcJyuUenq1Ee2S82FD8oNFoDW31Q+ufdjtWa3zOHWccrCAWj0dCZ3vB+8RdS8DlTFap9YwA4vDIkYHds01b3uzLpCQ96bmjqnomeAY9m3gs3r1h/vtHDXZpBfOrczCtV4ONyJsbMxi2xAlgdk0DjleDu4oo10fxw04fJD3Acl39aPXEaV3NrJSnaIE0Lum+bYT19+/cvJdqHhvdH/IGhsC5tDU6tvWBfdhP/bQKEIZST3MruQCHHxAPHzJfk2pImN64QRQ1vqAuWihVreKau05Re7+oF/dANI6Lh8VarW97CD85PppcRIqBa5E1Rx+CfyjpB5t0gQabouIw5fnz0Ios2Fi4/DivDUpz8D0b+u+47TvTpY5FIGCO+nMo/vW+aWwes9jUQ7I+2sI0EuqQOWue4WH8ADUpjLIt8peefAzErrv0RV58EVuhpa6hX3MEKXkT/Oz/GYD9O+Wx4dd8YPVIxVcnx6dWfHA8M74er8skO+InguExXHY9jeYghpYQafE6eJq7N9I9xASsUK8IEj2vvdOq7BuKJ8PRYV/7AVzJdObp08gS1wI+b4t8c+JNIdzfjL+fFfQGZXVndlZfSaTwfd9ZMFqtyQe8Xqvlyk52trPHwFSAd29bTP4o1hbIYtfJD+66xGKoacZ38yXrHICTiA3qhIX707HLrvCtmzzoiEn5tcu7U2qh+teMz9tc94TeYxBW99QcoPXw1DZGEQPagP+iWbm322qyWIU7Ts5NEv6BjOxryGU9bME46Vq4bnTTQ/lGhqb710jN/cmoJVXJjUp5SwSBq6lLWvPvz3JkRTCYAJLcangM2l3P29/2qahvlhKT9Y32vDHUEuWhSkhafTktb49u76TX0HRr/7tq0fjtewVhFDTkepMO2FUhl8sOjnRmrWN2PYlFsZe8ucgPt/Jir4l/gSQUkDoFkwL5J7LZHB6P7mIn7ViQLjnfHcYcdewM/yLMZ0StKhuLZ0oGtdMTFCR4h9HYta/IuzjHejSqpmpQzCt5Rl6JpvkZfOu9Hjy82WtRUdCDad4eeytELY7cUSBp36kXKyLoCDat9XE1fNN6d3jnjojaH1mZCjvRtU+TwZsdAi/P/6g1Md9BFOQtRxH4EZotuPzrEMM+Dm69AtqH7lNUu+Yx7SMj5qP6fcmuJZifGThmasObdeE/yO0DmvigFoHTqzIzhYaFR9DXR/XOXbTv13TfGf3WhZfR66rcKcy6XpXV6bpdJEzGeFFDnaU8SjfhJH9ajrh+JJt7+kge9Qp7xAZRSb8nBwJrUD4Ld165+3h3cYdYwQCK6pKCie2hS+wDvvld8b5tg2/WwPnFc99kpz3irHI8vVvU1Aeh+aCjpsp9zZUlgKDFnnEiM2i0TFX2yrcAwln49kht1z1U2Fq5spKN+gl+d1JdEKuq9Fh1LL0PzWBsVanVkkAcCc++bpi0XDBj2eEtSRf9Ah/amSr8/ALncu3ZBn427GLMh/tbG14IIANq5ksi+uQmQHPZeP76dZFis3B0EQYqVBzyu5KI6lYcGRUa/fTnTecGjvOpZoaEmEgoCQClNxruY4/V0zLwfclVUT8aAwDLw83W4UB4H6QnXlZ18zFIIFj6XLPQ3r5IM+Bn+IhP3QlYawzVq2/iL1zytrwS/UQCoNBstCkTarQVzN0Xy7eZS9QutktudxM7SF2FneINy9jhtpwb/MgzJX5LTHQ5eiUS1CzI6fm7MLdLiFtwGTyHJkxYD3f3N82PLSbPLSSdny7j6suVctR9XvYxrGuISTir6r52toRNbo20hbZNy934T2emtG5Jq693FNmL0GSycbzfLkWyTYiGTHrYjHtc841bQyzWfzP9BIwPAtU0dv4ZHlVdvVPA+m5Iqq+po1IReFBTkvR8KqnNVrCSZBkiE/Q8Wp8TmqdnlhycsZWvVKFAoQRzNtRSom6bP+wmQ4uZnLUzaT1sxWfuSgoGK3TRiOQJS6Up6d/V/1mlsKMoRFd2h5QQ/iYe0xh9ARS/AFh4h3X8iv9ptFv7DsVRyjrRgbIU2I8xJHEmrqVr4qB3Qw3SDe3ejotD4TfW/ay5GBRAonosHuZqD56mCqKEzQsvmc+CucHE+/XcPnw3qNReHWDj7s0C0J7bN0JOyx79GQTudR8cQDbmXy6bdSOLP6QWO6uW9zn3nGyr2Lm0Ar9wg1FWQpQXS4n9ul8klCf418W1ItD6jcA9Fg3cv14qbwYpAVeyLIqXlcTpShEecFGEeR6xypy6adVxxXpduAG7qha/tCO8qQ30vPhRpyinfq1FH8X/0iR0s5/0otdPiKiwnSKdvW+rzvok9gFP+qpOJvrYdPEUJ21Xn1gy9QDRX1ND3aaItSiEpmjVRH6+Pf9w6rhPOcca1+11IWgjSDNUnFKJMbRJTsj66vrIexJcqlRk8v9G9XWNedH33726scp09d85+ueXJA2uzgmvOXjv3FOAull9CqL94m71g53vVgp0f5kSCxTeOv4LNLrqilkgfRPepv6rrH0Szz7RlOuZZjlFi+bs+AMmivFXEn3Cx8uI/kJqMI77bO/zraGfMoMU5kHVwbLL7yqz+LIlhVPezZ9dpIT3kj90buaf+QkFr6eqclepHX70sVyoLnTJWHImLFN8GKlyc9Oyy16WCZFPL82rL1Eza784wqgH3ll2IvdIjNE7QzRNPa/50p8ZnAWULeoFJPACww+snWpVxEufXda/8ouDgl7XAOkWadZFIxoVRLmBxx2E7FEHnqlBYzgLLBgiLC5Crr8qqdPNHfWNwMMq0S7CginiiHGnTXblMtXYpo/JRrYKF5LD+AUBZKxEPhVvM1DyysIYNFZWZUzW/14OCJkRIFfsXebszlh+Mi+tAm9JJunTrxZwhjsPQHmQc42C/2rgPfrbsFAXR+57Vo2X0+T9dBG/pxzhUiRNfXQw5GICEFyCeG9olhvatNnO7fEH0ZdxyHZWkp56nL1ssZuCr3c4luqAI7clIuDL1svpLgAuTH28wmxea6hx1iXTJqou8pqufBtdsVDRmI6aCIN+uIaGhaD61Gl8MX6iEb7N8l+5p61ReClFddv5c0QGNOvWAXPNrDa74ARLAhQGprpSwud5lItY21VlWWVDXWMfDr66BKHCMo2nfD7mhF2p5zFOWRyibOzTXXDZOKYm6NmshQRB3c3PLlKo2laj1DghabqXld3SQTOtBtRTJdG1a+ghykbawEVhG/74/9fd9y5uTVMf7jsUNZhjneNbBGYJ51btyJ5LBtBYI16dZw1wAOoqHAPbuE7pbAas4DN+D3IMYovKIlFHcJ8Aq280vbuH7T9hXaPaYwE9922isKX2VDnnBaGHDGCjQEPQ+etH3C1mANNPmO/y1LK1orJxdH7eM/SeU2mktqgKahZMf/4+6iu6DsQRNH8byozCzRzlSzUCcOxr438pWWRwV65shvL2YzXrZk6zFhJuu17vAF/Vi4Tkry1PAOstPsVz/w8VamKmyPGNES2bs+4flm62BDRmL99yJqQ9F1qvMcFGm680h/LeWRa2CAkJ3NHx36Mx/A1BLAwQUAAIACADsgURHaP5hmGIAAABrAAAAGwAAAHVuaXZlcnNhbC91bml2ZXJzYWwucG5nLnhtbDXMSQqEMBBG4X2Ddwj/AarLIRNYehmDCWjbqDjcXl34dt/m1e0xDmoL85KmnyAnRttkn/o/hy2FXR2CwlVkNT9BnQLD5F7uqVujwLIh76zXuYOKIfVxFeiSqajYm9Ljez8vUEsBAgAAFAACAAgA64FER1p/uZk6BAAA4Q4AAB0AAAAAAAAAAQAAAAAAAAAAAHVuaXZlcnNhbC9jb21tb25fbWVzc2FnZXMubG5nUEsBAgAAFAACAAgA64FER1G5gBlXBAAACxQAACcAAAAAAAAAAQAAAAAAdQQAAHVuaXZlcnNhbC9mbGFzaF9wdWJsaXNoaW5nX3NldHRpbmdzLnhtbFBLAQIAABQAAgAIAOuBREdoOJfGtwIAAFMKAAAhAAAAAAAAAAEAAAAAABEJAAB1bml2ZXJzYWwvZmxhc2hfc2tpbl9zZXR0aW5ncy54bWxQSwECAAAUAAIACADrgURH7eSiBCsEAAAcEwAAJgAAAAAAAAABAAAAAAAHDAAAdW5pdmVyc2FsL2h0bWxfcHVibGlzaGluZ19zZXR0aW5ncy54bWxQSwECAAAUAAIACADrgURHdbWfAIUBAAD+BQAAHwAAAAAAAAABAAAAAAB2EAAAdW5pdmVyc2FsL2h0bWxfc2tpbl9zZXR0aW5ncy5qc1BLAQIAABQAAgAIAOuBREca2uo7qgAAAB8BAAAaAAAAAAAAAAEAAAAAADgSAAB1bml2ZXJzYWwvaTE4bl9wcmVzZXRzLnhtbFBLAQIAABQAAgAIAOuBREeDqZMYaQAAAHEAAAAcAAAAAAAAAAEAAAAAABoTAAB1bml2ZXJzYWwvbG9jYWxfc2V0dGluZ3MueG1sUEsBAgAAFAACAAgAbApnRs6CCTfsAgAAiAgAABQAAAAAAAAAAQAAAAAAvRMAAHVuaXZlcnNhbC9wbGF5ZXIueG1sUEsBAgAAFAACAAgA64FERwXWDvByAQAA/QIAACkAAAAAAAAAAQAAAAAA2xYAAHVuaXZlcnNhbC9za2luX2N1c3RvbWl6YXRpb25fc2V0dGluZ3MueG1sUEsBAgAAFAACAAgA7IFER5zLxibIMgAAnUYAABcAAAAAAAAAAAAAAAAAlBgAAHVuaXZlcnNhbC91bml2ZXJzYWwucG5nUEsBAgAAFAACAAgA7IFER2j+YZhiAAAAawAAABsAAAAAAAAAAQAAAAAAkUsAAHVuaXZlcnNhbC91bml2ZXJzYWwucG5nLnhtbFBLBQYAAAAACwALAEkDAAAsTAAAAAA="/>
  <p:tag name="ISPRING_ULTRA_SCORM_COURSE_ID" val="34AAE155-2226-4BA8-B32E-378C98A34A59"/>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Crystal_Structure_Week_2A_Formatted"/>
  <p:tag name="ISPRING_PRESENTER_PHOTO_0" val="png|iVBORw0KGgoAAAANSUhEUgAAARwAAAFACAYAAABuuMNsAAAAAXNSR0IArs4c6QAAAARnQU1BAACx&#10;jwv8YQUAAAAJcEhZcwAADsMAAA7DAcdvqGQAAP+lSURBVHhe3P2Fl11JfuWL64/4rWd3VxerqsTM&#10;zMzMzMxKUjKnMlNKMaSUzMxiyBRLpWJoV3cbpu2xx/PsMczPM2N7//aOcyMzdHRTXeW2/Xvraa2t&#10;iBMRJ865N0987v7GoS4P75bg0b1SPL5fZvTonlTOfAUe36tyVI0n1NP7VVTla3pyrwKP7nDdgB7f&#10;ZR9BpHZWdtmub/N22V2no1zLymtfPD2+W8ltqr3qua9MbZlX7vWj/Xp4uxQPbvEzM2+36cq29Uvb&#10;Vup+vkd3StB2Kw8Pbufx+yk0+Zbac2iqPoPmmrNoqDhj1FR1Hi01l9BYfSGommouGinfwLaSlptr&#10;L70m26a+8twr7Wwfrmxfqm+pu9y+vu3LtrP7YcttW3+7a/XZRra9LXfV2b7berueyvz92LZ2v/11&#10;2rb2Tcuq13dg621fKpPssl91FWdRW37G5NWXuy2/bJ0r9a31Jfs3sHl3HbsfTVX87FRjJfe5gvUB&#10;1ZezDVVXxnZMG8q5b+XnzP7ZddWP+lTe3abaSPazu9+HXd/ui5Zryk639xVM7rrahu1DctezZa9K&#10;+5VFnQykpwI6bfpp5Gdv4Gev42esLjmDLoLNk1YOvlYOuFYO5lYOVA08AxwOsleAExw2kgarHYx2&#10;QPoHs2TbSraNW+b2p3q3TUe52mpfPOBYyCgNBhy3L/8+/lhp20rd9R8R1g/v5BvgPLpbgNabubhW&#10;xwEn4FTzy66UdNBx0Fe/PgitdODbgaRlexD529k6e5AodcuDyW2rZQ1a/zqq87ezy7aN9G8Fjltv&#10;1/OXu1If7r646mx9LdvvUbL76JcGgRkIzGsdd1t+2brOZLdtl9117IDsDDhBlys71rOyfQUDjrZn&#10;98Fu267nLms95VXmSmXqx64jqcztxy6rvduuQ28GTn0lt+MC5/H9EsKlFE/bOKgpAxqrV4DjDWY7&#10;8F09a/XK3QHqQsIv1VkI2Ha2zG0TrC9bbh2N63TeBBy/vD4ceARkt+mX1rFt5JK8tvzu6GwEHKn1&#10;Zg5uNPAAqNaBZsWDIiD/H1yyg8UveyB1JttOg6uz9rZc29FBo7wFW2d6U58qk+x+B5P7mfx1klvv&#10;347dT6Vvkl3f7otdx18eTHYA2W2+aXsaULZ9sHbajh9utq0dkMGAo7wtszLL/FGyfdj1LRCs87B1&#10;tty/X3b7/j7ccrdedW5fbrld3y1/XdqvU1RWIBVoJJWznp9XEnBqSs+CIVURHU0xASPwcEDR8Ty8&#10;qxCLg9KoAzq/Czh2ILuD2i9b57a169q825fbxi3//xdwBBsrFzgP78jh5AeAQ7vrg41cjj3IXbkH&#10;i1WTFKStK3uwdwYHyfTF1LZVXgeO2+YVsX0z0xa2V2oGbqB9+zbsPiofRO423eVg9T8FOHYdt1/J&#10;LdO+2cHhrmtly/XZftf2JDuo/G20rHLl1Y/bRqmtl4IBp93R+JabCBx3v2wfylsw2DrlreNRmZW7&#10;fbuOZMv90t9Xqb+9lbsPNv+qggOnnu6+Xo6Nn02w6QAOB4z0uJXQYWj1kPB5eK8EjxhePSJwjOh0&#10;pCeBQe/X87ZqAx13QKvcDlSrzpbV1pbZPm2926ajXG1/fEjlB4rdlu3/x8qCRnNAD808UDG/FwL7&#10;Lr+/+8UETwGu1/OAMaFUIIyq1gGnMm9wNPnUyAOs/Y+vg40yB53KdQD5VB9oq3XbB18nUp1pFxjY&#10;KtNBon7MAWrb2Tr1HSi326sLtDfrM9X67rp+aZv2c2rZ9uMum3aBZVdmfwPSslmX+2Q/s23jtjfQ&#10;DYSJ6tOub7frl9qovdrY76Iz1WrQaVD5vheVqc6Wu3mlklmPCgacdkfD1Mos84fJHAvsx8pAhFJ/&#10;9m9h+zfbCGxP2zKACCxrn0wYFvgMwaR12te1suvZdd+wvlEVoVdFwFSdCqRalgL1dDm15edQQ9US&#10;Ol0etRbhcVsxnjzgr3Ubf7XbBBuGDITPo1YOVuqxEQcx4WMHvis/cGy5dT6u3DK3rZu3y3ag+8vd&#10;SWMLGM/JvA4cwUmQcIHzu+Ru25UFjtWj25rDkUMswlPB+nYRbtTTYvOLFmA0UdxSw4ObB1NDBQ+s&#10;wMHjV/sACgwaAcIe3H7pj6iDxLa35bYPV7Y/1b+yDlN3HdvOLNt8QFpPbW0/2r5dNm0Cfbj9WKms&#10;nm3b23NZ27ZtVS7517fLZnsaEI5se7XT92TL7TruusGk9QQctbGfpTPZ79rdri1317XtlLftTRnV&#10;GXCaq/kjQNl65RsIHA1U+53Z78q/Tdu/3a5d9kOwJgANt70r04YyYOGy25dd19Z1KsKltvIURYdD&#10;4GjZg5DXXx1/fGsIHQFH6nL/di4e3i8MAIe/2HQ6j1pLuFxGcaC1BUToPCUsBBe/XCC4snUWJoKN&#10;ytxU5RrMnQFHebudjnVedzfSs9Yaow7YeG09QHl9CjpKbd4vuz13PzqT9u/BbYZUt+gSbxej9UYh&#10;rtUKOHQgdDWCjdRcwwNLB1fgAPox0kGj1LgTASgwQP3trFTnlz34JLWxg1RyB7by7rJfbp9a1vrG&#10;JQT2SdtR+Zv6sNtwt23L/HK3ZweA3YZftp1d15b529lyW6fU9qlUcuv9/Ul22bZ3ZffRlenLcTFW&#10;FjwWODpLZeqqg/cdTNqeCwS7f0qDte9MBho++evfBJ7aytOoKjuB6vITBEsWarissobqjr9XPUEq&#10;2FSWnEaX6rJ0XGs8hwd38/DEAIe/2AwPnsjl3OcvuEIsnY25W2oGmR2IrqwD8MtfZ9d30/aBqzAl&#10;4ERsWyu7nY51lH8dOLbMLktqa/tQqv6Vuk7Lldd/x365++6XygWaB7f4nd0pRdvNIlyvy/ZOcwYO&#10;qJbqK7hWc5UgutJu93+Kftc8zRsVZB25LPXl9udf9suEUAFp2d0fEwIEZOuDyW7DXdeWvaZAG0nt&#10;7IHr9mdlAWb3ob3M105yP4NSd59tnS23dTZvl/1lndWZcIW/7H7YWFnoWIejvOY83D5/jMx2KOU7&#10;27c3ya7vyl9v53OCqbaCgAnM4dRKgbNUmjQ2ffCz1lN1/Hw1ZXQ4+dlRKC1IZOMMXGs4i/u3rjJ0&#10;YphF6ChUeEzg6LS5zmDp1Lk7CK2CDUbJDmA3dfN20Nv26ss6DX//HetqWfnOgeOWedDp2IcfAxx3&#10;2+4++PXUhJiq85zRozvluN2U134QNVfT4RA4LVVX0ExZl/NjZA9gd1l/QLeNq1cGbEB2cEtqY/tw&#10;y9x17bJfdl/s/lgI+vt/k2y7HwOcYP3abftl27j7567nym2jVN+FUn8fZqAE6pS6A9Gtd+Vuo32Q&#10;lmsuj2U+6dhQqh8m5eWCDXAIqGB9d6Zg+/dTZdd15a+3cHHLO8RyOpp6hlUGOoRNTZlSTR6zP4FV&#10;n5WpJo67VJakoqwwCYU5sSjKjaP1ycCN5ot0NgUETAlBo2t0CAFdGMjB7h+gkhvyuPLXuYNcebf8&#10;xYMak9fgdudJvIHdsS1vsCv/OlyUt+WSQipvbud14GjZws3V74LMq1I7na3y+nx4uww3G3LNASRH&#10;c636KkGTjcaKy6gv40GtCeTAgfm7ZP+gOqjcAytY287kH7SS+vKXB2vnyu6DpGU/NNw2dh2/7DZ+&#10;DHDc9dSn/R7ccitbZ68RsmX+dpK7j8H6tfUqt3U2b5f9ZZ3VeQP1xzkcM38j4Pw/3OH423mSk9HZ&#10;slNGwU6LCzgWOl2a604x3jqJ6rLjKMlPQHFeAiqKU2lTT+POdbmdEhNemdPngbDKLw1eQcMvDVql&#10;Fipqaweyfx21Ubkg03ZTYYp3NbC/nZY7m8NRXtI8zu8LHP8+ajmYtI72Weton2/U53ihlOZv5G4I&#10;nabKKwY6PwU4jTXeQGiu6xiIOqD87TqkOiuvzA4Ct0z9uIPelrnLftl+7Pa1vi2369qD013PlW33&#10;Y4Bj20j+fjrTj2nvfgal2mc3b+ttG3cdW6bUDsYfozfDht8jgWOXNWkcrI/O5A587Zc+/0/dP7cP&#10;K3+9BU5weafF6yuzKDkdwUeTxgIU+9DnpdodTn1VOuGSiZZ6ndbKJGySUZybgBKCp6YsHTcb6XbM&#10;ad8iPNHFgQ9r8YRu5LEAwfTpQ+Y5IB8TAt6FghrYVh2D1g54d0C7Ur3KXeBo2a5voaVlE8poHbOu&#10;dSRaX8tqb4HjTR7b/pXabdtlK5ULHnbZ286bgeOBT8DTciX32XM49lerxYRU2Sa0ktPxQioNioAI&#10;IE0U6kDTckutTu8G2rC82ZRJl3GNg1CptxwYnBoUGghGHf016jS8xLwtV5/qW/opwLHbU94MPO2r&#10;s2/aL0nLwa7R8fdtl7UPLlhcuXXuejbvyq5j9i2wbVNm25jv4NW8/d7MNUZc9u+zle3T7VtyB6Q7&#10;MO1gte3NfvHv0KCrbStYHvi76IpilZnvLLDs1f14WLggUL59e0yDte9Mdr9dvaneLbepnbPRtTcN&#10;VSrX/tg+tD8UP68cT5easmQ2TOPBk8kv8wTz6agpTUVlYTJKcuJQmpdIKp/E7eZLuH+nCK0PqtDK&#10;wd9G0Dx4VIvHBJDg85gD/JHcRsBlaMDbwerKP9CtbJ2FjnUNqnMHvgGB5nHkvCTdmnFPoLCTzcHC&#10;rY5+7PY7K7PSsr/+dancA5u29fB2uQFOu8PRGSpBhgCSdF+JgY5P+gVQ2lLLEKzGm+vRL6G9aNC7&#10;noeDX9AI5HU2TPJOvWuA6WyYBzVtx9uWV+bXTwPOZVwPbKf9Isb2U/6vSgNZB5nWs33afm1qB8b1&#10;Brq/ToBjZdtLyttl25+bd+slsz/8ntzvUGX2O7Pfo2njW9c/qCRb57axg9CVrVd/+nxKvTrvoj27&#10;rs27stvyK1hbyd2ubaftKe/ui63/fWXh5uYlN2/rJbfMqktdaTIaylNp+dN4IB3nL3ImrtWcZP4E&#10;qgpTUJQdjeLsWOZT0Vx/ATduFeI2B3nbQw4w6oG5VoeD2oiwCUin0C0kXHU2eG2dBrsLHOs6VNfR&#10;x78PcH5Xub/udalvz0Vpe0pvNebxgPZgEww4LnRcCNgyCwxdMPjawODAsRcU2sGjs2JKg/Xl31aL&#10;5pXqrv4k4OhX2N2+3XYwBQNOez++vHtPV2dSWzto7Lo2r3o379ZLZn8C++zfb/t5rMw1IxwMdqDY&#10;PoKVWanMHUhWtt7dL39dsP5seTAFayupzvZt22l7tty2s/W/r4IBx9Ypb6U6eyuGX10aKlJQX56M&#10;2pIkePA5Tvt/gtDJ4i/baS5noIwhVvGVGJQWpKKq6gwam7Jx+3YB2u6X4UFbOR7olgjd+PmAg7PN&#10;k24CfdpGOASR6vx6pjoOYDsn4gJHqQa9wiovtNJg//2B4/btr7NQccuDSZDxwjZvvuh2Uz4P6uDA&#10;kZNxIdBCN2NEEAgIFkgGODV0MM4AcWFj3U3Hr7XadwDHyvblAud6fc5PAo4J13yDVpALNnAle9Db&#10;/txlv9q34ZNbbweNrXP782/L1kvu9yZpWWkDbb2k71Lywhtv0Lj9SbbMlrvb8A8yO/Bse3cdW+df&#10;//eVfz/8ZXY/3P37fSRg2L7cvLtNlVvYaNmvLk1VqYRKCmqKE1FTlEDwJBM8qagvS8N1QudGHQFD&#10;6JQTOvl0Ork5CSgpPI66mrO4dSMXD1vL0HavGA8IgMdtOn3Owcqyx3QhwWDTmZ4RJBrYGuz/b3U4&#10;FjRWjQEJBqYscIGgAU4nDsd1NXYQSS5oBBbJ9ifZ8p/qcFzgSNqmtu0O5lfEddz+7EGvZW3Xbttc&#10;FNeJgq1v98fmVe/m3XrJfnd2v+x3VV/OgUBZ8EjtczwB2e3bvux2bJ2W7QCzctu6ctvb/fSva6Xy&#10;YOqs7Wt9MW+3pWW7D7b976vOgGMuEtT2A3Lr/OrSXMlwig6nriQB9aWJaCxLptJQV0znU8IwqiIT&#10;N2pOo7nyJKqLj6MwLwn5V+NRmJtori681ngR927loe1uoXeFsi4YJIAeEUDBwNKZOgOOyixoJA30&#10;pwJMp8CxkHgzcNxlSW2s47Htg63zqrjv3I62obwmjV85SyUAaMAHgNPCwd5cfxWNHLANBEqdJtKo&#10;ek0YEg4trGuuu2LyZnI2IA0cDRg7iCTX4bQILLWEliadub76sX3Zciv13cRBb6+aNRfUaSA4y65s&#10;SOXfF7vslxlUTn86GAUXe3WyvULZlgeTu74ts/tj86p386/UU/a7svtl99m7Ctz7HO2fJbC+GTiO&#10;3G3bfbLbVb17xa1t65fb3l3fXdfK3barztrafX6lPLAt5e0+2Pa/r+zVxm5esrdB2Dq7TXuFsqsu&#10;DWWJ6FAS4ZNC4KSgtoiOpzCRaQqadG1O7Sn+OsoqnUBJfhJys6ORlx1D8MSjoeYU7t64gke6YLCN&#10;Tqe1GE/a9MgLwuJhLVWDhzqbxNDp+SNv+TUROhroAo3OUlnguANcZ4M8IAg4BI0PON5FgR0wsLJA&#10;kSw8bN+23ErQCeaqbHsLIK8fz91Igk7bzVK6j6s8oHWwywV0yLgMhU4BCAg6GvwCj4Cj1IAmUGbO&#10;WjmyA8Q/YAx0KNu3Kz9oGgJ9N7I/O0Bd2QHhypyJegVuLHe2/4rYhxyM1rN96uAzeadP9/YGt51k&#10;tkkoqcwevP51VKY6c4AH+ldde58sC7p/wcTP01Dj9eeX3ScjZx9tnd2eHXgqM9sPtFW79uVAqjLb&#10;/rVtBNbxyw5Wdz2pfR1Hto3K7fa0rl3HldrZfrVs+rP7G+jLbtu2f5P8fQdTl3o6m4ZSSe4miXBJ&#10;RpPOXDHEqitKopJZl4prlRloqc7iHzMLdeWZqCCIigibvMtRyL8SY5Zb6s/g7s0raL2baxzP/dtF&#10;aLtDcBA0uuv86YNqAxylrykwqHU63AVOcP0u4HiO43cBJ5hc4EgucKwseDzH5bkoG1LZs1RBRcfj&#10;QqA5IBP6BGAjKa+B4ILG/jq/MljaxXa2r05k+uY+GJgFBqdfcid+aR8scCx0OgWOxHXsAWtlrH3g&#10;QDbbkduh2ssCqdqp3kDLqVP7YMAxtj3Qt/0Mtp+g+0Zp3/0y+xdE7mdwpW0rtd+RCSOcfXH30S2T&#10;2vebqbZhP6dtH0wGChYMUqBc65j+HZk6tnGXzXqBdVyp3A8c7Y/UXu+4F5tate+LzQfK36Qu9UVx&#10;aCyORyPB00ToNBM6zQSO0sYShldUU2kKmkvTCKR0HvQnzGTyNbqa2tLjKMtPNFcpF1yNMRcO1lZl&#10;oqn+NBrphmp0xSE3cud6gYHKi8d1xs14Z7RelZk8JjA6A44FgDfYudwpcF6FzZuA4/Zp5d+e2lup&#10;3O6XByIPMg9vew7HhlTBHI4FTjDZOZdXREBYR+EOFLfMlnvXxnBA+mT7ttux5XYuxS97sLkS+IIB&#10;p1M56+qAdweW6Y8D1G7PDlhbbvNuO7fcDiLbxpbZ9m47+/240v7ZyWJXZp7K6dPKbs8vOx+hNtqm&#10;XVadu26wcv+yLdNgtXV+2cHs9ifZ5d9Hbt/uNm2dAV1A9rEVdh3bzm1jZdv41aWuKJpuJgYNJbEG&#10;OhY4LQytBBrJgqehOIVuJw3NlZl0Oyeok/zCTqCKdQVXo5FzOQJF+XGorkgz4CkrOYGKslO4dT0f&#10;Tx7VGD16UIWHDLVcPaJ+DHA6Br+A8/oczn8EcCS7XZUHB47W8YDTWUj1U4FzrS67fXLYDnTJ5l8Z&#10;RBro7N8vt2+7LZXbAe+XOwisfhJweABqANr+lLcHcHt/Tr29FUHyL9t2SiVb7ta75e6ytueC5pXv&#10;Kghw7ODzy+57MKnebtdtb/fHtglW7i5LaqPBaNv6ZQer259kl38fuf1K/n7ttoPBxLZx6/xt/OpS&#10;WxgFSdDpAI51OXI2go0HnYbiZNQFpDCruSqDA+MkD4yTqK1MQ0lBHHKvRuBqdhjy8+JQJYfDL/Se&#10;wio6G12zIz0kdAQeq8eUgKOBHAw4duBrkL/ptPhPAY4LEle2zi+7vt0fDzhe/z8lpAqm9tPjjq7X&#10;XaFbUvoqeOzAeXUwcbAF69eA6+pr0LGD88fIQs4PnFe33yENoJZ6Dx4Chj0o7eAyfQaAo4v/VKaD&#10;XHm7rDoTIvnaW6nMrifZdm55sH2T2uHoyD71zi/bvyv1L2nwqI3dnm1v622Z2rnlbp2/zF12pba2&#10;f9tOqTuQrWw7/7Lt48fIrmvXU17Oxl//u+ASTF1qfMBpImykxpJEuhuCR3M6BjrW5Wgi2ZvfqVd5&#10;BcFTnc4DTG4nA+VF8ci9EoGc7EgU5SWjujwLt2/kmdPnD3RPVls5IVMREN0N9dg4HA1qtrn16qSx&#10;GeABGHQAR2AQbCxo/uOB404ku20FGd0l3hFS/XSHE0zmdgZnkLsDxh1AFggWKi5YlA8KHPXnk3fr&#10;g6S+OgZ3Z8BR6pe98M9CwgyWgIOwg8fWScGAoz7cmzBVZ9oSviqXXLBItl+33P2OrLxbG9jeL64T&#10;TLZ/V7ZOg8f9XHZf7bLyKvO3s3XByjuTbevug+3DL9vOXVZ7pT9Wdl31o2XvqX1nAk7a60tlNWVe&#10;iOWua2X7kNTW3MjJfJfa4jhIdSXxRvWlOj2eYPKN5YRPBYFD6dS5Tpvr9LlUW5SAmkJPZlKZIdb1&#10;2iwTblUXJqMwmyHWhXAU5ESjuiwNN5svMnQqwtOHpdBDvh60lXhq9aRn72hepu12IVpvFZrT6noO&#10;j5zPU4Yuz9pqCZpatqmmBJHXgSEAWAfiwkGwcMuVt2V+2TY/RrZ/u54gKVeigzvogAwMCr/cg8vK&#10;AscMlABktGwvujO/zBzMdvDrgj5JQLE3zFnodFxMyAHrAMiV6vwXChrRPal/Fzh2AP8Uab1gctvY&#10;z6fU//kEnWDfXWcy32EAbMrbQWAHrSvVB+vDP4istI6b/7fIXd/+zd28XfYGrDd/Yt2E7cMuqx+l&#10;tq3bRrLb+rHy7vci6Cq4fd1UGrhg1S77ZY8bV/YYVH1V8WnzxgYtdwoc93S5BY9Om7dDp5jQkQq5&#10;XKxT6cfRUpGJ5ooTBFA6aopSUJITg7zL4VQE9BiMmy0X0HonFw/uFzKsEnCK0Xq/CA8fcvDT/ejO&#10;9LbbBQHg0A0ROOYdWXItBjQMW+gktGwHuysNehcattwPkjfBxdb5Faytv/9/T+CYX1472Cg74N2B&#10;aAfptVrBoQMcdg7HwsUeBBY4bhtXCuVsnT1odEOpPpO2o+1pu3bbP0Xu92Dlr7Of0V9mINQJcIJ+&#10;dwG57ezgC9bOHZyu7GA2g5DLv6v9T5Ht08r2a7dhl919cIFiZev89W7fbpsfo58KnGDSOrYPPTxd&#10;Ur5T4Agy1ukIOtbpCDiu06kzIVYSxTpCRWeyWipPmvux6srTUJQbjasXQgmdSIZbhFY1Q6zr2QRO&#10;MR4/KjUu55EBTkmnwJGjscDx3iDxKmisNOhdONhyW9bZ8o+R7dOVrfuPAE6DDibaUPVlB6L6CAYc&#10;ndHSAeECR3k/XJRXeZPKAqff2xWoN3UCDp1Ng+kzMNi1X4IND2BztzqXm5l/XR2QceX/LuxnsXX+&#10;z6hUoLHzWJ0Bxx1YroJ9pyoPOsB861q5A9r2EWwfJNv/7yu7Hdufuw/K+5eVqp1d/n8icGrLGJJR&#10;yr/R4VjgCDDm+hwTWnmOR27HczwMq0x4pQsFk4zbadbTA6tP8qDJpBVMRVlBPAqvRiGX0CnUQ74Y&#10;dt26dpmhlJxOMdoYYj0MPNbUDxzvPitdGMiQinraWmMA5MLASoM+GHDcvF32l/nrfozsOv/RwNG6&#10;Goz+wau8ByBKcAg4FD0Ow7obs+yX7wJBe5GgewGilk0596WxWgfwOZadx7X6S7jRyLpaDQ4NxFdl&#10;99Evu8+uDMAoAUVSmW1rAdShV78zK3dgufL2u2P5Te3d/lzZevfvouVgg1Sy7X+M/Ptn1/dvy0LE&#10;BYndP/82taw2/9nAUZ1f+tGyfVj4mOfh1JbEQKorJXSo+jIBhhBimfIN5YQPVV8eZ1IPOroiWcDx&#10;rk6W06kpim+f09HFgsbtVKSZM1mNlekMqXTqnNC5dAx52dEoKSDEGs6i7W6BeYj7Q3OVcilaCZz7&#10;t7VM93NPczsc3G10OG10OATP41bvlgUXElYa9G8Cjj2zZMuCSesHU7C2tn9b/2OAYy9Qc+VeGGZl&#10;Qyq5GdfRmHt/mFd/ZiCqX5br6uEWDtomlinfHMhLr144p2165a/K7ofXxhOXLWwIk5Y6fq46bpfy&#10;g8ZK+xJM/u9CcoGj782W27ytl8zEtvOdWbV/Xz6pzF5Mp9R+B7b9j1H798a87aszqf6nyN1HDXLb&#10;h7t9Les6Nv+27Gd01zH9BNpLdlnyr/+71MC/l3583Ftv9ENkl/1SvV9qr1T1ykt6XUyXulLBRtCJ&#10;Nml9WayRzTcY0HhqNMDRfM6rwLEhlqBTlR+LitxYVOYJWmxXkcIDJp3ASkMlw6/i3Bhknw/FlQvh&#10;KCtM5h/0DO7dvGIcjoDz4F4RWu8U4QGBI+jYd2OZh3zpuhe6G72czw52Vxr0LhzccqXBgNMZVOy6&#10;dh17BbLa2Trbj11Xp/Rd4NhfZ+XNr1Jg0Hc2aFyZs0fs55VBx2UBRwBq34bamXV4INYypfPQpfpK&#10;G7mssma6Ep2qbiIoTH01Dyw9IInreG3Zr54KaOp5wLC8zryuhKCpu4BrDdxOA7dXr4NbA+AM+9WB&#10;z32pOWukvAsc7Zv53IFlf7mt0+dyy/R9uW7Hfm4D68D3p+9HabDv0/89asAptW3dgfi75PbZMRg9&#10;eNlypVp229h2dvudSuswtVBRmX8dlavstXLKvkLHLbd92fZu/51J7drbmzIPJO0wscDgci2PPVtn&#10;5ZV3tLeAcYEj16w8gRNFMESiuugYaoojCZpowiWWoJDbEYy85abKeCqB5QEFQitP3oSyoFNdEEfg&#10;xKA8JxoVBTGoLia8DJhSSPI0VJcmoeCKF17lX4k2z1FurD1FV5NPwOg+LJ3FKjOw0Yv5Oq5G9oBj&#10;HM4bQqpgskDwt7N5t95dtmWSYCIH454eV+qeAdPpfPvrbAeOZKDDA9PeuGgPIMke1H65g9CVCyAr&#10;cx0JB30DB73UWOtJsJD0HKPmeg46plquZ9s61tfX8eAiOGxay3KjatarH73UT3XVp9FQe4Z9ahun&#10;zXJTnbZBm8+8pHyTtsn90X66sLX7bUGpcje1Lk552/41OcCwg8QFjv0+VS7Z8h8r92/i9uOX2lrA&#10;WGlZddZdSLat285KdSbsCeRt+/Y6HwhMnrLOxrZxQaIyV3bbyisc89e7sp9JqVem9fQZdR2VBw3z&#10;IrsKbVPb1j6pTQBELLd1Wrbhucr8AOoi0EhVhREmrS0RgKIMbFzgCECCjtJ26BjwdJw6F3Rq5XQY&#10;VlXlx6Es5xgq8qJQWRCNGpY3VKQypktDRVEiNKeTcymC4VUUKnSWiwfyzabLaL1VgAfmtTSaMC41&#10;czjupLGn3x84LlRcqV6Oxi6rnQsVpW4+GHDswLGDzg489xoSK+N8guiVwebIBU27eJBoTsWqSaLb&#10;0HzL9QYOai7b0KiBqhWYCJN6qrr6jFEdwVJD2NQQNlo2eaqeIDEwIWAEFLkZCxgPQGeMXOC4n9/d&#10;bz9wVK7Ufg7l3eVXxHL/fISW7fdlv087b+F+lz9Wbh8aeLavYLJtpTftTzDZPmw7revWuf2pzD8v&#10;Y5dtO9vWyvZl+3PX9at9m86yTiLYuRg7D6P5F/98jTm5wNTO5dh6u76d+7F5M4dTXSTQRNDdyOEI&#10;OJHtkvupLxNwYgLywNNYIfBIgk7HJLJ7BssLr+hyciNRnnfMg44mp8uSzdmryuIklOTpHqxoOp0o&#10;pgzFio5zkFzA3et5eHCHIZZuYfhPAI67rlvuyoZi7vqCTWfAkVzYmGW6HT0U3T0g7AHqlx2oftm+&#10;XxH78eZXdBBzUGvgmxBHBxqhwBBIUt6ERAJFAw8iQqSyMgvleomZwMEypdUESl0dnQ7b1VSforJQ&#10;x1SqZb6m6iQd0Ck0MByWGtm2sT4AJR78FhLaN7vfWvYD5yfJ+c6CfX922Q4k97t05a5r5V6vIwUb&#10;xFa2Tu1sf3bwu32prrM+JNtWqV22ebsNW+7WB2vjr/e3cdu5Uju7n/YzNCsspxOpK38VMjrZoAe9&#10;W7BYmCi1UHLL1d5OHKsfSXkCJ5zACSdgjhEwAo2gI/hEmOX6MkHHk6DjAcdCx3M53lyOJwsdqaE4&#10;HrWFMagibCoJn/J8up1CzRGlGOjUlKWayWQB58qFY3Q9DMlKM/mHuGjOVHnvwvqPA46kZQsTFyJ2&#10;XVsfDDi2vVKV+YHjB8W/B3CCigeJYNNClyLYNNKhWDXRkTQTHCo3dcxX6hEjpcdRVJSKfD1qJDce&#10;V67E4vyFCJw6dRRnzoTi6tU4FBQmo7SEjrQ8HVVVmYTRSbqjLKPqKkKqmuBhOFxf50lOR8AJFiIF&#10;A44fSsp7y6/Lfld2QNvBar8v+33awWTLXbn1ruy6fgVra+Vv5y7bMnfA+6V6u09aDrae7de2fdPn&#10;sOu7fbr9vEn+tt5D/C8bgLjQseBw4WIBozQYcNTenhLXcpeK/BCGU2EGMAKN4KNlpXWlxwgZDzZy&#10;PHI7HcCx8sIqzeN4oVUK9FCvZqbmVgmFUsbxxKGC4KnIi2bfXC5NInBSuIPpKM2LQ87FSORepNvJ&#10;jkNpQRo/9IUAdASb/xzgWNC4fbntXNm6YMDpdCDply8wUNwDJJjsuq/JrbN5TQwHYCPANNKhNBA2&#10;kqBTW55FN5mMi6fDcSJtP8JCVmPP7gXYuXOeSbdvm4316yZj6ZKRmDN7ABbMH8LlKdixfS6OHlmB&#10;xIRtOJF5AFcY/paVphngVOgpkAZEJwifk6iqJIDolhTK6d3qOq2v78HsI2VBpCuXLXDaAUQLLpky&#10;AyYenD6ZNxtwMJjvRt8hUw0Qd5BJdhC536WVW+/Khii2D3sLRbC26sfCTstKzd810L/tyzqGYLJ1&#10;Wl+pmWNhavu07Wz/bt5to9SW289o90X1djt2Hb9U5267Yx193686E+NwDFTYF4EimdfcBMIqFzg2&#10;r3VNO6dNl9Kcw7DQ0TyOF1ZFtYdX3lyOXIl3pqqpLB5N5Z6aCZtmhlRNOntVnoiWiiSja5UpRroX&#10;S9J9WXq+jiaUq/Pj6HqSUG1Ooev0+XG6oeMozUlA3gU6nbPhBA/DMEKnmfZfrxh+9lBnpyqY58B/&#10;UINnDwgdOR/KPKzdPDFQUKJL0Wl0AUFgMPVeOzPxbOpsvQeUZ0aEDtOn6l9pACgucOyyK7Wz0NGy&#10;JpZvNlz14GKh4EgOxzwsi3nNu3j3plxgOX+xbeilg4fra4Dql/066xr16o1KhSw84On+muovMrRh&#10;OFShsIYDxszJEDQMbRroYGoZ+lSWnUAO4Z2SuBdHDqzE7h2LsHnDbCxbOBZTxvbE+OFdMW7YBxg3&#10;tCvGDH4fIwe8ixH938Fwqd87GDXwA4wf9gkmje2FaZP6YtHckdi2ZS7CQzcgPnYnMk8cRX7hcRQW&#10;ZyC3MBWlFSdRrlCr+gRq+SOitKFWjyc5ifqqUzyguf/cZ8FRp9UFnet6jU7lJdysuYrbdTkm30zZ&#10;9zV1iN8By/Umixba/Rbz/Wqg0bURcMorFPAGvWDgDbrOZAebUi3bAanUHbx22S87qN12NrWD2ZWt&#10;d9vYQe7Kv55tF6zMlrt5ye2rs3JbJ/nh5ymQJ+S9l/NpHQFJcPbK2svVNgAYVy6sXCB1Kbl6COV5&#10;RwmdUMqDjgccuRqdKrew0b1VBA2B00zASC2EjXS9KtnILquuqUx3nuuOc7oeQkc3fdYVxqMmLx7V&#10;tPBVOYRPbgJq83VD6HHCKAWlV2jjjdOJRCEtfinrNNF5n07n4X0O6jYCRHeX627xAEjaH1EagJCB&#10;iq9O1/EIOOb0eqDegIiQeHb3VXnvuvpxsmCywNFZrDcCx0KF9R5UeCBQtrxddAHeVbveYFKIqYlg&#10;nYHSi+J1Rqmh4SJqCJemlitmcreKA76oMAXnCezYqC3YuW0+Vi6bgGlT+mP4kA+oDzGKABk64AMM&#10;6/0LjKCG9XoLQ3u8hSHdf069hWE9CZo+H2BEr/cxrMd7TJnv1xVD+3P9gVx/6CcYN6YXJo7vg1Wr&#10;puHQ0fUIj9yGqPhdOHkuElcZnpUylK6qSkV1dTqBmEbnk07wEDiCoc5o6S2NZj6Jn42/fM3lFwx4&#10;blTTGZbp+9B3wLBUltxIAGEoWkmV83ux0OGAUKjYQlfXYuat+H0JNPbixzdAxw46Sct2MLrqrFxS&#10;naBjwaN+grWzCtZeA9rWWdl9suvZdrbelts6W2/lX3b1pvX8sm1sO0HJfc2NtxyYiBaEfLB5k7oU&#10;XzmMstwQQifUpAJPVaHmcKIJHJ2l6gCOnIwfNtcq5Wq8vF22amGYpefqKJXLMXeaFyQY2FToKYGE&#10;StVVwidPVymncLvJ3I8EwiYGOReOIftsGHIvcR/4S373Rj6ePSI8HnBg39N9Vxz0frAw/58JHMl1&#10;QL8LODbU8ssNwQQf6WaD7l/iAcI/tDdHQ4urF8TLzVA6bV1clI6CglSczDyMw/uXYfO66Vgwewhd&#10;SXeMHPI+4fIuBvX9BQb0+jkG9HwLA3u/jUF93sEgQmZw959hUDfp5xj4yc8w4OM/RP+PfsY82338&#10;C+pt5qnubN/rPa73Hvr3fBsD2MfQQQTRsI8xekwPTCbQZs4cgsXLJ2LHrgWIilqHjIw9DMH2IzNj&#10;P3KuxjLU0uNLslBHp1PPEK9eE9k6Y6YDnL+UOgNl71rXpQPuILQD1Twjuop1ghQHjnE2dYKNAxyt&#10;0w6rzoHhlx1Ydtlu023jyt0/LdtB6m8nqdzf3m7PXedNZXZ//P24/dll5S0QXLl92n5/qmwf7rKc&#10;TzCwdCYC5yhBE8aBHk6FobJAZ63kcF4Hji7888PGBY7ycjo3qlOMrlV0yDodPepCz9WpzSd4rgo8&#10;sajgQVmZT+dTlEylEHqJyL8UhUtnQnGZ0CliuKV5iHs3cs3FgeY95w48LFyU/r8BOObCNx1M/KPq&#10;DQN1ZQQNB6YOKF3AV0vwlOSnIzlhD7ZtnoOZU/pixCCGQgMZFg18D8MHvIfBfd9G/x4ESU/B5hfo&#10;88nP0eujP0BfwYWOZgCBM4DA6U/A9Gddv49/ht4f/gx9P3qLea77yTtMf2GW+xM8/QmePmzTj20H&#10;93kXQ/q/j4EMvYYMeB+DCbbBDMvGjumGWTMGYOXyCVi1YgLWrJqI0KNrkMXw6wIdUO6VBJQQkpXl&#10;mvM5iWq9IpbgUUhYJ+fDvHfBIgceU4WQ3tk3ybtd41qdHlNBKDOsvNbA76TuDL8XTYhb4AhIAo43&#10;OH6M7CC0y6Yfff9OG7/cNhp87vqubLltb7flrmOX/f247VzZert9t+x3yfZht/dvkb3Vwi4HA0tn&#10;6lJw6TBKrsjdEDi5EQSOQin+Kr0GnDg0VcS/BhsB5mZNqpHyLoCuV7CsMhU3qtIMdDy3k2pUX5Tk&#10;hVd5Cq3izdXJmtepL03ldlNRmhPL0CqCTicCeZeikXc5BlUl6bhz/QodjnfK3EAnABdJQJF+CnCe&#10;/h7A+akhleSCxipYO81TNDN0uMbwSsuCkn6pSvPSkRK7G7u3zMOcaQMxeiidTP9fYCRdx2C6mL4f&#10;/1+Ewh/QmdDZ0L0MYKg0sIfg8XP0+egPMcAChuAx+liA8dSn688JGK33Htf/gGXvoPcHP0Ov9/7A&#10;qA+B1P+TX3A772Ig3c6gXoIaHVKftwm7D+ioCDvux8TRvTBuVHeMpebNHo5VyyZi7cpJ2L5tHiLC&#10;1tP5HEK2HsKfl4SKiixzGr6q8pQ5De9deKiLCeXmGDLSyeiqZoH2ekMOQXOFeX4n9SojbAQcAx0u&#10;m0HtAccMqiBqH5zuYA3AwD8o7fKbpD71d+msvQakLsCzy2pnygLbkMxFfBzA/n5snR3Y7euozumr&#10;/bNpPX2OYHL6bF+vE9mLF9u37axj6gLA0f6qLBhYOlOXnLMHUXDxKKEThtKrBE4+QVMcDDix8APH&#10;zt248JGsw/Fg4wFH+Wt6WBedjplE1kO8dN9VofJ0Nvlx5ibQhtIUAx05nqLsKORdPEbgROLy6RBc&#10;Zb6uMhP3bua2w8XKAsXmDYgCsHkTcAw4/pOA037VMfNqI4hI9opkW25UyT9yGQdcOQ9CKv9SIlKi&#10;d2HTqqmYMaE3xg/rimF9fo4hvf4QQ3u9heG96TJMeEQHQtgMEhi6/QJD6EwGd2MoROBIKh/I8kHd&#10;CQzKyzP06vYu+naVo1E9HVL3rgyx3kF/lvX/8C30fvcP0I/wUbhl+uF6Q3vS9Xz4/2H7n2H0gA+5&#10;H+9gWN8PMWZwN4wZ2h2jBn9EIH6ECaO7G40f8wmmT+2LlSvGYeeOOQgNX4P0Ewdx6Uo0Cuhsq3TN&#10;T43gc9Kc8VIYpiucm+oZEtDBNHDg6O0PckC64llPHmiqPU3geKf9zXxXwOGYAeKTvSJXA9BeWasy&#10;5e1V4Kq3A659YL9Btr3SYPV2m3ZZeVtmpfXtA8qDtbXLFh7uVcGq13pK3X7dPoIt2/bBpP6stOz2&#10;4a7rlTPU57H6Y9UlO+sAcs8eRuHFUEInnAOd4VRRLKoKYgge7x4r3fJQXx5jzkr5gWPAEgCNXxZE&#10;1yqZd8IrOR0vxBJ8FGIlodacwdI1O5JuBE1keJVICEaj8EoUss+F4uKpI8gnhKrLM3GzJde8ekYQ&#10;eXC3zKQuYFypTm3V7qHa6hk7am/B4QDneeCaGxsqCSp6yqBSCxhbZ0Mpm+os1e2m3FfAobydl9Gy&#10;Up06VyrYuI+gsDdmao7ihu705i9C6dXjOJ1yFPs2L8SsCQydGCoN6fkzo6FKuxM4HPDDexA4HxFA&#10;dCoje76PEZr0JUhGsHxYN4ZbhMsoAmFMn/fN5PCI3qynBn5E19KVfRFMQ7u/hyGEjTT4E0KIDmfI&#10;J+9hGMuHcnkIYSMNJbSGCmwMsYbQJY2i0xnT+x2M7vUuxvT7GKP6fYSR/bpi1ICPCJ+uGD2kKwHU&#10;FeNGdMWEMR9j6sTumD6lF+bNG4Tly0dj5865iI3bgqysI7h8ORrVVYHT7mUZaNBkM4Gjx9VWVp5B&#10;HWGjCxdrq0/SBZ3kwDtlpAnppqqzxhmas4Ga8/DJDljB5VqDnJLeZuENZNW7A1Ky7f3lWv4p0jru&#10;IH1T3ZvaurL7rNSuYyGhZXff3b5d2XVsvbssCYJ655Tt05a/Lm3jdVnIuLdEdDmbthcXM/fjyqmD&#10;yDt3BMXZ4eZ2BF2sV1MklyNFGodjToMH5nAEFMFGoZR1NK9KZ628tgZOhI5cjmQnkz3g6LR5Mmry&#10;CTlt16pAIVYcQ7w4lOZqElnAoRU/H4KCq3GoKs3CnWv57a+ZsfAxYZZPFjimTQA2kh82Rg5YTD3z&#10;nV30p7zqbFnrjaJ2h2NhY2WhY12O6u0FciZcCrwRUvUCT23xaVzJikXo7lVYOWcMpo3qidH9Ofjp&#10;Zkb2+gVG9OTg/+QPCZn/CyO6vcXBzpCm61vUzzGasBnT6/2A3sVohkBj6YAm9P8AkwfScQzg4O/3&#10;gQHQUAJjUNc/JEh+jpGEkwEVgTOcjme4YPPx29QvjIbTKY2gRhFew7ne0I/+AMM//kOM7s5tEnqj&#10;uB9juc3Rvd5j39xun/cwui/3heHWGIZaowexfMh7GDv8A0wY1RXTJvbExLEfYdzoDzFnZn+sXzsJ&#10;Bw8sRUb6AZw+xb9zXjLKSjNQUqzrfXjgM5SqqTvHEIwOSLBpYCjFsKqpjrCR06k5Y25mNW6RgzGY&#10;FDop1XU27rI7vyIp/HglzJKcup8irWPDFXd9258BQKCus7bB5O6ThYhd1wWCym07V6adYMLULrtS&#10;nQFQoE2nqiQ4/dKpcKqeeSstdzmdvBvnjnvQyc5ieHUhxIRWFXmRgbBKp8Z1lXFw4NyqTWufw3Gl&#10;uubyOAOda5WB9gyvvNDKczkd1+kkoaEojuFVDMFD0FHVuvGTZXpusl5DXJIThauEzeWzR+h2Iuh0&#10;6IpI33s3Cg08HtwpxSO6FwuTV8TwyQ8ccy2OgOEDjt5vbuESTH7gWPdjgWNDo2CyoLGhlM0LMLa+&#10;LC8dGYn7cXD7UqxbOAkzx/bFGIJiRG8OcoJmZM+3DTgmEBgju79FAPwc4zi4x9LVjPqEDqbH+5jU&#10;tyvG9/mAg/8dlr9tNI7rT+r3HqYO/BAzh3XD9CGfYAJhMI4gkkb1+AXbEQaEhaAhWI2jRvV4x9SN&#10;pisax7rxhMhEajyBN6bbH2IsNb7HzzCeTkv5CWw3XtvkOmPYZjT3eUwfrjuA/RE84wbr2p8PMX7I&#10;B5g0vCsmEj66HmjSqI8xbUIPzJzSh/AZgLWrJyE0ZC2OHduI9MxDKCrNRHnVKZRVnUQZw+qKqgyG&#10;XyfQWE+HU6+w6ow5Y3Wdodd1fo/efE7nspBx5Q5GLQcb5P8WuYNZeVvm109p25lse0HCgqKzPlT3&#10;JuAY/S7YSBYyjnTtjZVdNlcaZyXugqBzJnWPAY9CLM3p6MbLajqcOnPhn+6niobmcAQcORYB5WZN&#10;Gu7Up5vUrxvVdDJmziee7RPawyw5Hc3lyOXYM1ea02kpS0Rzabx5XU09QVPLsE4PBjN3olckE3wJ&#10;KCV08uR0Tofg/MkIXL0Qj6qSLNxqzjUgsZPEftn5GwscM6kcgMd/BHCsm3kFOD5H00R7qXLbvqbk&#10;FC6fjsLRfSuxdO4ITBvTC5OGdsPYQV0ZRinc+ZlxMxr8E/t/iIkEzhgO7PGEzeS+H2IC4TCx9weY&#10;PvATzB7aA1P7fYhJDJ8m96P6sk2/dzBt4HuYOeRDLGTfi8b2Zv4jzBj8EWYP6866j9jmA0zhelPo&#10;gKZS0xgSCUpjGS5NZD9TuN2phN1Ugms63dY07tc0gmwGw7zpfX/B/FvMv2M0jZCZwrqJvX+BCX0I&#10;OwJnKj/P9JHctxHdMYnbnjiQZUxnsmz6yO6Ez0cYSxiNHvYhpk3ti9lzhmAiAbRq7VTEJe3GqfMR&#10;uJKfgJKKdFTUZKKm9gRDLkKnLovAOU2IEDg1F3CNg0fXMnmnxl15rsXCxM27g1JlApLyti5Y+x8r&#10;dzDbPm3e6ne1DSZ3fSu7j3ZZ67vLrtTH7wKO27ZT+WAjdQqcU0l7CRwqZbfRxcy9yD13yACnpsg+&#10;E0c3bgo4ca8A53bdcdxtyDDp6xJ0NM+jkEquSLASgBReeS5HwLHQEXBadBVzCZ2OQrlCOh3NI8nl&#10;sK6R0KlhXfGVCIZWR3EmIxTns3gAntdNnydwVy/bCwDGnqUyk8N6I4QDHeNuVK76IMBRmWCkUMmG&#10;UirrDDi2TNKtDbcac9qBY6FjQyw9RkKpWyYVXE5CTOgmbF07A/OmDTRXAY8Z/CHGDmToQ43uT8ch&#10;NyLRXRhXQtBM6vsBZgz8GLMHdycAPsHUvh9h1qBumD+iF+YM7U59Qn2MWXQTs4a8TxB9gLnse9nE&#10;Plg3fRAWjOjGdQkgAkBtZw0ifAazvyHdMGdId8wluGbSCU1j+axh7Gu42rGe4dEciQCbM/BdzB/8&#10;PuYxXJrP/GLmF3F7C9jvXAJlhsAkDSLICE+FdBPZ30R+rkl938d0Qm3G4E9YTmhS44Z0Zcj1McaP&#10;7YHhI7pigEKwib0xf8lorN86C+ExG3D6fCgK6Iorq4+jtjoDDXQ6msdpqTmLa1Vn0cRBZN7QEBjE&#10;riwwNIj8y1Yqs8Bx21lp2arRXPH86jb8Uh92cNo+3eU3tVWZXXalOnffVeZd/Ru8z2Dy1nkdOG6Z&#10;23+n8sHGlXuGSstdLqQfwYX0QziXth+az7mQsR9XTh9kWBWGqoIohlPOneIKqxgmeY4lieGUoJNG&#10;pQbk5W/VSnJACrs0aayJZkGHsCI4vElkzePoNTT2PVgJBA/hUkxnQ+DUFDCsyo8xoV21ueEzyagi&#10;Lwa5Fwid02G4QJ3PCsGVC1GoLj2B+7cKCJSOuRylD3Svk+ZZBIaAdDuEpFfKPNU7pdolcBAk7OM5&#10;ISXp7RAuXJ7qvi6u1/Ge8466B7dLcasp10xa6nYF8wcXVPTrqkv67YOs6s7jev1F1HCfs9IOYtua&#10;KVgwuQ9/+TnohryLMQPfwngO3kkcpJM5sCdz8E4eRKfCAT6N6ZQB79G1vIcZdCHzh/XA4pF9sXBI&#10;Dw7+jzGPgFg0ogcWjuyJRaN6UN1Zr7JPsHBYVywgdFZN6ItN04di+eieXOcDLCREFhMoC+k2FjGv&#10;5SWEy1KGXouGMT+yG5bTFa0Y3QPL2Ncy9rWY/QguiwcLMu9hKZdX0JmsZ91GbncdHcvyYeyP+75g&#10;cFeCjJ+DzmdMT803vUV4MsxiyDWBYZrc2ji6sdEMA0cqVOTnGsnPPoSubNiAdzGS2xg2mOuO/QiL&#10;l43EwcNLcZw/jFd5LJTSLVcROvX1dDmNDCNqslBffQrmeUDm+hydLufgrCHs+fcwd0MzNe/iVlrv&#10;TRbbQShZsNhl/R1tmRGXvUeC8O/Jv7W9aFHLdpCbW1cC61rZ/iQ7WN0y28bW2fXssiu102fRPYd2&#10;HYFCVwQ3VOlCP/VnyzuumfFvqzOHo2X7eW2d0mDSM3OMKpl3VK/n4WjCOJCqrMvVU+HIPskwJeMw&#10;YXPAhFUXMvYg75yuz9FNnbpDPPA8HAOcGIIjltCIJ3TiCZQEwiWJoElmeCUA6boczdkkMvXOYHWE&#10;YN7cjnfmStfreG5JbXQVsx5pah7MXhJvwilzw2d+FCr0qpkC3QSagrriJJTlxuIqf+UunDmEC6e4&#10;36ePIv+qnpV8Erev56DtXhkeytEQGA8MGAQJwaMaz+7X0LnUmLz77ipPcitldECleNamt2vS9bTq&#10;TJUHFsHmeVutkW3vldMRMbTSGbCbTTkeXAJnQDRpp7MF9fzlras+iZbGs6jg5zjP/T66fyEWzuyD&#10;aSPfw9Rhb2PCgD/EhH5/gEkDf4ZpHGRTBzIsGfALzBz6LmYPfw+zhr6NecPeJUw4iBl+zCcglo7q&#10;hTUTBmDduL5YwUG+goN9+ZiehEw3A5rl41TfF+sn9jdt1ozuhXXj+2PDxMEmXa51qHUMsdYSKKuG&#10;f4IVQ7ti/ejuWE9YrSKk1o76GBvGss3oT5gnUOg+No3ric3jezHfHauHf4g1Iz7CptHdsJ3b3ct+&#10;94zvh010TmsJoBV0LIsZKs0mMKf0Y0jY9+dGk/q9TdAQJArb+tPVDfgEI/p9hOF9GUYyPNTE+Kge&#10;P2NIxvb8PsYOJZzGfow5swZgxcqx2Ll3PlJO7MFl/iAVMYSvbjqF0uo0VNUKQISOCbPoeuo1R3YW&#10;LRyI5tlAdZdQR9DUNGSjquEy6l1QOLIDSnk7+Mw9b/wRUWiscFhnJeVkX3Oudp5O6/DHx05S237d&#10;wW3VMYA7lt39eFUCksCiVG0FDoFFtyB4qbvswci7zkeyn8fdvrtdv+x3Eky2jda12+lMXYouxiL/&#10;XBSuniJ0Mg/hfPo+ajcu8Rek8NJRE1Y10aGYJ/4ROIKNZGHjAsdKwLlZ40Gmfe6G0rKVBZEtb6Zj&#10;0rN19Fwd7zEX3mtodJq8Ijfae2RpEctLkgmkJBTnROHSWcFGOoLsC+HIvRKLupozuHunCPfvluKR&#10;OYNVF4CDJ4HGyi33JICU4vG9YjogQscAx5PnYhRmecBSe738zl6DYxzOrZL2l7vptKv+oLK55o+i&#10;X1ge+MX5CQg9tBSLZvfH1DH81R/xLmaO/hDTCJJJdDZTBr1lADOTIdD0QUzpHuaOoAthm4WjGK6M&#10;ppMY9wlWTyBIGBptmDIQW2cMw/ZpQ7GW0FhFJ7JyXG8sHtWNodLHWDqmB9v2xeapg7Fz5gjsmT0K&#10;e+eNxe45o7Gd622aTFhxvXVcb/Ok/tg0vjc2EFjbJvfDzqkDsG1SH2zhtjaP72nS7VzeyhBH5Tum&#10;9MOOyX1Z3pMAIoQInG2E3P6J/XCA/e7gfmxiX+u4D6tYt3wk3RNd0FzCYyZhOoOaRrc2haHU1MHd&#10;MImh4bgB3RhG9jDpmN50PT3ohnTave/bBNFbGD7wbQwd+AsMHkynNOEjrNk8GVFJW5B26gAu0/EU&#10;MVwvp+OprTtpHpnRWOudwWqqJnw4QK+Z+9L4d2FaTZdZRfjoUZ/uALLyDzQPOByozkS/fRyJnZ+z&#10;wFGdAZHWIWgk5d3B6VewQWvbv67OgRNMXn8dMNG+6DP59+FNcr8LV7ZPtXH3PZi6VOWloPxqAgoZ&#10;luScCUV21mHChtDJ2IX8C4dNWNVQQdgwjGpunwQmbKoEGw8st+vkbDp0x6Svni53wWNh417PY4Gj&#10;R5fa5+p4D/KKM89JrsyLpcuJNxcGNlelo6o4ETkXQ3H53FHjcs5pv8+Foyg/BQ200bdvFnrvLidE&#10;zLusAi7nyb03A+eRQHW3qB04z9mHJKh4DqijvQWO3hiqUKztZpEJpazlrte9T/yS68rPoPBKEsPA&#10;UBzaswCzJnfHpBHvYRJdy4TBvyBs3sNMQmX2iK6Yw7Bq9rAPzOTunMEfYR7dwaLRBAchs2K8pzUT&#10;u2PD1D4Mi/pjy/SBBhobxvfFRgJjzYQ+WEZ3spCOYzHdyHI6kdUTWTd1IHYQMHtmj8TRZZNxaMlE&#10;7Js/FrtmD8dmwmXd2F7YSsDsmTXU6MDcYTgwZwj2zRqMXdP6ESo9CJlehFBfbJ8s4Hj53TO4DqX8&#10;tok9sYflR2cOwpFZQ7B3cn9sI6gMoJjfTEitp+NaSRguGd4VS+ie5g9iaKgJ7f6E7qCPGTZ2o9Oj&#10;CJ0J/Qkfhlk64za6D8Mq3XDa/x0MouPp3fP/wqDBb2Pi1F5YvnYiNm2fjYSUXSgsPW7OYpVWHEd1&#10;7UnU0eXoIkHdrX6NoaxukzBhFVXLkKNGYYcJP14fSMFk4WKvn5Lar58KLL8iASogG2Z1JtVLdoBr&#10;zi9YO0/BgVNfeSaoTH9cx65vPg9Tuy2/Xt3Wj5PWCwYZV13qi9NRU5BKF5GIkmz+QlyKRMGFUOSc&#10;PRQ4W6VHVsTwSyVwCB3N30iam9EcjZnHqXfncVJxt0GTya9OIttwSnARaDT5bCXoNMtFGYfjyQut&#10;PNUSLlX58QY6cjlNFWnmeToluVEoyI7A5TNHDXDOnzqKi2fDkXeF4Rd/uR4wFDIX++l1vIKDwCNQ&#10;dCa6FAGnM4cjwFh50PHmfBRyPb1fRuAU0mbzwKJ1v8aDWPlmfsk556IRsX8lls8ZjHmTe2HaqK6Y&#10;NORdTBz0NiYPfofhUlcsHNMdSxmiLGI6m+GHYLNwWE8sGdUTy8Z0w8rxDE8m9cC6yd2MNk3lQJ7e&#10;l+qH9XQYqxn+bOKgXkvXs5Shz+JRHxE2dDcc7OvoQjZOJZymDMBWadog7Jw1DPsXjMaBhWNMumfO&#10;MOybOxThy8cjYsV4hC4eRdgMxP7ZA3FwLqEztTcdTS/sntaHgOlnyqUDcwYZqXznlJ44wvyxhcMR&#10;Np/9TyeMCKf90wbg4MzB2DOtP7Zz/zYxJFvPfZSWD6GDo3OZSZjM6Ps+pggwvT7AxH7dqO4Y2/sj&#10;jOnVFaN7vY/hDLGG9n4bQxiG9ev1c/TvR6czlDAaTzjJiW2dj7TUQzh77hjO65nZxcmorNI1O4GH&#10;g3GAamB64sDSIOHfSaGvHyySdQFWdmC5cLGXNShvQytTbh2P+qDsgGzvw+nXyoLJbeMuv6o3ORwB&#10;xlXHnd5+uZCxUrl/36RgbSW3r2CQcdWlsYzxbkk6BzJj4IIkM1dSzcGtMKY4O8yEVYKOQhy5kGY6&#10;mxY6m2t0NtdrGQ7RzdysTzWy+duNBE5Tujllfq8x08g7fe6fw+lwONd0oaCcjp6jU+E9H7meUNEZ&#10;Kj2AXVceCzh6VrIJtTTHQxCVc/nKeTodujPN5Qg6F86EM3ThvjTnoO223m9VRpC8etFfZ3pCcBjY&#10;tJV5sGGZgOIBh33Q0eh94tYRaVJZ7zp/zraP6HBuKV7nF6+0tugEziQfxIEt87GUTmT2mE8wh5pF&#10;GEwf+j5mj/wISwiZpRN6YxnTZXQjciXzh2l+htAY3gsrxvTGCjqWVWM/wTo6m01TumPj5E+wZWp3&#10;7J7dj6Cgu5jZnyChuxnbE6sImbWT+2AFIbR8XHesnsQQiQN9Gx3HjplDsG3aQGwkhHbRuRxayPCK&#10;kNlNR7Jn1gAcXjAMMasnIXbNRESvHIewxSMQTkUuG42Q+UOwf0ZfHOC2whYRKJTKjs4bjNAFQ3Fk&#10;7iBCpT9C5w9C5OJhCF8whC6nPw7P6G8AFLt0LMLnDePyABxgKLZ/Sl/spRvaTue2kd/HarqdRQM/&#10;wKw+7xM8XTFrEME8qDfG9+7GsKorRnX/AMM+fguDPv45hjPUGtznPfTt/Rb69vkFBg58H0MGf4BJ&#10;E/ph2aIJOLBvFZKP78eFbB7DpekoL880t0vUVZ02rlO/+BqgzYSN7sTXYDITxz65V+vaC+s0sGy4&#10;pFTAEViU+l2OmdPhcaD1NZdnr9g1/TjbcaW6Vy7YC5S9Lg70WoIkIAHVPtD+dRE6Qfvo2JarYO2k&#10;YG0lt16f8U3q0kALaqV3SQk4dmDrAsCiy6EmrS6ky9GZJLobqUVnn2oYLumslNxMY3q77LJAY0+b&#10;uxcIuqGWdLNa7ybvAI7UUCboeOBp1M2euhpZD+3i/snx1GqORyEX80VXo4zLyT4r6ITgzIkjDLfo&#10;hnhg3bqWi8etBAWl9IkeWxqQlm2d7kD37kLXO85LDHQ852IlZyPg6M0Ngo8Hm+cPKvCCfb1gm0c3&#10;CwiaiwToWVReTUZqxGZsWjwWsxkSzWSoNH8MwyOCYylhsIxaQueydGx3rCQAljNdQtjInaykA1hl&#10;JoF7Y+XonlijeZixH2Hz1B7YPasvdkzvge3Tu2Pv7D6ExCCEEApHFo3GzhmDsJkDeQO1mv2vHNcN&#10;6wmfbYTL3nnDcWjBKIQsGYeji0czHwiZZg+ik6EDITAil41BNBW1fBRiVo5F4urxOL5xilHCirGI&#10;XDSM8BiGWNYnrhqHuOWjEbtsFOJXjjH5aNZHLx7CMrWj05nfH0krRiN93SSkrZ6I5OXjkLR0DBKX&#10;jEb8gpE4RocUQogdoTs6oJCM4dbq4fxOhjIkHNqLLq8XpvbrSeh8QtHp9HgPQ7r+HIMD94P1/OgP&#10;0OuTP0R/3UfWj0Aa+DEmjuyDhXPGYOv2uYhN3I4Llz3o6CbRygoPOt7DwDhQeXxcozswd+YHwOIf&#10;4Fp26wQnFyoWNHYOR5AxoFEd138NWIG8Bqfbt3/g2mXV+WXa0d0Y16bnSFMedLzwUeV+6fR9+7qB&#10;bdi8Wxas3MrWu7Ig8S+7Za4InFTCJg2NZWkmVcgi2EjlDFl0PU5ZTmTg0aAcxIEX5ulxFXI812vl&#10;bgSazHbdrCdgGtLR2nyyHTpyOJINr/wScJp9DseqUY8i1U2dBjqaOGY52wg6DeXJqCZ08i55odWF&#10;rKM4nXEI506GIvcyP0fZSdy9lW9eqve4jYCh9BoapXq2jvRKuV5Vw5BK0NEZKxc4cjQ6Hf7ojg2r&#10;yvHiIcFzrwiPbxXgJfu4yV/OSxlHELl7CdbOGYrZoz7G1MHvYvaID7BgxPtYxHTpaIY7BM8ShlZL&#10;+eu+ZiLhMLYb3cwnBA1Dpom9zHzM+nEMl8b2xmYCaTtDmv1z+xMYQ3F0Ed3EvH44NLcfjhA44UtG&#10;0pHIlUwyIdGBRSOwi6HNDoJk34LhiGBd7NppSNowE2mb5yBh7WQDl/DFIxG5dDTiVo5HwqoJiF8x&#10;DomER/KqsUZJK0cjhWnamnE4vnY8MtZPRKa0YSJObprCdBJhMsGUqz519RimhMnSwdQgpK8dg4s7&#10;Z+D81uk4sXYcNQFZdE8nV09A+nICbdEQgmcQEhcORSxBFjpzIHZN6IV1IwjeIR9h3kC6wQHdME3h&#10;Ve+uGNf9PYzQfVwf0ekw7d/tLfT5hC6H8OnfTY/QeBfD+n6E0ZqAJnC3bJmFxOQ9uJKTgJLSTJSV&#10;ZZr7tPSr30DwNFad4vF7zszr/C7gmNBGeQcyrqzLcWFkygJ9urKD1/QXKLPLtt7dttWr9QSDwEnY&#10;6PGyBjpc9l4X5AcO4errW9uz27DlFgqmPIhsvV+Ci+3X9tMpcJrKBRtBxxvUyks6/axJWrkd844p&#10;idCpLIxGVVGMuQivvjyRXzJDpLp03KgnaBqkEya9VZ9hQCPg3G868YrTcWWBc51u6RrdjgWOrjBu&#10;F4Gjfao3p8UFHO8sliaWGyu47/wM1UVJ5nEW2efCzIWBWccP4GymnE6MedbKnRt55l1X7W/0JFye&#10;ChaUBY+Bj5wNZVxOO2y863LcyWaT0vE8v8f2AtTtQjy5VYgrmSHYsWIi5tOxTB7wNsOCdzBXE7hy&#10;M6M+xJJh72D5yPexVpO/4z422jCpB9YzXFo/kY7EpAybGGZtnzKQ6odd0/shdAnDm2WEx/LhdCAj&#10;CJeRiCUMEjiIY5aNReg8DlrCRjCJWTMJYQTJUQIlnM4kft0UJK8ncNZMRfLqyUhcMZ5AmUhATELS&#10;qvFIIQCO04Gkr5mAM1um4dKuObiwbSZOESwZhMjJdeMJjam4vHOW0YXt0016acdMtptudG7LVJzd&#10;MoVivyuGIGPNCFzZNQP5++Yim+3Pb5qE8xulyThHUJ0ixDJXjMSJVaNwau1YZK4aTQANRegshokT&#10;umODws1BH2DegK6Y2a8rJvd8D+PpcHRF9chu72AQoaOHhQ345G3o+T19Pvw5elMDPn4XQ9lmzPCu&#10;mMcwcuOGGeb2iHMXo4zTMc/hEXRqTqGl/iyu1+tUOQdsILQy4qCR7JyKpHIzX+EDjSsXNpIpt336&#10;ZAexttOe99cx726/XaozczieFBq6cznB5K3bsS3zLjPK9qkyOyfzb1H7vv2Ovro0lnMw6/YBhi8a&#10;1AKQJPh4bsd7Vk3Z1RiU0fGU59PtFEQZ6NTqVgQ9x7gmDdcJnVuNJ3C76aQn5QkYCx0LHFd+4LQQ&#10;OC1VqQY6LnCaGFJZKAqEdcXxqNPtD8V0WnRATQHoVBYEHtzFsEpO53wWQ6xToSjITURd7RncvZ2P&#10;tvveu8wftJXgYRsB5OgRpWtwTDjlC6mCAcfM3xA2nz+qZEhVgrwz4djGwTybzmX64Hcwa+h7mDf8&#10;QzqbrlgxLgCVcV0Jk4+xbVovhkW9sXVKD2yZ3B1bmCpk2jKNv8xTe7Gspzn7s3dmfxyYPQCRK0bR&#10;lQxFxJJBDHuGMdwZh7QNU5G5eSaOr5uGWIZJSQROEiGSQJhEEzSah5FiGMoY96J66tSmGbi8awGy&#10;qfNbZ+HsJgJj8zRcJmTy9s5DyaHFKD20BMUHFqJo33wUGy0waRHrC/fMbS8vYD5v12zk7phFzcCV&#10;bRNxact4QmYScndPQ86Oqbi6fSrTabi6jXnC6crWabhI+JzbMJ4ah3PrxyJr1Qi6nqFIWTYEMfM1&#10;z9OT0OlK6LyPuX3fwdQev8CkHu9iSp8PMa7XOxhBV6O73kf2+QBDe75P0LyNAR+9jcEfv4ehPQil&#10;fu9i1OD3MHl8D6xdMwWpx/cjvygVpeUZ7Td/NhM4uiVC16m4A8bKBY4dRAKOHyySDaP8ZcH6ldoH&#10;viN/nfKvwaZdHZBxFQw2nl7fnmT7U94Phx8jTQS7D+OyZZJbZtXFmyNxB7YNX5ICwEkgcOJQeiXa&#10;C68InLJ8L62Q29EZrEqGQoTHdULlJuFyKwCde80njLtxZSeQJdflKDS7xrSlKu0Vl6O3QGi/PAjS&#10;eXG/6ooZShE69VIJ84JO5XEDnVK98oQu5/KZMIInzADn0vljyM8jdOrO4u4dQofAaSNwTBqAj/To&#10;ASHTVka4lJlJYxc43m0OHmweM6RSqsniFwLY9asoyY7F3vVTMWv0h5g69B3MGPIO5nPALGZItZC/&#10;tssZLm2e3I1uhSCZ2Qe7Z/Y2Un7XjF7YxfyuWb2xl2HSQYYZh+YPxuH5/MXnr37EkmEGNpFLORiX&#10;D0McnYGcSeraqQxhpiNr42zCYzEdx0Kc2zYfWVtmI4NQyWRIcWLzbGomzm2fj5y9y5C/fzlKj6xG&#10;RegaVFJlR1aiaP8igmQhyg4uRgVBU3VkGWpCV6I+bBW1ErVHl6NWZUeWoi5kORpYVnd0GbUcNYeX&#10;omL/QpQTSBUH5lNz2McclB+YzT6nI5/QKdo3CyX7BSmW7ZtDYM0hgGbgKiGUs3OqgdSFjaMJnpF0&#10;QGOQtW4U4hYPxkECeYsuBxj2AeYSINN6ETi9dW/Y++bm1fEDPsLEId0xmmHU4G7vYiCBIw366Bfm&#10;RtcxA9/DpNHdMHvGQGzmd6E5nUv84SyvzEAFVVebxXDjFAeCJpE7BrOFjJuXzAANgMQv3aWu1AWO&#10;ymyfftkBr0Fo83abdll5u127bMu8th2QUaqLGjuDjjfgvX7cvqxUZqFg2/hl6/165WFcAQB1ChyF&#10;JhqwerWLBrdAU0PQ1OpVLnq7Al2DAU52NEquHkNx7jEU5oS3qyg3AlW6/0nvG6+mO6HTuabQimC5&#10;FwilBBelFjq2zLqcW+0uh8DRTZ90OfaVM+a1MxXWdSmsSmLKUC4g5S1wrtVkEjrpKM6JQ/aZEFw+&#10;FUL4ROBcVgjOnwlFcUEKbl7LxoP7end5MR4SMNKjh2V4/LAcTx4RLA88Gei0dgDnaeDU+KM75e1S&#10;+SO6plxuYxvDEl3AN4th09zRH5mL9+bQ4cjZrJ3YF+sn98ZOwubIgn4IWTwQ++f0wr7ZPQmWvjjE&#10;sgPz++Ag8yFLByFqNcOlNWMRtZIDby1dybpxiCJw5GxSGH4cXz8BGRsm48TGGcjaNAtnNs/Bpa1z&#10;cXXnIlzdswSX9yzCBbqXi7sX4vLexcg9sBzlYetRH7UVdcc2oyFqCxoiN6ExcjNaojejKZJ1YavR&#10;cmw9rh1bZ9QSsRbXj63FtYhVaCFgroWvwo1ja3Azci1uRa1juga3o9ebfEvYCjQRRNcjVuJ2DNuH&#10;L0ZDyELUH6VCFxnVMl91eAGqmFYeWYjSA3NRvJ9wOjzXqHjPdBTsnIy8HZPotCYwjBuDhCVDETK7&#10;H3ZO6o61BMfCIR8zvHofU/t+YG5gHct0fP+PMap3V/P8nqF6pEb3982jNUboFooBDMGGf4JxhP6s&#10;WQOxdcdcpGbuR15xMor4o1pZLejouTpyORq0Goga+N6g1gDRQHMHueSHjaSzVpINr1SmK5H9A9uV&#10;+rcDU8seRH4scJSqXOvrtLdCQ7V5E3A6YGL7slKZ28ZfL9n6YLLruP0EU5eaEoZG5jUwCeYd4AqT&#10;9Fpenf2pYfhSRejoweZFdDglOTHmju2CS2EovEzYZEcwr2ch61ESOmukgZ+OG3UncavhJG7q+pzA&#10;KfJ75qwVwVPPZYLmHtP7DelUGu7ZGz2NvCuPvdPmuueKeXN3OcETuNmzkYCxczjt0oO8eBA1lR+n&#10;C0pFcXYUcs6G4qouZiR8LhE+ejB7VSkh10Lo3NFjLUrwJDCHYyeRzTOTW0u8yWNHz1inF/PpFcTP&#10;HnCd1jK0Ejbqb9/2WZg+lrAZ8yHmjO6K2SMYBgx/HwuGf4AVY7tjwxQOGh7wocsGIXL1QESuGojw&#10;ZQMQvpyh0srBRmFcDl0yABHLByFm9XBqBGJXj0ISw46UjROQzLDjuEKPTXQDO6YjZ/885B9YgPx9&#10;8xiyMJzZPocDeRUqqIL9DIeOrEBxyEqUEiSNcdtwO2UP7iTtwY247bgeuw3XCJrrMVtwJ34H7ifu&#10;RGvCdrTGbUUb1Rq7Ga1RG3A/an0gXYd7BExbzAY8jN+E1pj1eBS/2ehB7AZTfj96He4cW407kStw&#10;m7oZsQzXQhajJWQRroctwbXQxWjmctPRRUbNLG8QkI7MR+3heagifMr3zkTpnhko2k33s3Uyzq8f&#10;h3RCNnZ2H+yd+AlW8/tcRNcym25nSh89RuNdjOzhPbtn2CcMrxhKjen5AfQgsJH9GHYROKMGMwQb&#10;+QmmEPqLF43Fnr1LkJiyi04nEkU8vipqj6OmKhP15ScZLp2GeSh7nTdwNYD1sHc99F0TnppcNQ/z&#10;CoBBVw9f18O8Arct6GyXBpyVO1j9cttZuQNTy29q68mDjZWW7X5b2TYqd2HkruOXux+u3P3Rsn3U&#10;qHU0rlTvgdEDt8q0HoETRchEm5s0dfZJZ6FqSwidQDhVLndzNQ4lV2LocGIImmPIuxBG0ERwWa7H&#10;U1lOLCp1v1OZnIZgI3mnx+800dE0ahKZkCGAWpk30rKuTK5Nwk1dSCjgVHVcm2OuzxFwCBvvecge&#10;cJpc4Jh8B3BaCLzmigzjzoovRyH/fATyL0TgKuFzKUuTyMdQV06ndSMnABNNIjOsukf46FQ5nc2j&#10;VkFHb4bo0MO7xXhE2DwlaF4+rsbDO0UoL0zFUYYjs6Z0w+RR72HK8Hcwffi7WDD2Iywb3w1rJvfE&#10;1pl0MwtGIkSnm1cPQdx6iYNoHUOjtUMRt2YIolcSMquGEDAsWzMc8WuHI3bVcCSsGoXUDXQzmyfh&#10;9LapdCwzkXdwAUqOMuwJX4G6yJV0KnQUBMON2C10KhvRFLUR1xK24WbabtzJ2Id7/EW/m840dS/u&#10;ETr3U3bjYdo+tDLfRgA9TNmLx6x7mroHL47vwwuWPyWEHscQJoRNm6BDV9NGPYnbhOdJ24yeCDgC&#10;EPUodqNJ7xNKd46txL0ogofpzdCluBGyxEtDl+A6gXP96GJcO7KoHUZNdEINhE79ofmoOTgX1VQ5&#10;w67iXTOQu2Uyzq0ZjfRFhPQshp4T6RZHfIiFA97FjN7vYnyPd82ze0Z2fwfDP34LIz55G2N66MmD&#10;b2NEv7cxnO2G9afbGfQ+odMNE8b1otMZjC3bZyMxbQcu5ws6/GGl02msOsmBkcWQSRcIaiCeNWev&#10;mgkf3Qiq2x8EG3M/FN2FBo8Gk2Cjt6na2xfcAekOUr88YLwqu46k5Te19ZzY67JQ8Zf9ewLHLlvY&#10;uG2sLGDUXm307CqVddHjQ/UeqjoDnVjmddOkHjHqTRTryuPCi5HmKuRihlX5F8PbgVN8JYqORyAK&#10;QCeX6xUmsp9UNDIMul5zPHCKPMOcJr/N/D2dLme41Q6c+lQ6Ht2DxXCnRpB5FTj26YCums2cU8fc&#10;k1Hg7FoLY/MbBF4TQ6tKOrPiy9HcXw84508cxPmTh1FEgOremtabeQRHIR4RPDp7pTNX5pock+oU&#10;uacnul6H6X097OtuGZ7eK+fnPIHII2swc5Ke3/sWpjGcmk3QLJrQDaum98HGWf2weyFDgpVjEb1+&#10;CuI3TUHy5jFI2zoWadvGIWXzaLqWEUgKKHUDB9bmcTixfRJO7ZyC8xxwF/fMIWTm4tKe2cbRFB1Z&#10;jEqGLfXRDHc4+G8nbcHd5K2EyA7cS96FZsKmhe7kPiHz+FwInl4Ix+OzIWg7eQhtGfvxMOMAnp48&#10;gs9Oh+HlyaN4nnEYLzIPEjT78Yzg+TR1Hz5NJngSduJZ/FY8IXQeRgs6aw1QBJlniVsNcB5z+w8Y&#10;UqlcebNM5yPYtMWuo+NhyBVBt0PdCl9O4Ag6nq4TQi0Ej4DTzHBL0JHraeRyPdOawwy/6N5K+flz&#10;t0/D+XVjkb58FKLmDTMXC64b/hEWD/oAs/q/j5kDPzKP6RjT/RcY3d2770p3oo+iu5HDGcb8kL5v&#10;Yxid0YghdD+jP8aCRcNw6OhSnL0UgrLqNNTX6o2hDKvMfI53yty+CUJvjjBvkWCI1H56mgNJg0qD&#10;yUJG4JGUt/W2TTBZcLiy60haflNbAafjjRYd8oDREWL5odMBlZ8OHLttu+y6Gb+s61FesKkpO90B&#10;HAMdAqeWwKnRA9QJnMoCgoQhUz4P3LxzoSjQu7912wNBI+Vf7HA5Ao3AU5oTbdKy3BhU5Ou0OUMs&#10;uRSBR2exNG9D4Jj5HErQaaMDam06jjsET8cjLbhOVeBq5J8AHBtStVSeoDJRV5yK0iuxuELYXGFY&#10;lX36qFEOXU9xTjyhcwr3CR3N2TylvNPmBM59Oh2re96NmdLj23Q3bTXc16uID9mEeZP6YeKwDzB1&#10;VFeGUx9j5cwBWDd7ELbMG4x9S4cjbPVYxG2eipQdM5C+ayYuHJqDy0fm4MLBWTizZyqydk5C1o5J&#10;OLltArK2jsfp7RNxed9M5HMAFnNgloQsRxHdTMmRJagMlaNZQwezHrcStuBRxm48PbEPT9J3oZUA&#10;uEVA3EtlPmMvHp0+jM/5t/iKf4Mv+Lf4kn+fr/nj8TXDzK/54/H1uUh8Reh8Tsf3+Ykj+JTAeUHQ&#10;vEzZh5dJu/Fp/HY8Z7j1JHI9HhM4T+I2e44mbqNxMxYwgo0FjqlneCXQPIijK4pdi7tRq4wscJTa&#10;vBxOcyC8smpkWUPIUjSELkcdP3f14cUo278Q+Ttm4eLGychYMRYx84bg4JS+2Dae4BnTA0uHf4LZ&#10;A9/HxD5vYXyvn1E/x5jeb2EUQyqdqRra+xcY2OPnGMC6YWw3djTDq6l9sHrdBETHb8AV3RhccZxh&#10;UxbB0nHRXHM9BxRdjrmGRcCpDlwr4ww6wcACJ5jDUWqh4Zftx5UdrP51/e2sXOfiAkUgUf4/Gjjm&#10;aYCUdTquBBmlgswrwKnVmzaLGGYQOnXFdDrm4VcxqMqlewkAJ1eDVOLAzb8o2CisCidwjhEucWaO&#10;R6lCruIr0UbK63nENcUJdDsMi2rSCZ0MAucE7jWdJGSo5hNMBR9NHqfglsIrc19WmoGN9/ZOPSvH&#10;g47mcsx8DqUzWeYd5lY8aOzp86byDALrhEmrCpJMSJVD4OQSnHkEpwB06dRRFNLpXKs7x1Cp0JwO&#10;V4j1iMCx91aZmzX1HnNdVUw9v1NFh5aH0wmHsXrOaEwd9hFmjOqGOWN7YsHEnlgxtS+dzSDsWzYS&#10;YWvHIY4hQebeWTh/ZAEuhy1GbvgS5FE5XL50YDYuH5yN3CPzkHtoHnIOzGG4NJeQWYDKY8tREboM&#10;FToLpDNFx9bgGgf63aTtDIV24Gn6Hnx26hC+OHOI0NiPp8d3o5WweXaa8Dgfipf8Ifi6IB7fFScZ&#10;/UDH+euSVPyQn4jvsmPxy4vR+OX5SHx7NgLfnA7Fl5nsJ20/vko/gK/pcj5P3ImXcXQy0QyhYjfh&#10;RWIgjBJk6Goes+xp/BaTPo7Z6AGJUp3ckOZ15HYUYrVy+W4EoUOI3AlnuBWxGrfDVjDUInQYZrVQ&#10;mttpDBVsFqOe7qcxbDlTT1WHl6J03wLkb5+JS+sJ5xWjkah7tXSFNL/vDeO6YwnDrDmD9UTDX2By&#10;/59hXJ+fYQTBM7wPnU3PtzCox88wsOfP6XQIoaEfYgxdzrRpvbB+40REcT8v8fsqLU5BLcMqvSZZ&#10;r6lprOdg0tXIdDpNdA5mLkIDThAI5DtCqgBoKHvxm53vURpMtp0r9wI5Lb+prVH7hX4d8m510D4T&#10;MOYKZH4OU96Rl7wXEnoXBfpVX92xHz9G7tXFVnr4un0ThVJJbbvUFYUTMhGoLyZ0CJ7aQrodXWeT&#10;G4kyAqfwPAdq1mFcOXkQl7MOGaeQR4eggVvIcKU8V4/+jCdkYgkZiqnyUqnesKlbEXiwN1Ux1KnV&#10;lchZuN/CcKaFaZPus0o3E8i3arw7zDXPc4fLCqf0UC4POB5srlfq/VYecLzrdTyZU+kEjjd/483h&#10;XK8+SdEql59AdX4C8s+HIZegkUvLOx+Oi/pMZ8NQWZSK282XTWj1pLWEkquxwBFsqvD8XjU+pW6W&#10;X0ZW9D6smT0aM4YTNKN6YpbufRrXE0sn98aicZ9g06z+CF07HvFbpxrYXCBcco/RrcStRknkShQz&#10;xCjkL3wBB1ppBAdU1EpUs7yOTqAhZhUaY1ZSzB9jPmINbkRtwB1N4ibvwGOC5TkdzMtMQuHkfnx5&#10;6gCdykF8Qb08cxRf8AfgG7qZ7xnW/hHBK/1QloY/Zpj5J3R+v+Gg+g0B/Jur8fj15Rj86hJ1MQrf&#10;nwnDNww3v07bS+BIu/GtlLYbXyTtwKcEzkvC7jkh85SQeRa3pT3/hMBR+pT7qDmdtqh17c7nAd2Y&#10;wq77BOad0JW4G77KAOdO2Erc1FmtsGW4Rgk6jQSs3E2jRCA1sH0DYVsbsgLlBxajZNccFGydjuyN&#10;DDlXjUXigqE4Or23OYO1YfzHWKHHd4z8ALOH6RlCb2F0319gbP/3MJouZ7ieB937XXPTp95GOnbk&#10;R5g4rhsWLhyCPXvnIT1zL/J5nFbxR6pawGF4peu25Gz0HveWBm+OxjoOe9WvmdMJAMcFg/JqY0AU&#10;aGvr3bxf7iDWcnvbYOvIrRiIaD8d1XlXHxvYMC8AmbNwzj1XUvt9Vv5bIdiHXkhY5+yLf7+s3DKl&#10;gosts6CxeVvXpb4kHPUlEQY2Fjg1AeCUXwlH/tnDyKZ1v5yxD5cyDxA6R3GVB6hOBedfiEQRD9yS&#10;K5pYjid8Eo20XMRfUs2VlOTpBkudame4ozNYgk79CdzR6XG6GwGmtVkXBupiQC+sstfm3KhSCKWJ&#10;Y+WPG5mwipC5xthbp8yvVRNOdE86bX69OpPOJtOEUwLOTVrkm/xCW8qOM7SKInBCUEiHVnQpyrg0&#10;nb3KJTjrK07i/o2reNJWHDgDVeFJd4PfKcOndypwr+4qYbMHa2cOx/RBH3oa/AGh8zGWTOyFpXQ4&#10;G2b0x4Hlo5CwbTqyDizAxZBFyKbyI5aiPG4tqmLXoSJqDSoiV6MyajVq+etfzxCkIXo1WmIJF7a5&#10;lbAWd+LX4Q7dxF0O4nuxDJ+S6F6O7zWw+TSDoU/6bnzGQfLFyb0EDp0J/0af8bN9efkYvqez+TWd&#10;3m+q0/GntSfw24ZT+IumM/htzQn8KeHzp4T/n9CR/oY/CEb8O/2K38F3p47gq7Q9+DJ5p4HM19SX&#10;iVvxMkHahs8St3tK2I4XAg73TXpGF/Q0eiOexTClHtIxCDo29BJ4NOks0Ag4txkaCjh3dJo9fAWB&#10;s5zAWYYmljezvIXlzQRtU/hqNFJ1oatQeYjf3575KN85G0X8brN1BfSy4Tg2uzf2T/oY2yZ0xdqx&#10;H2D56PcxfwSdzqC3MKbPzzGWsBlNyAxjSDW4+8/NK46HED6jhnyAcaM+whz+vTbQNcnlZOd41+cI&#10;OE1NDJ80OHW2isBpFnR0ypuD3joZgcSVhYNf7vuuNOCCtbFyB7OWO9uGaUPgeI7EgYUjCxiBJ1i9&#10;Kwsic8uHygIOx+6zhYXdLysLEpu3jsZ+BlvvqksjYdOhSDSVRqNR76PKJ3Su0sWcPULY7MH5lJ04&#10;r7c7aOI1k8o4iOxTIQY6hZd0ZzkdDaEjyeUU8Nczh9Y9/3I8Cq+wjC6oqkjzLTqLxfCq3ptIvqM5&#10;HALnfgA+go65JkdzP4E5HJ2pkruRzBwOl+VwBBvvQkHm6aAEHE0aN1d4wLlRcwo36HKu66wVw7ui&#10;iwwJzx1BwQXdBa/QKgzZDEMExsaqLDy4nWtcjjkzda8UT+4W4+GNfNzmF3o2YR92r5yCuSM+xiw9&#10;WnNUD6yc3BcrpvTG4vHdsGXuYBzbOA0JO2bh5H6GUBxE+XQulYRHXfImNKZuRUvaTlzj99jC8KQ5&#10;YQta4jTJuwE34jfgdvx63EtYj9akjXhIPUreikeJdDVJO/GC3/sXdJjSZ3Q3n2UypDpB6FBfnCQk&#10;6HC+vBiGL7PD6XCiGEIl4k8Zvv62KQt/Tv1F0yn8ZQPzhNAfM8T6YwLnj/mZ/5h/kz/JIXDo+n5J&#10;+H7Nvr9M3YHPk7YyrNqCTwmN53QwnzK8+oIg+oqu58uUXfiMMBJ8BCLBx8CG0HkSxX1n+iByPR4x&#10;fSwAsaw1Yl1Aa3E/fA3uBXSTIdZ16hodjXetD8FL2DTS2TSEUIRNXdhqVB9egeqDS1FzcBHKds9C&#10;/tbJOLtmNFKWDEb47F7YN+VjbBr/AVaOfg+Lhr/Lv8/bGNuLYVV3T8P0APpPfmbena63kQ7Vw7zo&#10;dCbq2p45Q7Fzzzwcp2PMpTMsKUtHrXkX1nnUVHEQ1pyjU/HmaOyzjux8hgWQQiub98ud1/Gv45dt&#10;Z9u47eyy7cd7tg0Hu0/B5mY6m6vRnI4uAdCtHVrWXfR6j7/6ttvUvIudk3HncpTaORq7rLxtY5f9&#10;agdOU+kxDuYYXNMzi3VjZmk86gtjUHYpDDkn9uNimt7usBMn+WublbwXp1L24gzj/guZDE1Oy/Ec&#10;QwEBY5V7IRpXz+t9UnHIvRhH8MSijOFXDW297n+6ptsh5GR05qo5w0BH4ZXmcPRoUgObikQDHDtZ&#10;bKVJYwHnRm2GAY5ubbjOX/Ab1GvAqcliuHaCnykNlTnct3NHzbyUrpzWqX6dvdKcThHDwWu0k213&#10;8vDgbj4e3S3Ai7YS3Gm4iKuZR7B/zVQsn9Qb83Rtzfie2Dh9MLbMHoK1M3pj7fSeOKwbHnfTnu+b&#10;j/NHlqCA7qWOg/fumUO4d+Ygbp3Yg1bCrY1O4l7GftxO3UnQbMGtuM24m7QZ9xMYglCPCZunSZvw&#10;PGU7nnJwP+Mgf0l3+dWpQ/gyS8DZa4DzuQHNPnxzlqHQ+cP4in+nb3IIjsI4/JpA/pPadPyXhkz8&#10;GcHzpwT8b2uY8rv7Jb+D3+TF449zPf1JXhxdThT+6EIovj11EF/xx+Xr47vwVfoufJm2wzicFwHg&#10;CDafK8QiZF7Ge87HiPlP5Xaoh3Q8DyIZUhE0jwL5e2F0OGFrCBsBx8vfCV2N63Q1LaHL0czwqvko&#10;HQ7DqCYCpiFkJeqPrEA9oVPPtjVMFVrVHqXT2T8HRbvocjZNwKnVI5G0eBDCZvXCzskfY/3YD7Gc&#10;YdUCTeQP1Nsm3m5/Tc1IvZ6468/Rr+sfYqCcTh9CadjHmDm5H5avHocwus8LV/QMnRSUVZ5gWHUG&#10;tbr+Rs+c4aA0k8I6U1XtDUINKAsHFwj/kbKwsQPaDxDJDxzl7eM4/LITyXYyuWNd77O5IHFly+wE&#10;sd0fV/51rLo0lx2D1FIeRcVQsQxB+ItfHGuAU85fzbwshlLpe3AmeRdOJO7G2eOHcC79EFM6nXQB&#10;J5zhSiRBo9PodBKXCRimOefjCZtEKh55l2JRnJOAioIk1OkFeJr0NWewGEI1pnkXBXbicOwFf3by&#10;uCXgcBRKyeVIN2tO4lYd3YwJqwQfgqbuDMOz07hXn4W7tScJ1mR+Hro2OpySy5EETrQ3p3PBmwiv&#10;LT2Ou9cv4+H9fDxtLWRIVUBnlIyofUuwdvYgrKKbWUNtmTUYO+cMw3a6mo1ze2PP0iGI5q9uyq5Z&#10;OHVoEUoZijQxDL179iieMMx5znDuGdMXdIJPz4WjlS7xbtpu3KbTuce2D5K2GNg8ost5yvQ5ofMi&#10;VcDZafRpuhzOAWofXmYGnM2pfQTNQfzy8lF8nx2Gb69E4IciAoTw/S8E8Z81nMCvGXb+UXkSfsXv&#10;UOV/qlCrOBG/zo/Dr/Ji8WvqNwTOr64SOATW9wTXN1kM0TLYfzphQ1f2ecoOfJO6B98w3PqawPmS&#10;wPlc7obQ+YywUfhlwjCVxW8zp9IFmsfRm71reQxwCBhCw0CH8LlL2NwiYG7QyegKZrmblhC6G7qe&#10;ZroguZs6Aqfu6EqGVGsIm1WoObocVUeXoPyQ7uGajZxtk3Fu/WhkrByB2EUDcWiWHnnaE+vHd2do&#10;1Q2zh39kHl063rzm5l3zNtJh3d7FUL2JlMvD+jLcGvwhJrDt1Jl9sXb7VMSkbMN5/q0K6XJqeOzU&#10;6REQ+vU3Z3k46HVrgK4k9gFAsmV+afAp7dypvNqHH17+Nh2D+nWAvAqNV8vcZVduewsf9W0BoW35&#10;t23zfuC4bVzIuOpyjaC5Vh6JllKraDQRNo2ETWNhLGr4q1l87jAKaNsvpe/H6dT97bBReulkiAHO&#10;1bPHOGgJHMKmKDueIVUCHY5gk8TQKh5XL8SggKFVeX4iajnw6zkI9EjR5qpE8yAvPTVQ7sZ748Or&#10;czjNBJR3K4MApKcG2klj5gmdW/Un2oFzszYrAJvTdCfn2edZtDacoU7hVnUGIZqIUg5+hVVFTCu5&#10;P5rcztGpf8KnoSoTj1vz8YTQqS87jlMcVDtWjsHyqb3oZPpg/TRqah9sntoPO+cNxv4VQ3FkzUgk&#10;7pqBjP3zkBOzHrcvReCrykz8l2uX8dvmS/ih8iS+KUjBl7lJeH4xCm0nD+MeB7DOLD2ki3iUvA2P&#10;E3VqeSOeETgvGYK9Cpzd+JwA+0zACYRSnxM4X547gG8vHcG3l0PocEIDDocgEWBqjuM3/I5+XZFs&#10;9ENxAn4ojDfA+YHA+WVeDH4gcH7F9I+0Htf/9hwdTtY+fEGofZGxE5+lESh0Yl8TOIKK9BWhI/gI&#10;OoKPlr/iPn6esN2EXi/ittHpUDGeHkduRlsYQ8XQdXgQThcXwRCL+TtHV+MmQ6ZrCqXkdAiVawSS&#10;bqloYlp3RNBZSdisJmxWETbLUUHgVBxdjDJCJ3/XNHPf1Qm5nKXDELFgsHny4PapfbFmQi8sHtsT&#10;80b1xBS9brjnOxjV8z3z2mO90nhYr/cwnMAZNfADupyuGD/pE0xf2A8bdk5HTPJ2ZOfGobL6FEOq&#10;0+ZJA+Z51IEHbmkux15ZbIGgAeZCwpUGmdoIJK9MPAeRhZKFjtZz5Q7mzoBj5XcvncmeMlde4PHc&#10;kPd57Da1PYHF7oetsxBx69zyYCJwFEbF4LrexMBwqrk0Fk0ldDolcYRPHOETh6qr4Sg+fwiXGVop&#10;lDqZssfoVOo+nDt5FOdPhODCqXBcOR9FwMQil+4m75Jgk0IlM6zyXE4RgVORpwlk74FaTTr7VElH&#10;Q4dyuyEDN+uOmzDrejXdiySnUylXQ9jo4V8lXqinWx6aK49TaptBuBAm1O3609Q56ixhc466gLv1&#10;F9DWdJG6gDuMzZvLM1HO8KngQjgdThRDvERU5McSOEdw6dR+84bPmwTX3fozyD15ECGbp5kzTysn&#10;6HnCH2PVpG5YPbmHAc/OhUMYSo3CsQ0TcXzvPFyOXo/600fxJV3Vf39aBfxwF//zZQP+iPvxTUUW&#10;vivKwOcE8SN+X/c5iB8QOI8Jk8dp2wMOZyNDqa34LH0nXjKkec7Q5vnx3fiUjuPlCYZSBM7nBEK7&#10;GFJ9pZDqwmF8TfB8dYlpNh1PXgR+VRSDP+Z39af83n5dFIvvrh7DN5fD8Msrx/BHzP9AR/Srq5H4&#10;dQ6dkcrPH8V3/FH5muGa9B37/5bb/CqNoOF+fkGn8zJxG75i/luGhF8f57ZTWS8YpXD/EgnGeEKH&#10;LkfX8Ag8T+VyIjeiLWId7hIomr+xIZVxOSFrcEOhFcMopdcIIIVVDXQ/dUeWmdPidYRRTcgyVMrd&#10;hCwmcBah/Mh8FO6dict0lac3jsfx1aMQtXgYDhM4O/lDsE5PURzTE4vG9Dbv0tLLAOVyRvfSO9Z/&#10;geE9dJf5+xgzsCsm6L1bEwmnuf2xYcMkhBKAJ04cQH5+AirL+QMl4NDVNFfpSY7ZaK7W9TYdrwm2&#10;sHAHnJUplyNiGGZeUUNgmZTLKrPluiVCMPPacFuS1tfAlwQ0qlGQcdRRr2UOekr5JsJD5d6rcdSf&#10;QOU5GVeCjAuljjrPrUgWclbu57Nl9jvQ92HLBRdbr7x1Q10ai6MZqsRyYCfgRmViu67rFS7l8Ub1&#10;hQw/Lh5ENg/40zzATmguJ3k30904nX4AJ+l2TmccwbmsMCoCF05HIvt8LF1NUrvLKbqSjIrcNFQX&#10;pKGmMAV1VFMJgVJ+HLeqdI1OpnnExbXa4/zy05hqjkfgIXC4b3oflmDYTAdmTpeXp7E8nfV0N7WC&#10;DcMnAkWSs7nbcJFh2iXcb7qMx9dz8PB6LtparrAdv4DSdHPbQ+75UOiRG1V0BWV5UcinUyi4GIKq&#10;nBjU5sbiTMwm7F0yAmsndcfSUe9jycj3sJaw2TxnALYuHoJdS4bjwLIRiN86E2dDVqKKodIDwvS/&#10;PqnE//r+Fv7x62v487ZSfEeX88fc/g+lp/EFQ8zHJ8Lw4PgBuhvdZrADD1IYUiVuxCOGVs85wK2j&#10;+dyEUHvwqSaJmf/i1AFz3Y3gY8rY5qszh/D9xSP4oytH8N3lQ0bfZ2s5FL/OjWDYFIkf+IPx7cWj&#10;+OYCYUQn8yuGyb+mfsVQ7Ad+3l+ePYRfEja/PMX12ee3mXvxPdPvNYks4BB8Xx7fiReJW/AFl7/W&#10;nBLd7uc8Fj7jD8/nKfvwKUPt53E78JSAeUSX8iRqAx4yfXRsPR5FridoVpvT45J3anwVobMWt6kb&#10;dDHX6WJaCJqmo8vM5HDt4UWoD1uKOqrqyEKUH16AMsKmjLApOzIPhQdm48qu6bhEV5K1aRLilo/C&#10;EYa4epj7egJnpaAzthcWje6BucM+xjS6mQl9CRmCx3vv+QfmzRCThnTHtFHdMV8PpV8zHiEHlyCN&#10;cM1huF1ezB9G86CuC/yRu4wbFVd5zAk0HmxcBQOPGYSCShDZmzyVN85JwOE6zQKFTwYiQeTWN1YS&#10;IJS/vkVXJFMuaFxZp+PKgkKyn0Nyy13ZzxusTnoFOJqvEVQEGBc4tzjQb1YlMZ8AQaniSgjyzhzE&#10;+TRCR2/pFHASdhA8u+h29iKLoVZW6kFkpR3CmcwjdDwRuHw+3ribvMtJKLyajJLcZIZUKRzgenKf&#10;nm2jUEnX2ATONpnn6mTgRj3FVLdGaI7nGsMu782ddF3c3+YyOp5yXewn4GQSOCcNcMxp8NozxuUI&#10;Nq3NV/Dg+lU8upkT0FW0McxRuKW74M0V1JfCzAWKmleqYsiRc+Yw8k4fxvmk7YjeOQe7Fw7DqvGf&#10;YNnoD7BszIfYyLBqF39Nty0agt0ETtSGycg8sAi5sZuNu2ktSMJvW4vxd5814C8elOK394vw108r&#10;8ZetJfhV2Rl8fiEeT0+G4tnJI3iSuR+tyVvRmrQZjwidx9STJDqEVIYqWQfwDffFhFLmFPh+fHXq&#10;oFl+mUEIBU6Nq+y784cZEh3Gd/xR+PYCly8eJlgIHQL0h8uhrAthuHQE35wjcC6G4odL4Ua/vBCK&#10;784yJGMf39C9fsP9+Za/7l8f32smiL9m6GTcDSHzBcH4Kb+TLwjJrzSnlLaXoR+dTdIeoxcJu/CU&#10;IdTTyE14HLHBSwmfp1E6Xc7PptskCPAH0QypIul45HbY7nbYOlxj6NR8aDmaDi9D45GlqNdjMI4s&#10;Rn3oEtSHE0ABZ1Oqu8wPz0MZVXJoLvL3zUT2zhk4vWUKkteMw7Elo3Bw7lDsmDGYPwz9sWRMDywY&#10;8TEWjOyO2cM+weT+H5o3l+r1M2P0XJ0AcKaO/AQzJ3TD8oVDsXv7TCTEbsQVXQxYmIRaOtOGyvM8&#10;Bi/Tied4LicIcPyOp73MBxorCxurf2/guOv/W4FjQWKh40LESjDRGSz3ymLX3dg2Vl1uVVmwdMDm&#10;VeBwsOuWh7xwFJ0/guyMA7jAUOps0m5kxmxFBnUyYSey+At3MpHuhzrFX7wzdDxnCZ2LZ6NxVZPG&#10;2QkovJKAkvwkc7FdZZEeDZrMgZ5inmNTX85UF/LV6m5zwoaS27mm5x1zP/TSvKYyQUfvx9LrZHQb&#10;A52QLiis8VzOnQbP3dxjCHWfrqK1JZuAySZ0LuPhjcsETjbTbNaf43onUE4Xk3c+zNwjVlusR3Ok&#10;oehCGC5xkEXtnovtPAA3K5xiKLWaIdUqavPMftixYAi20OXsXTwUSdtn4AwHSAlj/xYCrI1W/POq&#10;k/iu8Tx+2XwBf36/EH/zvBp/duMq/qg4C19ciMPz02H49EwYnnFwCzhyOA+ZtjGkehCnCWM6CjNJ&#10;vN+A5QXdhQWMUgHHOKAAfDSn8+UZuhHqm/MH22HzPUHzPR3MdxdC8PVZOpxzWg7z4EOYfXP6kNG3&#10;UhbDKULnO4aRAspndLECztfH93CZ4GFoJ9h8k0kgUV+m0eHw7/xZstp6DudZLEOq2B34PIEOjfo0&#10;fgedDkFzbCMeEkAPCJ82iSASbB5Ebqbb2YDrDLdaDq9A8xFdk0OXQ1UfWoiqQ/NRTdDUEjxVVNkR&#10;z+GUH/ZUdHAOgTOdwJmMtHUTEbNyHEIXj8beuSOwfkp/8yLAeUO7Yt7wbpg9VC7nQ0xWGKVn6fTv&#10;iomDCJyhPTF9VA/MHN8Ni2YPwJb1ExFFN3aR31UZj9G6ylMcKBzIlZcYBRA2FQLM7w+c4Pr3AY67&#10;rlUwsHSuV2Fj5ULElXUvFjRvattFoZQXTiUQMIm4XZuCu5rA1QV4uoObZdcr4hhWHUM5fy3zThxC&#10;Nl3O+cRdyDi2Aalh65HOAyqDB1ZG1FYcP7YZ6UwzaK+TeRCmpx7A2axw/mLEoogOp6I4DZWlFMMp&#10;qZrAqaVbqSljWkELW5nGL45up/o4HQ+lyeEK3SuVgIbSODQaJRJSel6OYERA1cjlZBng3Gu6QNhc&#10;JGwuG+AINk9uZxs9vXsFz+7K8RA6BEKDAKNHT15iWJWXhHqGe6UXI3CSv8D7V43B+hm9sWZyd6wY&#10;9xFWT/yEv5rdsXV2fwOcPXQ30Zun4ixhkxO5FlUckNcZot3LjsLjwkQ8pYN6IvhUZOBbOq9vyjPx&#10;XUE6vryUQNgco0LxlI7iYep2upttaIvbZB7x8CB2E57TNb7g4H5Ga2+UurM9/5z5F9zWywwOdCuG&#10;V59nBU6T68wVwyfNy3yvU90cOHI2X54+wvDrKJdD8c2pI/g66xC+Jly+PknYnDqM7+nOvmf996z7&#10;ln/jr/nD8n0mgZShWx4IMwMeAYnrZhx0gCPtZ7i1l8DZgc/idSaLYIzbiecE0GMeD61hhAvTNk0g&#10;EzytxzbhXvgGtEZspNPZgJuha0xIdS1Ep8lXGIdTsW8uSvfORvnBeSakqg5AR/M3FjjFBE7e/jm4&#10;uHMmMjdNRfzqCQhZNAp7Zg/BZrqc1RP7YAnDpQUju5mwatbQTzBjaDdM1bvMB32MKUN7YNrw3pg+&#10;sgdmjO6G+dP7YePq8YhkuHeJf8vSIh6TettDBcOqSsKAsGmqIBgc0Fj5L86TTN1rUPHkOZqOZc/x&#10;CA4CxqtqohMJJrdeD4SXtNxi5m46+jLtzStlXpfuivfLey5QR3hoLuQLAg+/2tv62tt+pC63a5Nw&#10;S2/KNG/RjDf5u/UpuNeQiju6i9s8OiIBOmVeczUchTxIc3UBYMJ2pIetQerRldQaHA8XeDYhjQeQ&#10;IJTMgymBFjuRVjtDp891FkunxYuPo7o8HVXlx1FZlsY0DdUVaahhWFWjPMEj1RMmAk8jXU9DeRK8&#10;1//Go74onqBgmGeAo9PjDMNqBJ0TJlTyoHPeOBuFUY9v5+DZPcHmMp4yfXaPwLlFEBFId2pJ5oJU&#10;gjQOpRdiUHQ2ChcZSkRsm4atCwZiy9x+2DCjF9ZP64FNM3tj65x+2LlgEPYwnArjL2Hm/oW4eHQp&#10;8qLWoJou5CYHdmv2MTzOj8PDq1F4dDUaT/Pi8PhKND7LT8Q3BO7Xl+Lx+blIvMg6gsccxI8IkYdJ&#10;W9Cq+490E2TidjxlqPoobisex2/DMzqN59wnpaqz6RNd8cvQ9quTh/Et3cuXWfvx9ZkDBMohfH8+&#10;BL/kgPlOsDkTwrDrCD4nPD7LJCi43e9Ph+L7LNadoNPJPExnw3CMy9+fCsVXbPcVgfItw+Kv0w/S&#10;1Qg2dFOpDLP4d/zuBLeVdsCA5mWSnI2nZ/F7GDrtwBcEz2fMPz62Bc+i5XgYajF9EkOw8nh4ELWF&#10;7mYj7oSuw+2QtbhJaQ5Hajm63IRUtYcWmzmcWutuBByGVTXhy1FxZEE7cEoInIL9c5G9azZObZmB&#10;5LWTEbFkLPbPGY5tM4dg47SBDId7mbBq9pCumEOnM3dUb8wYRtAM7Y7pw3th5sg+mD26N2aN7YmF&#10;0wdg/cqxCD28FKd5nBfwB6OKPxS1uhiOA+dajTdp7F7964JGA01X5LpX5bpQcSXgWOh48zkBQNQQ&#10;JD6ZR2YEkVuvZ/lIWjbP9KHa69SeeXv1sSv3imMrnZWz0HQ/UzDZz2nb2SuKg7WRDHCku/XJBjBW&#10;Ao9SwacdOkWxqDhzBPn8hb0UTxcTshIph5YimfF3Gn+h0hmPpxE2qaFrkRy+DnG0zvGM3zMUgmUd&#10;RY4u/mM4VUFnUUHolBM4ZaWpqKoggAQf5el4aspS+auSRjoeN0/yayJ4GggX765wvcVBb3PQk/4U&#10;WiV71+HUZRI4WYTNWTNPo9Dp8a0cgobAab2CT9ty8NnDfLx8kIcXd3Px7FYunly7ips8mCovxyM/&#10;KwJnOFDi9y3C/hUjsY3A2b1kKLYHwLN/2QgzQbxPZ0NWjkHSrrk4f3QFroQtQ3H0WtTQpVzPOoC2&#10;S+F4cDkCbRfD8Tg70ujhpQg8pnP67HwUnU0EnhISjwjtB4JNiq4o3mxg80BX5kYzvIreiof83h7x&#10;O36aRGdDyDxO3GaWBZuHcaxL8OqeEzpfMMRRePUifRdDLoVbCscOGth8dy6MwAkhcA7TDR3CF4TL&#10;1xkMpxjySl8TLF9x+SvWKf2cMPniOEOmdN3QyTz1FUHzRep+SqHUQeNoBJnPklmecgSfJR3E09i9&#10;DJ/ovGL34NMYOjQpdjeeRu3A40hClOB5QrUSRLdD1uP2UWktbmnimMfKzbC1ZtK44fASM2msOZwG&#10;TRqHL/OgQ/hUMKQysKHrKTsw1wCn+OACXN07D2e3z0bq+qk4RuDsmz3MvINr66whWKe5HLqcOQTO&#10;LEFnRA/MGdULM4b3NNCZyXTe2L6YP6EfFk8bhFWL+DfeOYfOfDfyGHJXV2Sirkph1Zn2sEkDSLcs&#10;XG+8alItW2mAtQ9W5l8HiycXPCZvyoIDRzcYtxAOdtkPnDdJEKpnWNjA9kHh8hp02J5hmQuM3yX7&#10;ed17p2zery639KreGoEltV16Ve/NagKHYZV5bW8tAcTl63QZNbTpBQTORQ6QDP4iJR1YhKSDSwmc&#10;lUgPXYUU/lIlEz5JTKNCVyMmggDS5DJ/JS/y4C/SzZ6FyeYMQJlRCsoIm8qy4+bpeVWEUTXTWrqd&#10;OrqeBiMCh2GXXoin63fkdvSeLD1GQw/f0jU5As6dhiyGUecCsLmCp3dy8OJ+Pj4laL58WoJvX5Tj&#10;+08r8f3zKnzzSPdI5eNBA//g+akoOhWOLIaCsTzYjq4dh33LhhvYbJvfH3uXDcORNWMJmtE4vGK0&#10;mSg+cWAxLoeuRC6BUx6zDnV0Kc0Zu3D79EG0njuCtvNH0ab07BG0Um2nD+MxB/2j9ANopWO5n7QN&#10;9xM2oS1hIx7EEzYMpTS/8UBzHtyPB9TD2C3G7TzXvVSJdDbxnvuR8zFhV/JuU/dStz4wPPuUjulz&#10;wuerLALE6CgVgi/pSr7I9PTVyRB8m8HQivo6nbBJJ2RSCRHB5PhhfEkIfX78EPumg0lhOMWyr9IO&#10;EzaCjgBzEC8T5XAO4vNkrpss4BzGi4RDDKEO4Fkkwz/qRQzBE7eXZbvx6BghSeg8it7JMGor7oZu&#10;8sRQ6w5/oCxwdCGgrjqWwxFw6kKWGNhIcji68E+PJy0/5AGnlOFU6aGFDKsW4MLOuQyrZiBm2QQc&#10;mjcSOwkdvfxvw9QBDIl7Y9HITzBn2Edm8ngugTN3VB/MEnSGdMOsET0xf2w/LJk2BCvnjcC2DVMQ&#10;HbEW5+kQy3lcahB6LsELCxRuGOA0XPHuleKyZIFjlgUm5n88cLQsl0NQ+MXQx4ZHyjexTDLlPply&#10;o47lBoWESl8TAWMlOBmd4/LroHiTBBt95nbIyOV0Bpw7tQQMdU+3GFB36zR/k0oI6Ul8Xp3yms+5&#10;pefb5EShhPb9cuIWnIxgOHV4MRIOLEQybWgaY/AUuR4qOWw14gidOB5IqRw4mUk7cfYEw7HLXJ/h&#10;hYBjnA6lP2qVnqavx0kQNpUsqywWeBhqEUa1dD61JYynS5JRo2cuM7SqLhJwYgx89PxjhVW3G0+i&#10;9do5woYh1J2rBjafPSjBZ4+K8dUzwuazGvzweT1+80UDfvi0Ft8SOp/fysd9/gKUng4nQNcicvM0&#10;hBI4R1aNpsMZgl2LB+PI2rE4uGoUDq0YhdDVY5GwZTpOHVyCbH7eQgKnKm4d6pMJnLTtuMbQ6g6/&#10;n3un9uN25h7cFISou3Qed5N24178DtyJ34I7BMxdhlH3Ytfjfsx6tEZvJHAIG7qbR1EcoATOo5it&#10;eJaw0zwUS3qeSPDo4VjUZ3SN0guWfarT0+lcTt9PuNC90NF8TdB8Rpfykg7lU4LiZeohpgyr0g4R&#10;NEfxzXGFRgIJnUwKywmSL9LoeE6E4jNC5knCHjoruprjR0y7z1UfaPsyUdBRStDEE07UpwlH8JL6&#10;NGYfntPpPI+mYvbS4ewicBgiRjKN3sXPtRNtBFBrxDbcC9uE2wytbEh1nT9Ydg6nnnBxgVPH77k2&#10;1DtjValT5HI4+2ejxDxmdQEu7pyHk5tnIX7lZIQsHIM9BMf22UOxafpArJ3UF8vHEzqju2Ounp8z&#10;nClDK0nAmTqIIRehs3DSACyePghrlvGHheHyyRP7UayJ41qGVApBOCB1zYp1OlZ22cxhcFDZci3/&#10;aOCY+uATxP4JYZ11UupvJ/knjm1ZsMlhnaXS/JQ9W6XP5l0I2DF/48rOyfilOq0jyNgyO4HsVxcB&#10;RvIDx5WAIxd0uyIJ1/JiUHrmAC7xFz0rcg1S+UsUt28eEgmetPAVOB6+GhmRa5HBAZQasQGpkZuQ&#10;GbcdWfwl1g2feRejzenxyuJ0AiUT1Xo5mR4hEVBlaYaZ56nQmSxNKsvxGDHUKk4275/Sq371Ir76&#10;sljUlcYzrNJD4AnF+hPtwHnGUOplWwG+fFxGd1OBr59X4/uXdfjVF434zeeN+BPqN5/W4fuHpXja&#10;eAHlHKQp+xcjbO0EHFw6AgcZVsnpHCZsDq8bhwMEzmFCSO4mfc98XAxZhTx+1rLIlaiJX4/GFAKH&#10;4VFL6jbcEmQY3txIJYCSt+J68jbcTN6O23QotwnfW4TN7ZgNBM563CNszGRx9CYzx/Ekhk6Gg/Vh&#10;NEMoAkeQCQ6cvXQge03eOJ0U1lOf0UF9eZKQOEHnQacieLwkSASb54TG8yS6kySGVtTnBMfnTL9M&#10;JXyoL9LogE6Es4+jeErYPOc6XxBMX6QyHFN742gOEy4CDPuKO8h9PYCnMfvxLOYgQygCKHofnh5j&#10;KBW5G8+iCJxIgosQehZ3gCHVPjym83nAuvvh/C4YVt04ssqcFjcKTBo30uXoURXBgGOczqEFqNjv&#10;AaeYx14OQyoBJ2vzbCSunobwJeNxYMFI7NDkMQGykS5n9UQLnZ7mjNXMYd0wZ2QvupwemDa4G2Yw&#10;vJo7pjfmqd3C4di/ez4y+CNRkB+PqqpM1NZkmUc3NNVywNe+esWwBYwdqP/ewGmooAOhgsHELwun&#10;/yzguGemBBzbtlPgCDLew8y959JY4Ljg8YBDVSbhuu6vOncIlznAzsatx3EeBKk8ODKj1iArbgNO&#10;xW3EmYTNOJPIMCp2K7UNp/nLfiZ5Ly4xpMg7H4miKwmoLDpO93LCk2BTdpKwyaTzOY5y1pmzWQIN&#10;HY8R87rxU6rVu6nM41BjqDjzfGO5HN3Meb/lDB7fvtwOnK+flOM7Xe37RTP++Jsb+PNf3sF/++Ee&#10;/vqHu/jtVy34zfNKfHnzCirPHEXy3gUIX0O4LB6CfUuHEDhjCJwxOLBmFPYtH8qQagRiN09B1sFF&#10;yA5fg4KIVSiPXIHq2DWoSyB0EjfiGr+XG2nbCJutuEndIoRu0v3cpCPUU/lux24mbDbiTvR63CVo&#10;7lF6ULnmbJ7qzE48wcFQ5EnsDi7rWTS6uG4fPk1iecIuo6esU/osfqdp84J1zwikJwSSoPO55moU&#10;GjFk+iKDIVVmKNMwLofic0Llc7qTz+IP4GX8fnyWcABfMCwy0Dkegi/Y5rP0ELzkep9RXzD/RYoH&#10;HE8WOJ6zeUrQPCV0nkQRPFHMR+zFo7BdeBzB/Y1mmBcrEAlM++lu9uIxgfSI6f3wHbhxaC2uH15p&#10;zlDZC//MjZxhK83zceo0URzK0CpsCZ2NJo8JG7qbygPzUE7gKKQScPL2zMPlXfNxeutcpK6diejl&#10;k3Fo8WiGVYMJnIHG5ayZ1AfLxvbC4jG9MH9kDwOcGdSsEcwPJYSG98GC8QMwf1I/LJ0/FDu3zkQM&#10;/0Z6OFc5w3q5nPpaPUNGLqcDNlYudOR4JJP/kcBpMiGVd5GeX36YGAUA5JcFkwVOO3R8sLEKdi2O&#10;PUvlVzCACCySCxytr1svgrV/BTiSBY0LHwuc+7VcpsupuxqOgqw9yE7bijPxG3AuaTMupe9AdsZu&#10;prtw8TiVtgtnk7bjbPIOnE/bjQvH9yL7JIFzLsI8K6cyPwWVhQQKnU5tKYFTSuCUZFLpxv1IVSUZ&#10;BFImakrTGUp5wNG1O9VF/NXRO7EKos1cTp0BTooBzt2mU3h06yKe3cvF54+K8NXTMnz9rArffdqA&#10;X315E3/63X38xa8e46//+Bn+6pdt+LPPmvHVjVzUnDqKE/sXIHL9eBxewV+4ZUOxn+neFSOwf/Uo&#10;HFw5CiFrGE5tn4HzHBR5ketRRIdXRuBUxaxGTexa1MWvQ0vyZkJnM9NNdDabDWxu0Q3eTtqKuwlb&#10;cSdmM24RMLej1uEO+7inh5TL3RDOAogBDvWM8HkWT3dD4HyauJdldAxxu/CCoY4mYNXmadxuOiLm&#10;dZaIjkRh0NMkhlaad5FToTt5rhAoLYQQCid0VEb4pDL8SSIIEvYbfcY2ApHaS58TUF9mhePzk4IU&#10;100huFIEHkIo6agXQiXSNSWy//jDdDCHjNN5ErWfjoYuhrB5RD1m/gn1KHIv2sJ34V4ow6kIurdj&#10;e3E3dDth450Ovxm2BrfCCR9za4Ouw1lJh6NbG+huKLmbat1HdXghKuluKg/q/VcKq7yX8xXQcV7Z&#10;vQDndixAxoZZiF01CYeXEDhzBhM2/bBhWj86nN5YMrYHFhI4i8b2wTxNHA/tRvB0N5ozujeWThuM&#10;pbOouYOxYfU4HD28BOfOhaCyIgP1dadRJ1Xr3eTegAzmarT8CnDohlzgWNBYvQIctQ9Apl10HO3Q&#10;EByoBoFFp8EDy68oAB6tY/tQ/nWosM+AtGzB46UqfxU2kj6nHyCCjQENP1t9hfpWW81fBXdEJqQS&#10;aNqaMo0sdCyALHikVr3AjgO7iYO86koYck8SOid2IzdrH/JOHUDBucPmCYGF50OZP4ScM4TM6d24&#10;fGo3rp7ZT3ejZ9GEo+xqLEqvxKHgfBTKryajvjiL0DiJWrqc2rIsAugUqopOGtUUE0aEULWu29F9&#10;T8VxdEdxBA7Tgli20Zsmksyk8vXaE7jVcAqt1y/gRVs+vnpWhm8+rcCvv2rEn9HZ/Pmvn+G//tlX&#10;+Ov/+mv8j7/6M/yP3/6A//bdE7zgQVGhx23QmkdvGIewDePNvM2BVWOwf9VYahyBwwNw9XgkbpuJ&#10;s0eWI/fYGgJnNSriCBo6m/qkTahl2kTAXEvZhmY6mqb4jWim47uZsAX3CN7WhG0MoQicY+txk7pL&#10;0LRyuTVar1vZiscMPR/TESqUesT0iW4VIIQexegtCnI0hFGirnmRDtDl0FXEcYDTET2M24/HCnME&#10;hfQIhlRRhEwEQSToeGWfZxzDi1S5l6P4NOMwnh/XA9QP4rNMQuYE22QSLCcJliw6Iaafn5TbIXyO&#10;h+O7EzH4/mQsvjp+jLAKMbB5kXDEA04cnY7Cq5gDeBzF/aGLeUxH84j5h4SNUqmV0JHuEzw3D28m&#10;bAicsNW4SdjcilhndJ3OsZ7fr6QX7dUHVHV0qblxs5Kq0jOeDy02TwIsoivN27OAYdUiXNq9ECc2&#10;zUAc/04hy0ZjzwI6nFn9sG56X6yc2ts8AnbxBMJmdC+Cpy/mDOuB2UMIm1EEz+iuWDilD1bMG4wV&#10;8wdjzbKROLJ/ES6cCUFpMY89QkfAadBcjhnAHdBxwWMHpy03jyBlqolY1QtE9mHrfqlfDXidEZMs&#10;BOxzif1yoWGlB6mrTpPC1+ov4XqDwOf1a+X2qTq7PZV7IZaA1OFo3M/qltu6hkqWUY1VrNdlA5Ty&#10;ttxVu8NxgeO6Hhc49+Rw9MgIvaIlPwrFhEruqf3UPhScPYSSS6Eov3LMPHemIucYncwh5F08gNzz&#10;BwibQyi8FILiy8fM2yD0cPN8uZ0LMWyrCWHGyQyv6gQdAkeqJogqC+l2GGJVFqWgoiiBojsywIk3&#10;tyQo1fuw6stS0KIbOQmc+9fO4+m9HHzxpATfflqJ33zTQtg8wF//xVf42//7T/A//+G/45//6e/w&#10;L//4N/g/f/VrfNlShJKEnTi5aw5iCJuwDRMRsn4CDq0dT3czDvsIm4MrxyN83WSk0bpf4i9wHt1N&#10;UdRqlDOcEmjqBJz49ahhmNmUyMGUvBU36GpuUreSt+FO4jbzBL+7URtxO5IOh7rDvJbvEzhtDKkE&#10;nYeSTonHbDOwkXQ6+WnsbgKGToeOxOoZwyLpMWHzKJYAkgvJjMTXWTH46mS0yQs0FkAqE4Q+P0Gg&#10;CDAMu15Sn6YzVNIp8lN0QSx/SRi91NkrtZHDSQ3D18fZb3okvkxjf8lcPyXMgMcCR6kgpLJXQMRw&#10;ShJw5G7uhmzHrcN0fUfp+sL5HejxFQSvpO/kBuFjHlNBEDXyexZ09NbPSroNC5wKA5tFDKkWomT/&#10;YhQeWIL8A0txZd9CnNk2G6kbJuMY/2b7lwzHtrkDsHHWAKym01k+pS8Wju9lgLNgTB+GVr0xbxgd&#10;D93PvIndMHdSdywinJYTOutX8Mdm11ycSNuDwrx4c2JDrweu16lkDjJ3ENqBaMusbJ0ZlIEBasvd&#10;dlbWYfhl4eCXCxorldt+3GUr26db58LNy/8U4LC8hgB1IFNf0QEhv7pYsLjAcfUqcFJxV7dC6C2b&#10;RXo411HCZi8KCZ4SwqT8SoR5+Hp1HsMdqiw3DMVXjhI0dDYXj6I4O5SwiQy8rzzeXOWbfz4SJdl6&#10;D9ZxAseDTm2p53JqigWdTFQxvKooTEZZgW6NiEZ5AR1WADhSDZ2P7oUScG43nkbbjYsGOF8+LcUf&#10;fVGHP/n+Jv7qz57j7/7mV/if//hX+F//+x/wr//8T8C//hP+5W9/i2d1OYTIemRsn4OEzVMRuWUq&#10;QgmdA6vHYjd/KXcuHokDK8YhctM0ZPCgvhS2qh04FQylahI2GOBo8riSrqcmei0aYzfgWjzDKqol&#10;lk4nmq5GsLGK3GgG2x2mGmxyOa3RWzzwMDUTyAGHI+A8i9tDV6O5HLqYdujQoSRysCcdxlOFOGlh&#10;7cD59nSccTQqs+5Genmcy3Q4n0uZuj4nAJ50XRxI2DB9kXYIz1LonlIINTqpFwmCCesIE+tuvkhl&#10;eEbwWKgIMKpTmYCjcjke43oCbufBsT0GNjcObMKdUAI4YpMBbis/8306vdt0fdf1iIoAdNofxhWy&#10;giGV93iKSrobAUdvcyjZtwClhI2Ak0dd2bcI53bORfqW6YheOxGHl47EjrmD6HIGYC3DqmV0MALO&#10;fIZVcjiLxvTDwpGEEF3P/Ek9MGdidyyY2hvLuM7qpQyjd883l3OUM5zX/E1t7SnUvQE4nenVAfoq&#10;lFy5YLCygLBAkFzA+OWu5+ZNfcBBtS8H2tu2WvbyHkj8+9wZcAQav4LBRupiQeNXMODc1TxOTSpu&#10;VSWhicCpJEDyzzCcOr0fRecPoyw7zMCmlqGOVJEfgdKcUILmKIouh6KEYViF7s7Oi0N5Tqx551XO&#10;GfZx4RiqCpIZNmlyOAM1JQyjik8ahyP41ND9VOmanfwEFAtk+bHQmz4tcAQfQae5Si/dO2OA8+Tu&#10;VXxF4Pzqm0b8+Z88xN/+9bf4X//0l/jnf/lHAP9M2Hj657/9C7RWXMapg2uQuXM+0nbPQ/yu2Ygg&#10;eA6snhAAzggCZywiN05F+t75OH90Ga5GrEBR9GpUMqSqjltnwqra+A2oJohqCZ2G2PXmEaJ620JT&#10;1Do0MgS7rl/wgG4dk8uRw+Gvu+4pilS6CfejPPA8iGaIFbvdQOcxQyo5HAHnZfKhdugINi+TCZqU&#10;owY4TxIJniQCI1WhUIRJFVIJOsrLAX2aRiCkcp3jgsxRMzGsORulKlMqPU89jEeJewk8AcdzLNbB&#10;CDZyOFoWbAQVAUbt3FDL1tnQyjqcO0cZWobvwJ0IQiZiA+7yc985tpEh1QaGVOvobgib0NVGjZQe&#10;NVqru/FDFFrJ7Sw14ZSAU0zI5PNHIGfffGQzvDq3cw4yGfbGrZ+MkOWjsZtuZfPMAVgzrS+WTe6N&#10;xXQzC8f1ocPpiyXjBmDx6P50PD0xfyJBRCAtmt4fy+cPxbIFw7BpzSREhq1DLsP/mhoBRw8d14B8&#10;HTjBwOO2s3m3zC8LCNfBCAAKc6wLMUCoYTtdYxOAhisLDptXe+Vd52P6CGzL38Zbz9vHDqh0fFal&#10;ttyT5m48RyPQyOnI8XQGnS5tzRloa/beDSUpL91vTDPSLQ662li6U5OEe9XJBjjNJXpAl+4iD2U4&#10;tR/FFw6j/GoEgROFGroQqbJAr5EJQ8nVEMImHOW5dDcEUaUBjt57FYmrp4/Q5YQTTknGxXg3diqM&#10;ymA4lUHoCD4Cjq7NUX0S80moLkxk/wyxdNqSeZ0yb6zQs5JP417LBTy8lY3PH5Xgj75qwp/+qg3/&#10;/b99h3/6p78mcOhq/vVf8K//Su7wn8KqZ40lOBe6BSd2L0bKrnmI2T4TR/kLuWf5GOziL520n/kI&#10;WvVk88ziebhIa18Svcq4miq6HMGmMXET6gma+ph1aIrbgJaYDcbZ6F1SzcfWGuBci1hnfr2vRazF&#10;LeNuFGZ5A07S4NMvflsUoUPJ6TyK9uZwFFJp7uZZvE4v78ZThlKf6qI7QudpADaSwPM4gc6D+ZfH&#10;CQfjbMINeExIlc5wKO0wAaQ5n4PmtLlOhX9KyLxIoWNKPohnSZoT0i0LnnuRBBKBRvM41uG4gDGu&#10;JnYf91NQ5Dp0YI9jCJpjO3GXjuZOyFbcC9tuzlDdCduKO+EMowiZW+HrjeT27vC70EO4BB3Bpv7o&#10;StQeXo4aAqc2guAJW2ncTuWhJSakKqbyCZurhE02fwwu7JmNrJ2zkLx5BiIVVi0Yiq2zB2H9jP5Y&#10;QaAsn9QPi8b3w4LRfbBs3CA6nf6Yq2fnyP1M7YulbLt26WisWjIKKxaNwI4tM5GeugcFBTzu9HbO&#10;Og4uDUYNSoFCg9CRveq2sza2Ppj0WmFd7dtcT+DUc6DXnm1/u4LKm3S7Qt15tDR01Ptl2rHNtQb2&#10;x7zW1bLae6+A0ZXEHX1qHeWVqo1520ONt+/2Yj33cyh1L+QzdYRMQ7XmqTpUX6V2r6vLgxY9T/h4&#10;O2CUf9AiADFP3W9MJXR0b5UFThLTZNyoiDd3kdcVMCS6eNgDDh1MdV4kYRODakGnWO+mikRF3jED&#10;m0o9mF0TvVQNXUkF3Yr3QPNw773leQRIYYpxOdXFHnCqijIDADpuXI7mcqoC1+MINIKOUvvGT71m&#10;+HbjWdy/dhHPWwvw7cs6/PqXrfjLP/8G//APf4n/zVCK3obQ4X/UP//936CtugCnQ7Ygc9dixG+d&#10;hdB1UwxgdvCA27ZwBLYz3bVoKI7qLNW2acjaPxdXwpeiNIYOJ2YNKqPXoCZ2nYGNnE0DgdMoVxO5&#10;Fk2RhA9TPTrzGkOGZg6splCFDOtwW7Chk7mpQWcGnn7tN9PlbEUrYaObHQUdcxEgoWPOSsXuMXpq&#10;Tp0LCAQQnc4znT2iixFUBJpHBIWgI9B4E8heeKVlnal6SZfzIkXQIRx01ipN6xMadE+SwPMihY5F&#10;k84BtyKgWJdjQWP1kiHXC7qsx7F0RXGCjsCoU+G7CJwdhAxDKEL9QeROA8vWY3Q6cji6eTNMwFF4&#10;uRl36O6u8btoobNoDNWT/1ai5tByQoYpQyyllQRQOUMoL6RahEJCJ3f/AlylLu6dg1M7ZyJl43RE&#10;Mgw+uHAYds3VXf+DsGZqf6yaOoBOZyBdTj8sGT+Q4OmL+WN7Y8m0/lg8nY5n5kCsXDCS0BmL9SvG&#10;Y+fW2UiK34Erl+nYKwiceg1kT42CiM5GWXHZgsYOUg1Kpe4rZczAfU1sW90x+O0rXrzXv9CBcFkw&#10;aK6XPIAYOATa6RohAcQDjtfGlpt2yqveLHvlFjomte3Un1yOPqPzOdxlyQDH5FVOwAQgU1eptzWo&#10;/lXQWBmHI2dzv0FnpgQZuZxAWaMHIrkcSe8Bv0/o3NUjQasT0VIWYx7OVXrpCIouHELZlRDjbOqL&#10;CCKpJMHcfqDT1x5soggZASiKDiXWQEgTyebs1eVwFOdqQjgFNaVeWFVVdIKpzlZ50BGMygsSzXOR&#10;PeAkETgdTkdlTZWaOD6D1uuX8OmDInz7WT1++PYu/vzPvsTf/d1f4H//n38SZ4z03//6H/83bhVn&#10;43zYNjqcJYjdPItgmYx9y8Zi+0LdUyXoDMfORcPMFcgpu2bi7OEFyIlchuKolebCvyoBR/dTRa0x&#10;7qYhmvBhaNXAMKqZwLlGmVefhK3lIPLUwkF2I3ILbhMot45pwpSDjcutMdvRFrcTDxhOCTaCju4/&#10;aju2lYN1m7lKVwNWLkcO55nOVBE4j3VNDEGjsElhlPLW5QhENryS+3mWRBcTmPuRFJJ9mkqIMH1B&#10;mdPodEGfHw/DF3JIdDWCioWNdTTW1bSDiP2/1IWBSQdM2Cc39oSh4IPIHYEri7cQPFv5GbbhPpfv&#10;Ejh3jm0mbBhOSRGbzHdxPYKhKAHUzO9I31VDiJ5rvJoh1SpUHlmBioPLULa/AzhFVN4BAufAfAJn&#10;Nk7vmIHjG2cgdtUEhC4eiX38G26fNwwbZw7GmumDsWLqYCya0B9LJw7CsomDsYQAWjKNmjEIi6ll&#10;c4Zh9eIxDKmm4PC+ZTh14iiKCxnuV3HA6nW6gQFoXYsgonDDP0hV1xlwgovr0cVYcAgE7QAKIgFC&#10;rscs071oHX8bK+tqrPtRassMcNrX1fY7wOLKfhbJuhsBp44hlQXN7wZOU6Z55a6dszGv3/WVaR7H&#10;nLmqT0VrXTLu1SUZ4Fwvj0VTKeHBsKniaigqcsPNO6309k5JF+TVFnvvKtf1MlYq053fAlFJdhjy&#10;6ZAKLoeiKCcKZQSIwqcqOhwBp7b0tAmrqgic8oIUlOm2CEoP8aokeCqYl/T2T6V1pXpo1yncabqA&#10;p/cK8NXzGnz3xU389k9e4h///r/S2fxvoQaMqsy///lXf466iydw7uhmJG+chch10+hwpmPPkjHY&#10;woNUwNmlBzvRnkdt1hzOHLadjysRi1F4bCnKfcCpI2wa6GjqI1ajQa89YSglNfLXuV6/2Bw49UdX&#10;Ez4EEQfVDQ6wm4IN4XKf4dN9gqY1bgfamNfzYvQIh3sMPXQbwP1wup9wOR5NJMvleBPHcjgPYw8Y&#10;V2OAwoFv52wEHJV58zeBuRy6IQsLwUNAUYgkmNiJX5va+RoLHEnr2npb5gGHTofAEWg6gLPX7K+9&#10;rUHAEXjkcO5HbqWjI3QFGgLnptwOP6++D0Gnhcv6ngSdOqqaqjpKR3lIL8dbaqBTenAxgSOHw7Dq&#10;wDxc2jcLZ+hwTvCHI3H1ZEQsHWOuOt4+Z6gBztqZQ7B8CoEzfgDBQ7DMGIVVM4djKYGzcCpdz8xB&#10;WD53OJbPH4HVdDmH9y3FpXN07YRNrQlJNEfCASuIEBKuVObO0RgIMR+snb/MK/fmUOz8i5Ut88tf&#10;Z+dggsnO3aiNTpcrDTafY9qayeXgsp9dee+zEiQEjl/B5m+kLgJLMLmg8SaNCRsCp02PriBw7tTo&#10;GTqxaKmIQUOR5m0iUJXvAae20JPuc7LyICP4EDqEkaRwq0RPErygWx7ocq5EoCQvJjCXwxDKOBwB&#10;Ry4ng8DRxLGeGihn8ypsrGoYdjVWZhrotF7PNq96+eZFE/70l4/xD3/zZwSNzk79K1Pam3/5F/zV&#10;918hOy4EGTuXI2n9TEQROCFrp2IHD9KNs4dg6/zh2M2D9vDqCTi2UXM4uo9qDq4e4y9sNA/8YytR&#10;TdAINjXHVpn3fws2mmuoC11pXugm6WxLAx1OQ9gGwmc9BxN/xTnQrhE418I2EjyCzja6nK10O1sZ&#10;bgg0DLHY9h7rBRu5nNYI3QSpO6/3mPkRhVVPCJ0nCd68jZVAYwGjZQFHE8kKqV46Z5KUfpEagS/T&#10;jpm8QGKh8iLh6CvzNLZc4ZUBTAA6FlhfaEI6URBUSOVJN2w+iNzO/dQ+7zI3bwqebSxrjdpO4PDz&#10;0uncIlRv6HtQSkd3jWkzlxtDGaKGrKPDWUfgUARO1WE6nYOCzjIDnEK6mxyFufvn4NL+mTi3eyay&#10;CJzk1VNwjD8c++eNwOYZA7GWYdPaGUOwavowLJ00mOAZyvBqKFZMH4rFUwZgzoQ+WMCQa8msoVhI&#10;MC2aPRRbN8xCZtohlGoukYNTr8F1oWLhYfN+uXXuei5orLyzQx0TuJKuq3HBYSU4WFho2bZV6m9r&#10;ZdvbdhYyr8vbT78sZLT/7XmFVD6ovEnmtLgAY89O+WFjgXOHwJHDeaAJ5NpEOpw4A5xrFXI5dC0F&#10;x1CVF0bg6O2dBBDBI2cTHDiRdCiRJi3nOoWXDyGX0MlleFUol6MHWNPCCjg6U6VU8zkVLCsvSGNI&#10;lUp39LrD0XuvqotS0VRxAtdrdHr8Cl4+KMW3zxvww5d38de//c5cf0PSeJM4//iP+LPPnuJy9EFk&#10;bF+CE9vnI3b9DBxcMZEWfAQ2zBqMzXOHYediOpwV4xC+bgISt0/Byf2z6HAWMqTygGNgE0nLH7ES&#10;tYRObfgq1ISsMK820etqzfUkR5ajWWECwdJCXeMv+3VKYdV1DTjC5m70DtzlIDTQ4WDTM2Ok+xx8&#10;Cqc0j9PhbjzYaM5EwNEcjnUzcjoPYvebZYFGZcqbiwCTO4Bi5mUC8LBlgojgolsRBCQtW32WzDCL&#10;Ur0FkIWNrs8RcBRO6WyalSDjgVLh1GbcDeXnCiFI5dr4me5St1l3i3XSTeo6l/3AqTm6DpVH6XCO&#10;rKbDWYmKAx5wygicAs3f7JuDbP5dLh2YifN6n/vOBThBWMSvmoQji0Zjux5VMZXAYUi1msBZNtkD&#10;zhITUg3Gwkn9MXtcb8yZ2BcL5HYInUUMrdYun4QY7s/VbIbu5QpzOgagBYmFiQsSt0ypO1hdyLgS&#10;CPzQEABcaLjy170JNpIfOLa8AzQWYirv+GxWQYHDfKNzOtwqGGykLvfqPeA8aM40Ut4DjXdDp5yN&#10;YGNud9Acjp6fQ3dz08AmJgAcvR44HJW5oQY65v3khI5CphpCxkLHhFbG2Rwzqilmm8IIFF85gpzz&#10;h5Bz8Sjys4+hODeOcCFUijIJF4KmgCmBU1mos1UMtYoJI00uM8Sq0jOSmVbS+SitK0lHY7leiBcI&#10;q+4WEjj1+PbT6/gvP3yKf/r7vyJw/o8XU/1//wF/+8PXqD6VgKxdy5G5ZS6i10zDviXjsY0H23ra&#10;a8/lDMO+5aPpcCbi+J6ZOHNoLi6GzEd+2GJUEjAucGoiuBy6wpy+rT6i+4H0QrcVqD28DE0RAeAQ&#10;MpKgY8FzO3o77sXsxD1C5Y4GIn/l9aAqwUbSgH1IGLlzOJowttfhWFcjqDym2xFwVGZdjVeuyWXP&#10;xUi6w9vAg6CxczGfsfwFU92OIBip/pnuCE88gs8Ir881H8T8C27TW2bIFQi7XrLsaZx3y4V5IBdT&#10;7bP2/V4YHVwIXRtT84gKLTM8vM38LYZYkvK3CSfB17gcgriZTrCJrlAOp/zwalQcWo3ygysZTnnz&#10;OGUHlxrgXNk7G5f3S4QO3c7lvYvNvVVJdKthS8ZhF93KBgJnDWGyYsogLAmEVKumjzTAWTRpIOZN&#10;6Efo9MH8aYOwbP4oLF8wGmuWTUDY4bU4e+YYCvljV1Wuh3G9ChAz6JiX3Nsa1EZy7zey9cGAIwgE&#10;kwsNK5W74OiARXBAqZ3qJf+6kl3fk/IdYZQr+3mV/7cBR5PBjQyVmr3T4t5p8GRTdt9MFuuUuPcg&#10;ro4nACbhRlUirlcl4FplPBpLo1FfHIk6OpaagghUM7SqytNFgDpjFY26Qm8SubYgxixX50cZVeXR&#10;4VzVS+lCUHAp1LxFoeByJIpz4lFCt1Kpu8bpaswp8hJCpzgT5TpjxfKaUt2LlRiY00lmO8/5VBal&#10;MQw7jrryDMaqWbjHsOp5Wxm+etGMH75rw9/+9a8Im7+n/hH433+Hv/nVl6g5nYzUzUuQuHY2IlZM&#10;xU4ebJv1LBUCZ8OcQdi2aDj2rRyNmK3TzP1WFw8vRg7dS2m4525qAxJ0ykKXoTKEsAldjpqwFaij&#10;22k4xpDq2BozD6GQqsmEUnQ5HFDXObBuEzB3ONDuR+3Ag5hduGcmVfVMHD2mwnucgyZaFZpoAtY6&#10;HEFH1+M8Jnge0tXcj97Lfnazn714EHcQz3VWKuMYnqeG4SmB85TuRvlnhMhzhkufJtGRMCRSiPWS&#10;zkXLTwmfJwTNE0LH5OP30yFxOykHTGpOlSfTFaUx5DJnuuSaCCXC5pn2JXaHuX5I94HpNL7nxHbT&#10;ne3Bg2MKqTSBvIPg2UmXw1R3jkftwd2InbgVsQ03qRv8rNcIo0Y6oXq6GqmOTqeW311NyFpUEjxl&#10;h1ag6MBSFB1chkLCPOfAQmRr4vjQIlxh/vLehTi3cx6Ob5qByBUTsJs/HBun9Mc6hk6rJg7E8gkD&#10;sXLyMKyeNppOZzgWTxyCuWMGYOYoPYyL7mfmGCyfw7qFY3Bg31KcOMkfRF1sWnkyMPg8J+ANXjka&#10;DUBv2ZMd0B0wkgQWlQlA7qBtZh+6l6pJbRimGHFZ91qZe7CU57rtYnvNxUiChwsNpVZaNtfw6I5z&#10;pv77rPS6Gb1Kxt5zpXu2GgL75u6f5JZJytdXsqzCg4692lhzOHXlLA8GnPuNdC1UW3MqgSPACC5J&#10;pkx5uywJODdrU3CzJpmwEXASCRw93DyOikVDSTSdjUKrUIJEVx7T9eQcQ7WuPtY1OAHZ63SUr7ga&#10;Ya7fKbocQeCEEzz8JcmORkF2DEoYJpUydNLjKqrKCJ3STJRp8riYrqaE4VQxYVOYZCaTBZwyuh0z&#10;x6OzWKVp/EOcxN0bF/Hgdj5ePqnBN1/cxH/505f4n3//J/iX//Vf8S9//1t8/+g6ClLCkbp1OYEz&#10;DyFLJxl3s5HA2Th7MDbpzuEVo3FwzTjEbpvJcGoxLh5airzD/JUNW4NqOhzJgw5/fQmcqnA6GkLG&#10;zOdIrGvQq3/9wKFzuU7dUkgRusn84t8nVMzEaugWDkyFUbsImZ0mr3IBSIPYuhwzMZtAccALMm10&#10;NoLPU51xInCe05EINgqrHkt0P8/oUJ4xHFIYpgnkFwKOnAuB9IRu5rEmn+mGdLvEA93HpbvQUwmO&#10;RIIjYTfz++maDhvo6BEWz5IPsU5ny3RdkG6/0EWKe5n35nMeRetMFT/HsT3evVSEzb2wXbij1ABn&#10;Lx0dgRO+ncDZ7gEnbBOBs46wIail0HXmu5PTqWRYVUrgFBI4BVT+4eW4emAxQ6pFuKrnFDHN3rcQ&#10;F3bPx4ltDKvWTMKBecOxhe5m/ZSBWDt5CFaMH4Tl44dg1dRRdDljCJxhmD2yP2aN6If5YwbR8QzD&#10;8tmjTGi1fu1EJKZuQ7ZOcpSncbBZJ6D5lo45FA8+XlhkYWABYwepHbyvAYftzHupLGwcNVSwHQe2&#10;8vZmTwOgwHZ+F3B04aC949yVAY+2z7y96bOFZXqcqgsXu89umaS8gON3Nm+aOO4iyFi5kHkdNnrA&#10;Ot2NrsGhw7Gwsa9vscCRu6nICUFp9hFzu0Pp5VBzBbIrQUYgkpQv031Xl8OQdyEU+RfpdC6GIecC&#10;lwmhwpxYlBEq1XpIV1m698CuIkJIVxoX2zdApHoOh25IoVhpHkFE6DRUpeNW8zm03srBE7qcl8/q&#10;8cvv7uOv//Ir/J9//DP801//EV5cL8PlmANI27Ec8Wtn4eiySdglhyMLTuBsmDsY25eNwOF1ExCv&#10;i/54YJ/nQX310DIUMVQqJ1wq6GTkbgSdaoVUBE99NH+ZCZs6gUf6/7H311+SZXmWL5Z/hwa6u7ow&#10;mSkig8mZmc3NjZmcmZmZmZk9GDIyM5KhqpoH3vSM3jyNnqSnpVlaktbW/h7zG+HpFVlTPZrR6Af9&#10;sNe9ds3sGp7P2fvQVb1W2diVtgmJVYTOXqEOB9RNFq5bjBuiO4wa0ovzrAs5CCCRQEccThBCMhiQ&#10;Bbs+WNA/E3chA+0EPnXSpuNXW7XfQMgc335cTYcibkR1pYs7cuOJagOio+H2CR+jusv5HOWcZNZ6&#10;vQ3ftLgpj9L37X4qH9+2BOiQCBy+/hNxPqqhWNyXjQrGKhmwKMDUgKNB555yOAIcAqjcTuBYGKfM&#10;yu1Jm1awWzw4FmdHevaKgi5ng/BZ8acHgUN3M0MJcMZkBUZCRrYCnDFqiC6nxxaNRt0NFCaehzWU&#10;rvXqm8hmhEo6L5eReQOpVz9EdvhFJBIwEWdeQ+TZNxH10ZuIoNOJD3kfCZEfIDWJ7rYmDzPLDVjd&#10;6FQFWQr4SWkF/OSxIIT+EDjaMU1P7zsBmZMS2Jycaa6WuODjNciJtPegAefkexKHcxo2mgQ64n62&#10;l3vUVh0X6By/p5M6CUlREEB8/Y1RBRNxNRpoNPic1lPg/JdgI7q9WfcUOAKb/xJw5mX+1B+RwEgk&#10;YJK5VjMyJofbiYEAxvr9GO7zYXK4GLOTFYRMnVqQa2VRVgoU4PC2TOicFTUcu5tGRrF6zI1Xc1uj&#10;lim9tdeHj+9N4dOPF/DV5+v4/e9u4j/9z9/i//Wf/w3+8//hd/j69gJGGFHq9LEoTb0GX9IlRqpg&#10;D1V2xNvIjmKkSvqAwLmMGusz4IwROLP5qVgoSmGMSsGaAk0WnY30Vsn0BhYQ2cpxxqpNWXKBwBF3&#10;cxo40lAqoBGXI1sNNAKYO/l0QAEd7hXKNbuDvVPicGRftjLVQRbV+qSGrkcij8CHzkL0mMc+Yaz5&#10;vJERqIVOhoD4nI5EDfBjLJJ4pEUk0SfS/iIuhVHpm5YCNfL4iazBU2fFt3Q1P7TK1RxkTWS5coMf&#10;3zXL+BuZREq4HEc8aSQWyDxr2BY3JuJryZo4x1Mc7hM2jwScBNNDPl4aj6XtSoYHHBAuMp9qn5Lh&#10;BDK1YaswQ8Up6aXSgKPilDcFs4E0THiTFGwm6D416Ay54tFHl9NqCEdl+lW4Ij+E7sqbyLj4JhLO&#10;voo4KonxKZPxKYnxSkATc/4tRDNahbz/MsLOvYrkqDNIiT8Dt5e/+2gJVlbbWZhZUE+4GdlXhZuF&#10;9eQVMdWVE34COJpOguckZE5LnM3hiaUu9tW5njmrk4CRfa2LXQOOilQaUAiKA/V6BARBs0uQqMW/&#10;BCgCHm6193tS/02A82hfBvv9OEqJNNj8CDjSFb5eRwXbbg5WqgmbKtWGI9pZkMbiEkYqxqlxAmW0&#10;QMFkblAGBj4D0On92QE/pgd9jFIFakzOJPcnqOEeN0b6vZiQ3ivGryVm6DW5qsOizBwXF1On2nrm&#10;J6jxekwPV9MdVShNj5RjcbqGX1IrbtLlPJAlR58s47uvN/Gv/u4O/rf/9C3+z//+c3y6N4peFvhK&#10;XThKUq/Axcwu7TdZ0o0a/lYQOHQ4XjqcagEO/3iDPgKHtepsQRoW6HDmGaOWuF1T7TgSswgaabNR&#10;wKHzUd3kUmhYWxfLNIdc1R0u40wOGRNus0a/K700hblKD0uPB8cxYsnav9KrI/vSxfw5ISI9QbIN&#10;zq2SeVUuPBHISK8QJfvS5iJr44i+lCVGGX8kBsm+uKIv5TGU7H8to415ns8InM/oSr5sCB6Tx8gC&#10;X1/UmPFtgxO/bfEqfc9z/9BEt8PX+rzKjid8X1/QbX2hRhjzfagR0BKn+B547JMKAWRw8qZaD0eW&#10;rCCABJKPa+hwKsxqHM5NOpqbJYxO/F6Dc6nSCRyZMZ5MZyMTODOwFkgncFKxRNjMES5K+YxU/F1G&#10;3XEEDrfShuOSQYCx6HfEotMUhdqsG8iPPwfj9XeQdu41JNHBJJ1/E4kSrW68j6Rr7yOe8Im7+I6C&#10;TuTZ1xEh863CP0Ry7Icw6K+jodGKObrtLbk4nqxxvMUCT6nBdzLHSsR9uR28j4WaUPmDAYGUKrRS&#10;6AU8xw3Jz2DyY52EjUgcjoo9jHbaawbXImbM4215/eD7Ihx4W61ZvCogkWjF983HHfA+WfNYXVqG&#10;2wOB6PFtBUx5j9r75mvJQD/tagzaZ5F9FalkOoMAhtomVGQg4PZPDP5TwNHczWngBGNUrdLtjRrc&#10;Xq9Rl5I5WqsmcKrVGJz9ZYFNGbbnS7E1V0LgFNPlBHurZKqDLFkhYBGoaJA5CRuRrKMzPeBhrPIz&#10;Vnkw0e+iy/FgpMeJkT43xgbodEYKMD9VjtXFOmwsy/SGRjUVYlbW1RmlRuqOVaOAMz5QQtEdjVdg&#10;f7sTjx5O4Ntv1vH9N2v4qx+28L/8Tw/xH//+Do4WWtDsSUF5zg0Up12CO4HAYZzKDHkDaSGvIzXs&#10;Neji3oY76wIqZUCZ1HQEzqiPwKFrmS9OwxxdzkJJGlYInDUBjribY4ezVRrcbpdwW8StxKrSHAJH&#10;pwa33aRkdK3MK7pVkKMkI4uDvVN5jCIyujg40lh6fD6tFOiIe5BpDuIkrPiU+lzgIpMtqc+pLwmF&#10;ryjZfk3IfNFAJ8LHyCJd0r0uS5l+znMEl7wQOZ6eVxyL9DbJpFG5uN03dTYCxo3f0+H8vsWHH2R9&#10;Y57rK3FE5TwX490XlQRVtSzoxVhWLZJBfzJp00bIyDo4wYmb9wsZCcslfvkIHAKoyqIG/x0VZOIg&#10;XxZRT1fXFt9V0OE+3eNWQRLWA8HpDauEzTLd5SIdzRx/hxn+HtN+RlxpNHbHYMxL2HA75I4icKIx&#10;SOB0W6LRkBOCErpXe8h7yDj3CpI/ehWplxmtpFv82rsKOsnX3lPQib0gAwPfQTRjV4TMuwp9B7lZ&#10;V1BTbcA0nbMsg7ux0qlG6MroXG2agDZiVxZdV1vet7d5ouAeQ0a7LVsZYfx0FDJvPw84J6VgIw21&#10;qzImKPha2mji4Gsejxg+ngoh+/K+9nmfSLvig1zNQbZyORl1m48J3pZ2qR+/TwWWnwDOFt/LFt+T&#10;mkO1MaKgsknYbPL4adiIXjjpZE7qJGhurlUpHUlXuAJNlQLN3pLAppzbcuVuBDhB2BSoLnINOAKV&#10;6T46lW4XxrucajtJ9zLV63mq6X43JvsdGOu1YbTHhpFuShbvInTGxOWogYGMYDMVdDkN2FiUMTkN&#10;jE81BA41LLCp51aAU0mVKU2N8n1ttuLRo3F88cUCvvtmGX/3+238+7+/if/5b49wd6UFjbTegZTz&#10;8NI6O+LOIieUtd412u1rryDp+svIinkL7uyLqLKFo81Lm84/+TBrVumpmimiw2FsWmacWq3IocvJ&#10;YbTKocOhGAm2VNsDoxa1R8gIbCRayZyqI5khzQgh86nuMmLJ2BsZ7h+EjAYYi9r/uMyoYCOw0MAg&#10;x0WfVdsUTL5mxJHV/mTRdAUcbr9qprh9Chs+NjgZVBqfCRbCJRiDrOr15JgASF5D9DVdzA881+94&#10;7u/pfL7lfd8yRsnVGD4tseDjIjM+K5XLwvCYgKYqOJhQuti1JSkeU9JQfMtHF+cnTGXlvzJGKemV&#10;q7YSOMFZ4zJ580gtTSGTNzMYOwmhUhk4GRxEuUGHs0LQL3qSMM/YpIBDTfH3mKSzkR4q6akS4AzK&#10;BFtnDIbpcvqsjFW6MFQQOM7Q95BzURzOy3Q3bwQH/914F6mh7yM1RHqr6HIuvI3ES+/R7byF2Mtv&#10;I/b628hKuYASQnGwt0itvS2FWC4fI4Vc5iZphf7HEtcRLJwnJQVZm+ZwslBLlJHLxWguRgAjzuY0&#10;dERBKARhIq/1dG4V94PQ00T4HcPktAQ6O6vSzR+8Xy4rcyCOiQ7n9Hv+Y3oeWH5KL2hx6bQ0xyP7&#10;yt1QR4ROMEZJm00lYVOp2m2CcUq6xmXAX7GKUwt0K4viSo7djUBFQDN2vEqg6CR8JrodmCBgJvt4&#10;rJfOpsuOwQ4rhjr52B4+7zhazUnP1jxdzqJMf2imy2kgaGrpiqoJp3IMdZVioLOA8gfVTWc1X4uP&#10;P5nG118v4Xffr+Lf/N0+/vd/f4j/6z8+xFc3h9Vaxs64D+CMeR+WmA+Uu0m8/BLir7yEpJBXoUt4&#10;F56cS6iiw2llTdoj9p2wmWJMmmZhmC1NxwKdzUolgVOpU8DZKidcynMJGG4JF2n03JWh+nQ0+zK6&#10;WETIHFFapLpXIr1Uwe7vxyyMwXYcaSwORiyRdDFLpJIYJW0l0nAs+xKJvmnyK0lM+lSiDiOLrBAo&#10;kn059pjx59NyStqAqggVaWuhPuNtOSbrKX8p3e2yZTySpUi/Y7z6oSmfTodAqbDjkzLCqYTQIGwe&#10;yfrF5XydSp9a3/hxuZvvyUdn4yZkgsuKirsRZ3PTy8/rZYQMEDz5Btzn53xE2N2XQY8E6oNKI26X&#10;6dXyHUel2UqHdIq7xRJH04MNxr40Fafm3YSNJ1E1HE/T8UxJ1zgrAdVbRegMuKIw6IzCsCMGA5YY&#10;dOSGoTb1KnwRH0J/+XVkEDZpdDbJ195G3NXXEX/tTVYu7yrgJNDlKOAIeK5yy8ckMGabc0LRSEDK&#10;0Ixg46w4GIktwUhz8oqWWu+V1t5xWmruFGGjRRe1JWQENH8KcJQb2pJ2GhnIN4ijHekVkzYlPk/E&#10;9yURa4sRaWulm+fje/0D8T1yq12CRq7YKd3j0iD9vPf8U3peW81P6UfAeRqdqJO3b8moYsJGBvkJ&#10;bEQabLSGYpGMw5FucXE3WqNxMDL5ngJHQDPcZlXSoKMBZ5yQGVdbB0YImiGBE+8b7XUTJm4M93gZ&#10;k3jOiUrCRq7oIPOrWjA1VIPBzhL0thaguzmA9no3WhkDWustaKGGR0vwiVyX6vdb+Fd/t8c4dRf/&#10;67+7h//n//ELfH00jCpzOFx0N/boD1T7jSxjEHfx16zdfvMUOI7M8+qKnI206V1u2vZAKiaLMzDB&#10;KDVFhzPLmnixIhurlbmMVdnYLMshcPTYL8/DLmvv7add4sGBfzLYT4BzUMhavUAu6p8XHH8jhZCg&#10;OTnhUbrCBSzaKGNtAa5gw6wszBWcu6QmdKrZ2tJYK7PKgzO3pT1FtnJbuqg/LQ/qM+4/YRQSfc74&#10;I1dikEvASFvMp+UCEpG8BmNZQ3By5hcyhqcmuDbO59UBRjOCpspPN+PDxyVuOhpZ/0bcjZefQxyO&#10;NBYHF+ES6NxTS1SYgstT8PPd4+e8x897j59dAHS33Ihb/N6OJHKq6MkIyigq7V/SS7UeyFKNxgte&#10;uks6ndPAUQ3GBM6wh+6GLmfUHYtRRxz6TTFoyw5DYcw5GK+8gazLbyJDAHPlTcRcfhWx115HwrW3&#10;ePttxDNSxZ6TGeXvMFafQUrIh0gKex/6tCuoLs3D4rRcpDHoBIINtD+t5xVQkQabpxIA/ROBEzx/&#10;sAH7ZPf4s9eWRl6RBpc/lDQca9LG5vx3B85psIi0/aPVShwsl1Nl2GeEkt4ogY24GZE22E8b8Cew&#10;WRjxYW7Iq5zNSdgIXMThjLTb/hA6x+5nqNVCWQkcPq7LheF2F52OyInhLq8aHDg3VqniVHAlwFZM&#10;DtYSNkXobAqgjYWvgZGhjja9jg6jrlKPnr58PPh4Bv/wD4xR/3gP/9t/fIz/m+gfH+HecgsqjOHI&#10;T78KR+xHyLlOd3PpReb3XyLm4q9Yu72ItOg3YJSL4eVdRr09Ep1yHST+wcdp88cYqcbocqZYC8+V&#10;sjBU5GKFBWW9hNGJtfUuncxOcS6BExx/Iz1UIhmHc8AItU/YHObrnnaJ36ObOd0drvVIiQQ8QZhI&#10;GwuBwa0ARUYdP6TrEH1WJUCSkcMe3i8NzNKwLEA6blup4HnKGK8ocSdP5DIux5HoS3kM99XxCkKq&#10;kucQwDQWBlVfjK8bS+ioinm8kK4pn5GO28pCQiafzykkvAp5jgK+jp/vQaZMBBR01Bic4uOBf8Um&#10;3C404iYBdJsAEt0sNOAWP790ix8Qzgd0hgeE9W5RNr8/SsbhcLvGaKWNw5mm05mk05mQnkPCRrrG&#10;h1zRjFSR3EYxXsko5HgMW+PRrY9ERfwlmK++hcxLryON2/jLbwQdjkzclHlUBE7c+TcR8aEstP4G&#10;kmQ8zo0PkRZxFnlp11CWn42pEekBZZxiQRZpvUTP0/MKqOgPgEP9UxyOQEF6n7TLvARfK9gjpUmO&#10;yXtTIHoObEQCmtPHpEH6ee/5p/Q8sPyUXrgj86I04KxVK8BoOlypULDZWyw9VvlTZ6PBRhyNSIAj&#10;DcVLY3Q2w14FHIGNtN1MEjjjJ4AjoBlsMaO/yYiBFlMQPO2MTm1BjbQ7CSIXRgQ0rU70t4lcjEs+&#10;zAzJKoI1WJ4NLmOxNt+BmeF6DHSUoqPejyYWwBr+YSsKslHJWrGyJBvNrS5s7/biH/7+Fv6X//AQ&#10;/yfq//GfnuD//h8e4+P1TnQEMlCcHQpT+PtIZ20Xd/5XiDr3S0Rf+CWiLv0S8SEvQhf3Fvy5l5TD&#10;6fHGK+DIhfBGCpMxVJDEfda0jFiLhM4q49RmWa4Czg4j1B6ho7rC6WoEOnsyFocQEuAcFcmkxeA4&#10;nJv5OaqXSlyNAEdilbiahypOBSdtCmRk+4mAR5yMNNzKBE7C4SEjzCeljELVLOiMN58y3sjVFD6X&#10;dhUekykMX3D7RGJPCaEjV1bg4+X2F3z817zva7qWL+Xx1Le1BQSMLGshKsKTOm7rS/B1cwW+qC/F&#10;Y4LlMUHzpLaMMKrCN9TXdeVUGV+3gI6HEatMxHglY29ktT8C5h5Bc6eAsYr7hwFCppCwKTBh35+L&#10;w8I87PG72CWE92XYgHxfBM0Wf0+BjXSNi8OZJ2wmnXFq8fRxV3DcjcBmUCKUIwoD7ggMuiJ4LJr3&#10;J2DMkYh+YyzqU2/AEfo+I9VrSCZsUm4wLrGSib3yKh3OG0i9/h4j1dvqypzicmIJn/jLbyM1/Axy&#10;Ei7Bboiic3by/9fKwsbCSZ0EzGk9r4AKXA62gourK9DwmGoPOR5v86cCR0AjYNFcjryeBkGR9t7U&#10;faegclLBQX+9qkt8e0nadeRz/eH7/ik9Dyw/pRdubUgbTVC3NmoJmmCjcHAb7IUKOpvKH7XbnHQ3&#10;AhoZeyOwWRz1K4czT8kC6hP9boz3Mkr1iGMhTDpshIgFvQ156KrRoadOj/5GE4aaJWpJ5GJ8ooYI&#10;mcFWOp5ON+OSm0BxYoCOZ1x6tibK+YPLkqRyVc52LE80Yqy7FJ21LjSwcFYV6FHqz0JpIBMVrCGr&#10;680Yn6rED99v4h//7U38+3/YxX/+j/fxv/79Pj5ea0U3wVSYcQ3GEGb6C68g5qNfEzgvIvLCbxBG&#10;+MRcfQnZse/Cr7uKRrqbHlr3kUAKxuhwhvOTMUKN5acSOKx5Cbi1Cj02SnOxRR1UsDBVWRRs9gmh&#10;fUJon+5rX0Aks8alW7yUMYLu5ibf9y01Fud4lLEM8is7ntpQIjHLik+qCJxKuUqDdCszqtQywtDR&#10;fExofEy4PKnJx5eExGcExydVjDx0GJ9VF/A4gVFL0ZU8oSv5lICR2PNphTT0yto2MhGzFN81lzE6&#10;FdMNyQxxuhR5TkM5Pm+swMfVxfhUgNJai69bagmfCkKoHF811eK7tkb8QH3bVENXQxiV5uNRsRf3&#10;A048KHDifr4Dt7wm3PLR0fjNOPIa6GisBIw5KAJnL8CIWWDALrfbPkYpvyzEJW4nD9t0Fmu+DKx6&#10;0rDkScWcOxmTDoKG0BmlhgU2Mp3BKe03dKDuGNV4PO6Jp/tJwLg7AYPWODTlhKhLAedcehUp/K3T&#10;pO3m6ptIuEyHw3glkzoTr9LlXCZsLr5Jp/s6ne7rSAn7gNH6EowZIahghTHP/9weC6oauyIFXC1e&#10;xQIvvUMbfThkAT7i/fvPcQvBMTLP9PQ+Fn55/L485ngr42WCF8gL3hbYBMfQBIEj0lzMaaelAVGB&#10;R84hbkbOrRQ8p3IzSvwc8lmU5La8nxPic55Jzq1JgEO3tSKN3vKeBCzivo5vn9ILRzIvipIBfdqU&#10;hdMD+oIKtt0IbAQ0mrsR2EiMUr1SauyNXzmc2REvJkbcGB0kaPqpPieGuqURmO6GjqannsCpJnBq&#10;9RhsNGOwmUBpIVzaPEoDytVQnSIH+jpt6O+mAyLEZifpcmZqCZ3g+jdbs82Y7ClCOwt3TSAbZR4C&#10;xJmGfFc6ShlZSit16KLT+uKLOfz7f3uIf/s3K/i//OM+/sPvlnB3sQbNnjh4Ez6C4fpbSD7/Cms2&#10;QufC64g8/ypCz71E4LyGnLizdDghaHAmEjgpGC5gnCpMp7NJwzg1WZiB2eJsAicXy8U6rBRmY4u1&#10;860aO4Fjww5r6x3CaL+ChYgxT+CzU5iFXdbYMoz/JiFzqygYL+6o1fEYqxgxHvP2J6UETVlwesDD&#10;cgfB4sLHjEqPGYFkOsPHNT48qvXjEaPLo1qCRuZENZXhy9YqfNVWgy9bavAFAfFlcy2+aK7h4wvw&#10;iA7mEwLl80ZGpNYKfNNWyfv5HOqz+iLeJ3OvivC4rhSfN9XxPE14XF+FTxuqeZvnamnAFzz+RQPP&#10;31RP19OAr7n9go/5pLIED0oL6NT8BIwTt30O3PTaseMgOJwG7LiM2LQzbgYs2CV0dvNN/B7ocAie&#10;A7qdnUAe1p0Z2HRlEkJ0Oz4dtr10N95MrPB3XXKlYoGaomsZsRM2lMBmgG6nj+ARDThi1QTOMbob&#10;meagGo8Jow5LFMpSL8Aa+iayLr2CdDqdVMIlTaY7XCNsCJ34K+J43kQUgRTB3z/qwstID3sfNroj&#10;nyEWTdU2rE234BYL5xG1z0K/TdBs7fRhc1u6oHtwm5HrDnUgBf0EBIIKQkoanZ8CQRqZT7iOk5IB&#10;e39wrSkFqqCz0UATPM/zXi8IBnFTJwccKnjI9lhyTBSExsmBewKS4DmCkHkGMrkt923KTHp+F/IY&#10;2Z687O9J0eFoI4frFGS0OVIngSOuRpM4m5MxSoONBhzlcuhuBDjjg07Chq6mz44xAke6uQU4A21y&#10;cTwzBuhs+hsYqwicgSY7+hVwvBhq92BYnA0jVQ8jVh9dkUiAMzIgwCnF6kKdGn0sF8fbmmvGbH+p&#10;Ak6lNwOFjmT4rYnwWpMQcKfDm5+ChhYL7t8fxb8jcP7N36zhX/+wiO/u84scK0KtLQqu+LMwhbyD&#10;dP7REi69gfhLb/GP9gbC5EqNVwic2LMI6MPQ4k1Ff366Ao7ARgPOBDVVkIE5QmSeEW2FEWBXXE05&#10;C1BxHiOBjtFKHI605eQwVmVjr5BbxqgDFqpD6iZrdwHOXWlczTfgAQveo4CRUcmEB0V8/3Kcui9T&#10;BORqCATMJyKBTEMBHhA89wUkBMbX7bX4ivqmox4/9DTjm/ZGQkfAUUeXUoJP6ooIm1J81SKwqcK3&#10;7dVq/7OGEjwmkD6rK8Z3nTwHH/+kuQ6ftzao7RNC5nFtJc9RrbaPqsrxqJqqLMP9siIclfhwq8xH&#10;eLiw6bFgw23CusuAFZsOi5ZsLHO76srDmttAt8KtNw+b/IzbhM4eP+NBkRU7+QSOm4BxZWHLm8Nt&#10;Jjbdwf01VwaWCJ15RyomrQkYNsdi0CZRig6G6qPr6bHR5dgZsXh7lBAaFcfjiGbEikUvwVSno8th&#10;BZJLd5PGCiZFuscvC3DeU6v/RfNY+NkXWem8iqiPfkPH+yKybrwDd+I1FOfFoI3xeKGnDAdTzbi1&#10;0ImbKz0saF3Y2OzGxlY39jZ7cGutB3focmRu0vMAcBISAh8Vjbh9HnBEP4IN99VtupqTI521eHX6&#10;tYKv8xPAeY6CwDmpnwJOEJhynwDmJHC0UcmnpYAjjkbrfRLQaPDRpitoDcQabLReKTW4j5DRpLmb&#10;uUE3podkwJ4Dw71WjMjYml7pcbJjsN2CvhaTAs6gQKeJ0CFw+poIlBYXgcM49RQ4TnS3WtHbfiy6&#10;nEG5SgQhsbpUT+DUYGmyiu+pEUsjVehjthaHU0TgBGxJ8FEBdxoKi7NQ12DC5kY7/jVj1L//V/v4&#10;d3+9gX/4egn3lpsIkRTVYKynlU6/8hYSWeMlMLdH84+oASc75gzy88LR5k/HAMEyGEjFMGOVBhzl&#10;cgiiWWnQlHE3/FPuEDhbRYxWdDf7jE3SjiMxajc/i4UqK9hgzAh1yCh1xEIWlAFHvjzckfEqLIgP&#10;WPM/YM3/oMBKCMkVD2TVPAddhMx9KsTnBMPn9Yw6yo0U0oUQJM0V+LaT7qOFEGmrVcD5qrWezqWK&#10;7qQG33c24IeuBnzXTgA1VxEuBFBtMb5oLCdIShmj5IJ5lepx37Q3KGfzoLoMD2vK8XFdJR5UleFu&#10;eTFuleQzAhEuBV7s0Mmsuy2Yc+gwYcnAODVly8KMPVvdHjPREVKyP81j8+5czDqyseDIwYqHEdRP&#10;6BSYsaNkwpZfjy06m00FmUys0fGI61m2p2HRQRE6s/ZkjFriMGIlVJxJSkN0oAKeIYGNK5FRSrrK&#10;EzFM8AwQNt12OhRDBIpSr8IU9p4CTuL519RVHKLOvoJIgibs/V8h5J2fI/oDxun3fonkD38DA/8b&#10;gdgrqMgKR5MlFv2BLMzSvW71lOLWfBtdTic21tqxvtmF7c1eHDJW3WJBV42yf1D4tQL7Y2kgeZ40&#10;2IgEQGoaxXHX+0mX81MSEDwPOM+Dwi6B83RC5rpIg9Np2Ajgnu9kfkovaEtMaMCRqQpB8AS7vgUy&#10;W3MyivjZ8hMyG1xzNUtjfoLGd9wzRfcx6MI0I5QaxEfgjGjAkTacbhsG2gmX5iBw+o810GxBT6MV&#10;3Q2ECsHT10xX02xDbwuPKeDY0EPgdB9DZ2wogM3VRqwTOlNDsrxFOZZHqzHU7EUts36BPfHY4STC&#10;50xBcXEOKir0GOgvxJdPFvCv/mYX//avtvGPv9/Bp3sD6CjIgT32HHKuvI1UQkYW2I7lNpJ/xNCP&#10;XkL05VcJnA+fOpy+QBr6ffxzq4bjZw5nujAT84TNunSFV7LgEDAbPPdWId1LuVnNDhdHs0soig7y&#10;c3EkPTOMUNJwKrA58Odh36vHbT9BU2BRg+QENrJ/X2BTKJMf3XhcEVDtMl/Wl+NLAUU9oaFEYPD2&#10;l61B2HxLaHzf3UTHU69g8wVj1fcdBE5no9p+1UynUlVMdxJQulvi5zafcY0Aqy5hZGOBIlj2Am7C&#10;xUsH4sPNkgAh46HjcBAyVqw6zXQveZgyZmFQn4SOzCh05dBVWNIwaOb3ZUxW2wFue/MS0J9HABgZ&#10;iex0g05GUK8B64TphihAR0TYbijpse4hkJyZWHXQNdoYp6wpCjhLjMtBl5OIMTqdUVsiRvm7j7mS&#10;MeZOxogridsUTHgo3h51E0SMV72MWe0ERkVWKGzRZ1RvVRwjdNgHL+LGO79EKAETQeCEv/UzRFNp&#10;7/8aVv4vSmMuoTk1Et15dFN0VMP2BJ43DQt0sDdHqnFruR1bq+3Y2OjCJoEjg/72ZRTvcwt/0I0E&#10;Y5UGDYHK86W5nOBtQocFX26fbDBW42/+CHR+CjjP0x4h81TSgM3HBtuaNNjI6wa1I+s8y/s7Pp/m&#10;ckTPBc7+sjQMVxI6MqhP2mqCo4flmGy16QobM7KwljibAqxMBJSWxwU2XkJHFlD30d24CRwngWPH&#10;9IATk0MujEqkEuAwDg12EC5tdDYERz9jVV+L3LZiqMOBgVYHHQ4fwwg10CrxKgicnjaJUw4Cx45O&#10;wqeD7mhkgH/8HZlE10aI+TDaSdgNlGK03YcGOohCZvuALQFe/gl9zmTk++hy6Erqaoy4eTCIH75Z&#10;w3dfLOJ3ny3h7noPmnyZMEedhY4ZPomQiTrD3P7Rqwg7+zJunPkNohRwzsCfG4pG/pG7vSw4HplT&#10;Jb1Tx+6mkO5GteGwVq4wYqeSUYrA2SZkRPtFdDfS8xJ4poOAuBtpPDUrHbFmP2KhOwqYcTvfgrsF&#10;NkYou5Ls3wnYGa88dDheyofH5QX4Qhpxm6oZhcrxkJC4Wx6gAykkdCoUcMTlPKFb+ZT3f1pfxhhU&#10;jif1lXQwNYRNLT5voHspL8KdYj8jnQd7XrvSUb5bad/vZKSxYJNQ2fLYGI/M2PbZCBsbY5EZy04j&#10;Fu15mDFlY1SXgv4cOgkDYWxJxaAlBT2ES7eekDGmYIAOp9+QgiEDAW3NwbzXiGV+1rUiGzaL7Ngo&#10;5Dn5+dfo7DbpdLaodbq9FY+Or5WtoLOkHA5hw+2MNRmTFoLGHI9BI6OVOQ5jdD3jbrpPcTyEj+yP&#10;EzYjrngMcdsva9vQFZVnhsAc9gGSz76ESMIm9IPfEDq/CV7N4dyriCN4sj56Be4b76M+MUR9rrHc&#10;ZEwYEjBljcMcgTND0E07U7HX7sfd+RbsrdLlEDjrjFQbhM42HciPRx7/WNpoYDUtghFMjfQlpE5L&#10;Gw0s9x/y9uEWwcOtmkd1agrD06kNpyS9YKqdRmBDyb7qGRNQHOvp1ShOSyKbDCTk6z0bwSyjrLuP&#10;3zuBw3PK+WT6g/Za2pSIk3pBABMEjsyPegac4HSFUjqcoAQ2MmVhbSqf0AlOXxDoLI156TA8SgKc&#10;OUJGgDPVZ8ckoTNK2Ixxf1wajTstyuEMddgZmwgWOpcBwmegg1uCRyAjzkZzN72tx7AhdLoIm85W&#10;C9qlO73bQYfTgKOdTr5GPnrpjkbaPBjjD9/Ogl7qSUUhnU2AfzoX7bafNVwR405lqQ7Tk9W4c3ME&#10;92+NqDWPN6bqUedJhyXmo2PgvIqID19EBGEjwLlOOx12/kVkRL6HAlrxVsJLczgya1yAM0HYTBXR&#10;3fD8axUGbPI9bJblYbOYcUpFKkq5mlylvXzpjWHEImz26GoOCy04kAZTQmafbuaAcNmnwznw0RX5&#10;edvH+/023Aw4cKfAjVv5TtwmHB6WFaoG2s9qpKG3Eg+rSnCH7uQ2Hchdbu8RSHfLua0I6k4ZoUJY&#10;PaxkBKutIHiquC2noynEbTqXfZ8DO3Qsol3CZY/aImxWbXQgDiM2GJlWnSYs2/KwzNurAhyXCTMW&#10;Hcb1aQQOHYeJkcmapSJVf14SnU4CunQJhFAGJh0GzPD5Cw46Gb8ba4VOrBY5sFpMqJW4CB670gYB&#10;tF5kpTu0Kuezni+uR8/Xy1KwmbOlYNaWjBlqgsAZFtgYYgg5RivG6TFXigKNbMXxiMsZZbQaZNwS&#10;4HSyIqrKjiBwPiRYfo2Ys68i4aqMOn4X8axw4vj7ZxE8gajzaE6PwLA+GXPGdCwSlLO6OExkh2Iu&#10;LxJLpni6ungssUK5PVaLo5UOxqluBZw1KZR0HVqBV1dYoIKXeSEgBBTcyjGBhEyTEMcgUDktbZ6T&#10;7MvUA4GNck88h4KJgkwQBNrr/aGCsNEgokHhKRh+dJsgktsyipqw2SE41QUA1XlOwobxUSBHByWP&#10;l/MIcLQ5V88TgRN0OMH5UdJAHJwXFXQ3Apsy3pa2m5JjVxNglBLYSAOxtNkIZIJ6BhxGKoJmst+J&#10;CcJmiuCZGfKqSZkjdDrDx6OIFWikXabLwWMOBaLBdnE7BA5jVjfVSzBJrOpssaCD8audxzpbzViY&#10;Kcft/S4sTpajr8mCfkJnqMWFNhb4Uv7BCh1J8DPHu62xKPSlorwoC+V0IN1dPqyvdeBgV7IngdVb&#10;hEo6Ikv0Web5lxHD3C4ZPpJ5Ppw1XAgzffiFl5AW/o4CTnsgA4OMTiOEjESqkXwWsqIMzJQwHhwD&#10;Z6OchbNEz4KjU+5mt8SAnSJZUCoPOyw4O3Q2e4V0QQFCyaen8rDBGLXmzgs2pHoMLNi87eRxlxHr&#10;dBGbbhOBYKecBIINO4TBod+LI78Ph/k+3CktZDQL0DHR/eV76J482GHk2aETOShw4qiIjoU6ZCGX&#10;2PSoIhiZHlXSFRFQ4maCsLFgmy5mi45mm7CR19rg/goj05JFj0VrHuZMOsxbuU/ozNsNmDRnY8yQ&#10;iUlGqnlbLmYtORgzZtLJpGNY9umAxu0mOhqCpTCfbq8IB8Ul2CrNx0aFD5vlfn5nPqwSOit0c8sE&#10;zRJBs8x4tSLAYZxc43e15MnCgjOD7oLuhrFqxkl3aaWbMsZhyBSHEXsSxuk4xl2EDeOOQGfSS/fp&#10;5fsgbPpsdDkeVhi8rywjBMaQ95BNyGRHnEMmlSYjii+9gYzLb8ETexHNhMsIY+GMWWCTimVdMqZS&#10;I9AVeRY9EWcxnRaGmdw4RsNU7Hczei52EAzddDkiFsxtKbTiPsQBEBJ0JmraAbcym1xJ7ldQIYAo&#10;mbF9WnL85H0y01uknkuJ89BeQ3u90zrpbEQngaMBQrst+3LlhuBzg84mOGdLgCaAEeAIbP4rgLO7&#10;+Ie9UNJWI1tpr5FGYrktjcQy1kaT1iMVHOQnbTciN2YGXErThM1UrzgdB2YImtlBL6YJHXWFhgEf&#10;xmUNY5kFPujH1KhcBrgYcjngyX4fhgmeXsKlq9GELoKms5lRilBpazSjtcGE1sY8TIywkOx0YH2u&#10;Br28r7tWGp/taC3PQ5mX7sYex0gVS+DE0OnEo5ROpJSQaGlhjSpXdTgcwvpyG52WH8XmGBgi30fK&#10;BTqbd36GG2//HBFngg7nmgBIHE7U+ygyRingDBVmYZSOZjiQqhzOtMCmPJd5PherFXlYp7tZp7sR&#10;4OyU5GG/jLAoZcSio9kibLb8vC9gwJo3F0suaTjNZiHKZq2dzVo72NA6Y+Uxqw5zdA+zphwlaSdZ&#10;sBiwYDZg2cpa30EH4nRi0+VQ+xtOugNqyy2gcXHLqEJ47NIdHRa6nkLnJvfvitOh+5F2m9uMaQd+&#10;OwFj4vkINwdBZycwCQqBzqbDwto8D/PGXMImF9OGHL43godOZ8qci1FDFgGTjSm+1xmzjgDSYZRQ&#10;GqMzmvY7GDMZwUuLsFZSjN3yKtytbsLdmkYc1vG/x5i3XVOE9QpWZKUeLBU5sZBvw3zAgnm/EQvU&#10;It3eIqG84OHrujIxTZczSehMsKCP0uUMm+ly6HTGCKBJdwYmqDF3OsYJl2lfBqZ8QeD0Mgp1MwY1&#10;5UUjEH+RwHkfxvBz0EWeVw4n9vwbSL3yDix0NuWZEeizEjZufu82Rjl9EubTozEcdw1NV99D48V3&#10;MBh9FVOZsfzsydhoDODWbBsO6FRUzCBwlKs50Y4SHHcTbOSV3iVpD3najsOCrdbPYUE/La0NR7v9&#10;tPFYoMPnqOc/fY3n62Tbjdbeou1rPUrabWmTeXZO2Sc8ZaInAfNMnccSZxZsI5Jz/LEeKtELJwfx&#10;iU52eUsvlNYjJZARwDzt+tYG+MmYG4JGg42AZpqAke1El/VYNozT2Yz12NVAQAUZ0XA+ZsaKMD8p&#10;y4oWKhCNyZwpOqBBOpv+Njs6Go2EjZmyEjYWNNeZ0FirQ0+HBSsLVViZqUBXfR5Bk42eOrqgKhNq&#10;CIQCZwJclmgCJwoFrjhUFKWhojQTTTzP3EIDDo745e70MvIVIN8UAV3EW8i89iqiP/gFQt75BcIJ&#10;nOvv/xoX3yaAzv4KuriPUCpXAsjPVL1U0i0+pAb/pWO2LAcLFblYrKDtJ/CkDWdDGoxlhCwj1Tbd&#10;zVYBCzBr6TUfoeTTYZmOZp6wmXMQVi4WYmcOCxCjCIEjmrTlYNKSyz9zFoYYVYayUzGiy2B04XF9&#10;Lqby9JgxEj4mM5bMLJwGA6FgZvyxKOhsuggQuiDRjs+KvYD9qQ7z7bhd7MIDOgvRnWI6n4C4JiO2&#10;3YSiOCsHoUjorBMqK2a6C2rZxsJP6M0YCUECZ4YuR2AzmJuGQX06IZODKT5mkrFpjKAapbsaL6Sz&#10;LWL0rq7CYWs7jhrbcauuA7dqW7BdVYYlxrwpvqcxOrhJtxFTXjOm+D4m+T6m6PamvQSbz0D4cOsl&#10;iOlyBCpjjlQM090MC3CoEUcKnUwmpvzZmPTxMZQAR1zOBLejjFdDVLM+Et7IM7CHfwhnzCWYI84j&#10;/fqHiJYRxRffRC5vFzJGtZiTMWCnm5JKwc64nE23E3sFnWHn0BZ+GR1hl9EbcQ0D8WH8XRKxXEmY&#10;TzThaDXYRS5d43uMIKcL/kmdBI5aO4cQOQkaTf9jgCPvXaZHyPv7Kdj8VwBHg4wGFpEGG83NyL7m&#10;Zp45mmduRvaVo6GbEUmDsRyfp+tZHCaUlPvhc0dZ083w9RZrsL3SwA/TQtLLYud0HFtyAbsm7CzV&#10;YZkAGul2oavJhHYCp5OQ6Gyy0eFYj4GTi7YmPWYnirDFxw8ycjWVZqClNJuRKg8NjDbFniS4CRwP&#10;gVPkjkV5fiJKi5JRVp6J5g4HBsdK0d+Xj8riDFizWNvFvgt9OP90H/0GER/8RkWqa+/9Cpfeodu5&#10;+DL0CecUcMThSBvOEKPUyUg1XZKJmeIsLJXmYr3coBxO8LImlD8TKx7Ky9pSakxqwZ3LSEBXQODM&#10;uHSY4P6oja7JmoERKyObNUfFkQFGlZ7sZPRkpmAwh6DLZUTR00HoeH8WnVYOC3muHnN5BiwaCRyr&#10;FWt2kZnQYBwR0bVINNugg9lkod7zybwlmaXtxoMKD+6UONWo3wNGmD0fox4L+rab0Y9at+mxRGez&#10;aORWuas8TBpYqKlxwmYoNx19OSnoJRQH5DaBNMwINhpwYbK8ANN1Fbg/O4n/6dFD/G57H7e6hwnl&#10;RjqHYvTTNXUQVE2ZiahPi0VjRhxaMuPRlBaD5oxotGbEoD0rXrUB9eUlYMCSgCFrIoYIGNEg94ft&#10;BA5j1KgnHVP5OZgpJIy5nQ4Q4HQ5o4zWQzY+3xSDpuwbKE+6jMr0ENTnxaE4MxK66x8g6fK7iLv0&#10;DpKuvAtj9EUUZ0Wji9Ft3KvDIp3ogo2OihAaoPNpuX4GLVEh6I4OQ1fYdfTGhPH3kCVKHNgfbcAt&#10;tchVFw4ZP/ZZUPeOYaDBRZPc1kAhPVRB4ASBclr/Y4AjsNGAQ4dD0GytdlDtjEayPIfApkMd/ycB&#10;R3MzWje3Bh1tIJ9IoCNuJqjgWBvN1UiUCrqaZ8AR2Mzx+Dwj1NIoHdFoARbHCtSlYTbpSraWavlB&#10;mnFztxN3Dnpwe78bH98awOf3R/Hk7ghubbVjejCAjno9OhuMjFY2AsdO+NgJHAtqK7NRWco/Wr9H&#10;gWuAbqjUE4sSgqWmKB315Tko9iXCRdh4HTEo9DJS5SehvITZnWCqqtKhvc2JjmY7it1x8ORegyfz&#10;InLDXkfcmV8j5qNXEHP+dYRIV+mZl5Bw/V3kxJ5HkSEGrawt+/NZY8q0hkASBnysZf0pGKUmCKK5&#10;gmws09Us5TMqeTOw7Mukm8nEgiudoMmgm2Ft6crCLKEz6czCCGvPETqbIcaoAYKmz5KJXlMmC2NQ&#10;PSzQXdkp6Mkh5PJyMKgjlHTZmDDoMUGnM5nLKGcyYV5Ph2MwYsViwRpdzjIL/gpdyBrj0ao9Fyt0&#10;LGtOuhY3YeI14KDAgtulLtwpY8QqpushgA4Jnb18s4LOLh+z4wm6nVVGpYU8gpHwm8rLxJhAJisZ&#10;vQRhry4N3SKCY5COZ6rQg5kyRu7GahwO9+LTtQX8/YO7+Nu7d7DR1YNOuw89Nj96zC70O6wY9Fgw&#10;wNg36DDQUejRzxjZJ5/bkIYu6WLPSUB7DiGUEa6Wl2jKCkVbbiQ6GItEfYTOoJu/B7/nyQIdphVw&#10;CPBANsb4vY/Q4XQyCtemX0FFygVUZ95AkyEW1TmRCCRdhZuuxRB1EWl0OWnXPoCR8aqYcarHzc+a&#10;zxhJNzptTMQEX38iiYCJuozmsGvoiAhFV2Q4hpITGYX1WCBwdgdqcGelG4crXbjJwnpIsARXz9OA&#10;E5QaQ8Pb6moJJwbvnYTMSf2PA464nOC+RKqtVYFOJ4ETlOZw5LkngaPd1o6dlHI4mqM5CRwtOom0&#10;6KQWRh9hDBrwECwuJW1/bsjH+/P5OL/aXxhh7KIDWZBFs8ZLsDJdhtXZCqzNVart+jzz+yprhJ12&#10;3D3oxie3CZs7EwTOOB7t92N9skLNKu+pM6K92oC2WjPa6u1oqrERHJkoDMSjg85mcbYag70+5BM4&#10;VsM1ta0uk/sTYLeGwe2Mgt8j7iYD9VUG1NEB1dIBtVQa0FltQhPjV7ExHNbEM0i//CJiz/wKiZdk&#10;fs27iPjodYR+8Bqizr2FrIgLKGdWb+Ofe4ROZrw4FWNFdB10OMME0FiANayfFpxWflbaEVgDi+Z8&#10;2YwDjEwKNjIPSGY6ZzEqZLFmzkCPJRUd5jT0EAr9dCL9jCTdJhY6cQuMKH0s4AKdft4WB9FL8PRn&#10;0VURPvMmI8bSCTKBTQ5jh45ORK/HmtmENboRgc06o9sKwSbdyAvONKzydTcZUXYLCJkSNw5KXNgp&#10;tGOnwIY9aidA6PiD2vWY6Yjo1BwEpjkVU4YUDEuvE51HW0YsXUg8mulu6gnEOr6vDsavAZ8NfYxw&#10;PQRJl9uKbo8DvT43ujwudLoc6HC4MFJYykhayGjqQa/fTjfB39isQ4eRsZifecCaiwFGygEbIcx4&#10;OUD318fvqpsRqsMcj9Y8uhVdJGrSr6MhOxy9TkZbQmY8PxfjBbl0V3SBjLNDjL9tdlY26ZdRkX0d&#10;TbZY1BkjUJF1A5WZ11GnC0d52nU4CZ2cG2fpds7AHXcZVYRRNyPbFKE1RQc1SUDN6qIxmxWO8cQb&#10;6Am7gq7QEPTFxqEzPh7jplwsl7uw1VGI+4ttOBLR6RypeU/BZUFPSiZkHm2N/uTEzD9FagkJaVBW&#10;MBF4BMEi7ulkG5ECG29rAPhTFITDM0Bq0uZ+nT5+clqDQE2WSz3cHlVbuS3H5X4ZjfzU4WjAka22&#10;rzUOS3tNUAKcgAKKRCRNAhqR3KdpTgGnBPNy3amJYkapcmwsVCt3I6A53GzBze023N3vwuM7g/js&#10;3iS+fDiHrx7O4vHBIDYnKzHW7kB3bR7aq/Roq2G8InCa6xyorshFISNSZRnjx2ABhvoDKClMhtlw&#10;FQ5bmNovLmSkckTAaY+A280/HcHSVGtBI89TX5arYldjcTbq/GkoMIQFgXP9FUQTOHHnX0PilXcU&#10;cEIInLAzbyAj9BzqWHC7C+gy8tMxUpCECbql0ZJgA/Ioo9a4Nx0TLsKAf9ZRcxJGqAk6mhkfgeOl&#10;46HFXyZw5gmcKQEO7+tnYe515KDfpccgI8+g3UiXoz8GTjaGzXw9FsIhFshePQudcjrZ6E1nrMgg&#10;/DLSMZZG0OWwlmWsmqPjmc3NxorNoKYQrBAY63z9FYJPnJYAZ4PA2fbLNAIHbpV5cFTswr4AqNCB&#10;g3w6HeoowK3Pgh0Ca8nGAp0TjUFGjV6qLT0KPfoUNGYmMKJEo4gqSU1EDd9bTU4y6nMJIX0aaul8&#10;qrJTKcZdQnCkqJDfVxkmKqswVFSMrnwPWt0WNPCz1erSUZeVggY6p6bMJDQzSrUQbh2EXB9d4ABd&#10;4QBjaT/VSZC3yJwmfTQacqNQnxOBLh4bCRAyfn6X/I77vKkEXZpaNtYT9yHKcq6jKi+UCkO9KQot&#10;FrpVUzSq0q/BFnkOOVc/gP7GGXgJnBrCrJ8VxDhj2ogxBlPGOGzYU7BuTsB0ajgGIq6iO/QGBuIS&#10;0BkbjxH+HgvFNqw1e/Fgvhm3l9txa70PR4SLzPo+LQGGwEbgcxokf7qk8P/YxYg0txOEzP8nwPlD&#10;PXNAz47J40+6Gu0xmk6f9wWBjTiak6DRwKNBR3M6i7KKn0QkxiNNApfl8ULlbDT4rE4W09UUYm6U&#10;sYzORtyMardZrsPOSj2/6Gbco6sRPTjqxecPx/DV4zn89vM1/O7zFXx+ewz7C/WY6vbQ4RiOgcNt&#10;gw0thE59tRGF/gT43TF0OTaMDBSggnHJlHcFJv0VdbyU7iNAt+O0hcNhjyag0tDIONZcZ0ZduQ41&#10;dCk1dD1VvhT4+Uc0J59BasgriL34EvP8G4i5+AZCzryK6x8SOB+9gUxa7VoCokOuwsjnDPoTWYum&#10;s+BkYqiAWx+djot/ejtBY0vCoFFG1MYTFMkYI1QUeOgw5hitZlnwZ/w6ZdmnCo2MARbKhlkW+hnW&#10;+NNeG6YZM+boMKbdJow7jBgnjIYZO3rpAprSElnoWeAT4tAcH4ue1FQMZmQQCrT/hjxM5PHcxhws&#10;OPRYZSxa8xM83pxj4GRjx8+4ROgcFdnwqMqPhxVe3Obr38q3EjImHHqMOODzDhinNp05mDEloV96&#10;bTKj6LDi6G5iUJ8cifK4MJQl0GlkJKNRz/dFN1aTTQilRqKU91cSSLV0Zy1WOhiHHa0OB+pM/P4t&#10;NhRn58DPz+BNjUMgNR7lmclo0GWgVZ+JLn5Gadtpy01Ga26SAk+7kfHVwwgayEUfv8tOQlC2Y4UG&#10;NOfFoTE3Gu2WJG7pvkx0Yfwd6nPD4Iv9gBD5EKUZV1CZG4JGgqbLk4Ju/lZtFkZwuh1b+FkC5z2Y&#10;Qs/An3AZdfoYRj2Jt/EYo6NaIXz2xBnSYc1nRGIoJkS13wzExaM7Lo7fTQrmpRu/wYW7s424y9hx&#10;S7qw11jofgI4Gmy02/90SeH+MWT+mE4W/P9aaZHsNHCep9OP0QD0wtqUwCYYowQyKxPSdlNAcARd&#10;zbMpC24sECoCF9Eq49LKsQQwckxgszEjC3URLkvVWJutVE7m/mGPkgDm0a1+PHkwiq8/mcKXH08o&#10;2Mj+V49n8cOTZXz7eB5PbtJ2LjdhmsCRyZ0d1bloq6bTqZeeKjsaa00oL6Iz8fLP32jGSH8+aiuy&#10;Ycm7irzsC3AxSpXkJ6HQF0+XEwWbNRJ+XxLqao1orregpkKHajqT+tIcVBekIt/CSJV+HhmRdDbX&#10;XiFwXkf4mZdw6Z1f4NK7v0LI2VeQG3cF1QRGmy8dgwV0NoxSAhwZkzOUn8GaNRVDbkYOZyp6WPu2&#10;Z0WiM4cFNE8aOhm5nJmMVzrVyzLqSMOgNRm9dEC9Vj6PQBphbJhw5WLCyVhAUEzY9JgiYEZtrLUt&#10;Ooy6zRjyWNHF/Wa6gYasND7fiI8H+nG3vQ3dWRkEUCzaUpLQzQIwwAI7xZg2T+c05yI0HBmYdaYT&#10;PNlqjtKOV6ZVyBKfHjxkHLgr14gqseOmn7ChK9ojaHbsWViyspY3JPCcEWhLDUNTchhq4kNQGRuC&#10;upQYRipGQqOOMScbVYRHfswV5EdfRok8LiuRsSUd5QSSNz4GlvBwZFy8hJzrYci6HorUq5eQdOEM&#10;Mi+fgzXiBgrio1CeyLhEp9PCmNZKtWQn0fEQrARdpy2V7oXxys1oSdgMB/T83nMJmmT0MHINB/K4&#10;pRvid1yfFQrL5VdgvvYq/AROVc4NtLuS0CMDN6kuZ5Ka4lCfHQpPjKwU8B6sYWdRlHIDzUaZd0WX&#10;ZIrHEh3TYZkFh3RPWwTaSm4cxpPC0B1+DcMJ8eghcLpSYrHA73KZ7vvmRA3uETiyNMXuCgvpcYw6&#10;LQ0+2gXu/sli4VVLjK5LoSZwpH2HcedpvJLb3A/OKv+nAUeDw2n9FHDk2Mnny3FxPaedjzz/BRnE&#10;J1qfFocTHD18cnCf7Mu0BZkvNU8AyZUVZoYJIYlOY7xfYENJg/D6bBk25iqwu1xDuter+CRtNA9v&#10;9inQfHpvmGCZxHdPZvH953P44Yt5tZXbf/XNGv722y18/+k8vns4jU8P+7EyWoyhZgu6GKtaa/LQ&#10;RlhIo3F9tUG10xTR5ci2vcmigGM33VDAcVpCFWxEAULJ4YiB388ar46xrEWAZaTLyUFDOSNVSSaK&#10;ndHw6K/CkPQBXc4bjFNvIOr8K7jy3i9x4e2/xMV3f4608A9Q4+YftVCHvgL+qQMpwcF/yuHwz+lJ&#10;RredBdMSh3ba/DZdFLr0rAHpcnoInT7W0P2mZHTqYtCYFoqaxKuoTriK2qTraCWcenLFDaVhlAV8&#10;1CLKwhihM2zNQa+FhcyRxwKXi1Zp63CY0GwxYLgggL8/OsAnk+N0A1moSohBRVwESqKuozYxgsBL&#10;RF8eXRfPN2HPwDShJmNZNvJlETAzblc6cb/agwcVLtwvd6qtLIS14+Zj+PgVgnKC77uHhawlLQzV&#10;sZdRSZjUJYajJUM+Gx1fbiaBkIzqpHgUR4eiOPYKSgjniuRwVKREI0A3YLp2AfHvvomkMx/Al8qo&#10;ZXchJzQCsefOMMK+i4Qz7yPv+mW4I0PhjwxBIc9TRAAVR14n2EJRmxKFppx4RqAkdNDZdDvS0ePK&#10;UNARCIka9bF8rfMwXHwNeedfhuvqa/CGvYkKRqpWczQ6HfGMWHSCrBy63YkETgJ6HAk8L99z0mW6&#10;nA9gjziDiswwPj4RvTznCLVMJ7pfTNfH7bY9GZusJBayY9HPzzWZmoThJD42ORbLBRYsVJqxP1SG&#10;u8sEDgvZ/sZPt9EIaDT9V7kcFuCDLRb6jeDUCNnKQMIDNdgwOFBPDSzclsf0QQbm/anSBgCelmqP&#10;4fbkQL7nPV/p1H0KRnzuCzIfSiATnLYg8BHIiJPxH4NGYlJQCzKymJCZpwNaONYy3dHKtDQKlwSh&#10;M1eOzYVKwqZaRaj99aan7TUSnz67P4IvHo0rVyOg+e2XCwo8v/1yGb//YhXffTqH31Ff3hnGxlQZ&#10;hlut6K6juxHoHEeiJqq+SoeygmSUUnWETXVphgKNKfcyHASP38UYRdhI9PJ6WPPm07LXm9DZ6qQr&#10;sqClRo8WQqelNAu1gUSUMHp5si/BGMtodfVNtbh2aui7CD/3Ei68+WeIPP8bVLJW7CrORQf/uB2O&#10;WAwwpvX4U9Bmj0MHYdOYF4l6/oGbCZym7AgWlBssMCykVHX8VZTFXkRFwhXUp4YSSLF0OeJ8sjHp&#10;1mGp0IqtSg+2q33YrvJiqyKAw8ZqbNSUYLG6EOPFbhYWB0bL8tFf6CX0fGi20/H4PGixEKRGPZp0&#10;aYw3CSiIvoFAOAt+1FXUp0TQZaVgVMb4SBc8nc0yY8hmhRk7lTbslVlxi+C5V+3GnQon9otMWKOL&#10;kHlKo4wqnVkRPEcIqvj+ywmTOjqX9pwktGXxu2BcahbYJESjIjYKZTGMWHxMYcQ5FEZeQmVSJEoS&#10;I2G7cRlJ772NmLfeROr5C9CHETZnPkLEe+8g5sN3kHHpHFwxESiVdqB0xrOMJFTS7ZRG8ftjwa4m&#10;POszpb0mlrErBi10XB2WFHRY6SjpcqZKWCnZ0lAUfwnFBHlDTiTdXyzGPISGlwpImxsrCb9MSZE4&#10;lYhuBZx4tOjDVQOyN/YsPNFn6chYURBofTzfsCUNU9wuMwbveDKw5UjCpiUBy6xIRgjdSUbb8dRk&#10;9BM4i948LJYT1n3FuLPUgZuEwsHW2FMnc1oCDdlqwPmpNh3tsX8gcTLHwNEkUx2C86qe3ZYpFOp+&#10;cUInAPDHJGB43nFNp2Fz8rYGJ+3Yab2gTbzUwCPA0aCj3SdTGNS8KYlajFwCFwGNBh05tjTJaEXg&#10;SJQ6WJdG4SYcbbUSNO24s9epYCMu5+PbA/jk7pCKUwKdbz+bCTqdJ4tKP8hi55/N4/Pb/CCzFRhp&#10;E+Do0VFnoMMxExY2dLYQGoSHQKa8MAW1dDmy73NEwm68DpvhGtyMVQUemdYQj3xfAvL9iYSUHu2N&#10;VnQ0WNDDc/XVGNBPt9RfQYjkp6DOFonC9KvIviwF4zU4U67BlRmKpBtvIvbSS7CnEhgWxgj+YTtk&#10;Tg63ne4ktPKPW2+MQqORhcEUi2o+p5h//oLocyiOukAXcwMtWdGMBTGqV2rIlY1huogxjw7TMoq2&#10;yI6lEgdWSl1YLnFisdiBpVIfJgs8ajxLt9OEDqrekos6qx6NdhNa3Xb05vuV+vxe9LptLIB6NNN1&#10;1GYSoAnhKIsPZ8G/Cn/IOYKBBZDxajpgwnyJEStVFmzWOLBb7cB2uRVrdD1rjCezdr6/vBiChuBM&#10;v4b6tBBU8P0XxlxCWcJ11KVHoT6D30E6C2sGv9OkGEasKNTFx9L9hKE04iKKw86jLPoqOhnrWggl&#10;Z9gVZH/0IVI+eA/JH36AtPPnGKMI9/BQeBmhyrPT0GLOQ6/dgiEnZTOinzFNGs77jHQxuSmMWTGo&#10;I/waGVNbCcIuRtEBdzbGGKMmC00Y8eUS9DHok+habMFsfg7mAgRnvjwmAwOsJMSFinr5m3XzN+uw&#10;RKPNFIm63BCUpFxiDLxEpxSNXsbPfls6BuhIBThLjKI7vkwceAkdWyIW+f1MpkVhlO99NJnxKzEa&#10;M7ZMrFYR4P0luLfcpRzO7trzHY6ARXqpNMA877a2/5PAkfOrqQeEyglp8Dl5e3ud+8cgOK2T0NCA&#10;cRIiJ6VNWdCec/ocJ3XyedpteT6BE2wQPimJUtpYnKeNyLIlaNbnK5R7CTqYGuys1Krt4UYj7h10&#10;Kn1yd4BAGVO9TxKjxNFIlBK4aFHqr75ZVvr910v462+XqTX81der+O2TefzwyTS+4HP3F2sw0eUg&#10;HAiKWjqSOqMCTpcAh/vVxekoJUyqClNRVZSKYm883KYQWHIuwW1moaezKSZoChmnCnyJqGJ86uDz&#10;+htsGG22Y7LRjlnuz9VaMF6UjV5nIsoTr8B2lTb/jZ9Bf/0dVNuSCJrLiDj7l0i8/CI86VdQaeaf&#10;3s14xBq015+OVrqbBnMMmqx0VClX4Ik5w5r2Mgt+ONoZqXpNKaxx01lI0jHo1WO8wIzxgBEjbkYm&#10;p55/7hx05qWjg+piAWvNS0M74VLLmNRk1qM0MwXlOn7W7HQE6AIK0pJQlMHPnMP7TQZ02s3ocZpZ&#10;iEyMdQa0sqBW0+kUxclVCm6gVZ9KSMShmtGkNi1a9e70O9OwU+/D91Pt+PsFVgStdJM5dGp0M3Wx&#10;lwiRi6hNpqtJvoYCgqYg7io/E90Gn9/AONWWlYyO7FS0pPKzJ8SiPjYapSFXUXDtIxSHXEBNXDid&#10;VaZyQMUx4YxZvD8pAbV8z60WMx2iHV1u/rYeBwa8djoRByZ9Tkxxf8JtxrTHSmDYMBOwYMSVi24W&#10;/o68WPTSeQ0xTo37cjBJdzPOqDNdkIeJACsN3j/oZHRUwxDSMOtNx4xPHpuGIW8K+j0y4ZaOhNte&#10;lzQsx6KTv2WzIQwN+hDChnHKKBfO42PpbkYIHYmga95s7MlyIjzPDl3uGl3OQnYcplPiMZ4Uh4GE&#10;SEwztq5WWHA0WI6Ha704JBS2VwQMf+haNAlUNGcjEriItNui5z0vKD72VMOwSOuZOnlbusqDXdrB&#10;tpiTOtnuorW1aLdP63nPEWm3T+rkfSfP+YIM5AtK4lOwoVigo/VQiRR0pEFZGpYlMi1WKcjsrtYp&#10;J3N3vwMPb/YQMP14cn8Inz+U2DSm4CKR6XdfLSqwiAQyf/v9Gv7+txtKf/fDutr+9ku6m88X8NvP&#10;Ga/ofD6/3Y+DpRrM9LvR12RAO11OSy1dDuNQZ4udLsWMlirW+KWZqC/LQg3hU0a4CHBMWRfgNFxX&#10;MKosTkOFgIkOpqY4Az21Zow1849N2MzVWLHI3L1YmocpN2vMPLoQ1uYlYeeg/+BFZJ99Ec6Ys7DF&#10;f4TEi79GZtgbKGBtWGFmzehnLViSi8EinVIL7bY77iwc0WdQpYtEKwuGNGQOMjINWDPQbUhBJ//A&#10;og5zKtr0SWjMjGfhTUBdWjxK4qMYP2JZ08bDFxcJC2t/c1QkzJGRcCbEwcn7CgmZwvQUlGSmoky2&#10;PF4aH42qFGmLyGCsyqVLIHSsBsYrfuaEKNWQO1HoRlVaLEF6Bo7rH8Fx7V0URX6E1vRIzBN6+yUu&#10;bHiMGCJMupPD0Rp/A9V0Zr7LbyP3zMvIufgWnBEX6ADCUZedQIhmoEufiUHCsIevWx8difIb11B6&#10;nXGR772dUaOTkOwlMHv02YxedCp0MMMuK6byvZgtKcB8WSHmqNniAIHhoRNxYaHAzWgpossrdGAu&#10;34JJAnqYrmXQloIROx2HNwvzRXosFRvpBI1YLjUpjTP2tNBZyujjCe5PsqKYdqYQXGkEWTrGBDqM&#10;Uxpw+t2JdDLB1QE7LRGET5RaK6ebz+s5Bs4kf7u1fBO2CbT9/CzsEVrbdLU7rlSsG1OwkJmEySRC&#10;Lj4C89ZMbFRacNhfqtpwDqSArQtMngHlJES0GHVyPI7WpiP7px//h/rvA5w/Jq3RWLt9EiqnpY27&#10;0RqOtdsvaNMVNOBoo4s1CXCk90oucLe1WMkvqv6p9hmdbm63MCb14eM7fXQzg/jm00l889mUAo4W&#10;l/762xX8zXerSgKYf/1X20oCHoGQAOmv+Jh/+O0m/uGHDfw1n/MFgXNIqM0NejHYKhM5jWilO2kR&#10;0DBOtdbmKbfSUq1HU6V0cweB47dFKIdj119FCR2PxK26yhzUl2ehuVyHgXr+iRvsGC/Pw3h+JqZp&#10;k2VA3ryFf1Ba8sFU2vYo1uzh52FlrEp7/+ewRr2PEn0obMkfIS/2PcaqWDR6Wbu7UxRs+vhn9CVd&#10;QH7aVR6jO2He75BGTQ9h45IBbFl0OWloZS1dp2P0SA9nTGHkoQsojY9k7R8DV3gIDFevIJ1xI/Lt&#10;t3D11dcRd+Ey2otL+ZqxiHjvXSQylqSfP0sHFYkKgqlCYMMCXkuHUZUYx9iRTgdgRB8dT4chBw10&#10;IAUxoXCFXkLG+68j/b3XYLjwHspirqJPl4Q5uyxwZcaB34kjmVnOKLNBWC2YctARHwrLG79GzK//&#10;ORLefwmGG2fgYUwqT6W70/OzGfm5GHuaCMKy69f4nUWhJ5WQyUzHcB5dm46g4X5/nkziNGHKxdhY&#10;6MN6eSE2q4qwXVOG9Uq66FL+x4r9WCvyYrPEh61SL9aLnVgusmE2YMCUuBUW+IWiPCwX67FZbmEM&#10;tKsouMOtSI6NWBPQwu9/2pOOlaJcLLrTscjfYY6wmaATlcmbAwSKgKZP1sUR8XavXArYGk7wRKDX&#10;FodORuL23Fh00O2N0JUKcPaLzbjFSuluqQ43CzKwT3jtSqO6jkDj7zCaGIUlexY26XD2e4txZ6FD&#10;AWd/c4xl5Kdjlej/1xyO6HmPO6mTz/kp4Jw+n3bsBW1pCQGOAEZW81snYNSWjkZGIsss8gNZhlRA&#10;s9GEg+1m3Nxrw92bXXh8fxCfPRrBlwTNt18wMn01i+++msF3X87it8cgEQfzD7/bxN/9dl1BRrZy&#10;WwHnOFZ9T8j8ji7ne0Lqi7tDeLjThl3Gt4UhP4Y7ZH0ci2rDaaozoVmiFSXAaabLEQl0VKxijHIZ&#10;b8Cqu4yALRLVJeloqOZjaggowmmQ5xitMmJYBurJID0BTV4cZvknm8mOxmhKJLpiQ9HEQullDZ/5&#10;3l/CcO011R3ewBrOGPcBal1J3GecKs5Ff34OagxRKNOF8bZeqZnnbSdwut1ZrDklKslAthiUMa4U&#10;JlxFUTzjSdwN5EddhydEItxl5Jw7h7i338H1V17FxRdfxqVX30DEh+dQ6XDTWYXh2uuvIeqdN5Dw&#10;Lt1G6HXCKgqlESGoigwNRpqURLTpxAmY6aps6LGaUE8AlbIGdoVfgf7CB8g+/x4cIRfRTlc1a83F&#10;lseOI58bDwI+PPR5cdtuxx7jzpohF30xEbC/+hvE//pfIuHDl5F+4R3oLr4HT+RVNLKgDdjy0KvP&#10;QgsjRUdKEsb1uZgwGtCfnYPeLMIoh84vNxcDudkYMekxQ3ezQiezUerHVkU+9mtKsV1ZhM2yfGwS&#10;OOv5bqwGnFjx03V6jVggbGZ8OkwwzswUyKRYM/aqbTioceCwzql0UOvEbqWV52Q8NcehNfUKFv0s&#10;+NJG5cvkuTKwwMg7RVczwgjVT7j0OYPrGqvF1mVfrXUsl5ahu2O8atdHoZEVQq2MKGZsWvLosSOX&#10;s6Grul1M4BRm4jCf0OFvu5aXitn0eEykRGPJRofD93hEh3NfpjeoAqa5maA0WAhInteGcxI+wecF&#10;AaQ978f6/z5wTgNGO67dPintsdrjZSsu54WJfgumRxyYn/BicZKacGOZ22532+sAAP/0SURBVM25&#10;QmzPl6g1jW+u1uPWWhOO1ltwa6cDdw968IgO5NP7w/ji4zE8eTSM776YJlzm8cNXU4THBH77zTx+&#10;/z1djcSm321xu4m/prv5q+8IGTqdH75exveMW98TSr/j/refzeKr++N4cnsIn9zsxd2tFr6HCkz3&#10;e9XiXN1NjFKNNjQzEjXXGNFOp9JOeLTU0vlQbdLVXZKFCn8y8u3RsGZfhkN3DeXSHV6Ti5YmEzpk&#10;7eQGCwbL8jBKaz6Wx9qOTmMiIw5TjAojGQROdgyG6EJaU0PgvfEucj56kbX726ij1a62JcAc/QEK&#10;s0JQa4lDgyMZ5YYY1FgYIQpy0V2oR7uPTorAaeTj2xzSm5WsRsNWpF1HfvQleOmcXNfOwH75Q1gv&#10;vg8LQWCTcSiU7qMPkEKgJL/7NuLpcsIJn8hXX0Xi228j44MPYDh/Hr7QEJREMyrRFVUxypSFhqIo&#10;hJ+TbqmRFr+bMaefwOkkOMrpOCzXriLz3Bmknf0AsQRW3tWP0MYCIgtKbbrycOAx4Y7PhjseC27a&#10;jdi10PXQvUgPTMW5D5Dx+i8RR4eT/NEbyLn8AeyEV70+HQNuCyMS3aLHilk+f8rJ75TPG9blYihb&#10;hxG9AeMmI4/lYYRRb9yah2m3WbXLLDEurZS4sVYaoBuhqy70UE7CwYoZtzwul85Ejzm6m/n8XCwT&#10;INuVNtysceNWnReHdDd75Vbs0FFsM8ZslhnRqwtnhAvDLAGzXJCDBTqdeW86z5GBmUAmxllZDLni&#10;1SVk+gmYXifloitzRtPxxNMVMl4RWn2GRPRkxaErNRoj2XSBpkysyUTWgBH7hUa1eNqePw+HXgO2&#10;zBmYTYnCeGIYVizp2Cox4+5AFe6Jw1llnJDCxkKmzYGSfe32IeOJmg/Fx4gEIMHLvwSlQUciluxr&#10;MHoGnCB0/kACAW5PKngfX/94vM7BJs8vC3Jxf0fGC/G4dp88Tk1f4HMEEKcBIvsafLT9k+DRHifx&#10;6eTC6iIFnMlh/shjBM4UXc40YTPLWmihAAdrBI1c9nezAY8PuvHkFp3M7WF8/lAagKfwHQEh3drf&#10;Mj599ckoITNJcEzj2ydj+PrTIbqdSUKFcYlw+T2djGw1/Zau51vC5is+/4tPp/HFJ1P4muf88u4o&#10;PrvVj8eHUkPUY2myGBN9HvS32QgcgY6DcLGisZrOppaxqk7mVxE8DVZ0Um0EUV1JNoqc8bBlX4GT&#10;wKnMT0G9tP/IaoEypocOqb8kDwPWNLREXUHthffRFX4NA0lRGMxKwFBePPpZyzWlX6eTeAe5l16D&#10;LfocAulhMEWdRcy7P0PSh79E9qVXkHnlNWRcfwu+jFB0FxnRxZq40ZGCBsKm1hijGpKbGb9k0FlJ&#10;6mU6mgvwhZwjcD6E6+oZBMIuoTha3AojVoKM3I1AWWw4KmnRK+lMKpMSUE3nUp+ajKaMdLRmZqI5&#10;LRUNSTyWkICGxCTUxcajNDwUAcamwugbqMlIImz4/Rjy4IqIQPxbbyHytdcQ9srLuPqbXyLv2nkC&#10;JwLzphRsuXXY8+bilt+Im6zJd62Z2LZkEjhZmMtKRuPVC9C/9TJSPniVUY4O58oZQudD5CdGotNp&#10;wJDfhukiJ+YKrJjiucatsvCWAcN0NiN6PUZNhI2ZIsRG7QQQATfBgjrJ15vymbBA0Mzne9To6rkA&#10;/4c8NuXK5blyMC9LeRSZsFVOV1Pnwu16H27X+HCnzq/AI8ARZ7PO31IiVGvaFQzbYrFekYel4hzV&#10;YDwtjcYacDzJGJJrVhE0CjgCG1cEup0ybyoO3ZYE9MiAP30ShnKSWPEkYyaXkUyfiWWrLOZuwnZA&#10;Fnc3Y5+f+06BA0eE43JWLGZTw7FO4GwXW3BPJnDOtRM4wYWpTl7e5eQkTLmtCveJYwIGzdFogNGA&#10;I9Iczx9zPhqUTj4meCz4XuS1Dgkbkexrx569D0qAQ2hosNAAI9LgIvt/DDjyXJH2uKfAmRq2Y3aM&#10;tcuUB0szXsImny9cips7Nbi/14wHe614cmcQ339MyAhonszgd18tHPcsSfsLnQzdzN98v6j0+29m&#10;6XTm8NffL+GHb0TLjFiL+EbaZQiXzz6ewKePxvH4wSge8Lx3jnpxc78L9/a66GracHO9UV0xYmO2&#10;FPNjAQJHrt5gR1+rA73NzuB8KrqcJjqaFkJHgCPOp6fZQSDZGa30KKF9tuVcVQ6nIkAA1OvR1EJn&#10;VG9Aa0UuOmm723R0CNfPoOLM26g5/z5qpeaPD2MUiEFfbiRaMkMIiLOwhLwLT+IVlBNEDc501NtT&#10;0OJKQxWhVJoTAX9GCIrpYIYr+f6KDGh2pqKN9zewtqw3RqMuNwLlGVdRxgJRlRqK6uRwQiQCDZmx&#10;tO+pqleq0yC9U9noNuWgn1Fl1M0CHPBgtsCvNJPvw5jbgX6zAT16Hbp02ejMyVLqyuZWpgToklGX&#10;Foc2FpA+hwVV6akwXrqIhDffRNRrr+Dar3+By7/4GYxXz6ErPQpzjHmrVtbKjkwcefUsPLnYt2dj&#10;15ZN6OiwmpeF/tgIuM68hYz3XqHDeh3J77+K6Dd/g9wrH6IqNwWtZj7GQUB4ZHEsWd/HgDG+x4Hc&#10;HPTk8n0YstFvoiw5GLLrGWvyMMbHjvkMmCB0pr10SC4Txu25mOR5pmVUNN3EaqEZ22UETSWjUxUL&#10;di2BQ2dzu9ZP+XCvIR936v3Yl3YcupxZTxq/hxC6ojTsskJaKc0NAofHp9SKf7IeTiK/W7oZOysW&#10;N12Oh9Bxy5ibCCoW3XSvPaZ4xsREwjJVzYqfo2b5fS7wM6w66Pz4/jbEFRKQ9+nQ7gYs2MilC0qL&#10;xJo5FVvFJtwfrKXD6WSFSecg0YaSwn20FSz0p0EjkmPymJOwOAkZDSZao7LonwoceR3t+lbyWkHA&#10;/fj9yH3yGHE6GkCkoVgmYWow0eByEjgaUH5KGoBUo/FgjxHjQzY6HA9W5gJYI3C2VooUcB7ut+DB&#10;bisdRw++vDeKLxihPn9I9/LZOH771Sx+//UcXY2MEl7gvgzgCzoe0Q9fzhM66/jdNytP9e3nhA6h&#10;9Rld0uN7I7h31IeD7XbauSbGpyrI9AiZfT7ZaydoHJjod2C8V9ZCZmFrcxIqMv7GjpY6K1oYjVoI&#10;GxkM2FZvZVyyo7uRDqjKSFeTDp8pgg4nBIXM69WV2agjdGqrclDHDN7gSEKD5PSwC6i7dEYBp+iD&#10;t1DG2rs98RotdRgLcwRK4y/CHvIeXLEXFXDa/Dr0l5ox0+DFVI0TU3UetHgyUSbdzLT9vYxUHdJg&#10;7E5Ho4mRKy9KzUiuSL+GGp5Txo70ObMxxAI+Sos+Jl2+XjMG+SceYeGbYK05VeTGZKEbK+XF2Kqq&#10;wGpZCRYL8zHmoMtjQRbY9BgYm+hiBqwmDHA7ZGeh9ZkZcaQgOzDstqEgKgKJr76C0F/8HOEv/go3&#10;fvUzhL30czjDLhKqcVikw1mjy9txZeMm48tNuop9Wxb2bDkKOOssZBOp8agkoKxn3kT2Oy8jjUqm&#10;27HFXCFsE1CjS0J7XiqGGc9mzCycBMuI9Fypnql09BoyCcls9PK+HqpPZn47spUGqVG+1gQ1KSsd&#10;OnVYIog2Ci10L4RMlRM3qQM6mb0SuXqpE3dr83G72ou7dQHcJXCOalzYrbCinxWEtOGsHbudtVIC&#10;MJAV7KFSC3ClqoviCXD6pc3GE4dBXxz6vTF0OVF0ONKuk4hBe7Ja+H3Kmo0lhzSeM9rps9TSHLJE&#10;hyxItkVndzPfgY/L/XhId7eZJ8uOhmPRnIxNvs/7w3W4tyTjcGTsCwvoPxE40tYjQHkGimfwOQmV&#10;k7dPSjv+x4CjRaz/nsA5eVxzO8rh9HXxzzrsxPJcATNnOY4Imtt7/NIOm/Dkfg8+vd2NT+/048v7&#10;Y/jy0TC+fDyIrz8bURFK3Mxff7+A3xEuAhtxPn/z3Rr+4Xdb+Nd/tYO//e0mfs/49Dvq99+uEjhz&#10;+JwO5zM6nEd0N7Im8f5mC998AzbmKwmcArWuzliXBWM9Foz32THcZSNw7Ohvd6CrkbGJcGkhZGS0&#10;cRMdTiNjlNyWiZ3dTQQS3U99qY4uJxEeYzj89miUlaSjuiobVTJAsCAddfZE1DEi1YZfROOVc6i/&#10;dBbFBE7x+XfRyNjTnnKVFv0G48452Agcd/wlBZzOAtbOrG3nmum8quyYqfegpzAX5XQ73QG6EwKn&#10;2ZqIZnM8mllbyiDAJkM0GnURaOftYZ8Oo35Gi3wT4SLiZwyYMebnfr4Ns6w1Fyv8mCv1Y6kkH0t0&#10;NjN0NpNOG2MJI1sO3VCO9BDlot9qQJ8lT21lhvm4l44hwIhD4AzaCN2EGOSd+QCJr72E+Fd+jZiX&#10;f44UAqMo9jrGjclYs2dgx52NW4wuDwpNuO3V4cCWSeBkYpMAWctLx2QaIRt+FYXn3oOezkb/4evI&#10;uyLTE8JRY0pDE9VNjRA6k4whkznJGDHQ9RA0g3Ruo3Qu407GKIlSbn5uRpAxRqYRBx2PNUNdJmaB&#10;t1cYs9boeHbkQnhlDuwWmXFYYsFhqQX7xUbuGwkaF+7UBHBU6SaE6HwqXbhZTVfuy0ZHxg3MEvIr&#10;/C3m/ZlYLdZzX4dZ7k8SNuOeFAKHUZn/BXE4fardJlo5nB6qU44TOCN0pqMOwtNJN+OzYcNtxxK/&#10;4yVDDlZNhLAlF1v2PNwM2PFJmR8fF7uwxc8/mxWNBUsyX9eIeyP1uLfSjSNZq2ZTCmkvC7W02UjB&#10;DkYWuS2LbanFuWQ5ieNj0q4jgNAcjAaPk3CRfYlbIu3YSf0x4GwvdxMowUXB5DXltdV6ybI9IQGS&#10;NlhPBvZpV2R4HnBEsi/3a7efPob72oA/gY3c90JzQxa6242YHPFgdakEt/bq8fB2Kx7casVXj4fw&#10;9eNhfPXxKL77ROZAUZ9zn/rhywkFnL/9QQbuyRgbcTkyzmYVf/3NmmoI/uLxJOEyiicfj+Hzx+P4&#10;+N4Q7hx24+ZeBz9IE9aXarBK0IhmRwJ0N8GVAyd7rQSOGaPUUKcJg502AsemgNMqcarGhLqqPNQx&#10;PtVzK9MdOpscSs3VJtQWZ9PZxMNtCIPXyuhTmIpqmf5Qlo2aokzUO5PRLHOaYq6h6fpFNF29gMqP&#10;3kclwdMafRmdiVfRknQVJVHn4KPKsiLQxAIq7TTDtPhTBM0kHc5KayHBY0MNnUwn//AT5RYMsAB0&#10;sqbsciSjn3/gfkasPhlDIktj5udh3J/LfZ3SRMCASQEOa/ZhFspRDx0Kb0/5rWrg27iFMKFbGCZg&#10;RvjHl27ofv7x+8256GZc6aDl7zbrMGDLZUHR0QXl0lVkoD07Dc0ZKaiIi4L90kdIf5PO5NVfIO+j&#10;Nxi7IjFrS8M2YXMY0OMBC/ZjFux7gVzc8eTglisHO4xa60YWpMxEDCdEoPHaR3C/+wrcl96FK/wc&#10;8lPDUM/HdNKlCDxm6QiWGQvndCkYyk7CELfjxgxMEzhzBM48YbPgMWLRbSJgjCp6zRE083R7K3R7&#10;mwETZcBWvhH7hM4eAagaaGX8S2EebtFV3q5w4qjcjcNyDw7L3ISPH591VmBFBgBak7BezNeQxc4K&#10;dIxWGcrpzNPlSKSSi+GNSi8VHY50gYu67OF8/3Sdzgi0WcLRY4/lb5LKxxGEsgYQ4X1Q7McWobNq&#10;IsAEOgZCh9F3h7FXrpf+sMCOTXMa5nWxWLClMsqZcGesAfdkLRyZx7QlhTF4eRd19QXuP73cyxYh&#10;I4uby0JXSj3K5QggTgNHi1Enj2v3ndbzgUMQ0L1sr3SpS87I68tryntRl6BRKxPKVSGoTd5H+Ako&#10;NhmBFGgobZSxNrpY9hVkjvdP3hZpz5FzaM8VcL1QU5GClsYcjA65eWcFbh004sGdNnx6vxtPHvbj&#10;2yfj+OaTMXz36SS+/1zG2Awfw2aamlGRStpx/uqb4KA+6W368mMZhzOJJw9G8Nn9Idw/4odcb1AD&#10;BjcWKrEyU4o5upnJQRZcamrIi2m1DGlw2dLZQVmmlAV7iPDhVi4P3NtqYaSyK4fTVGNGg4ClyoDa&#10;CoKHMaqphq6Hqq8woKIwC/n2eLgMEXAQOoW+RJQXp6OyhPHHn4JSQxSacmPRlsQ/W9gNdITcQMPl&#10;i6i7eh6ddAAddDRtyddQm3QNxXGXUJktI4uz0c1CMFhhw1g131+9G/ONrGGb3KjLi0S7PQHTFRaM&#10;FtB9uNIxSACNeVkg3bLMQRI69TGMFizArEEnZX0cFq5pFrIJj17NFB91EUKExgijxYQnT11SZYyA&#10;Gc7LxhgBM24jlFjDDphyGKkIGqqPNr9PVsizZKlJmq3p0WhKiUILnUl7RjIakmPhOE+X8+s/Q/qr&#10;f4FA2Bl1nagFexpWWCNvs3DdL8rDx3QQD/J1uM33euTMwC5hsmFIxao+FcsCEJkZfvVD5F95B+7r&#10;HyA//hpa6VDG8s2MLHqeT4dtWQrDJO0dmVjie1qy5rDWz8ESYbiuljc1YsXGgmvlbbqELY8Jy/ys&#10;K24dtuj6tmXJDH4f+6oLmg6H2zslVjyks7lXZsPNEhvuVufjfm0RHZAdc3Ri24xfG3zcCp3jip+v&#10;RZe54M/GHGOtRKqF/GxMy6A/ul3N4XRbI9Bti0CnNQwd9lB0OMLRztvt5gh1VQdZJXDaI8u/Mj4F&#10;3NiWK01YTFjR67DKOLumz8Q6dZPwFIezw/cxn5eAeUca1qv5HieacO8YIjuyRAWhohXwYKE+vswL&#10;t6elosyPQBEEiwYbDSp/zOE8X3LOk3B7pmevHQSQEt2PBpqT0sBxel8Dzp+iFypKU9BYSxvcI6vn&#10;FWJ/uw73b7fRmfQyPg0RMhPK2Xz/RLq95/DX3zFGUbL/u69nCJ9pPmaWkWqOsJlWS088vjOET6hH&#10;t3pxd69dTXvYWa7BFoEjkztlHpbMv5obDQSdzYifgAkuvC4X0pNLzcyPUuNezA576HAs6GzIY1wy&#10;oIURShbRqpW2mvJcVDA+VZfT6RBA9ZVG1JTpUZ6fgYAjnrAJh00fCg9rNr87DvmeeARsMcjPCUOj&#10;Ph5d6fHoiJK1aUPRfPUqai+dRxddTw8dTk8aH5N0HaXxVwgUxil/HvroBMThjFVL+w3BWOfAUr1d&#10;zUauyrqKMdp4WXFuMqAjVGRdXb0aZj/hInhYA/bmxREYCWp5iglX1rGyMcNafo4FbkZ6cFjzSyGe&#10;YEEdp3sZo6MZJlxkKc+unBR0ZiejOzcVg9Ij5CSE7HpGrHTGihiKMSEnUa0v3JGRgIb4SDjPvoOM&#10;V/4C9rOvojbhKgYMcSzoaVizJWHbmYLbLJj3WTDv0RXc82bhiO9tx5SCDQJMoLOmS8BkUij6Yq+i&#10;MfISikPOoiDsHBr5WkNWvn9qkc5qn45gj7Fuh59h12fGrvTq0NlsEyx7Xiv2PXQuHh53m7Hj5H1y&#10;XSsCZ41Ob4MFXLTlo6Nh1Dyky9kPMEYV2/CQEepRhRv36G726ChmzZkYyozFAD/vPCPZBuPpqp8g&#10;E+jw+17m9z6vBvxlKIczG8gkwFMI+nj0WiPRaQ5FpyUMnTb+7oRNjztSNRx3WiIZqxLoMAmsfIO6&#10;SN9mgVvFqpU8PRYzM7CclYE1xtp1XQYO+L3f9RN45nRCNgkzjhSsEji3Jxpwm65hhwVYLoQXXKf4&#10;OL6ouHIcqY5jzTM9g82fAhzNyfzpkhgn7+f06wqInr2/XXWNc74eQXJaEou0KHVyX0WqP1Ev+L3R&#10;KM6PYwFOQ2+XCfMz+bSCNbhz1Mxo1YFP7vXS7cgaNsP4+lO6nc+kW3wUX3w8gs8fyTicYTV3SkYb&#10;P7rVo6Y4yL4ce3DYiZtbTcEBg6u1amKnTI9YGM/H0qRM+CwkeAqC4KHDkssEzw+7sDDqxuI4Nenl&#10;fV51ieDOxjw0VWapZSXqKvNQQ8CUl+Wi9Ph6U1Xcr5BL+hZlo8Sfpi4RYyVszLrrsOWFwGYMVbLz&#10;mC8rBE2GJBbOFHTE0GJH0F6HhqPxyiV0Rl3BAEEzmBmppjlUJEhtzu+GNr+/zKoczpCMbKWbmayy&#10;YLbKhB7a9cK4DzHgTsZUoSw3acFSsRkrjCurxbTk1Bpr65UCAxYFRHQ5Y+ZkxqV4pXGZlczCM2nL&#10;UtffHmFB78tNxkBeOkbMdC90Gh2ZCejMIkz0cvlcPo6FXNbNGbJko18eTzAMG1J4HokYdEI5qaiL&#10;vgHvubfhOvMqSkM+YEy8xteLwjLj3oY9CTuuZNzyZ7DgCGzSqQzcpjs74OfdNqawJk/CYnYsplJC&#10;MZYciv7EUDRFXEJ16HlUhV9Cd1qMuvDdkvTe+ExYk9UFCRBZ4GuXwNhlVDoqsFF2HMjVIkR+Bw59&#10;3FLbfiO2ZSRvEYGkLgZoI2zsfD4hRe2zQO+y4K/y88o4qb4kQiE1CvOErSyLulVgYRQzY53OaJWw&#10;WScoVhkNF+hS5vh55vx0H+Jy+Pmk0biXUOlmfOpipNKA081I1WEJRbspFL2MVRME1Bx/pwW+/lrA&#10;SXcmwMnDYjo/Z2oaltNSsJKZgkNWCLcYDVcJ5zljEqYchHO9E7enGnFztSs4cVKuQXWqkfhkQ+1p&#10;/RRwTh47efwZTP7Lktc8reBrBt/XSf3U+jn/TYAjq+Q5rCEoKohDa1MO5qbzcbDbwFjVgU8f9eHJ&#10;x4P4SiIVHc7Xn0zg03tDBEo/Hh7JglqduEMHc7BRzyxYrbS3Xst8Wq90sF5HZ1NF0FRiY76McMnH&#10;DB3L7IgX82N+giegtur28dU71VIYY0HgzI97eL+XscqFvjazAk55YSpKCzNQWqxDSVEOigsJGG7L&#10;ebuYf6xCZvYAC5LTGA1TdgjyMq/ClHkFxpwrMORchSXnBtwZ19HMP8qgIQOd0ZHoiYhgbKCLCQtB&#10;TxRdACEzmBGBluQQ1FDdjiwMl9oxVCGyYbDMzK0F4xVGTBF0o4F0VKdd5J85FjOyiHoZ40Ixa95i&#10;KzZKHNgsdWG73IV9RoPtYhYgvw6LjGjzjgxMW1MxwcIt16QSTVsyMGXOwLCJsOHtKQ9dj1saXumW&#10;6BhmPEbMcDvBGDMitb0hDaN87AStvQBrxk5HZcpCb0YcSi5/APeHr6Ls2nuojTyLtsRLGMuLwqIl&#10;Duu2BBx40nAvPwsPC7LwgN/dHVcKoZOJO55s7BGCyzlxmMuIxGTyDYwRwqOJNzAQfQ19MiE0hLEz&#10;km4wOVKtcyxXoFiky1hlrFmXS+KI8hmdCOo9xiFZzlTWUd4PONR1sW6VegkaBw5Kg20ze9yXMS7b&#10;dEcSt2bzCNbkKAwmRmAkJQYzdHXbPitulXixw/Os83Gy3SakNumKNgibDUZedcE8xqs5wnOG0Jml&#10;y5FxOMMETp8tSvVS9djpdBip2vm/VzJdp0IUcCb5fcwVmTBHWC7Rma05WVHkGbCUlonFxDQsJCRi&#10;jcC5xVh4xNglwJk1JarJojvtAdybb1XA2d9mYd5l7FGNxf9/4Gh6wWK8Dpc9HAWBGNTQ5QwNsDZe&#10;LsO92+345GEvPnnQx2g1gm+fTOCbT6cInWk181vWtXl0q+8YOq042m5UkLm508CtLCdagZUZWZir&#10;mE5GXIwP03QxU3Qxcglg2Wr70v09wygl7mZR3I0AZ4LwmfTREeUTSD4FnLqydLUGTpE/GX5vKvL9&#10;6Uo+WmaPXGXTHg+vutpmHMz6cOSmX0F28gUY0i7BkHEZeoLHlHUNjtSraGWBGmct1RFFOx0aipH4&#10;BHSFh6GfhWkw8ToG0sPRkR6BpswoDNDuj1W4MFLpxFBlEDjDlVYCx4CpEkKiOEtdKL/LFIUJqVkZ&#10;q1YInI1SAqZMYOPGrmrwlAJmxS7v22YtusnCsc6otsGafiuf9py1qiwJKpr3GRnLggPkZFDcQr4V&#10;86zx51nQFhhXpI1hgu5mStpK6HQWZSwMoTTvzMWwLgk1YRfgP/M6Ah+9jiq6m6aYj9CWcAGjulDM&#10;G6Kw6UjEXYLm45JcPCpkrPKl4a47ldEqE3e92diny1nWxWEmKxLjadcxmXIDM4xW47EhmIwjhBJj&#10;MBRHdxB1HQ3Rl9FIKLXn0DHkRWKQQBsnvGb9WVgpMmCNbm+VUFjN55bvf4Xvf5ngXCZIFxw6TBOY&#10;Q5lxdC/RGKBrGkyNwXB6HCboQJfNuTjId+F2aQC3ynx0QPwei3i7wo/dQge/R6tqy5HrkG8VmYNt&#10;Ovl0OfwcMiF3ir+HAEcu9avG4TiigsChw+mwhQZluYEOcwjv4/smcGYJyVn+FvOMf/OmPEzT3UzH&#10;J2E+LhkrKanYy8vBXcbCPX7/y3TKi4zLc/ys+z2FuLfQjv2ldsg1qXa3WdhPFWzZ1wr7af0UcE7D&#10;479Oz3u9YFe4SHtv6vgJyJzUfxPgZKZegp6F0G4OQ1F+PDpa8uhyCnD7qAWP7vfiY8Yp6WH69vMZ&#10;gmcKnz+cwJcfT6r1bCRmfXJX1riRJUTbcJvO6Gi7lvGpHFsLxVibKaIInAk6GTqXJTqcRbqaOXE0&#10;BJBslXjf1KADU4Td7JBDtd8sMU6tzASwPidXfiBwWg2oLUpBuT8OpYFklNBVFBE2AcLGZY+D1RgB&#10;Gwu8ky7DYYpmlAqDPu0qdEkXkZdCpV1GHgFkSLoMc+xFtNBJrJT50ZOWiNaocIxlpBM0jDiJ4Rgg&#10;cPrTItDHGr6H7mPIl4dR1tJDhMVAqYkyYqDcSNejxyRj3ExprlInX3eCNn6hUI+lIjoZRqrNMtbG&#10;dDorEjGO2yeOGK+Oio+vJ34cJfYYDba8hI9L2jOMLDiMYowNi4TMEoGzGLCw1iaAWEBnXbT4XjOW&#10;qVXW+it8/JwtB4uEzSijWD1jT8FHb6D0wjuouf4h6sM+QnvMRXTGXUB/0hXM5UZh15WKh0V6fFKS&#10;h48Lc/CIBeaBh7HKnY6bjHy7Mk5HF4+5rChMpodiKi0Uc6mRmKWjmaXzmE1l1EqLxXhGLIYyotBH&#10;MHVnhaE15TI60+kY0q+hJeUKOtLoEBlPe+Ux0sbESNQtI5XjQtGdEIbepAj0i0siaCayk7BgyMS6&#10;w8AI5sSdYj/uFvtwq9CLo0IPvzcf9vKd6rLHu/l25ZIOi13Yk6tOFAbBs5FPkMmUCAJHxuBM0sVJ&#10;pBpj3O23xaDbGqkiVYc0GqtYJQ3GoWg18P1YYzBChzdJpzbulPFBORiXi/wlxNDZRWA6KQEbukwc&#10;2fQ4kiti5KViiTF2lTFyIV+Pw94y3F3oxO5iB7bWe7EhDbFP20hOAEfG3CgRLBqQ1OMIG8JBpCCx&#10;EVRweoLsEz5U8DFyTJ4f3D85RUJ73kmpBmnR8eO06QwytUFNbyBAFIDkffIcGmROvqcdaUuS5/LY&#10;j/a5PS0NSKf1QhzzeKKsWs/C6bJGoLZSroTgxDKBsbPJeLTXhnu3BgiecXxG2EhX9xePZC3iUbqc&#10;QXx6tw+Pb3XhwQGt5GY1dpdLsTVfqLQ+I0tcyOLrwbh0Wk9XEyRQJFrNjfswO8YYxTi1NOWjOyJw&#10;6HBkAbCRdjMaipNR5opEiSsWxa5E+O0xhEskbISN3cyt7BM6NtayFl0kjJmhMKRcQ078ReQyThi5&#10;nxt7Aeboi6gzpmK5pghd+nTUxoSxoDI2ZaViICUSA8lhjFTRjCqMOwTAmNeAEQJjkBFhqISgqTCh&#10;v1yPAcJmhJFuupxRhwDqtSdhlFZ+riiPzoQRKcCIQTe0WiL2PIeQseF2kQ1HrOkPadkPCZmjAgKI&#10;2pMrKbhzsePRq+tCyWVa5IqZEiPWCRZxBUt0O7KU5RKft8QaeIXbZR5fpNuZzktnAQ5H+cX3UHzu&#10;TTSFXURbxGU0hxA2ERfRFXUJ/XHXMJoSxoiQhH1nFu4G9HhIN/BpYS4+oyt7SODctqXgwJSE7TxG&#10;h+xYLBAUU/w+xpNCMJMeiUVCeJ6aTieIeN90djTm9fFYNCVj2ZLCqJaGTVcWlswpmNTFYFqfiDk6&#10;mHljBh8nXcjpdE5ZWKVL2KR72bbLGsqMSn4nbgcYtQiaQ68NdwmYBwIcwuZOvpvQ8RDWPhwUePjd&#10;2HFI8NwvD+BuqR83CZ39YolXVgLYSBgTym7p3k5XwJFri4/JzH46mF66HFmOoo2QabMIcCK5H4lm&#10;/me6zXF0QjKpV8YRJaGXn21IlhNNJRQTQzGjS+T71WHXnoMNfqZlAmeN++v8LRYJu1sDdbg7341D&#10;FuDN9T6srnVja01W22OBJlAUfKTBmKB5ei2qYwWPyzFChTo5cE4KqtyWAXhqEB73g8eC55Lzbq/K&#10;pVp61TF1varTEuicOqe2f1pBgAUloNOc1kkHdlLa8+ScAhrRyaUpTt7/QvSNc4gNO4v0xIuMIddR&#10;TJfT2UYbOeFntKokdBpx57APD++O4dG9ETy+N6QW1pLGYemBur0tjcI1BE0F9pZKsbNYomCzOSfr&#10;6MiCXnJNK5mRLg3CMiv9x8CR+wU4K9OFWCagFgmY5Wk/9/10OH6sz+ZjldAa67CgqSQFZc5IFNuj&#10;kM/aymuRFf7CYc4NgUF3HSZ9GCx54bDkhsOYTdgwCuhZo2clXKTTuQxjKh+TfBWOpOuoZKEbpSXv&#10;NmaiJSmGwMnGaFaaqmlHMiIxwj/ahJF/VhnfQucwRBgMEzgjdDgCnMGKPAyX6TFarCN0CJ78bAyz&#10;Vu2zJ6IlOwxt2XRN0pBYQptfRhfC5+7Q8u/JOJMiKw7omI7KHDiUgW78s27T/chYlE1/UNKWsU3Q&#10;bHtZa3N/nXARwKwX2bFV6sQ2JYVrLDcJHfEhqLt2DmXn3kXt1bPojruBTmlnCSd0ws9T59ARcZ41&#10;9Q0CIgYb5lRsM1IeOjPxgLX5ZwV6fJavwyMC5649FUeExS6jwnoOQULwTqeEq9G0spbvIl3PTBaP&#10;MWpOUQKcWV0s5ggd6R5eJXi27BnYJtBkbeQDRp7bpR7cLvGqa5jfLfDifr4PDwv8uM/924xLN712&#10;HHn4fciWOvRYFWTuETZ3C9zHwOFjy/Jxr5yxhds7xbyPEJLtrWI3DooZrwicDcJ8hVF1TsY90cVN&#10;SKzyZag1cUZltT9WUh2mcLRLT5WdkVC6xFlRtRsEOIyJrDQGLYnolekqeQQrP8+0kSKAV21ZOKDL&#10;3OZ2MTcRK4TOFuPwOuPwSjkd2WgT7i724ohOQnqoNjYIGlXYg9KgI7O3t1Z6FCDktsDncJuFWkYj&#10;Pwc4Irn94/vknHRMx8CRc8r25Ouc1E8BRzvnSSlHQ5A8i2NB6JwGjSbtfJr+KHDCr3yAiGvvISHy&#10;Q2Qkf8Rocg3lxYnoajNifMSHhRnGo7VmHO5042ivEzf3WhmdWnFrp4XxqQlHGw2MUOJsKrC7VKZm&#10;mK8RGiuTfgKH4JiQJUrFyQhgBDQCHyfmhp3B3igek/vVesnjfiwQdOJulqfpcAie9RlZ8jSA8U4C&#10;hw6nmDY4YAxVo4hdcgG7vFAYc65Dl8nIlHMDRl0oTJQx6xg4KVeRm3ENeVmyMFcozBkhcDIilOji&#10;0OXSEziyxEIMhjNpvVnzjqfHY4y193hWAqYMBI6ZzseSqda0GeEfebSIsGEUGSzNw5g0GlcyYvHP&#10;3GyIwgD/3OMB/tH92WqxqA6ZIpERikH+caccaVgV6JSzUNV6cbPOp/a3GLtkK3OHthjZNopNWCtk&#10;/CJYVFwocGCDcWqVtegyXZC01UzJ+8mMQ1vMNVRefh+l595mLLyKIYFlOmMgAdQeeRld0VfRE3sd&#10;PTFXlIYSQ+hKIrGUSzCwAB3Y0vG4wIgn/Eyf0uk8cmfiniMDR9ZU7DFSbdKdyOTEOZl7lRmNZT5v&#10;hc+bJbTm+f0tCGSoBYJmkY5giVpl4Vy3pNLppGPDkYktvt8DxsNbxR5Cw03AEBIBgsfnJmQIXFki&#10;w+vATV9wTR5Nd/i4e4U+tVWi27lXWYT7FUV0NQHcVuciiApcdIgORi0Ltggb1U2uurWzfwSc6XxG&#10;JcbwAWccAROmgKPcjeqhYsQyRaCLTqeP0Ok1RqMvN0Itt7rioZthZFpzZGHTkcMomqs+4zxhvCmD&#10;JFmJzDMKr9f68XC6A/eW+3CLBVuAs7VFB7L9LDoJJAQMApqTwBFoHGyJThT6E3DQYPFjyfHgcxVk&#10;JK5JPDu+/YcKPu9k4f8p7RIiJ2Gj6XmwET3vHJrTkf2Tr/nCuXdfwvn3X8L1C68iKuRNOp0P4LDe&#10;QE1FGqFjxuggQTBdhdWFJmws1/NJdDNK0itVhZ2lSmwuyNUairE5I5ebKSQgCggcuptxQkYagKkF&#10;GVczKqBxYHbIrrZyTB6zPEEQidOhk5FG4rXZAmxKLJPtjFxRogBTPTa00uEUW0PgpRNz6kNgy72h&#10;ur0N2degz75Kl0Oo5NLl6OlydBEwZ4bBlB6C3KwbMOh5Wx8JpyEGfkMcygyJaKMdHrDnoj01nrY5&#10;CXO5OZjOSsJUVjxr7RTMEzazVuZ5C92LjDlhgR9hDOn2ZKCfrkbacIaLcjBEyHRY4wmcNMwU6rFQ&#10;xD88XcOUMwPDRp47Jwo9GXQ9fC8CoV49HZU1mZY/A7O+HMz5g5ePmXRlYMKZhgnCadqagRljOsbp&#10;YPpljA1jTSsdSl3EBVRe+xDVVz+ki7mGicwEzMsoXz52OjcZoxlx6E8KJ2iuoT8hBMN83nASocfn&#10;DiXewFhKKJYJkh1zOu54cvFxvhEf8/UfubPwsScb9+hOblnSGavSsa1nRGKMWCR05rNisMLnrdL5&#10;LOTGq8mK69Y0NR/rKVyoHXsmdlk4ZY7WDqPNLh3Afr6N0CFIGIOOGJuOvNy67dinZP9OgY9Oxkfo&#10;uAggiVYCGzqgosDT7f2yAgWcu9zeous58jsUcGRe0z7j5zbd3gaj7waj6hqdogw/mGG8lQXWZvj7&#10;TMt4HH8anWoCuuiMO6Qdh+5GgNNmIqCNIeikehnPhywxmKRTXWfM3CsOLkux683l5yN8bJlYInSX&#10;Gbd3+N2tywBOnx677SV4uNCNO8u9uMmCvyVgkW7xE9HpxwAIupHgpXSfuZDnAeenARR0R3JtcjmX&#10;7J+Oas9e+yeAI/unJHA53Vj9PNCIBE4aWDTJ+X8SOBc+eBUXPngFl8+9gmsXX0Zk6GvISD2jrlpZ&#10;UZqG5gYjeru8GOwrwMRwPhYk8hACa/PF2FgoIWzkeuHlBE7p8cJdsjpgCTZmi49h4lXS4KPAM+JU&#10;+3J8dYrRbZqgmaIrYqRany9iJBMxls0HsMP9XbqmhUE32svTUGoPJXCuwUbImLKuQC/OJusq3Q1v&#10;60MZqSJgoz226aNgy4mEldHGnBcFqy0OFtZeHlsiArTM+YwBNQZZH9eAzlT+CWOjMZ6SgrHUWEIn&#10;HnO6VCyZc7Bo0dNW6zBll0F8MtEyW123qMPD+EXgDDJK9fNP3cvadIAAkUF/c/nHa7m4uc/Ct+DI&#10;xhIjmVwfatImV85MUO0DXRnhVAR6sqLQRhA0JVxFY/wVNCdeQ2v8VbTGXkFb/DW0J1xHR1IIulLD&#10;MM4CP2NM4XvL4J9fLl2iY4zJxJSay5SECb734ZQIDCSFYYQxaIxxSPW6xV3BSNINzBIcG8ZUHLLw&#10;3GXN/IDQeUQwfMpo9didjfsExm1rJo7oonbyUrCVl4wVnazhG6uAsyavzQK3xcdJbNoWsDA67bHQ&#10;Hfjy6FpyccjPfcDbRyyMR4yPh4V0a4WMTkXBtpgjguWAsDkQh0NnczPA43Qxmu7Q2dwvyVe6VxzA&#10;g9ICPJAoRclWNSQziknUuk2HowFnkxKXs1kobVz87mUQn6ggR12GecybgmFvImThLXE4LeYQtEn3&#10;uPk62vKuoF1/Bb2mUEy5ErDGiuSwitGu2oG7FQ7cknlefjpUft51xtEtGajIGDwrC4QVm3E4WIsH&#10;yz04ErFwiYNRcWqLINnqO97ShSjXox0naGQqwfH+3iYLtsCF0qYHKABo7TbHt9X9fKxc/kXOJZLz&#10;yCVitHNqC6hr+/L8k+eQUb+y1Y6flDRMa+02fww2IgGOjDo+OfJY9LxjaqTxmbdfwkfvvozzH7yE&#10;i2d+g6sXXkRMxFssvNcR8CaoOUttTTZ0trnQ3+PE2IADMxKPCAhpc1mVnii6m3VuT17LSl16hiAR&#10;oKxMCnQIn2M3I7dFq4xOa7x/Y5auho9dY3xan6OrobPZImxEewuF2JkrwvKwB0MNuaj2RMObexUW&#10;QsaQcYlx6hpjVRhstMQWA52NIQJ2YxScxli4DbFw5sXAbomD3ZGo5HWlIN+ZihJbCupYk/c78wiA&#10;bHTFSTdvHMZTGX8yCZwc2mkjrbTNSKdjwFieXCdKh2EWpk46EJkR3l+owwCB0+WU9YtTMeyRhZ6y&#10;MeXNwbwvF8tePZZcOgWcRTtr/QILDktYwMpYSIpsan2V7YAZuwVWdb3vVT52xZmLdXeeWvRJtCmD&#10;4/i83WI6ghLpBrZgkzFli3Fwh+5s05SFxZxkTOckYjI7AUOEzQg1mRFNp8aaOiOKDuc6Hc5VjCWH&#10;YJa3V/VJ2LEwOtmzFXA+42s8YWH6lPsPnTm4I8Chw9nTp2FbRhvrk1VjsUBH4tiKTP5UDiedMYOO&#10;hsDZ5Wc95Dnus8DfKzATGmbGHgujVHAw31Ex4VBKFyONv4TMLULmdr6PwPDT4RyrkE6mmHApKcSj&#10;smIltV9ajIdlEqXyCRvGKYLmSAYPenhury14WeICm/oet/naMi5nieAXh7NQwC0dzogzCSPuJOVw&#10;+l2M07ZgnGq10HVarjFSXUWX8SoGCKAZbxI2i3Nws8qGWwKbUm7lt+NvdEBIbxE6Mip6nc5njL/5&#10;eishONeO20vdOFzpxQGjk+rtoet4WuCP9RQuCkLHt7eD2pXYJQWegNGg86MCeywFBsJsW3rBTpxz&#10;f4ePVVdpENjxuJyTW3UlB4lzx+d5ej6e+7TkuLiR5zmbnRWeb5Ww5L52n/RWqcW2juEiOg0aDWSy&#10;/8Lbr/wC773+K3z41q9w9t1f49LZFxFy+VXERb0LXcZl+PkDlRamo6osB011enS15GGk14ZZRqAl&#10;xqcVuYDebBHWRYw+a+JUZPwMtT4jwBHYuOlwJD65eNxDuPixKm00AhzuC3CkrUZAI43N2/MF2F0s&#10;wN5iIfaX6HDm+DoEznirEfX+GLiyL8GQdgG6lHMwEDzSU+W0RlMxcNPJeO0JCDhSUGAPSiDj9qTC&#10;50tHgDVdsT8L5d5MVLOm6qJDmHCaVBvOZHoaFnTBSYgLuel0DizQditWbBZM5OVgzMLH8k83wNqz&#10;y5eFPv6Ze3i+Dnsyuvl6w4TNOGPJpItRTLpKCZA5Ft4FWxY2CIgDv4WFysmam5GhxM3a2x3c5/Zu&#10;EWts3nenyKnuu1XM2CHtONS+dPlK+4Q0KEvXOaG0yTi4Zc3Bel4a4048pgmb2dxEQiYOc3QiC4TK&#10;rC5ONepO0BkJbCa5FeDMZ8RijYDaJUweEV5fEX5f5puCwCGEbhszsJ+bgl26vA1dElZ5Xmm/UdCh&#10;xOGs0B2uMFZsSAOxuBx+3j3qiMC65dEzHuXhkNHmJt/7UQk/W4UfD6oKcafUj9tFXuVaBDK38wO4&#10;W5jPfcanogJCpgRPaqrwpLYKn1RVqNsPS0v4nTBKSfe4X9yRDXtOs9KB20KHRCDQRe3nE9zSiMvX&#10;XQrkMq5mKocz7c/EqCuZlUWiAo44HAUcwkWA02m9gS4Cp5vAGbJGYM6XhI1iHQ7LbbhJ2MgUi9vS&#10;DhUQWRVcN6Qy4WuM0T1t91firswQpw7oOqTNRi03oaLMj4GjSV2kTkkDEOF0DJzTLuckCE4W4D+4&#10;TAxfS2AjINqT+VrK8Qj0GG2On3taJ19DcyXS3X0SNJoEOCehI5L9k8CRrZr0KefQ3ucJvfDeq7/C&#10;B6//Bh++8WuceevXOP/ei7h8Vtp0XkZC1Iew6CMQcCWivCgLtRU5aK7NUbO3Z+Sa4lNy8Tu6Gzqc&#10;DbqQDQJDwLE2Q5BQG3OMSzN0MtN0NVNuJdmXY2szwe36rFc9TiLU9kIxdhcImMUigqYQB0rF2Ges&#10;Wh/1YardjNYiRqK86zAzSukJHVPOdbgJGq8znkqE35WEfHcKCj3pKGHEERXn56CQbqSoSIdCqoT7&#10;Zf5sVNrT0e7QYcRuwIguky6BbsFAMaJsOAzYZQ26Ybdg0SzjXJjVXWY1u7uP8aNLlqMozkOXJwOt&#10;VrkiJOOZJwsTzPpjjBuTdDQyNkbaYRYt2djzsmB4rbgXcOIha/lHLDyPi/1qe4uvc8drxx2fI7iV&#10;3hqfWHgjDuiC9gJGNV1AatWdAGtYxrMNnn+dsWqN0FjOTcY8XcgC486iIQXLjEyLjF6zOYyHGZGY&#10;ImhEc5lRChpLmXFYy07CNp93j5//SzqDL/Mt+JRQfEiI3TLQ3RC6O3R5a9mJWMqOU3FKQUcXj0VG&#10;QnE5q3Q5GnC26XJ2nDJCOR37tkzsMUruMkLu8zPsSRsOgSoD926V+BlPfKoR+DYdzR2BTVFQD8tL&#10;8El1BT6tqcSTumqlx1XlSg/KixWobhV4cdNPl8jv6BZ1k05HgHPAuLtJZ7hBV7jKOCcwWGSFEBz4&#10;Jw356Qo4w55E9Diij7vFQ9FulfE3NwibK+hkpBqyhGMxkIY9WZ+4nK9R6iRw+N6l/Ymvte828fvP&#10;wTI17WVcrmU0VNMZurG/1qMKusBGrYHDAqbG2Dxtt3mm57WzaI3GWluIFFjpBj/drqPu41Zrr5Hz&#10;SRuQWrtY3NVxm5BIGpLlcVo7yklp59fOK20uAo8dbk+C5qQEONvLBBuljh0/T96TgEq2cls7/2m9&#10;8NaLv8DbL4n+Em+//DO8//ovcPadX+HSmRcRce0tZCZfgjk3FC4W6uJAsroKQmejGaO9bkwP+zE3&#10;ysgkzkZcyqwARkDi5L4L24uMRQt0LoxGCircl61AR1MQOj5sibMhtLYJnl1xOHyOaF9iFUG2Me7D&#10;Yq8TAzUEhYtOxhAKczajVW4IPLZYBPhHKvCl8T1mojSfDoZ/tsr8XFTSjch+WWEuykryUFZuREW5&#10;iZ/DhCZa4jZXLnrM2RjMzcAUXcy8KQerjjzcLS9Qf/5tpxPTOtpyixEzbivG+cfudGehjQ6nt0iP&#10;DlcaWmRNY0Y0cTgTjFKTLGhzdDeLLMzz5kyssBDvEzgHTiPhYsUdv+MpeB6yEN1mLLgtBYf3HRJq&#10;Bw4jdhmXdh05rMV1jCx6NUZH2g1kRvUuXdY2z79J57RpzcKWjZEtLwXj6VGYyY4ncOh69HQ9x7CZ&#10;TAnlNgRzGSxM2TFY1yVjk3FpR5/C+JSNz7yMVF4DnngM+Jive8eYiQM9waHLwCbj2rLu2N0cR6o1&#10;OkOJVLIV4Eis2pT2HGkwpusRbRB+KnbRMW26ZW6VFQeFLkYruhQCR6Bzr7SIUakUD+hi7jM2Paoo&#10;43deqbafVlfhs5pqfFxZgY8ryvm4YtWeI43Id/M9uBtwKcn3dsjvdofvfY3ft0wIXeX3JG04C6xo&#10;pJdKGoxFKlLxf9Jti0KrKQQtphtoJ3S6LNfRZRDg0OGYIwmrLBzQ3ciQhVt0oNK7dsQYuO+kg7Lm&#10;YtWWjnlXJmbyddjqLmKU6sTeSgdr907W8oQO45TEqgMWvP8WwHkedILTD4JQOXk+2T8JHLn9U8D5&#10;KZ2GjCaJUeJoNODIvkBGA4wm7f2fPKbphTd/8wu89eIvCZyfK+i89+ovlNM59+6vcfXcy4gJfRfJ&#10;sWeQmXIedkMYiviD1ZfmoLfFiokBHxbGCo6BI2NmPBRhM2ennAROPiFToEAj2mZM2lwI8LGMW9Ta&#10;sbsRIG0RWEpzAWzzPk17c5Qcl3FBjFUTLUY05CfBYwwjcK7ArLsBj5XAYe4uCqSjtCAb5YU5qCzU&#10;o7pAj5p8bgvzUFVsYCw0orLSjKoqC+oqrWguoWPin7ObDmTETKhYDZjnH2rJSeBUFuFjWvt1hx0T&#10;OTnBqxLQwo8QOC2ODDS609BBOy0LpbfJNahc6Rjz6zFFzTGmLBISSyy8q9LOQoDtuEwskAbsCVDo&#10;dA59jAGsNe8WMVIJdLgvx2RW9b6btStj3k2nHofULgvSBqGyRucgTuegwII9OoctxhcFHd43z9gz&#10;kky4ZERjLud4rEx6BKYVbMIwnSbACcMCXc5yZgI2GZd2GcceOvT4ilHkS59JAecx3+89YzaO9IRO&#10;biZdUCpWeO4lOhvRKqPUFt3LBp2M9FIJcKSHap3asKZjW+5nnFsRJ6RPwLIpA8uygh6hu8xzr8n3&#10;QMDuErq3Cgtwj7B5UF72VA8FLtRjAufjqkpCqYRwKmCkoRsqIKgYqY6kK53wP3IJxBmtXEZWDHo1&#10;CG+FkpG/i346ELpPAY4M/JNxOCOeJAy65FpU0Wg3hyngtJlD0GG8rtxNV+41DJnoAlmZ7BSbVQP0&#10;PmPUUUC68N3YdzgJdwMjNl2rXLWhho5npJKVYgs2ltuwvkrorHWzsPVhn4XwgG7hnwIcGfinOYGT&#10;0mCjAUfT84DzvGPB4/9lPT03wfJTwJGtgEaLVuKG/gAux8B5nl5441d/gTd+8zO8+Zu/JHh+hndf&#10;/Tk+ePNXOPP2L3CJ0So69D2kJpyHMScUTnM0fPZYVBSko6PeiHECZ3mScWeukBIn46PchIqL4nbe&#10;r4CiSYHlGD7avkBoZynobLZV+w2PETo7Ah4+Z3+BsUqczySj2rAPk20mNBakwGMKh0UmY+pDGKMS&#10;GJOyUCazxYtzUVVqQA0dTF2JCfVUQ7kVDRVWQsaCmiorqmVLNZSa0ZZvRK8rjzHIgElTLqbpcCbz&#10;0llAmNMZp6azszCWlYGRnExM8DFjjFRtx8BpD2SjxZ6CDnsq+qXtRnWRGjBL2MzaWcOykG2ygO0R&#10;IrIcw5Y4F7cs02BVSzYc0eXIYDjp5pV1cnfVEg50AjKSltb9JmEgEwQPGHV2KXE1BwVmtTbMobTp&#10;SO8X45O018zQfcxJbxKjz2QGQUOwzOfEYIYuR5zODI/NZUZgPjOakSoeWwTOoTELH7uNBI4dXxA4&#10;n/J7eGTV4a4hE0e6dBzkECg5hAddzWpeEtYZo2TBKen63hR3Q22y8Imka3yLEDqyZmCX72lF2o+y&#10;ojBFZzRD9zVjSMMUXdUcX3PVTkC4bdj2OPl5/LhD6NwrL6WrLMFd7t8uKcKDSoKH7kaAdLuokHCS&#10;nikP3YwT+wTNrlxhgoV/y8qIye9pU8bHEDbLdFSyxs68Lxuj9iRM8ncaJ3SkDWfUm4wBGW3siEGX&#10;NQKthE2LkdDJu4YOwqYz9wYG+R+X9XTUxFP+1nt+ftd0NwdOB3ZMFqwZWTEZGVfpcPbbC3Bzsh47&#10;BM7mSjs21ruwvREc7SsO55AF7J8CHK3Qa65G9qWQasc16DxzPcHnyfk00MjYHgU8HpfBhMHz/tiB&#10;aNJeSwOZHFOvR52GjQYa2WrgEZezRam2oOPzqXMcn0e1PZ2Q3H7h1V//S7z0y3+GV379L/DmK4xV&#10;r/0l3nz1z/HO63+Os+//Ghc/egnXL7+O+OizjFcXYMi5gnxPHJprdBjuc2BhiiAgLGQt5A26F1mE&#10;fZMQ2V4iOBYYo+hQRJt0M5t0QaINtZVGYmqGz5smXOYJlYViyOVpVMOxQIbanS/D3kI5Ngm2lSE/&#10;JtqsaC1NR4FD1rq5CrsxVLXfFNHVlJcZUF5qpEyoLCF0uK/AU2FBfTkBQ/A0VtrQUGVDPcHTVO1A&#10;R5kdHQTEgEXmIWViMjsNszmpdAjJGE+Ox1B8NIaTYzGcnoAxYwb/vHr0s3brcGeglXGq1ZGCdkKn&#10;25mGYUJHxmRM03nM8o+/TFhsskArd+NkDGKk2iNwZE0YAY+MJbkj3cQEzz5r/QPqJvePAg6Cx4Qd&#10;FiTRHs9xFLDgJiFzR3p8CJ19vo6MgZnRxai2GhkbI45CGnTncuOCo3+5nSZ0JjMjMUHgTGZHqePL&#10;WQnY02fgnj0PjxlHPvNb8ZnPgk8JuYc2HSMVwUFnc6hLIZh4Tj5nJY+QMidjh6+5Q9DscSszyvcY&#10;m0T73D8icG6b+Vxqm7FKgDOUFo5RxryJPN7Oy8C8IYeQlBX05P2b6IysBI+M0fHhbnEBo1WRas+R&#10;iPWAukt3Iw3KtxmljvLpMvxO7DFG7RLYAnOZWb4hE175nS/xO5fewAVXFqa9mWo6w5grqHFvKsZ9&#10;qcFGYwKn0xKuxt+0EThN/B81EzgtudfRa4lRV3tYYjzekPjKuLkvrtTK35GRe4mucMyWhLniPOz3&#10;luFwsoH/z1YWUsJmvZuFLuhqpP3mpkBCCqsUxhOSAqt1O/9IJ4ByEgKy/UNJIX/mZrT9kzp5XBuj&#10;owHv2W05f/CYimlq+wxKJyXQ0F5f9gVM0hCs9Z5t81xKal8GPw5ikw5oQ6Z6MGbKsRde/s0/h+i1&#10;l/6MoPlLvPHKn+PVl/453nnzZ3j/3V/iow9/g4uMVtevvono8HcZrc7CaQlDVUkqOqXHasCGpRnG&#10;HTqTIGyKlLaWClVP0w4hJNomdLbFBQlwpEF5Oh/rU4xhMg5nkgAiZIJTIoLani9mxJLBhAKdcuzM&#10;lmJruhSrw/kYbDSgzBcDB/8sNpMAJxElxXpUESaVVFWFDTWEjDiaegUXQobHmyvtaKGaqxxorOa2&#10;zoX2Kic6GFNkmc4xfRbm87KwbMjCXHYKRhKi0Bt5A90R19AVF4K+zFhm/DT0MUZ0OdODcYrA6SJs&#10;egmgYW8OJrx6zLhzMO/UYdnBCEFgbDFSbTOmyZq44nQEOgIXNZZEdRPbg8fobo58wfVi1IJVXjMO&#10;5ZIkRS4WRjcLnZ3QYeRiZNtmAZOG4Qlpp5E1dQmcZYkwBsYfBZ1YBRcBznhGOMYzwzGpY+2tZyzK&#10;ScQ+P+N9xrbHPP8TxrkvC134osCBR3yfN1moDuhsjnKTsS3nzCNwjASOJZmugoCxEDA2PobQOSBs&#10;REf8Xm5Rd0wED7XJaDXJSNeXEoJhup1JQmyGwF40CnBy+V4pgmfRLKsASiSis/PJQD46GRkISNBI&#10;r9XtfD9jlJfflY+uzo0dr52RTMbdWAkaujyvCWsEzpJLZs1nU/wNnVmYYiyaUMuLEjQy2tgv1xin&#10;E3XEostMd2O4gRY6mzbGqUb9NYq39aHotxLWfv4HfDmqJ2qbrm/XlsfPnItdOuB5frZBZzKW6vk7&#10;jVRhf7oBuwTOzmpnsA1HluxkATtgYbxJHa6fgsofkcBICrYGncPtUbX9MWiCCgKgj9ufBs5JaW5I&#10;nqM5IBkwqN0+qZ9ankKkgVBzLaqHi2DZeo42qQ2+9gZhs8lzyrEXXv71P8erL/5LguYvCJyfcV8A&#10;9L/Dm6/9Od5+48/x4Xu/xIWPXglC5/IrSIp5F6bcqygOJKClXof+bhPmJz1Yldh0EjiLQeDsLuY/&#10;gw6hJG00Cjoy7mbSdyyZwiANyzL2JggeiVhbsxKziliDlBA4JdiSMT8jPoy2W1BbnKKuI24zhBA4&#10;CXQ1BtTWOCgn6mtdaKx1oom3lbjfzOOtVFuNC628X2DT2uBBZ60bPUVWDBIK47TL0+ryIBmYZu0+&#10;khSNzvCraLz6ERpDL6A1IQSdjC4dtNQSozTg9HoyMejPwZif0PLQcnv4x6TFX7CxcFFrhNmmnTW6&#10;WYctxrJ9gkUkYBFHI1sBkEhcj6ZbLGD3SwJ4WCbjT7x0QVa6JSPPpcOqOQNTBOBwUhgmUiMwSwcj&#10;y0msm5KxRi3RkczR/czQ1UwQOBMEzjSBI9MQ1nTJBE427hB+D/maTwpc+JLR7rOAHQ8FOMfd4od8&#10;3Lb0RplkwF8CYxSBY6erYXzap2RqhIIO3c2hNR03qVvUPh2OTJ0YSwvDADVuZKSyEeJWOhCLDkvm&#10;IGwUcEzcWgwqvu66HfyMLgWeW4xaoqOAlxAmlAMyadNJV2PBhnI2ZmxSa3R/K4ybSwSwAg5dziwj&#10;77gsiE4wjDiSlMTtSKNxn53uxhhO2FwPAocVVpOBygtjtArHkCWe7kaHdY/ENMYqOlO5WsOKic6J&#10;/4txft6JEh02uhn1J2uwPVPH/3oLYSPtN50shLJMZxA4R9TBKh3EcSTR9FMOR7WdsDALZDRpBfy0&#10;pPAH4fCnAec0VP6Yfgo48rrae3rao8XP+DzgCGBOa4t64aVfCXCC7ub1l/8cAqCXfv3P8Por/5LQ&#10;+TO8/87Pcf7sS7hw7hVcufgyYsLehC7jImNVLFrqdBjqs2FOBvPN0rUQKhKnFHQWgrA5DRyRAEec&#10;zeqE91gyHifYRS7tPqqd57ghWUYa7zFqbRM+W9MFWB31YLKLbqUiE146LWveDXjs8aoHqoYRqY5Q&#10;aahzK6A0H0Onpd6NVh5rFxEwbdy2aMCp86C/3IkBtwEjrMXG9OmYZJyYNWQwrtCCJ0ehPeIqWiOv&#10;oI2FuyMrBq36OLSZk1SUanemopf2fSigw6hPxz+2jMNhpGIBmLexALCQrQh0+KfdsDEi0VXsS6yi&#10;TVf7BI/q5iV4bhIysr0tExbVxEbW9NJ1zBp/32NT44LWWFhXTDyvPpWwiURf7A2Mp0RgKScaa4TM&#10;hilJwWGRcJmnZnUyyTKMsSqM+5FYzIvDKj/fLqPNoTWP0DHhEYH3mDHuHgvXXcas24xVN02Ejj6F&#10;0UjaauTi/YSPRCj7cZe39EjZMrDLGCXal4GEMmCQkUau/CDrxIykh2OMEJyzi+MjgOn4lvg9LFul&#10;AHPfEJSAZ8VEB8iItWW3BsFDwBzkewkZN52eC7s+JyFDV+M0Y53A2WD8k7WSlwnIJZ57URyfQEeA&#10;QwcqwJHBfsP2RKVRN+FD4Mhcqh4rf1OCRhbd6uB/qJkAkrlwHfpojBCuKy4CRY11InT4nUjj/wQd&#10;2lAe45msANDF/+hoOTYmqrA2U4ONpRYWKDqcDbobiVQEgIpUAhZKAHNazwPOgSwdygKtORtZVkIK&#10;9GnYiAQAQTj8acDR2nZOS4tTJ3UaNJrkdZ8HHNVmc0rSXvM8vfDiL/+ZAs7rL/8FXvnNvyRw/sWx&#10;4/kzOpy/YLT6S7z39s9VtLp07iWE0uUkx70PmzEENWWMF50mzIy5GasIHHEwjFKbdDfidnYW/ARM&#10;UMG2HNkPQmd9yocVGXnM5wpwZIzO2oyLsPFie5GP53M2paeKjmdvoQg7jFy7jFnbjGLzA2501OYi&#10;4IiC0xQGvyMBFSUGwsahYNPS4EVboxetBI0GlrZ6jwJOx7HDEQiJOni8v4ouh7Z8gAVt1JSp1pSZ&#10;YIGeM8qF0GjLs1hDMmKM8g83wNq6k4W6w5qCDnE4zhT0ME4N+LJVG86IKxujjkxMstDJCn7icpbp&#10;SFZ47nX+gaUdR7TpMKi2HWm7kWU3ZRLiTRnrwYJ/p8ir2jNu5QdY27Nm97gYxax0NfzzG3SERhZm&#10;clLQFxeOrshrdDhRWMuNU8BZN0gDbxyW6G5WZKtntMqJUNCZyQ4nhGKwnpdO56LDLuGloOO24gGh&#10;c58F+p7bjNt0ezctOdin09m1ZKppDOuMTVsEzJ4zGwcskDvWDEasNGwxRom2qV1CZ5efe5MuZ55R&#10;bIiRaorf14qXUGAMlAW3lukalgleuZqlXNVyVpfB+EdXqeIsHZCM7rabsMn3tMX4tOEiZJSrsWCd&#10;gN4gqDcZN9cJHIGXLOAuww9kRPficaya0RyOK+hwhqlRcTie4EhjBR0bASNjcfg/bjZFqkv6tDOG&#10;DufRHUoFYc3BKr8DGUM1RtgMEqqTRWYsteVjY5ywmarCMrW+1IC1lVasrbUTOl3Y2ZTFyfvVtcVl&#10;isNzwfITUm6GUoWa0gb/PU87dBHba4SIGlhIB8PtH9MWnVdwZDIBpAYCyohk3uZ9p/W8UcmaTo6A&#10;FgmInvc4uU8GAZ6+rRyOgOaV3/wZXvrVv+D2Xyin89Zrf4l33/o53n79Z3jr9b9gtPoVLsqAwPPi&#10;ct5CbvoFFHpj0NGci+lRl1osS4CjHA6hs0GHooEm2GAsEujQuVASpQQ2S/LcMTqkSacav7O14CFw&#10;vARO8PE7dEp71M4cQSVTHhi/ZF5Vb4MBpZ54eKyRyGfNJY3EjQKSBh86mgKUD+0EjUBHAYcAErhI&#10;hNKA0yj3UV3VBI/fiG7WxAOs2Qdzab0zYjCQHosJcTsEj3SVL9IFTfKP3ccCJRe162S86KDD6XHJ&#10;XCpCxyVLWVK8f1wmX/LPP89zSqFYkhjEaLVBByGDCjcJnR1pp/HZlA7VJEQ7xVhF+Eitvm6zY8Vs&#10;xrKJNbnJgEUDC1iejoU5mxEpGd0xYeiMvIExurClrGjVM7TGyLTJSLVBrXJ/URqQGasmGaumsyIw&#10;lxOrLuW7bWFcsBCAZj1usXB/UuTD54xujws9uCeui4X5kFA4YO2+TdeyQfBIF/yuU4c9xsVtwvT/&#10;zdxfPVmWblm+WLx2V9XJPMkQzMwRmZHB5B7OzL59M7tvZ2ZmZmZmD0o4detWQ7XaWtKVySST9G/o&#10;5T4OjfmtvSJ2eEaeOtW320wP0xavjd9vjTE/2qZ12qICktihxdvlZ95mrLuTMWuOUcCZd0mPa62Z&#10;gA6cVd5TCrIAZ8GchnlTKmYZc5Y0Nb3uikuqtx2qCn2D35XEJu3fJoEjIbmbTVopuY98tzJq4Ioo&#10;SsJwid/5nC9d9dYflQ61njiMcDmWnchIUDmcYampyopSg6lLwrjFHoEOdwIVThxVTJJmhfn+pGZt&#10;zJqIfgevLaFt6ynD9kQd1marsT5fi7VlqputdmxtdmFzY1+1OAuY1FLtt1J/qHBYkHXgSOjA+SPo&#10;yDTCApLXBJzW0liWBNAfhLwv1eVhj+cyZF3ftz9eEZiB8AiExrvX9+9T69y/X+koBeQHjg4lBZyL&#10;ZwU0EocZGnxE8UhOR6Bz86oGnrs/nsPDny6otjlRIdIg8D7yMsNZkG1q0KxNAmFzsYhBwAh0qHAE&#10;OAKanYU8f2gJ483ZXKVuBDarE9lYGfdhbcb3rsHgzhLPXczDLq/R2uVosUeo7c0VYU2GHG11orYw&#10;GXnuCBT44lFZbEYrLVVXayEhWIwugQ0VjSwFNt0EUF9rAfqbCSSZMZOgaWnJQXNDFrrqfOivyES3&#10;z4wu/sGG+KfrzaB1ooUaNyeqeZcEOBuFbizwaT3EJ3sPC3S3N1kljAU4vVzvz0zFMD3+KC3INNWA&#10;DIwuYxTPs7BKwVgncLaoHmTEOj0HIdOnyHpgyBN8K8uDDY8Xay43VhxOLNmtVFssWE4rC6URo8nx&#10;6I0ORQ9jNEGqvKloLAmqRfAO1Yb0CJ9Lj8ScIQrzjOm0CFVbtWxJxLqdqsVLlUXFtElVIV0F/s/1&#10;Vfi/t9Th/9pQhf8irYAJoV8Ix7eS9BZ15hbomAgV6TEt7YJkcjgD1ZaMesfXc6ap5apTwBGHcUMk&#10;JjJisUQoSX5FFMgGYSOxJhaLSnLVQftjSVfwHE+NZyRg0pCEORuh46XVIpTX+f0sUxGt8r0IeFa4&#10;vsLvUUErm/tpfRYJwjn+JvME/Tzt1AwfBONe/o6uGAwyBDjjPpnqN5bqNFxFf2YkgROKZtMTBZwe&#10;sceOeHQT3EOWeAyZYtGfEU3YxGNG5jAfqsTmRDUWx8uxMFOOpflqrC7VY32tGZubnQo4WxtUOZtU&#10;OVQeYk1UlfhH8jaB4NFD8jdipX55NaUgowotC7EUUr2QfxDSZueDrhF/PeR9BQJGttV7lX5WH4TA&#10;6L0FUsAIeF3ZDtyn3iffo4RAR7df7yC0Lw6cO3kY509rCufSOcnhHFLgkaUoHUkkC3huXTuFOzdP&#10;4xHBE/b8GlLj78JHOdpSn4GZsRw1aNbmogSt1arUWGnV4TpstudzFWy25/M/AM7KeDaWx3xYmcrC&#10;+qwPm/N8sksDQun+MJevcj2SYN6VIGx2ZZyd6RJM9fjQVJqOAnckCrLiUV1qRWNNJtobaZ1aCB3a&#10;ql4JQka3T11UNmKpJG8jEGptzUVjQ6ZSPP11OegqsNHPJ2HQTetECzFC8MywUC2JQqG6Wct3KoUz&#10;yGM9fIp3eZLQyT92D2HT6SQAuD1E2Izw+nGeM0UZPs2YYSx4jWq+pk0qB4GMxHa2Q4W+LjDS9vF4&#10;dia2qHDW3E6Cxoo5s5EqgBAzG1TV/VhKHPpjw9ETFYKBmBBMJodj0RCLFUsSNljwlwjKmfRozFCp&#10;zcjohWmRmBQAGROoKNK0amknC79NGg+61Ngz/6WmHP8iHSSLclRr5zdeG16xgO/wfW9RFUnidEOB&#10;Ip2AIWwcUs1N+8RYtKZgOiOOr8HX4utNMGbMVFgE7g4Vzl4BPyNVzibVyLpMLSMtsCV57CAwzLSx&#10;6ckYTqL6SI7DDG3WDC3WIhXYsrSPctKqmqmCpFqd72mZwJNuI2uEl+SHZgnYGVcKZgj72Ux+5wT/&#10;eCYB445V0BGlM0bbPZKlWal+j8AmXOVwROG0OUThxKHVFoU2SyT6qHaGqZBmy/l+u/LxaqIK21NV&#10;/L9WYHm6AoszXM7XKOBsrDYTNB3YkoZ/0tpYFWpRHITB7seVjQKMH0QfhOyXguwvtKrAMwJzN++D&#10;56ucC4ESEFLz9LGQHE5gHkff/li+JxAQ8j7019Tf1/7QYRN4TeB2YBw4fewgzp2ilTorOZyjCjbn&#10;Tn1HCH2PKxcEONIu5ziuEzo/EDr3b51ByJOrSI75CV5bEOqrWLCGWTAUcGiVpIHfGoGzqlkpHTZb&#10;cwQJYbM1R/s0Q0DRTunqZmlUxsfxEjqZqqPnppwnYJrJJ5i4PkNQzdCyzdKyzVJFTZVguicbLeUZ&#10;yHdFIM8Tg6piC5qk6jsAOD2SJKaNEthIArmTSqa71oce2qru9gK0EDh19V60N+dgoIkqqMyFjqx0&#10;ym0DJnLMmKI8n6JVmGWInVqmJZjOMmGIQJE8Tqczgd4/Hp0ETYcjjhDiU5VWa5jQEZUz4QeO2Cul&#10;cjxmpXKk64TAZYPrGwTQlh82al2OcXuTEFjzOLDEAjlnIWwENOZ0BZsZ2o+pjESqnBj0xYahTwZ+&#10;TwjDVEoM7VMSlmkDBSzThjieR7WRFo2R5EgMJYVjKDGCsBLo8P1QNYlF23DaCB3pDEl7l+OlhXKp&#10;4T9VuPgeHYQlVccaC/yKXTq3ptIOpfF9sZDLkBiMab7uBF9vLDWa4InHPPct2VIJFtosQmY3h5+N&#10;NmzDQ2jxu9jkcot2bpNWURLHAtLxNEKCIB3hcig1ERNWfl63BRN87cE0fg4jPxuBs0J1I8DZoK2S&#10;9k4zhPsMfxMNOAYFnDEvoUHgSIxlJmAsi0FLJX2ppPHfgFI4YfzNwtDpjkKjNRytTr73aoKxn//f&#10;4VK8mq7Gq7labE0RMGMyemUZ1ueqsOQHzpofONtrHdihwtkNAM4rFvLXe1phDQSOHu+sVEAIcKSw&#10;vocKzxVbFbD9PqSw/x4WgcnfwNBBsz8+do9AQAS+n8D9/71B4HyPsycO4fwpgc1hBZ8zJ75jfKNq&#10;rLT8DoF0/jBuXDyOO9dO4sndC4imrbIZHqGqlD/igAcrUlMlQ4KKjVqTBoCauhHQbM5m+4MwYaxN&#10;+RRslmUgrtFMLI4wuFye8KnhK/RhK6S6fHOG95zhH2C2BNuzpdidlp7jVDjd2WitMCLfGYEcSuLS&#10;PAMaq720UQRNa5ECjqoCb8hGB22VJI+76rNVu5vu+hxChuqGlqqWCqelmfuoenqqM9FBeyTKZSRb&#10;Go5ZMJWZgTlK9mXK9wXK92lCaEQslSMB7fY45f07XQl8Osagi8tBL9WR31aNsSAIbKQj5yyXi7Ql&#10;q24+makYJFbcJhU6eAREspRYdlkwz6e8QGaakJlj4VtggZ+TWjQW+FlLMqYIlZHUKNVGqCcqCIMx&#10;oZhKi8csC+aMKRmTGSx0KdEYIGT6EvhE53ntUcE8P4rQkTyLUVk1gc4aFc9epgd7WW7aJzttl4m2&#10;zIh1K8FkFsVEyEiDSN532pBA2FEpxIehm7Drk8HQU6IwqgZCTyRoaKMcooQMVELp2CJgdmhLd2jH&#10;trmUnu67BIUM/yFKS1SO5KXks04YkjGQHIueRH6uVMKHrznMGOFnkhbgYq9E4cxTIc0xFqiWZmml&#10;dHUzwxj3UC25YtXIfZLDUYljfw5HJY0JHGlpLI3+JGnc7YlGnfkFWrzRWOimpZ+pwjIfasv8vy1S&#10;TS9OFaqJALbm+N+bLcPKbCXWCKKNxXpsLTdhe6Udu1Q4qh0O7coelcbeSz7lZdYGAiOwpkpXM4Hw&#10;eRcs1HJ+YEgC+UPQ6CEg+D1YPgYQPf410OgRCIhA4Mj6x0I+j+pX5Q+928PH4sCZ4wchIdA5d5JB&#10;4Jw7JSrnoFI7onQunJGarMO4Kd0erp3Gwx/OIuzZZZhS79PK8E/dbcf8eBZWqU42RNEQNluLuUrZ&#10;6LDZmKFdEitFdRMInMURLxaGvQo4K9y3QVWzReskg6dvz5XQTpXRSpWr2KZ33uFTZnuqHMsjxehr&#10;cKI0K1YBp5ASuLbMgTZaI1E4YqUkQdxNu6RyOIzeZsKIEOqoy0JTXSbqCJv6Zh8aG31o4b4eUUAF&#10;ZnQQOP1UOuOicgic+WwLFviUXuByNtvMJ6YB3bZ4tJqjFWzaqW4aTRFos0ajh6pHFNCQKxlDzmRM&#10;sDDIPaYo+xdoRwQwq1Q6onaWaFEkIb3MpVI+2SzoAhuCacHOAsXCPiUNEDOoIMwp3CfQEeDwaU7r&#10;JDFKCzOYSGsVHYKOsGAMxEViICGKaoYFLoHvLzoU7TzWFReB7vgItEeygEVF8DwWxHSqFQEOC70s&#10;N2nftrwOQsKCZdoaiVUrlwIavocZgmYsORq90S/QGSlNBZ4r4CjYUEmN+ZWNBhqpGjcQKAbaMdoq&#10;fu49fuZdAkf1cncRSjZCyWri60itG625id8V4TqSnoReqrcOvt9OgqeXEB3j55+Rz06QzfP7maPV&#10;naSCmqNlm1UqUuCeikla3SH+Hv20R/2OSAUcaY8j7XDGc6gKc3gvQkem/O10BKkGgG32ENRbgtFT&#10;lIzFoQICpQJzfMDNL5ZhcZHQoZ2Xph+rU3lYI4DWqHI2RPks1GN7icBZbsNeAHBe7g7j5SsqAoaC&#10;BtWLAOWddfpXgBNYwPX13wePUUVpA6T7Q1TVRwAiIccFNC83GVxq5wswfn/uHwHnD8P/mQQoApu/&#10;ChwNNIcVcDTwEDYKPNLlQUsmXzx7mPbqGG4QOLdpqx7dOY+w4GswEjjlRZSnXQ7MCUAInJXZHGyo&#10;nuBSzS2j+mXzRxLlwuWUjPQnYxn7FFyWCJwFAmduyIN5UTljvIcM7jVN+conikwrszlTSvAQMvME&#10;jgyHwe3NqVKsjBZgqNmGypxY+ByhakyciiIjWiRxTOB0Ey59yloVaIljCcnjEDjSCLBVqtAFNFQ+&#10;LVyXlsdd3N9T6UZ7TgY6+KQcJVymKN1nBABUJIuU8vNZFoxTrfTaE9FuiSFsYtFC0NRnhGnQscWi&#10;m9DpcySi356MERYsGRN5igVklgVv3mXCoof3Ysw7+VSXAhSwT2KBKmjOacQo1cJQeiwmqWampWuA&#10;5Ep4j2mCZtIo8zbRNnE5nhqBEaqYYRbQfsKlJfgpmp4/R2toCJqDg9EQ/AyNoc/QFhWiASg8GP1U&#10;OZMZVC0Ogs/B16TCWLRTyTmkappA5HtbkaQuj4ulG6PF6YrUru2LjVAwkxhLjceMMYWWKA2LVDYq&#10;iUxVs87PLevL1iRasRTVUHGb38GmgIbbK7LfksagTaOyWRLLyPczQdiMphHaKfHoio9EGy1jF6HT&#10;b4jHkCUR47x20kG4yAD3LgmCyJnI7zcBk7S3I3YC0UyrRIvUbQtXlmpGZm5gTGXze6PKkVk4hzwE&#10;mYPwtb+gUg1FK/8/My1uWnyCZpKqhv+3pYVKrC5WYIXrywTQKpfrC1UacObr+FBtIGxalMLZW+/G&#10;K0nCbkvilQVOug2IpWKBFZi8s03+wqlvB4auGHToSIGX/IiudvR4V9AFBoyfuS61XKqlMq/Rp4IJ&#10;DG1cZQEK1c3WoBaB64EhiWodErxWRvXTQt/eF9v+2OJ1/pBhMtRQGVx/FbBPKRwBjsR7paNtXzh9&#10;jHFUwef8KUkqH8G1y1ofq5Cgq0hPuosCmZu5kwpnUmCTz6CKkQG45jTorBI2EmsEzupUjgLNyiTB&#10;IsAZlwnwMjFL4MwO+9REeQsT+VhSA6prs3LK7JwyY6dMpreux1QBn0SZGGo1o7YwBgXecORlRqG8&#10;2KAgIsDpaqbCUdaK61JjpRLHtFgCHW6/qzKX/YSOhMrz1GahrdCOVqqSfsr1CT6Vp1nwBAKLDJl8&#10;Ttri9Fjj0UbgtFij0ETQ1BpCUSvQsUShlVar3ZbAP3wiBljoRvm0l/nBx1nAJm0GFhCCxiX3NWKK&#10;SmaG95d1OabHOG1TT2okemQEPxbOaRa0WSehw8I8LaP7ETaLvLdMXTKVFqEGfp+lhRpLikJ3GK1T&#10;SBhaX4Si8XkQ6p8+Qc2Th6h5eh91QffR8OIRlU4QBpKilYJaINyWCbolAR1fe5axwPcjMW0zYySD&#10;ii4+Fq0RLMSx0RhPT8FUBu1PKm2ZQdQPlRdD2gcJWDYIAjUmD4ErHUqX+T3I/E2yLR1NpWe71JZt&#10;WNMYBJCF1zIWCC6xhBMEziTXR0XpJEajnVaxlbatKyMGww6qRt57ivebcVJ10dpO2WO5TTC7Ywic&#10;CPRaCFZbmIohb5zqLb4g0CFwZmmtJrLiMeqNwoAzFD0EjiicZncE5jvlQViK2TFRNBX831VScRMu&#10;s9VYW6ih2qnGwnwlFqm0V+ZqsE7gbK20Yme1Ay83ulmo+hj68BQCgvewkfnA/7U5wXU1ITZKb2Cn&#10;A+ijsAmAl9xbVxn6/vcxwvsLdGR8HBkzh1CU+c8JSHm/vwuqoHfACQhdvfwuAqyaHu/V0of7FHB0&#10;yOxfF8hIaPA5Slt1FNevHMO9O+cQGnwFhpS7KCmIQXe7BTMyKDpBszqbR9hoDfnWaaWk9klCgLMm&#10;84UTOgo8/rGNZUD1OcJjbiRbTQMsM3QKZHTQrM/LHOSUsRL00Ju0WGK11sZyMNZuRV1RLAq9YcjP&#10;ilbDUzTXZ6qq8S4qGx04YqfeqRyBjX9bICPgkW1Zl1bJnZLnqfSiPdeCdv6x+6WzHoEgimNOCiAt&#10;whALUGdGNFoyItBkjkSDMRzVaS9QlRaMWiOhQ6vVYo5Fpzmef/5kNR/4CAvXGK1JIHBkKaGDR5Kk&#10;I0aen06FlEJ7lhRBhRPD6/hkNyVgxpZChUOVQ9Cs8gm/yvU5FsKJ5HACJxoTvGYiRbo7UA3ES7U5&#10;f5to3icqCu0RIWgKeULgPGA8Ql3wY1qtUIyJOuF7kJjl5xw3EZAZLNR8r9O0dCPGNFqbWHTERfO9&#10;pKlhOqbE/piNVDYEkzTasxDItEOSUJZxeRRQ/CGA0UEj8FnkdyLLVW5vEcIb/D5WCNdlKiTJD81k&#10;JKqk+JxdaqoMGE7ndx0XjqbYF2hNCcOAmYqOwJ/mbzNLyzrrInSc8ZhyEjhSI+WIQJ+VSswqXRWo&#10;/DITPgDODGEz6aOtklk43bSihI4Ap5UAmu/i/3WiDPMTJX7gVGB9mtCZraK6IWyobuZot+YnS3mc&#10;SmeBKmelxQ+cnncFWIAj7XAEOL/uTSoY6FDRwRMIGj0EJAIVHTiB+RsdRroKEsWhOoYy/nXgCPg0&#10;2HwInP4PQaNHoMIJiI/ChqHXeAWGAOZj+w6cOvrdR4EjyWRZCnAENpfOHsfVi8dx89oJ3P+JlurF&#10;VRjTHqCimE/yNgumqFSWpvOUrVr3j2EsymZ5MpNB4KghRjXgCGwklsZzsCgzbu4DzntlU6JGFFwn&#10;aJTCUcOZVkA6dG5O5mOy24nG0gQCJwK53kjCL1V12BTgaHmcIi41S6WrGV3h6OsCG2kkKPsEOGKr&#10;euuy0VXkRCv/2J0s6AKLKelHw5gkPAatCegyUMlkRKKZiqaR0Kk1hCjgVHNZb4xEk5FPZiPtFW1R&#10;vyWFdoAFmQpHKRo/ZPYrHQHSAJ/uvcmEVVwY+pKjCATCxihP/ETMSSNEAnDJmqKFOQnzGbRWMj2M&#10;2CqqgHGqlum0JIynJGMgPo7WKZbLWPTF02okRDJo+6gY6kKfo4H2qDc5DsOEzpAka1m4+2hl+lMT&#10;1Los22mbWnltv6gah1UNRDbvthO+BCZhs0j7tcj3P2eipRJwUI0JVBZMcQo4omxE8chSthVsCCDZ&#10;J1XsK/w+F83JKuZNSVROtDy0T+MEzzgBJCEQ7uFnbE+hwqKSG+b9p3m/BW8aln0EcCbVn4fKyEWI&#10;UNV0m4LRbnqBXidtYzbvK9PEEDjTmbyvhzbQK1XlVDiuUHQ5CDICp8MXi8UeaYhajsWpMixOl/P/&#10;W4ENAQ7hskroLNDSL85VYpmxOl+LjaV6AkdLGoulernRqxViKgQFHaoKHQR64RSw/JHKCYSLHh/b&#10;p3IrAhE/TAKBo8HlI/dWlkZeX3tfrwkACbX/d/FxaH0MQgKn/WDR4aKv61Pi+IHzLUEjNVXv8zeS&#10;uznPkKryC2eO+qFz5J3CkVbHIc8vI0NyODJxXqdNAWeeimWBcFklWDYIHFE1AhuJ98pGs1NK3Yxm&#10;Y344C7ODXmWp5ri9IJPmESbLtE0SKzJXlR6S15kt5p+ASornTna70FKRjBJftLJURXnJaKhxEx6i&#10;av46cPRQaochrZGVtSJwVA/yykx0ZBnRSuvSaYgjMJIwykI+SpUxyELTRYXTZiR0bDFotkWjjsqm&#10;Kp0qJz2E1ioC9YRRC8/pyuD3w4I0IAWHQBFwTdo0JSO2SbZHeWzIIKChIkmMRBehIE/1QaqVMUMi&#10;xtKkeptPfkJnOl0GeqeFSI1RU+2u8toVqqjJNBakpEilcqZ5zSQBMUylM5AQi5HkBIwSQmMGgoiv&#10;O2RMVRCpJnTqwmkpEmLQlRyv4NLG/e3clmiKjkALl/3mdEx5aJuzXFjIdGLJ5yJ0LFRERix5rFgW&#10;K0YoCwxlfB4JsVQb0hLZa1Cx6ZG8jnZcP7bqIED53ucJ5Tl+RzIX2Fi6zHQZjYEUgoWfdZKQnXUZ&#10;aUlT0WeMQS+V3BBBPsN7LGUZsJrD9+BLxYyX17qjMeigajHzMxmDCZQYlb9ZyM9QwJmkvRp2RmCU&#10;0BkhcPrdooI04HTlxmOxXxLDBA4t0wKhs0bgbE4ROITOCu3V/Cz3EzqidtapbjaWxFI1a7VUa12/&#10;A44Wvy+osu+jUPCDJTBpK/sCrdQ78Mg9/CAIBI7cR7b3h/5+BDYacMQ2aUNp/D7+CFq/h5DASUAi&#10;jR0/CGkawJDuF3rI9oGTx75W1eBnTxI6DK12ShoDHlLtcvS4fP4Yrkl7nKvHcffHswgNuqIUTlUp&#10;C1OPE9O0RrNjmQwPQZGt2tOIrVrhulR3C2j0OalUBMBmup/B5cwwlQ4Vz4Ion4lcFUuTVE0ykZ5M&#10;kDcrVquATyH+MXj9TJ8H7dVpKM6KUuPiFOQkasARhaMDR1oWi4Lxg0XVWHFb4h1oCCEJWVfDVtRm&#10;oafGh+4iO5rsiahLCkcn/+i9Rj79qXikx3iHIVIpnFa7BpwaUxjK04JQnhpMpROKmrQwNKRRTdAS&#10;CbB6CZRxm1Z4pmg9RgiPMT7VJ1igBlmwuhMj0B7LJ21cqFqXauEhQmCYEBomCCYlr0EATXJb2ttM&#10;JkVhJlFmxYzBIhXBFOEjsJHOpmOE0URaPEZT4wgrgkra71CNTBA0wwTPoDGdAMxAjyEVbYlxaIyl&#10;SouJom2RJUFJSHUTWP08b9RJsOS4sZhPpVrAh0euB0vZBI/XSujI+DN2hg1LVCuq9bAoF8JFRieU&#10;2JQQ4PhDjq25UtX4ywu0VZKLmiXAJRE+ZojFkNR4CeD5vY3y+xYLO+Pke3fQlvL8YROVjI2QctPO&#10;UeEsZdEuZSYTiKJeeA1h0k/otGUEq4SxTIK3UKABZ4LAGRLgiMLJisGAmnUzFC1UOV0FCVga4P9K&#10;WhETKvPTVNVUOZsCHcYq1xe4T/YvSi2pyuuIpdIVThdDbBWtyoaWeJUCLoCRwvq+4GsF9XeFWc4R&#10;aBAuga15pYuDHoFdHRSA/PeS+/5rwNkPmP0A+jD+duCoPA1t2qudgQ9CultIy+WXXFfdJbgu+w6c&#10;Pv6tHzQacAJBc/nCMdqoE1Q1p3Dz6hnaqdO4fUsbriIi9AbM6Q8VcAZ7XFQ4WXwqECoCGMJF1IzY&#10;KF3VBCqbZWWlcgmcbAInUwFnVuAzosUc7zU/JmpHwJOjgLMyLaonTwFnnbZrjcdm+rzoqE5HaU4M&#10;cjwRVDhJCjgdzdJxk2AhbLqa3kNF2t7oYBHg9HYQSO2FH8BIDVshnTypcvqrMtGdb6VFikFtcgjB&#10;E6JsUoeZkDFEoNEYgQYT1Yw1EtXGUJQROBWGF6hMo73i+TWMxtRItPOp3SNtZgiYKaqAGadmzUb5&#10;VBfY9FCZdMaHfQCc3oQo9MbRAsWGoz+WhSSJoCFEJmm3JmmbJgmkKVqkWS5nkrlNyIwTNqO812hq&#10;FCb4mqME0AghNUVVM2M1YMqUjrEMQseSgUlaowm3E+MuO8acNtpEE/pMBgLVgCGuj3H/tIx4mMvf&#10;lbBZzCdo8vgwEeDkuqgqpJWv1ghvOVOr4l9xG7Hlk35QVB7uNKx60rDuTccGobOeaeBxqhIn7ZOd&#10;tksGeXelYFEa7dmo3AiTCcJnkN/XpNTCyaR+VJPSS1ti1i01felUhVRCVDtL0jE224i1XCMWfSmY&#10;z07BXC5VJGHSbaHCSX+OmRyCrcTC952BWVqrcQ+BRuAMEEh9MvumOxQdjmA02J6js5AKZ4D/1zmC&#10;ZbYUK/MVWKei2ZwuwwbVzqq0x6HFX5wpU/kdSRoLcDaXG7G13EaF06kUjuRA9IKsLT9ecANBJEtV&#10;2yON+UTFBIYfML8LQuFNgFraf0/9vvox3dLJun6Nfmx/7Fdh+r6P3eutvGfVIdQPGH/XCX1dGkLq&#10;XSr8wBF1QzslcYLAkVbH547h8rnjuHL+BK5ckEG5TuH6pdMEz0ncvnFKASdSgGN4hMrSRAz1ulXS&#10;eHmaQKCyEUulAUfaLUjINoPKROYUXx7P8wMnh8Dx+RUOwfNO4eQqOyUzcYq9UjZqnn8C2irZL7VU&#10;W4TQ3EAWOmrSUZIdDR//QDIuTn2V8x1wpKaqs1GzSpKfkapwqYkSK9VD0AhwZKmUjsCI5wlwBEoy&#10;jMUgY1gaCuZbUGeKRnkKYZKq2aYaQyhqTeGoyQhFnSVCKRwFG26XpgSjLDGI0HmBupRwNNMidMoU&#10;vNJgTvIStFLSrmSYNqmPCqUzPpygEeCEqnWxVT1UL720N90xhA+BM8T18eQ4jCfRZhFG44xJAmcm&#10;kSAidMYIKYHOlNgQKoUxQmc4haDivkmxY9Z0zDvMmHdaaU/MmKBFmvI6sZiXhZXCPMxlewkhB6Zp&#10;mWZ9HrU9n5OJpQKq0yI+QIqysFaYiVWCZzXPhdVsB1Z8Wm9t6ZiqNVyUkN7xBqwRNHpsZZuwkyuN&#10;HdOpgqQ9ES2UjarGHo95D4FD+IyZqdCsVIFUO+MWWkKqGAHNvIeWifeXmPYDR0YPlE6xqzkCnQzM&#10;eSUZzGt88ehzhKHTJMOFhquBtNZKrPyMBgUcUTgjbmmfw++YykaGGG2101banqGzmO9lkA/DuTLM&#10;SQ0pl5uEzvasNMWQFsaiasq4v1xZKg02Yqn8Df/8lurfAhy9UKttFmAFEcJkfwSqnHehVMvHgaOH&#10;fvzVhuwXAInCknPlmJwvgNG2AyPwvoH3luXvQt6z3gNd9cMS0FDNcF1CrNTeJsHDkCYDqqWxniyW&#10;pSSKL545ppLEelw+d0KFJI1vXZfxcS4iOvwWbKanqCrTFI5YqiVCZZmqZsWfr9Fn29Rn3BTYrExQ&#10;qYznBwAnm8DJwgTt0eQAlc5INlWNKBqtlkpPHG8uVKjEsezfIHi2CJ1FKqTueiNKCRwZiEvmpaou&#10;txEahI3kbrhsl1bFhIxYJRlaVNbFYvUJbMRa+WGjziGQWnheU0OWOr+H+wQ6AzVZ6CqyoNYZh6K0&#10;YOQkPUZW4iMUpDwlYAgfwqZWoGMORzUhVEYwlSYGozolBPUs9E0ptF60Cn1UKFIDJdFPuyM5mx6q&#10;lS6Co5vQkPU+KhI51p/CwpNEqxVH6BA40jp4kNAZ5nkjPH80PoLQoRogmCRGuS62alaSyBm0DHzd&#10;cUM0rQoLtuRHpLuDDGtB5TLrFdjYMJvlJEj4OxXnYCHHgwWqF7FNK4VUpFzKtDiLeV6CxocNQmer&#10;JBvbxVnYJni2Czza4FfZdgLFBhnqcy9PBhg3EjpabDBE2ejAkX2iepYctEQyQJeNcHSK1YzDsJGf&#10;icpxgmpn0p6s1UIRMPNeKhhRUIxZF1WalWrGkU4bR4D5gTNL4ExlJiqr1GMPQbctRHVtWCky87OY&#10;+DmoKrOomjKldopWyk3l6B9EvZmwqXc8R095MhaGcrBEdTPP/50sN2mtpLHpNu3UBqGz+hHgbK82&#10;q1oqsVR/K3BEfYgF+iBElVDNBFaB/7UQEO0HTmDIMQldjbzdJqQYb7YEOgIruV6u07YDQwPR74Gj&#10;qxpdQb3heWpKGX/Dw8Bq8MB9WuJYSx6rWioBjR46cAJDoHPxrNir98CJi/oRblswairo9budmJQW&#10;w5KnEVs1QbWj8jbvk8RLY7kMsVOEkgJOPoGT+zvgzPjb4+ghtVYCoLlRWij/sRUqJLFUC0PZ6Gu0&#10;oCI/XlmqLD69KopNBIckhwOAIw39CBA1GBcVjICml8pGYKNXietQktEBpS2PyuUwOgmpHi77pZOn&#10;DM6en45aSvfqvGRUuqKVqhE7JbCpsUagmuCpMITRVoWhJjUUDbQIzVQb7WmEAJWNtMUZNUmtkNQC&#10;Se4miqomQsFGgYYh0OmjmukV4BAyXYRNdyyBRIvVT7AMxUdimCGQkVEJJa8zmUqrJbkbvpZ00pyk&#10;5ZuW4UUt8QSO5Eik4aAJS7RSy9kuzEvuRcYFLi/ATlk+1gkVsUvrVDQbXF+hjZrPcmA+045lgmej&#10;kOcSOHsSxZl4VexTw3zKFDA7hI4a4ydX4GPCJkOWCjhZtFOMNYJHYoWKRmzVvJOQIMAHzREMfhY7&#10;VRkVz6hNiwmp+nanqx73Szm0bdnSncGIWcJmyWPCeo4N63kWrOQQOFlUL5kJGHJFoouwkRH9Zmix&#10;VgmbpXwqIFquSQJILJUAp5/AkT5UApxG21M0eoIxVMf7jlF9z0nL4hICpxjrfNht0UptTlFhM+Rh&#10;tzxDpT0n1eQf1lL9WxSODhy94OrbHwOLxLtEcWAIWP4NwNEUzXvA7AdQYPyPAI6s6/tlW6Czu96v&#10;AUdXOXq/KqkG12qmNOAohUN7dV1aGtNSPX5wGUlx91jAw1BfnY4BAmdimE9IqXma9GFxPOsdcJYn&#10;tOrvpTEJgY1Yqt8DZ5K2alJqq6hwdNgIZKSKXELfXuH6qqikkSwFnIFmG6oKE1W1eCb/cGWFGWiq&#10;EWBILobqhQpFgKLXTumQkdBrqiSUypHzuL+thddwX3sTIVTrQYeAqNqJtloXWmocvKcbvW18jRIj&#10;FU0oqqhyKgU6tkhGFGosDFMkqgkdZanSCA0D1U1GkoKNVH8Pc13gIuqmPTZMgUdAI+DpoK3qomXq&#10;pn3qlBokAqeTsJHuCZLX6edykDHMc6ShnySTp6maJGks84pPSENAKoZpcxSDqseaqFSBdHxc89Eq&#10;eayYdZuwJsNjFFO5FPm0ZWGWWu6U5GCTKmYlR2qkHFiV0fW4rcEmC7sEzUuZC4rxkse0AeLtavrh&#10;lwV27BAEAh0dOKu0UgKaFVE3tFSibmascQQLbSO/vwFCeshKJUer2pUWgp70MPQbqdpstEpegxqU&#10;XoZsXfKaVfcQGZpiu8DF92vHWq6Mf0OgUL30EzSdVDgDnijM5aZhvZhAKqCqo8KZJnBGXFEqh9Mr&#10;tkt6iruC0WB/iibvC4w2Ek78Xy7PlWBxQVSOTFGtAUdBRynuIqxQ+bxXOPX/XQpHIrAQy1IfbP2j&#10;cPlYyPm8TgeDfr/9r6Hv1xTNe6j89wBHv98HwffyMeAEgkffv7dB4JwW4EhbHKVwCBwuz5+SlsZa&#10;9fglAueK2KkLJ3Hjyin8cPM0njy8guSEB8hhIW+szfAnjb1YpLpZmZbGfrrC0SyUnrcR0MhTROI9&#10;cHyY6stUCmdqiE9VgkXa4+ih2yv1dBHYyLrcT+Y4J5wG22yoLqLC8Uao+cVLCtLRIDM01GcTNHno&#10;aCQ4pD8VASKqRlc2OmT0eAciqp92AqeT0d6chcYaF5rrXGird1E5ubnu4H43geRBU6mRqiYS5ekv&#10;UGYgdKhy6qxRaKBFqDdGoTo5BFWJIWggBNpod7qpQIalXQ3VxoSVSseYRMhEqzY3/VQog+m0USqn&#10;E6EBJzGeS2l0F4UO2iqpKu/muT1xoQRPCAYTwzCSFI5xqqiJdKqbdGkFLOPQRGCSsJmxETa0LAvu&#10;VCx4ZQRCC5azZMgHGUuGYCjKxA5Bsklw7BI0ewSNQGWXNmuHtmqbSmeT1mqLy72SPLwsziVsCCfa&#10;LBl9b5sw2qEK2uNSQYcAe1Ui96N68tHO0F6tUKEsZ/K13WmYd7HgW5MxTPj2UfF1ZESjgXCpo/0s&#10;DbmLgsc3UBf5iEqQQKKlkn5SMhbyCmEjIwaKjVrNMtPK8TVlpk2Z37vQipU8qpgcGRYkhjCJwGg2&#10;AVtAZVVKwBI6S1yfpaUa4QNpgLDpoQrqcLxAmyOYCucZGrzBGGk280HJ/xuhsjBXjHla9g2qnS3a&#10;KOlOs0G1syawoc1aX5Qq8UaqmxbsrOk1VFo7nL9V4SiFwAKrF2SxVHpvcR0oKlSBZqHfH3LOR4Cj&#10;b8v99deTfT/viKIiYCSPw9AUj0BD3oecI/eUa7T38e4ega/lf1+6apJrpFvFe+CImhG4iI0SVSPQ&#10;EeBoMBKVc+D0ka9x8uAXOHf8O5w/8T1k+zzXL5w8iEunD+My48qZI7hO4Ny6eho//XAWz59cQyIV&#10;TnZmBFr5ZBjpd2NOqronvASCNq7N8iS9v7SXmSzC+nQxNuXHmiwkJGiFGJLDkZgZIGwIrPFeF2YE&#10;IvzRRclojQB5vh88egtkWZ8f9fFecn02hjpsqC2No6V6gSxXGIoLklFX61RDjTYRJE1ctjMCofI7&#10;ZUMbJSpI2ydJY7FembRgBBdh01xnJ8AcatnaIElpN62XAy0VZlTSChSksMDQRpVLVbgpBu32ZDRl&#10;xKI6MRSVCYROEgtVMp++aVEYsSZh0p6qEqKSV+lPjqRtkha/kixNwoBUoxMiXXFURbFx6IzltqzH&#10;i/UK5Xow4fOM+x+hJ+ExBpOeYSQ1CGMZYZigqho3RWCMy0l7DKYccXwdAiczDXOMWcY8bc2i16gG&#10;wtot9GCP0HlJ2LwqzeUyD9v5hEwuoZKfh7flJdxXRPgUUNkUYisvRymkTcZGphtrbqofJ2EgnT1V&#10;XywTX0sGo5eBx0yYcaRh3ExlIc0JCNIOqrm6iFAUP3uGvOdBcAU/RewP1/CCijry5BF4friulNy8&#10;NUONW7zhI0wIq+0CByHoJOhseFPiwc+lXrwpprIicHapcqQtzmJuBkY9BLQlnMBJwWIJraBEsRlz&#10;UiWeGUsgUUnxP9JL2HRYn6PVGowmexCqswicHqsaSG55thBLVDcrqmV7ucrbrIiNmikjcCoIHFE3&#10;DQSO9KHqUFZKYm+9l8B539JYDymQeqEPhMHHQj+m7JX/GtnWr90fAoFAyEjoikm/jxxTcPgDcAnQ&#10;3rf54X1o4dRAYPq4ytzWzwscaEtCh6EC5F8JOVe/9sCx77/A0e++wKkj39BSfaeWZ6l0Lp45istn&#10;aaf8cY3AuUng3PvxHIKeXUNS/D3k+mgHWiyYHMnEAq3U/LgHS1P0+/MadKR3rSicNT4t1qT1sICD&#10;CuZ9TZUkjTMxSdhM9LkwTYUjNVTS/kaqwqUDp9RM6Q0BlaSVBoBUTtKSeYXnjnY6UFeWgFwCJ9sT&#10;jpJCAoe2R2ZvaGzIUdHZ8t5GSQhcZNnfWfxuW/I7Es20UE01Toad607CyMPrvSraGl1oqrWiocZC&#10;8DjQRRjVZqWgkKApp6KpJWyazHFoJ1SaM+JQQ8gIcGpoqxoNtEyWBEy60zHr4RPfa+ITn4UkPQ79&#10;SREEBYFjTkQ/7VcHr+mMjURHVDTao6IUfKQgtkQRNnEsLHHPCZ8n6E54SmA9x2BqMIbTaAsIvTFD&#10;OOEThSlalhlal1lHMl8rHYsehvRY5+tLDmSNqmRLLBUVzCuC5k1pAV4W5XG9EK9LilmwS/G2tJQF&#10;m9DJz8dObi42s3xYcjhUl4Y5UwZkksDZdKo1KrGRWElmR/N9aHAZyUjAQGoU2qKfoS70EUqe3UP+&#10;s/vID3oK98OHMN29h9ib1/CYoAk6cRjW2zfQEBWGcWMqlp0mKig7ZOrerTwr1RfVE+NtiRu/lmfi&#10;t4os/FLmxWtCR45LW5x5n4w7nIg+B5VergHL5S4sl9qxWGRSnTaHqW767S/QZw9GF2HTZnmGFksQ&#10;1WgQanNDMdrvwOK09AWUPI1Yp+J9wJF1AU4N1uYbsbGoddqU6vDA/I10HZAuDe9DA4kOCR0qH4vA&#10;c3SYBF67P3TY6PFXz/0ICCQC4aGDQZZ/BBLVRsh/zX4ABca78wP2KeAcPfgVjh78GieOfItTkss5&#10;cQhnT8pwo8dwUSWLj6v1SzI755WTqpXx86dXCJyfkOeLIHBMmBwlKKZ9/MG8/KE8CjhrVDp6m5ul&#10;cUkaS8tiKh9ur0m7GmnYx+3ZQVqpPicm+p0EjoeWiufIMAB80qzPiW8uIHAkeUxQyR9CbefwPnK/&#10;HIx2OdFYmYyi7HDaKgInPxF11XY1oHozlY0oHT1ZLApGEsZ60lhC1mW/HNeUTjaXMlmeTKDnRGu9&#10;mwrpPXRa6u2orzJS7djQ0+hFc74RhSzkZQY+vS20UgROiykezcY41NJKCXCqCZ4m2ocBWxKmaG3m&#10;Mk2qmlfar0yZaTFSo6lOElX7E6UGWFClWryb6qY1MhwNIc/REvGCgJHaLFor3rM9PpgRhM5E2R+C&#10;Xlq3QenekKYN7TkntTnSuZMqasGSggXat0Vplewg7BxGLEiXBJdNxaqolSwvlj18WPh82M7Nw1ZO&#10;HjaystWog5tuD9adLqy7XFiyWDGZkozxpERMp6ZgOi0ZY7R9wwTkkFi+mGC0RT5FW9RTNIc/RG3I&#10;PdqkJ6iMekbFJ/3O0pAbEwnDw/uIuXoBSdcuwPfkPtoSY6jwCA67ga9rIXCsVDkWWjQnXpZR4RA4&#10;b2QCwFKPAo9MeSzzRq1lE3qeFH6vyVQwCRjyJmC6kDZOgEOFs8B1AY5qEEjgdFufod3C92Z+ikbL&#10;c9TZnqOpmIAe9mKJilxAo0Is1DvgSPwbgLNLi7Sr2Q0ByceAI8v9EXhcQeJfAc7HQj9fB5a+L7Dg&#10;B4ZAQeCiJ6d316U2SezQH6sZfZ8cDzw3MPRz9seBk8cO4jSfMKeOH1LLc2eO4+ypozjDJ8+508dU&#10;nD11DBfOnsCVS8fx4w+nEPz8CtKS76EgJ4rAMWJs2E3PS8CIqhHYzGZiacKtVIj0q5LqcUkgS/W4&#10;vv6+p7gb0wNOTA26MDXkwuyo/PA8l9dJrMxSFU0RMGofrxVlI0Ci4hGbNdrjRlOFBpzczHCUFiSh&#10;vtqBVgGHqJfWQtWuRqCiKxzdSknoEFKtj9VxzVa1N4rikWr0TEKI9orqpqPZQ/hIHsemlE6H5HWK&#10;LSg2R1Ll0D6ZolFDddFojFXQUbaKdqqK1qqBIOiVjoeuVEyLwpF2JLQMksyVgbKmLcmY47pMGDdJ&#10;WIxlsAClJaEzOgyVD++i4tFPLMBBKsHcEs37Rb9AvURsCJrjwgieCHQnRRE8UeiXqvMUaY+ThOl0&#10;giwpDhMJMZhNScCqDFVqzsCUxYhJKpRx6fVtlFbIRoLKiBkCZd7uxJzNzXU75rm9zFg0i22imrBa&#10;1FCnU+l8j7zfIMHYR9D0xIYSNFQNkY8wTDU340zGEL+LrmSqLrcBoz4b+rxWtLttcEeEIJaKJvn6&#10;RRS/eIwBk3TG5GvbZKCxFAWbXZkXqsCC1+VOvKogdEqdeFtG2BA4r2ivdgmbTZlwUMYwdidj1BmP&#10;IXe8slMzVDVLJVQsRVbM5fO9+hJV/6kBO5Wj+QlaGU2ETpM1CPUOqsaKRMzJg1HUswJOCf9vpQSO&#10;VIWXK9j8j1Q4fwQR2S82SDp86ufptuhjsf8++xVPYAgoPhY6bPSOogKFPwKGfo2+/dfg8rFjcu2B&#10;04TJ2TMncOL4YRWyfurkURVnTh9Xcfb0CVy4cBpXLp/AT3dOIiLiBkymJyguikVHmwljI1QmUwTI&#10;lFepnGUCZ2GS9kqqxAmKhYksgsRDq0RJzn3z0gWC2zMjhM0wrZQ/poacap/UdMl1slQNCQmatbl8&#10;NaKgrK/KIF2L0qmzHFMD2WirMaAsLwbFOTGoKjUodSJqRVoW662MA1sTq31UNPp+HTj6MUkYd7aK&#10;FZPRAmVeqyy00lo1Sx6H0Ur4tDQ60VZHBVRmRRllfEG6lsepkR7kllh0upLRSTvTyEJXnSzACUeX&#10;kZZDhlcQe6Pakdix6mVB1gfiotUR1TPvMmCe2zK6n3RtaAl5isIfb8DJ3yDzxhVk3b4J351byHlw&#10;F/lPH6Eo+CkqCKMqFuRaKqGGSCogqghpwyOdNgfjYzAcH4uJpATMGNIxnp5G60LImEy0YQaMpPN1&#10;Ug0MbTmSJlaPDxICaJwgmqSFGjOkYiApnkCLoWWKQ18af3tawd70GKoLoxp6td8Wj0FXLF7xu/9L&#10;OwttkV2NkLhalo0xH5VhahzywkOQfudHZNy9w/ccjDGLdE+wY0WNgijTsmQQOGa8LJT8jAV7/H53&#10;K+x4RcXyc4VXqZw9SRZLQ8IcKhkFnCQM2WMw5JLBtdIwU2jCYjHVTYGZr5+CUbfAJgy9Mp2v5Qmt&#10;FGEjykZaGTupemrSsCgPMAGOsk+lXBdLRcAQMhpwZL2SwKn9KHAkhyPdGqQntiSM9fi3AEdCzg+E&#10;jK52PhaB99IVTWAOR79W7fPDYn+oQdD9gNC7U+jdJyT0wdRlMHc99H3qfLmHrO+L/ecrK8Y4cOrE&#10;EZw/exInjh3CSQLnNNXNCaoe2T5H+JyjshHVc/nSGVyXgdT9wLFSmlaUJ6G324GJsSxMT2RiZtyL&#10;uQkPwSPAydKqyFVuR4DjVUuBz9yYV4FFFI1ARmJykPcZcCjwyHmLBNMCASXr2nUEGu8loJqXVs1T&#10;RVRRxQQOrVKDGXWlSWisyEBTtUXlX9obstDBP36bNOKjpVItiAmT/eBRyoYhLY4lZF2qxjtE5TTz&#10;+qYsRqYCThMB09Lg4rZbQae9wY2uGjeqfUnITQtCiYH2yRSBOmOUAk6fNx0d9kQ00G5J14gWQqff&#10;mkDgGLBEdbOZ78J2HkPGMGaBlNa6q5lWLLgFQDKcaCrmLKmYoe3qinyB/JvXYDp+HMmHDiHh8GHE&#10;HDmKmOMnkHThAkw/3IKTAMp6+gB5zx+jNDRIFehqgqg5JgId0p6HSqeV1qchPAxtcXHooTXqojWq&#10;Dw+nPUvgMSqz6Gg0R0ehJUaS14lopV1qoWJqS41Be1ocevme+pypaEyLwARVxr9MdeF/WxvBr0ON&#10;WKzn71XvxOuBEvwyUI45qowxLz9HngMdvDbv0X147tyB56d7qImijbEZ1dxSG1Q/65kywLx0izCq&#10;Njwvi2x4SUu0V27Hy2qqm2oPfqnyETqZtFnyvVmpEGWIURnlL5HAicWAMxYjVDjTfoUzm5uhZtIc&#10;sFP9mQkbPiTbBTjWp6jnss5OheMJxVALlZvUgs6IlSrlA63Mr3D8wFHKRoYVrSZs6hhNH1U4+4Gj&#10;1VK9B0NgBIJjfwQeD1zXoaLv3w+Vl+vSX+p9wliWsv2SxxQI/IU+MHSYvIOIHzSB4JG5wgMBsue/&#10;Rpb6dfvj3Tn7zjtwWoajOE1Fc/wgrdMRHD/yrYozMjTFGbFUR5XFunD2OG5cP4V7D84jLOwmTGYC&#10;p5JPPWm0N5aNSYGOgGWc4BGgUMUIKKT2SgChxyxt1BRt1NSgG5MDLkJGYONiUO34czjSYllyNxKS&#10;z5GQfYu0YhKSWJ4eysb0YC4m+7LR20zA1JnQTdXR2UDVUcs/eJ2H2z50ijWS3Ixf7XwAG/+6slsE&#10;jerq0KZBR9vP81o1tdNc7yZspGOoQMiNhhorWgmg3sYsNBQYkGMIRpFUjRsjUJXOAmxLQC+VTK87&#10;Ta1XJ75AXWKQUjnj7nQ1ZOlmgQsvizOxl+9RIdPGbPpkpkcb1Q6h5ErDCtXOkjUVE8mx6I0IRfX9&#10;B/BcuIT0Y6cQ/f0RvPj6e4QeOYaI82cRf+0yLLRfOWGEU/gLFEWHoJRWpzI+HEURQVyGoYkFv5lW&#10;qDY2hsroOerjYtCcTLCkUpEZ01gw07lMRRutWEsqFQ3V11wVFWZLKV721uM/zPbht8l2zDXmYbu/&#10;Gv+31zP4b5Tjv811YmeUBXKwEJsDRdjuLcZYoRk91kT0GBJQSQgW/vgjqh4+RmtoOCbSM7Du1QaS&#10;35R2NfJ9yDjHPiNhYiFsHHhd6cbrKg/e1HnxS60Pv1Zn4+eqLNorLVm8QnUjNXAzXto7TyIGxVJR&#10;4cyV2bBAYE36UjHspCKzUV2aaEdNj9FifoRm21PUETo1VDnNOdGY6qUqJ3AkX6OF2CeqGaVuZFmJ&#10;9flqbEhjvwVN3WwutSrgaO1vtE6bAhsZ5Eq3Uxp0PoTDX4ONHPtY7L/uj+6laqP8x/cf09XMx4Aj&#10;SwGLvk8HhX5MAYTbAi19/V1IDse/PzA+OCcgDlw4TSt1+Ctcklqpc8dw6qjUUkljwG/U+rmTB3H1&#10;vPSnOombN0/j8bOrSEp+ipzcJDQ3uTA0lI8Zys+5mRIs8AmxQFkq8nRxsoCqJI+qRCJfheyfF1iM&#10;+DAz6qNvzsU8zxEpKw3+ZrlfaqS04Si0tjfr/u4MUksloJFz5kalarwQM0N5GO/1ETg2dDdIEtdF&#10;AHi49KCzzs19Xh7TaqDEYqm8jUDHHwIc2afslT9Up08Z3iJg4K5OUToNVDn1Xm5Li2UP6iutaKgS&#10;0GWipcyOQksk8tJCUCHtbwwyCiBtlT0F/W4DehypqEmi+ol/zoIcwadxMuZ8ZmwVefCq1Ic3RT68&#10;LeZSb71L8Gz4+yRtUCEsW1OwQAAspKdgPD4ezc+CUPjDT3BcuIKUE6cRf/ocYi5cRBSVjuPJY9SZ&#10;DGh3WdHiNKGT6mGQUKt3pKCB8JuuLcBORwP+ZXocaw1V6PFYsNNah7e9rfhtqBP/NNqDvwx34mVX&#10;PdabyrHdU4d/XBzAf9wYw/9pdxL/l9ez+A8bfIoudOLNfDv+484I/nlnCL+t9WB7shbLfQXY6OXv&#10;1UiFaIlDeehDVD57gDJaqIbHjzBC5TSXmopNGbTd58SW9L8icKRGajuX4JFaqUIHXpURNhX8fgQ6&#10;NZn4uYbfUWUWdkuc2MiTyQUNWJRqfhnLOIvAyUzCcFYSxvLTMVtiwQzt1kRmMu1UHAYdtJeicMxP&#10;0WB6iAbLYzS7X6DGEYTushTMD0mXnBI/bDQLtSZj3hA0KzIWzkw17TthQ3WzGQCc9w3+evB6638e&#10;cHS1sn97v+KRkG0Bjw4f/ZjkZ/aHbodkqW9LiL3Sk8EKMv5tAYas6/v10K8LDP26/XHg1kUZGP0s&#10;LGkxMCSE4dbFEzj27Sc4dfBznDn8Bc4f/wbXzx/F3evncP/uZTwNuoW4hMew2CKQk5OAstJUNNRl&#10;oLnBiNYmE62LiQXXgk5GX5uNYf0g+tttGOhwMOwqBjsdGOpycenEMJdjPR6M93kxyqXE5EAWw0dF&#10;REUzlEPI5HCZR5WUx/05GOnKVLDpb3FjsE36P7kJGyoPwmaAdqiHlkq6NghMdMhISA3VQFfJBw0B&#10;1fEW2qvWIvS2FfNYsVI8Pe1Ss5VPaAlsvKr2SmDTWO1As/ROp9wv5xM2l8ApM1DhEDh1GdFqLB0B&#10;zoCHVi+dIEoIQmNKiEoeT0ufo0IvXpdl49fyPPylIh+/luUSPixUYrNkDqdsI9apkjZdGdi0Uumk&#10;J2OGwJlKoJWNiETZT7Qol6/BfJEPgbOXEHvqLDJu3KKqoRrKohpjge6inZlpLsNwbS76qRKW+mux&#10;O9yB/7oxj/+4NIHl9hr848wA/nlhWMV/WBrBP83347fpTvw83oFf53vxv/IP+x+oYv7l9TT+65sZ&#10;QmYUvyx34y9rvfjPe6OETS/eLLZjc6gSy00+rNJaTVGl1Mc8R96d6yi//xPagoMwSjW1YiFEnVQx&#10;MqB6jgPbDBk8fjPHRtg4sV3Iz17kwm6pW8UOAbNbRpVDZfOmMpPH7Kr/1BJhI8CZdhEy/oSxAGeE&#10;CmciPwPTPGcyU5RPPEZc0ei1vlDV4Y3Gh6gjcBoJnEr7M/RVEVzjfLipvlJ6griCwJFBtwKBU0Pg&#10;1GNzsVn1DtfVzatNgY2//c3/RIXzsfMC9wWGDqJA+PwRFPT1QOB8DCSB0NCPBUJrfwSeHxgH7t84&#10;i2c/XUURPXSBx4iEsEf4QfpMETIRT36ENSUSJoIo6N41XL90DOcvHsbZ89/g6vWDCA65CqvlOTzO&#10;YHidz5DlCoLPFcx4gWx3MAoyKet9ISjOCUNpXgTK86NQURCNyqIYtSzjvrK8SO6PRFVhDKoZVdyv&#10;h2w3VaagmSE1UXo0yrIqlSAxor3WiOYKA6HjIFxkBEADagtT0FpG+JVb0Vhs4rkuNNd6VedNUTuq&#10;nxQVj4BGQKS3wVH71SDrue+io1ESy1pNVmt9Ju9DO1XlIGwIHGnvU+1EB+9dm2dAgTEcxamhCjiN&#10;hEqbJRF9BM4In959tEcNqWFoSA5Rg3dN0jKtsYCJpfqtPB//WFmg4pfSbNVtYKeAdiNHbEc69jJN&#10;2HMYsUIrNBsTjZVU2oakZHSFhqHm0WMUUO24Lt2G6ewVpJ25CNede1RUCWiypaPakoSuYjcG6nIw&#10;1laEjalWvJrtxc5EF7YJlK2xdrye7aFi6cdfVofw6zKf1POdeD3XgV+WevDbaj9+XR3AXzaH8M97&#10;4/hPLyfwH0TVbA/hP++O4D9J8/XpZuyM12GF3+cUITBK0LZGPqN9+gn1VDWdoSEYiaeyMaZgVWZz&#10;yMxQ1mkrl6DJdTIIHQlazM1CN7ZLvCq2imgxqXa2ipx4VU44V3C/HzgCG8nfTLkJHBk83SNTwKTS&#10;xmVgvIDA4Xc3IVXlMl0MFU6PJRgdlmdotjxCvfUJagibKv5fRxptWJksVcomMEGsAacqADiicDTg&#10;CGx0dfN6i7Dd1obq/J8FHIlAiOw/V7b3Hwvcp6DzEShI6EDZDxx9nx5/dJ3Ex8DyR3Hgp0vH8fT2&#10;BRS6DCgicOwEzLM7l3Hv2mkE/XQF9tRIFPIJnRL5FLevnsTZc9/jwqWDuHvvDNLSnqOy0ozqygxU&#10;lqSgsjgJ5YWJhEsCinNjUJRLyBTGoqaM9qs2g9bEotRPa4OJhVfasmSghcs2CVFJhEhDeRLqShLR&#10;UJaMlso09DRZlWXqa6EianNiqMOt1jsbzOhtsaG1OgNV+XGoKyaAqi1oq7CgucyIphKqilLCRqBT&#10;6aQq8byDjoTemVPWZb9+rLkmCw2VXtSUOlBbRoBVSWtjOSeTcHFx3aMgU11qQU25BQ1UOe213Fdk&#10;RrE1CoUpL1CeQrBkxKDZGEtbIXNVZfDpa0RLRhShE4IOAmnMlYqlbFqJfBfeluYo2PyvNcX4X6oK&#10;ldLZLaR1yJVOkBlqWpUduwG7ZhbUtGSspqZgLjER08lJGIqLRdOzYFQ/IOBv3of74nW4r99C/pMn&#10;yA16DNezu6gyx6OziEqS0Fkeoi0Yb8dLqpilwUZuN2Fzog2/ECr/uD6EX1Z6eYx2YboJuzPNeEvr&#10;9BdC6D9ujuK/qXzNFP6FluovMx14O96IvcFqzMvMpSzkVXGP0fD0DtppoZof3EMrYThEJTaZFI9Z&#10;A9+zJMCtiZhzJ2I5Ow1r/PwbOQQOFd1mgRvrBPB6PpVNuQ875VnYLPFgo4C2SxQPLdZuOQFUYMOy&#10;LwPznhSlbiadiapKfNSbiEnaqckiowLOVDZBTxD1WcLRY3qBjgzCxij5mydoJGwqrXyvORGY6ZEZ&#10;RbSksHRb0Ku/JWcjoFmZ1oFTT+A0YIvAEdhIslgbOL0Xb3cENv/zgCMWKnBbv49SLgGQkf2yru+T&#10;bekyoWq9AuChx3647AfIK75/FTxHLFXgdfq1++ETeCwQNHoceHr9NJ7fOAdT1HPk2tIQ9fQefrp2&#10;ETcvnMb1c6cQ/OAOUmPCEP7kHm5fPoGbl2mvbp5C+PMbyPUmsQCycJabqFpSUVUikYyyAgInJwbF&#10;2bEozY1HXVkaAWGjTXGgi8ARuIg66WwkgOoJiBrChkqlvjIVteXJqKtIQz2jpSoD3U022iYvrVYm&#10;Jvq9tFZeTPbTavVwH/f3NdpRW5SEfBfVhS8eLQRAm7QWFhA0ClgEGISLv2+VWCbJ00gfK9W5U/W3&#10;yuXxHLTQcujRWpet9slxsVpip+Szyj0lxFJVl1n4Xvk6NVROpU5U2BNQlKwNTSEj/jUbo9BiikKb&#10;NRb9WYSnMwlNaRFoTgnHgD2ZasCEBclhFHjwujQXv1UX4y9Vxfi1ogC7RZksiIQOj6/Rfqy7CR+P&#10;FTIzwpyB16YmYDo9CRNJceiNjkR7ZCRqnz6nzfoJxTdvo/jWD8i/fhOZV66i9OkjdPDcYY8NUyU5&#10;mG8qx0Z/M9a667HaVYedgSa8GW3Dm5FmvBluwK9jLdjp4ZO+JR87HeX4pbcBv/U04mfar5+bK/Fz&#10;I4/lujBhT0N3Ml837DEqnt9FzeOf0PH4IXqfPkV/cDBGIsIxSWUzmxan5quatyVhzp6IeReBk5WC&#10;ddXAz6FyVnsEzg5ji8DZK83EXnkmtqjM1giYDcJyo8SB1SIrlvJNmMtOVw39xgkusVOSMJ70pRAy&#10;aZih0pwpMBDw8eixh6Pd+JyAf6qA05j2EE3mp6gxP0Zhxl10VCZjcUy6zGhV4VoDP1E7WtJ4mfBZ&#10;mhLFU4mNhVo1LYymcLoInW4WQlopQuYtIaP1J9KX70N1DxAQSEEUsLDAvpvwTgqwQETt07bfqulc&#10;5DwpyGKFtKXs+1kaE8qc4urY7xsF6opGB46EDik14t+7WjMt1FQuap/UbMk+rXZNrn8VcC9Zl17h&#10;7/p3BRxTr8HPogNGh9AfxYHgG6fx+NIJhN25gpTQp7RTZ/DDpQu4fv4MrjFuXTyHHy6fI4BOcnkC&#10;T++cQ/D9S0iKvIeyXIKi2o3q4gxUFKahiiqjqjgFZfnxKPRF06bFoigrFtVFyYSAWcGms9HMMKKD&#10;Kqer0Yougqi1Tqqy+YSkqqksTSF00gixNKqLDF6jAUca+I31OjHaZ8VotxWTXS6MdjgJHCvVTTKy&#10;7SEozCRwCBtRL411blWl3cRlS63Ag9aoqUAlgwU0HY0Cm/chAGqlAhAbJdsyeJdEd6vWILCjSSyX&#10;l8ssbktrZC8B6UBduRNt1dxf4UF9ZjpKaKmK45+hLP4pqlOC0Uib1WyJQLc0u3enoIXqpiY+iNAJ&#10;Qy/VzwTV4zLtxE5xFt5W5uNnKp235XkEjo/A8aouCMteq5rcfzWT8MmyY8lhUnNBTaQnqKFHx9Kl&#10;dbK0kYlV8Ol89hwNd+6j9uYdlF+7jcof76LxOd9LCJVXZBS67SYMZjsxkuOiDeH3SpXRR6vTlhGH&#10;PunrRQvYa4lHfdxztCaGYdCQhEHevzMyjPYoGN0hweh98QJ9jO7nz9FJwPSGhGA8OgZTkTEYD4/C&#10;KJXNBO3fVFI05g0JWLIlq8G3lqlMVjIJG8Jhi8DZ4edTwCFodgjYLYkC+T5cVDYOrBVasUm1uV7m&#10;wFKRBXP5RkzzWi0hnIAhZ6wCjuyb8tFiMSZ9yeh2R6LVwu+ZsGlltDGaDU/QanuBKmlDZn2EAf4f&#10;FyaL/AljAY2Wx5GEsYSmdrQaqq2leuwsNxI2bdhepSVd6yNwBjQYyBziAZAJDL1Bnf7U11VCYB+l&#10;99tyXJTFkBa0qzKAlbyGHFMwYrxW80sJKP4YOBJ6/kYLGfb0wzGM9f5esr4fOH9rBAInMNH8R3Eg&#10;5NoZPL9yGklUNsaoF7h55hhunT+NO1fO4UfG9XMncO3MYdwTJXTvEiKeX0NS1F14LHyyia0oMaOy&#10;MJ0KJ02pnMqiFGWp8jOjkeeKRL47gmCKQ1NlulI2nY0mdIu1InA6GwRANq5LvyWjGq60grasmtCp&#10;KaO9EoXTbMdItw4cxzvgTHQSPn7g1NPO5TrCqHASqZYEOD4NNA20SrRAolYEMDpsAiETCJf96+oc&#10;UUBNBBEVjgYc3zvgiLWqq6DNqvSgqzoLncUOVJijURD3DHkR91AY/QC1aSFqKpk2eywGfelUOYmo&#10;Tw5GZcxjtKaGU/anYNZnwlq+k0/2LLwqz6ba8WkKJ9+DFQGMx6JBJ8tGVWDHmownbE3HOCEwnhqH&#10;cUOiGl9nNCMV0xnpGIuPR9eTILTee4QWRuP9x6h/9ASVDx6h9MFDlD57hCoZQD0iGM1Ur03RoagJ&#10;foIK/gdqnj9ULZobQp6iNojXhzxDb1QkhgiTvtBwDIWEYzQkAmMvwjHxIhJTodGYDovBdGQc5mIT&#10;MB9PYMXEEDjhGCagRmLDMUsgrtMWrnkNagCulaxU2ql0bGaasc3Ps0PgCWw2c+y0kXYCh+tUNqsF&#10;Fqzkm7FSwCi2YpHAmc01YFJqpQgZsUxDDg04MzlUPYTNONeH3LHosIehheqmOZ2wyXiuotUYhCZC&#10;qML4BHVZEZjslgammrrRVE2ZAs36fJUKNeHdQg1hU4ftpUbsrjRjd73zHWwECDoIdMDsDw0k7+Gi&#10;AyawY6QstW3tPpqykYKrQWf/PbVzWID/iqX6fUgbnQ/HNN6/7/1+7b5/UxAiOkwDI9BGBcaByJsX&#10;8YzqxRT6DFl8Yt45fwq3z5/Ej5dPEzLn8PDmeTy5fQ5BP51H6ONLiA+/DZcphGDJoAKxK2VTXiCg&#10;EeikU+GkozQ/GQVUNnmuCOQ4BQRRqCdAWmsNhItAh0/TOgPa6zNoqUxcNyuFU0nglBUmqFyQQEcH&#10;zmh35jvgjPRaqXgsGO/kegBw8pzhfK0ovgejytcIcJobpHWwV1kjNZh6a9E7kCiYfAQ4KggnPWnc&#10;SismiklAo3V1IFiaJafjoBLja1c6af086K7xob/ah3pPMm1VMHIi7yOPUZ36Ag1Gbf6qfhaIQT6J&#10;W7leGUsQ8Lx+G4FB5TOfbcSG9A8qlqEiGEVeFjw3VnwsaF6TGgtGGgXKYOUyVbC0Tp6WgdhTYzDi&#10;H7hLVMi4IUX1cRqmwuh5GoyeZ6JCQtDBZVtQCJqDXqDp+VN0hr9AB9WKzNLZHRZKoEQTVHEYjYlV&#10;MRQRhf7QCAxRrUzH0g4l0K5EJGA2lGAJicV6TCo2ogmOyGRsxKRhJ9GE7VQz1gwZWEhJwUxiPNVN&#10;LKZSaKeMSWoOrVV3uhrXeMUrdkqAQ5tIy7iTw88twMklUHOt2MizYSXHhEUZrzhPIgNLMq5NoVkp&#10;mXFaeVE3EgIbAY2AaIogGnHyu7BHocMaSuCIwnmmQKNgY3yGyrQHKDM+QmdZChZGpStDBZampaGf&#10;1l9Kz+GIspHcjT7D5tZiE3ZWWvFyXayUNu1JoPLYDwQ9BCZ66NCR9V9fTSnI6PHLyymGrAuAJP74&#10;nhIfA85fC31Qdx0sOmwk9P3vIfS3A0fs1kte9zcDJ+7Hawi6dBYuPokK+dS8e+EU7l45g/s3ztM+&#10;XULIgysIf3QFEU8uIS7sOixpj1GUTbldYVYhykagU0GVU12SgZpSyecYUJKbRHUTiVwFnEjUlyf5&#10;IWPgkoWuNk0pnvY6AqLaQLVgQEVJIkry41Duh44Ap7eFwOnRgDPaQ8j0WDDcacZYB9fbHein5Woo&#10;TVVKymOmrfLJdVQdhINAR6KN4OjxV3NrikXyMgWEh6yLipEqb5mXSmqspLOnhKwLbGilpGqdVqqV&#10;iqmNwJGuDjIuTk25me/bzc+Sic6aTAzStrXmm1CSQfjFPkZuFBVFQhAqk1+ghkqnxRqBvqxEyv04&#10;NKQ9R23SE7RnsLBT/UwSVIs5RqwX0EIU8KlP6Ahwlmk7FmRcX6oB6Xuluj+4TVghcBZs6Qo6MstB&#10;H8EjHT5HUvm0N/BJH8uC9yIUAy/CGOHoIXQGwqIIFkIgIRbzKYk8h9vhoZiKi8NsYjKm4xKxlEww&#10;pPE1UgiOOEImilYoIQPbaXZsp9jwKtWBt6lO/KMxEz9zuRdvxk68CbtcbiYSDOnpWOTrqzCmYsnM&#10;pTkFi1baKUJn2U2FQ5Wz4ZMuDFYFm918F3ao8DbzqN5yLFikNZ0llOZ8aViihRLYzOdnKBUz7rdS&#10;o26+fxlalLCR/dMM2d8vg3pRfbfxv9BMVdNsYHDZRPDU0VKVpN5HpSMYo61OLE9p808JcN6DhqEa&#10;+1HhzNaoucN3llsInBbsrbazMPUqmyOWR8bylXi7x8LKpTaYeGCwUBIy0mJXjUPMpWpkx/j55aTa&#10;r8dbmTDvFYHzkoDg/d7uESLqvrLO+/B+ymbtaK+rgETQ7A+BiyidwJB97+akoh1TU/7KZxBLuCnD&#10;aQzyuIBHbJcEj+8Dyx+FQE86fEpjP9VC2a92pM3OLi3W/jgQ++NVJD38EU25XrQUZuPpjYt4RNXz&#10;+IeLePHwKkIfXUbk08tIjfwBdsMj5HoiCBdanlIDAZOO2jKDUjUCHQFOXZlV2awKqp5C2qp8TxhK&#10;c6LRWJmq7JQonLa6VAWdDqnWridwqgxoqOY9ihNQkheHsoL4d8Dpa6F1egccO4b3AUeGGA0ETkGW&#10;1Ih5CQgfGmtdDCchQeBImxpGO2Ej0UngdEjymCHbrQRMU53AhfbJf450h3gXzTwmCWMuO1t9aGl0&#10;o67KqoDTVkcg1cgwpLnoKnehzBqDnPinBM5jFMQ8RXHsc1QkBqMuIxhd3lgM5CShk0/h+rRnaEx5&#10;ih6zWKt4VcDEQqzlW7BF4GwWerDk04AjKmeZ66qvlSMd87Y0LMjk/qqjZwJ6U6PV1DIjVDmTaVQA&#10;tED9ISEYDo/EsIAmNBIz8YSHwYhNC8NswIohDevGDOzaCBOrnftoaUws9OmEXoYD2yY3l068smXh&#10;N08+fnPm4i+OXPyTIx//aPbhdQqtUAJtUaIFm1wuxRNQBN5CRjJWrLRPdqoxxpLMWWXRgLPiMahq&#10;8c1sXpdjwy6VzV4BgVPgUAN3refxPj4DZgiWmaxkzOcIUGgVs1MxQbhIj/BhflcyFIW0JBbQzFDd&#10;TFDdDFLddPO77DSGot1Iu0jICHAaCZzadFpKw2M+DB6jMTcWcwP5VDXlmJ30z7IpisYPGakCX5+r&#10;U7VSe6tteLnaSTtF2Kx3sWBqg4Hr05682WMBfkkwcCnbv4sA4MhSb4mrdxnQW/eq82Quct7nzZ52&#10;rbyGhH5vfcqV1zwuQPpZDZj1Po+jQyAQQBJaklhAw+v8IdX40jpaQhotvpb7ylK2CYZAqPy1ENUS&#10;CBzVMpmhgPMR6ByIvHUZyY/vEDgeNOR5EfzDVTz98QqC799A+NObiAq6icSw27ClPIHPHsoCHU0L&#10;lUTgpFPhGKlmxE7pkUYAmVDHJ38N4VOeR4BkR6OmKEHlbHparLQ2JtqWdIImXcFHoNNck064pKkc&#10;TilhU1GUqHI4kjTua3OqHM5YrzQE1HI4Y902AofwabOju86kaqkKCJwsewSVVaqyVK2icOppq+pl&#10;XYOIQEbmrNJBo6YEZsh+HTqy1I9Ldwg9BDRdbbnoZEgXh/pqG+oqBThOXudFV5N/Ar3qLNTRLuQl&#10;h8AX/ZTW6gkKo5+jPDEEtUY+dR3hCjp9vkS0WcJQGXcfDYmP0W+NwgztgtTCLOeZsFrIwlfoVCPd&#10;qfF8vRmYlQn8GXOMRbeMomfEnD1VDd4lCqc3kbaN0JEOn+MJtGqxsRijPRK1M0n1Mp9I9ZJhxrrF&#10;hA2rhAXrjC0HVYbLg1eebOy6c7Bh82LHmYeX3gK88RXit9wS/JpdjLeeXLy2+/DG5sMrkxdrtFEL&#10;saKIrFgnoJbSTZg1yMybMo84geMgcBwGLNsJR5s2a+i6V/pK8fwsk4otfrZtlbch4PiZNwr4WQkS&#10;GRZ0NjuFNkksUxKBkoxhTwIGXXGqz9RoJtVNLoFL9TOdZ8AYj8v+DsKmmeqxJfUpGlOfoElUjjkY&#10;NbRTpYaHKLUQ8DVGrFDdLFDZzE2XQuaYkurv5akqLqWBn1goTdXsLLdjb6VTxSvaKSmUOggEAhog&#10;/gA2VCI/0ybpsFEKYF/oMHq7R6XzB8DRp1iR0KdgkcTxe6BoqkavPhcQ6HZLP/ZG2ksRMoEhsJFB&#10;wz6MfuytEWz+fln6/WUZaOEkdODo3RYCQwAk8JH1D4AT99MNxNy9AVdCJEqcJty/eg6PBTgPbyHs&#10;6Q+IDP4RCRF3YU15Do8lhAonEmX5SX51Q6gUJCvFI8liCdlXVy7WKh1Vhcko49OkqjCOKiAd3S1m&#10;BiHTKOomjYVUaqFMkHY40k6npiIV5YSNVK1LTZWWw7FhuMuDif5MrZaqVwPORBdB1OFET70J1QWJ&#10;yHOFI9MWjmI+DUV1SO5GFE5Tneedhepp01oQyyR577ov+ENslVip99XlElxv1pLG0v5Gujh0txJK&#10;jV40UTk11Ni51NrmSKNAUTpirRoLbSgxxyI7Lhg+AicnjNCJCVIT5dVaQ9HqpOxnIep0xaI25Rlq&#10;4h+zoITxqZ2E2RyCJJfQocpZybdhJY82KseMxSxpe5KOOVeqigUqhUXGrCNFzec0ZIhFT0IYOmNp&#10;nQgdSSjLWDVz6Sy4aYzkVMynpmMpw4hlQmbZasaCicAyUj1ZrVhxuLDm9mLDm4VVl4zol4stXx52&#10;GNuZ2Viz8biVQQW0mGLEmoHXpBMOXJ83UJVQHS3ZrFik8loUuKjQ1pcImiUZU9lJdeM1875WNebN&#10;Wiahk03o8DMKbLYKrVjNM75TNnN8eAhsJmV4CYJHgDNCZSNwmZSZGGizJqh8BD7S0rjXFkWLSqin&#10;CnCeoYEPyTqCp5ZKp5wKpzDtIWoyIzDS6sb8eCmW5quxvFCDFemQOVtLKyXLBmwuNCvQ7K504OUa&#10;ISM9wRlv/f2lXtN+SEiN0luxPAytSnx/yDECxR+Sw/kgAo5pSWPaqYD76a8jM1nq95R19doqD/M+&#10;AsGwf107RwDCaz8IgdDv46WMibMmlouv6b+XxMeAI/sCczR6BOZyVLcIhqwfiLl7DSG3LyH+yV3k&#10;U/7+cPkUfqKtekDoPL53Hc8e3kR40A9IjHqI9IRHcJmes1DHKxtVX8HCTvCIuqkgXCqLCYqydNWO&#10;praMUcL9+XGolBbDVckqWdzTamQBNyiVowFHGv5lsOC+B47YKQWcSq1aXAfOeJ/Ln8OxYKydCoch&#10;wFEKxxOFrH3AUYljwkASwr2txehrL0F/R6mCjiSQBTSylJBzApPIgdCRQbkkaSzA0drjEDIETquo&#10;J9qsFr6WtNGR5HKnJJnL3ChzJiMnKZTAeU7gPKPKCUZ+/CP+8YNQb4mgyklCL21AizkStQmU/ikv&#10;aAeiMeZJ5ZNdpjYxYVElTk1Y4vaSj2AQ6LipcAgcWcoofjKi35SVhVBUTjLvGx+C7vhwNYe4jFUz&#10;kiI1WTwnjQXYKB1BLQSDDfNmC6bSMzCeRktiNlEp2VUsulyYdzlp3bxYyczCgtOJOYsFs0aew5hP&#10;N2I21aCWy2YrQWPFrIk2T6DlsmNV8k0OvkdLMmYZomwENCuuDKx5qKpUr3ANOJs50vDRhu0CGzYF&#10;rNm8rx82i/mEqwwNmiWQkQnsYpS6EdhM5aUrVTPFGOX2sDcBA4R3D4HTYQpDB6EjSqeFgK8j0CtS&#10;aKVSH6LY+BSdFRmYGSzE1EgRFueqsSjAUfapSYFma4GqZqkdL6lo3qz3EDID+JmF8GcW0F9oS6T6&#10;WNqz7K+qDkzofhgBgAmIQBC9D9n//n6BtVX6/WRdvfY+4OihA0LP3cg+USuSEP5YaCD6MAJ7uOvX&#10;765SEf0fBI5sH4i8ewUhdy4hNeIpKvM9eELF88ONS/jh5iXcuX0F9+5cxZMHNxDy7EfEhN6BNe0Z&#10;inwJhIyBKka3VNLKWECRQFBQ5VSIQklGPaFTLYqlOA715QlUACkKNj2tBhZqQqdRq7VqqU1DYw3v&#10;V/5e4dRVpNMaiQ1zKEs13id5HAcGO40YaDNiqMmMgRaLslSSwynNoqJwRqGUf1LJ4bQSDGKnpGpc&#10;wNLXpsFGQsCjQ0f1mQoAkB46cNobaaeocHrbCaIWTek00k411zi4P1P1JBe71dbo7yBKaHXV5aA+&#10;18I/eBxyYwmd0GfIDXuKrMj7KEh6ggqDWKs49GamotOZgKb0cDQkBaMlJQwDAg+CZDrTgDkfC6C0&#10;qpUgbBa5b4Ex70lTwFnwKx41a6UpCSMZcRiUKYmTwtEaFYSOmFD0J8dhOJ33NKRi0kRFZLNgweog&#10;cOyYpjKZJDimTTLoFi2R241lr4dWzYXlLALHl8n9Vp5PRWQnpKiGZlP5uhkZWCJ81qw2rBFS8zw+&#10;JyBzETq0eQti/WwpmGMsSN6G9k+UzWaWdNS0cV0mziN0pIMqobqRa1azLywROItULsuFBGOBATM5&#10;yYRNNAZltkz+tgPuOIwSRpP5BkwQOmNcH8yU9k1x6HFEo8MSjjZTKNoML9CU9FRZ1aqEhyhLfoSy&#10;jKe0utFUxjLQfxVmJ8uwvFSHpeU6rC40Yls6Yy63adZptYuqhrCh7fiVBftXFsBfWFh+IyhkJL9/&#10;C3AkiapHIGw0RfMeNtp+7V5/K3D0gq8Xfh0G+4EjUNBrpwJDgCPtc/aHVqP1/t4KKoTOvwU4egSq&#10;G/kODoT8dAFBP16EJyMWjRV5iHzxBD/evIJbNy7jJuP2rau4e+cGHty9juDH12FkgSngjyxtb6qK&#10;DbRUfjulgBNP0CSitpJRloAGqpS6MgKoNEEBp7kmkWomGe0NyVymUFGks4BS4RA60s2hrpL3LE1R&#10;sGmus/C4dPCU3A3tVI8HQ53S+dNA0GRgqNmMwVarUjj1VFIlPhZuVwzfT4ZSGjKWjagPafwnABGo&#10;BAJHVzayXweQxH7gqFbICiZSHa4rHKdSOG20Vh0thIy0y+GxNukhLTVijQVoKXajkoWtJDUWuRG0&#10;ViFP4Q27hzzap+JkPnnNfBq7k9BDRdPlSEKdDF+R8AJdxlgM2KQVbRqhQ9uQxcKbSRXi5VJmX1DA&#10;SQ8ATgqmpdWyJYWRjAlLEoYJnq7EcHQmhKuBsoYyZB8LrzQWlLGIxf6Y3FgwUs0YqWqsVDQONxYd&#10;Tsw77Jg009bYqWoctEw2I1ZsZqwy1iwSBA2XG7RkG4TRhtNOBUNg2ah+bHxvDio06Q1vT8GiqpWS&#10;aWJk2AnaJhn3JwA46z4ToZaBZYJ1WRLmuVRCBVIrJWPoSOO+eDXX1LCbSo3rI5LLIWim+BvrwBni&#10;f7GfwOm2006Zw9BqDFHAaUx8ooBTGf+AwCF0qMxbqMKnevMwR9gszFZheaVBhQyIvrdM+7TaqUDz&#10;ZqOX0U/IDCvIKNCwgP22I5PWjf+bgKM/6T8GHB067/f/rcCRxK/WdUFXIjoAAmGgb2vn/B44EvsV&#10;jwahP4bLx/bth4weOmzeA2cMB+5dP4P7N88jlU/iAp8DIUEPcOPaRVy/ehFXL5/n8gLhcwW3qXru&#10;37mIxOgHyPbGobw4VbUGFkBI6+By2iCpzq4uox0icOorkwiZFAbVSlmiGui8kfuaq5MJnmRVLS7q&#10;RhoBSs/yFioVAU4t7Zgomw5aqe5W6U0utVPS8M+JwQ4LgUPYtJsx2mHDkCSN682oLU4hBKORTeBU&#10;FJlVdbbM1NCixsHJo0r614HzXvUUqnyPqj4nbDp4H8nhSI5GYCNDj0oDQAkZ3EsG+lJdHmRIU75u&#10;W50PHVQ4HeWZqPJmID85CjnRociOfAFfxCPkxT5FftwzNTtnsy0efVQu/YxWUyxqkl6oDp4dXB+m&#10;JZsgcKQz5CShNEnYTImVkgHRZeYFDwu3m8CRGSpZyKetBI8ELYzMyz0sNVcp0ejh6/dJO530BAwb&#10;eU8zVQ5t0LLVRWtFyNgcWHG6aYW8CjhztFtTZjNmaJEEPotOKh8ulx02bNBqbXlcXDqobKxY4741&#10;l43HNTDNWWmlqLbm7UlYoNVbdqWrEfzWM2VyPFqnHFE4FoLGgi2ub+XzHjLjApXeQmYyFn20UrmE&#10;FBWMTGSnOl46IzHC/9sk1c5ULj8nrdZ0QTomCaTxnBSMEUKDPN7jiESnNYzQIXCocpoMwaijfa1I&#10;pSJPltqpILSVGDDdX4S5cQFOORVONYFTgzWZzE76Rm3KIFoDhM0g3q6P4JfNCfxlawK/bU/iVy5/&#10;3RqnrRKFIzBgwZNCKy10GUpxfDRYMKVwCnAEDDpw/KG6PfiBo0FFgKPBR7W1IQBkuhX1emLn1FJe&#10;972K0QEQCAI95LhKGqvX19+THvp714+93w7sxiDdGl4KhAQact/9xz4S2kybg1wX2GjAkeWBG5fP&#10;4dLZE/jx+mWkJsTg9vVLuHrpLK5xvx43BDrcf/fOFcQQOF5vDEoJkerqFFRUJKKiLBmlRckoyU9W&#10;nTjruL+BUGmgtRLYiMKRpWw3Su/vammHI21yjKoTZkejWQFHYFNbmcrCbGahF+BYMdDpIGxcKmE8&#10;3GVVMdplwyjVzkCbDV0NFtSVphE4tFT0+JVFVhb+fCqbfLRI0pdQ6QuAynuwaHkbXdFIqO1WbSgK&#10;bZwcUTTa0BZ6r3K9s6dSUQI2AqalxkuIetVSEsc9fN22Ci/yzbFwxQYhkzD3hnMZ9hC5UU+RF03o&#10;EDxVaRFod6agP9uI3iwD6jMiUJUSrOZq6jLHYMiZRHslDd1YwMRmEWBqYjguZaqXeSqIGQJmhtZl&#10;Vqae4fqcnYXeQRXAwj+akYgBNYtnjJpkT6YYVirHKNXpZoKBVkgsFlWK2Kk5m5377Vw6CAwCyZWJ&#10;FW8mbZbkc7zKbi25nVh02XmcoOFy2aXBZoEKZ9lOeNgSCadkrFJ5ydAa63y/MsXvVg4tVTZVkSzz&#10;LGp6l51iqp18o1I30plzibGYI8DJwFQWQUKb1GePxJBHgMPPmEe45lPpETbTufwcOUkYzYxDH6HU&#10;YRHQBKOVYGnIeI4qw3OUG4JQnhGCQkKn2BiKLhmYa7Cclqoaq4tUOEtlWF2rwOo6Vc5WJ/Z2pdqZ&#10;T3jC5u0aAbM+jd82pvDblha/brLwsqDpquLtVkDo+/bFz4xACHzsHD1e8TwJHUACKVFHukLQj72z&#10;YbLtv7e+/kehK639Ia+xPz523l8Pyc98GNr0vgNqXRTZu5k379y8hjMnjuD2tUtIT4rDTSqbKxfP&#10;qBDQCHAuE0A3ROHcu47oqAdw0FPnF8aivDIB5RUJKJX2M4VJKC1MocJJR10VlU1VkoJLIHCk8Z8G&#10;nVRCR+vq0EbwtHLZUmdGfXWGmsmzrdGi1E13qw2DXU7Cxq0SxtIOR2KMMd5N9dNuU90jamip8gjB&#10;HLcks7W5xdsJEIkuwqU7QM0EwkYsk54slpAOnjLKX68a/4bHCR0dMoHgkYn11H5p8Mf1bqqgxipp&#10;YOjj+8lFZ30Ocq2xSH1xB04Cx5cYAXf4Mzie/4Ss0AcKOHkxT1BEpVOVGo4OGY6UwGl3JKLRFIk6&#10;mSI4JUQlkUfcLFhUNJLTmc0y0l5lYNpJq+WipaJdmXOw8NFGCXBkkjmBziyhM0UITdBijVHVjBgS&#10;METYDKVR5dBejUnnTyqdGdqkWbtZAWeBSmaaVmnKpMWMxUbwuAgXqiA3l/5YoMpZcNpooxxYdVMd&#10;eWxUSFaGhZAxYpWKa512b5Og2eb73SZgtiRPQ+hIyMDnAhxRN5sFFqzl0nLlGLBG8KwKfAibedWa&#10;OIHqJlp1UxgjfKZ12DBmuD5FxSPAGfLEoFtq/oxBaJEGfulPUZv2GNUGfreET1VGKMrSX6DESLvF&#10;ey8OlGF9th4LMxVYWavC2lYt1jabsLXdhZe7UuUtidMR/LxB+8T4bXNSgw3Vzc+qYH8cGqIiPhZy&#10;TAq8PvHc/usCIxAyErIu+2Q90Jro0NFh8n8EOB/cz/9aGtw+fv7H4+PA0UPfVnOL375yEZdOn8AP&#10;BE5GSiLu3LqGc6eO4dL5U8pOXREFJPChwhHgREXeh5XSNSc3CiWlhE65wCYexfmJKCtKRbXkbQic&#10;ukptzJpAlSPA0UNXOhJNjEbCppaWqq4qjQWXNqvZis4WC4YInHHpHT7gUV0bxvqcmOx3YYoAGqb6&#10;EYVURXWVzaeczxlLS2WFzC3eQahIiML5mJIJ3CfrqhuDdN4kQAQ03f7BumRdYKMSwrLfP1iX5HVa&#10;qHQ6GgghRkttFtVYuQJXli0WoQ+uIOjWWVginyM7mXYvPhxZEY/ho8rJ5jI78iHyoij145+jwRSF&#10;HiqZHm8qOpz8ntJCUZccjE4/cCZpuSSmBTZUDeOSs2HBloaAKz4CQw26TiAROgIgbZ2FU8JBsNgF&#10;LrKkQqISmbVmYIGgWXZLrZILa143lYoDsxYLZsROMeYsVp5DNSMJZCobTeV4GDzX4+Q1tFaZEk5s&#10;eB1ayHChVF9bfJ87PhNe5lixl29TMyzIoOdbORbsFNiwV+zETqED67lGrGSnK+isF0jbI6mVo5LL&#10;IiTdcRiiRR7NTNDUDW3UPEPUjdircakq9yV8oG6kK0OTgcBJfUSQP0FN+nNUpwejUmZGpcIpoMWq&#10;y0vBzFAZZmcqsbBai4WNWqxuNGNnpxuvqHCkfcobSn8BjIptgkfBQwAwyJCOjh8Hy8dCcj7adDFa&#10;yLaE3mP7g+B9pNBr9kNyHtznB4Fs61O4vNvvh8l/L3D015H76/kkfd/Hzv/j+OvACYwDP1y+iKtn&#10;TuL+reswpiYqa3Xh9HEC56RSNpcYgQonJuoR7JS5eXmxKCuPp6VKUsApyiV4CpJRVZrqVzgpGnD8&#10;OZxAlaMrHTmuziF8astTUVmarCxVOxWOWKquFqsaEVAUzkS/1pdqnMAZl06cnTZlqUTh1NJS5Yul&#10;4p+0jH/c5jpJ5BI2VDMCHcnJKLhwXaLLDxo9jxOoeJRN8sNFHwVQG57iPXBkKWpGuj208bWaq2XA&#10;dqlSL0KuJxXP79OWnvoGdy8fR3roI+Skx6EwIwFFSeHIj34GX/gj+CIecP0ximKfoTLlBVpt8ehy&#10;J6PLlYhmAqiB0GnncoC2apT3lOryCb+1GqcNm6KKWMqmQsiTAaksWPQYVYNAsVnSKFDm4NagIzbL&#10;QFVCu+OSuaisWJKZMrlc8zqxmeXBGqGzRIu0aKfSsdF20FotOZxYobpZo5VazcrEms+HjewsRibD&#10;S3gwfG5s+1zYzfFgj7EjQ03wvexR1ewRLi9zCRwZMpSx4ctQ84uvcSnqRuVvCJx1wmaz0ILNUhtW&#10;i2nP8g2Y9FG5EDbDVDcCm2lCZlaqyaluRNmMZVGpeWkRRd3IEBQCHAu/Q3MwmozPqRAfoTb5kaoS&#10;r0qmdU0NRhUVjjPyR0TcO4kCbzQWl5owvdyAmY0mbOx2YUcUzo7kcHoJnIDaKZVTYeFXDfD6GTJI&#10;+u/B8rFCLvHrngBHErxaSC2XxEcTuDz+MYUjEbhfthWc/K/x/48KR9oLaZAZUMpG1mXfgZ+uXsa1&#10;M6dgprqpKS3CzctUNRfO4PKF07hAlXPx4mlcvXYBN25dxp0fryI89B6sFiqcnGgUl8ShuDiWwElA&#10;IYFTmCs1VVQ3VCmNNWKb0n6Xx5HQbJUGJB041WUpqCxJUtd2tdjR1+lGr38oUsnhiKVSCkegIy2O&#10;pcbKn8PRgZNLGV7OP28LLU1PRym6O8vQ2V6iWhN3txE27Vp0tVHV+FsY68f0bZmlU8Y9lqrwwMHX&#10;ZV3v5iDrMhNEm/SzUuPnCKQKkE8VEvToBq6cPYTLp77HDxeOISHoHvLMSShilKVFoTghhJbqGXKi&#10;HxE4T1BAlVOaIE3vZRiLGHQSOJ0OUTkhhE4In97R6LXLMAy0Ql4+3WlVJgmeKYJH5XOoJJayzVii&#10;qlCNAql8RPFISC5HYpEqZ8nJ8/yxnmljyNCehEQuYUK1smgniPzQkVh2UsV4PDzPi3WZ2peg2czJ&#10;ImgyaZO82OV1ApudbDfe5GfiLeNVnhOvqWZe0TK9zDPz3iaea8QO19d9VCiOeCx5krFB0Gzlm2ml&#10;MpS62Sjk8RIqKhk4i4CZyE5WVmrYE6cligmcGbFSBWlK1YiN6nNFoVfUjXTSNAUp2LRYgtFgfIba&#10;lIdoVC2NqXASCJ8UKhtjODJj7uH5jUN4cOsQsnzxGF9sxvxuD5Y3O7Cz1YVdiY0uvNrowS/bA/iN&#10;oPnl5TDe7lHZ7PRjl0DaI3Q+VqAFOh9XPpK7EZumhdQC7QeNClUDRXXBAiwNAiX0lrp6a2R9v2qh&#10;LJDwv/bfChy9W4UeepcK1R3hI9t/U2zzPRPC0gI6MPQW0rubfdjZ6OV326f2HXjy420FnIx4acdi&#10;w42LkkQ+ifNnjuP8uZO4IPkcAufqjYu4/cMVvAi+gwxDMLIVcGiliuMUcIryklVUFKeivtqApjoG&#10;VY6ARRSNbqkENh+zVPW0UwIdyeF0tzrQ1+EiGGTQLitGumVmTlE5Ah4qHAJnsteJsR63mq1BLFWe&#10;R2qptKRxm7SFIWi6uwicjpJ3YJG+VL3clqVsS/cFDTJaaNDRgKO6M/gBI+uB8GmWxLHK6+Qo4MhY&#10;O+WFdrx4chsXzxyiQjyMi6cO4dKJ7/HsxysodhmRb05ESWokypPDFXRyqW5yqHJywu4jP+ohKpKC&#10;0SiDddnj0GGPR2NGOGpSghV4Wo2R6KUCGvFIPoeWwyetcRnS3YHLhWwTVQ7tiVQzc3sl06gm/l/x&#10;UtHQXi07qS7cJqy5Wchd0kObloag2FGqxI11Kp0VycsQOCtSK0XgrDgJE182oZGNDYGMAMYfuwTO&#10;q3wfweLFXraL1smF13kegodRYFfA2cs1U9kIdKh28i1qUrtNAkZgs811Wa75gbOSR0WWZ8A04TIh&#10;CiY7ScFElgtFRtopHpO8De3QaHYihqRrCIHT44xAp41K0BpC2LygNSW4DU/QwFB9qQidmvgHCjwt&#10;lijkxDzAk4vf4uzhf4/rNw+joMaNkZVuLFHVbG/3YmeTKmerF78QMG8JlreEzJtdCVqtvX682uNS&#10;Ok4GqJr9Ckfffr+f6khaB/tD6yjp7yy5L0TFqC4PfqjoBV/r+qDFB8D54HU08HwMPnJfZZV4L5kG&#10;Ru6rdznQIaPHX4ONfkz1kfLHHtXMx4AjanBvSwuBzh6BI/sORDx+SPl/Ao9/uIX02GjcuXEFp48f&#10;VjNvnj1L6FDhXLp2XgHn1g+X8OzpbaSlPiNwYlBMiJSUJKC4INEPnBSUFaaipiKdCiddAUcpGL/K&#10;EdDIdguPSS2VHtKXqrFKa/hXT/h0UuHI6ICSw+lttWC4S3I3GnAUdKhyprg93utRYxoLcPK9MQo4&#10;VSV2QiJfAaeHwOnyA0e6M0iPcYGNbqu08ANHLBVDqtEFLPtDB4+aYkZtZ0NGEhTg1JW7ER/+EOdP&#10;H1Tzs5+VWUvl+zv6Le5eO4sCtxF5lkQUEzhVAp2UCBTGP0duxEPkhGvAKY59gspkgU6EAk6bLQZ1&#10;GaGooR1oSA9Fp5UWgpZrjMBROZ1MKh2PtNWhsqFNWaDqWSGI1mhn1gigzVy7qn5e5WuvyWiBXiu2&#10;qWwkXhMUr/IIDsJi02vHGu3VqlPChiUbbY3JiCWrjTDJxqvCfMIiGy8lCJmX+VmETRbeFmYzfISM&#10;V8HmLZdvC9xUOFa/wmEQNC8LaasKGHwQCHRE2exQha5lG7DO2MgjICVRTOCIfRolcAaz4tHrjlZV&#10;3wvFJmWnBDiTuckKOAN+4HQTOK0EjcCm0RyEmvTHqEmjlSJwJIHckPQQNbF3VQfZZlMYCuIe4eGZ&#10;r3Dq23+Hw4f/hJ+CbqOisxyLLDTrLBB7eyyUO7QAWz34mZB5s93HQtjHwt2vgPOGIFI9tVnwAgu7&#10;XuD1eL9ftgUmOmT+ONSsD8q+TbwDjrJRcg+/shHI6FCQY4Gv/Uew0UNZHyop/frAPk9yL3VvLgMB&#10;sz/eAYeg0mNP2u3s6NAZ5Da/v00BjXyPv48D8UHPcf30Sdy9egVJkWH48eollTQ+zQJz+swxnL1A&#10;lXP1HK7SUt28dREPH1xHcvITSlICR2BTRHWTz+CfoYhPqLICsUdULLRGAhdd4QhwZF0AowbfajSr&#10;pYT0pWqqMSrgSA6no9lGODgIA4uyVEOdMiaOlr+ZHHCrpPE0Fc9otxsdVDg1VFV6LVVNmZMAoU2i&#10;pertKldLvZZKTxJLrkbGx5EaKz1prOVvpBsDVQyBsj/0XI7UUsm23u6mk9d4LLG4dvEIThIwZ08e&#10;ZRwjfE7g1NHvcPvKaeTQ3uTbk1GaHo0q2qpqQwwq0sJRGPsM+ZG0VgROgYKOFBjaKFucaoHcYo2m&#10;1QpBNaEjXSD63EkYyaStoLUa8aRixJmMcUJnVuwK96/SvmzkmahIaGXyrNiUyfYyWdB9duxlOfCS&#10;yuZVjhuvct1UJVQ5WXYCyPEu1gkd6We1JA38HHa8zCZQCvPwuihXC0LmdYFPxc9FPvxanK3it2If&#10;finMxM8EzttCAo1g0cKMV1y+JGBe8UHwktAR2OyV2LCZz/eaQ+BQ6ayq4ScMStH00xp3EzaD2QmY&#10;ktbGjKkcKh8eGxE7JdXgVLM9rkgFnGaLDKoVjCYCp05aExufqvVm43M0pj0mdB6g1RCEdn5/JfFP&#10;8OjUlzh/8BMcOfgZvj3+DYITw9A72UqVM4jVzQFsSp6GqkZAow2Q3sdCzSCIZFgHpVg2xAZJLoaq&#10;g8vABnGy/d5SEQRK2bzvMKmS0iyY0mNbh43eiVIa+alhR/eFgEDBRwq9FH6CQtrByGvI6+qtgPfD&#10;54Pw30O/j1I8DP2egff/o9DP0WvMtFozLWej5Wv05R/HgWJ69RsnT+DpD7eRZTXT397AhTMncObU&#10;UZw+TfCcP4FzV87iyq1LuM54cO8qEumLPV4+pYvEUlHdCHCobkr4JCovSic40pU12g8c2VZj4Ej7&#10;GwKnu1l6j1tZ4K1orbe8q6XSgaPa4fwV4Ix0uRRwJIejA6e2/D1wejrL0B3Q7kaHi15D9bcCR6sK&#10;12Z5kGSxhEwv09dehMLMVDXG88kjXzC+w7HD3+M0FeP5s6dxguvXLp5EticDxbQ55RmxqCJ0aris&#10;yYhGWdILwuYx8iIfvANOZXIQ6g3hVDixaHXEot4YhirJQRA8nTJqIG3ViA4cdwrGZeyYbBmmNENV&#10;M29SYajuAj6ZxZK2JpuKg3B5Sbi8zLTjdbYTez4BjE2pHoldsVhZVDtuB7Y8TuxmUQHl5FC5EDIF&#10;ftgQMqJsXudnaoqmIBO/FGXhV4YGG68Czq8lTrwttvFcWinCZIcQ3OX66z8Azjpt1bL0i8pNwRCV&#10;TZebtpIgGaJinixMp41Kw1R2CoY9sbRZEQo0enS5IwkcUYVUM+bnCjb1pmdqVL9m8zM0Gp9ARvzr&#10;Moeh2xaN4pjHeHjsS5z96u9x5JvP8e3h7/DV8SNIsiVifKkHG68mFHTevGHBInBkCpi3tAM/Ewi/&#10;EBzSveEtC69euLUcze+B8x46AhyBjMDrw5CZHrTZHuR1egmcXhZoQugPgKMXeh0U0vgwEDiy1N/P&#10;O8gExkdgEwicwPU/io8BR0JGQJQ2Nu/b3ci9Pg6fA0tDQ3hy4zqinzxGZ10tkqPCceXCaZw9c1wp&#10;nFNnj+HMpdO4eEPyOJdw/+5VREfdhdUWhJzcSBQVxiE/Jx4F2cko5h+nsjgDtRUZaKihVZL8DIGj&#10;2ymxUqJoZGzjnhaZs8rhDych4+A1RkY6C7mNBdpFWNh5zKqAM9ar2SkJHThSLS7AqStLf5fDqS0n&#10;hMRSCWAIHWmH0yv2KkDh6O1xdPAoCPEagU7nxxQO9wlw9NoqaRgowKksMiH0yVWcojw/e+IbnDz+&#10;PQ4f+h6nTp0idE7i0HdfEzxHkOk2oDzXikpLglI4Ap1aUzQqU8NQJC2PCZvC6IcoinmI0vjHKE94&#10;hlpDKJpZSBqtUbQKVDmETgPh00kQDbj4tCd0ROlMZFEF0FJJG5btYhboIjvtlLTmJXQyTQo4L7MJ&#10;GLcZm/YM7Lot2CF4dOBseizY4L4Nt2zzPK8Lr3NEseTj5/x8vBHg+JXNS9qwl2LHqJAEOq9yJX8j&#10;ysmOV4TY61wb3hIqomz28vhauQZsEyq7VDCvCZmXRXztQh4r4evy+Ka0v6GtmstM5ueJUzaqnSBp&#10;J0gGc5MwStU8qXqMy9ATUeiyhaFLhveQcIaj0xWhYFPvVzbV6Y9U1GQ8YTzkd/gQDYZH6DS/YISh&#10;JOYRnp/+Hmc+/zt899mfcOjIMXz63UEcuXwCNn5/Eyu9WGKh2aLqeC0qhyD4mcD5ZX0Av7Fg/WV9&#10;lOuiIKh0WIh1u7K/cL+R9jaqQSALKmElQAkMmThPZnwQoMm2DiCtK4NmbyTUwOpipQQiAgy+lhR4&#10;HQ6Br61DTl5bALg/9HvItZoyeQ+S9/u0+/5R/BFwBDY6cAQqek3VfthIHJjt70f006eIfvYUZdlZ&#10;SIoOV439zp2jyjl7HCcJnFN8Sp+/dg5Xrl/Ajz9ewovg20ijXHV7wpCXG4vszGjkUOoW8ilVQYVT&#10;W0GFQ6XSXJ2KZmmTEwAcAc1Ah0x852a4uO5EP6OL0GkiPBprM6gkHOhXtVT2dzmcCX9bHA06Mk2w&#10;lyByUC1JLVU6cj0x8LnjaOccqpVxR1sRoxgdBIrWuliDjoCmv6NM7RPA6IpHg4/kemRICmnk59Oi&#10;WZtATybD05ROLvo6SlDFAhQdchsXTn6Os8e/wLnTB3H0yPc4fuwYTp48yfUj+PrLz3DqxEG47GkE&#10;jh1VlkRUpESgIjUSNcYYFo5IlCYEK+gU0FrlhT9AIeFTGvcUlUkEDG1AK1WNDFEqA7LXUP00Uf10&#10;ETqidEYJnFEqnKmsdE3hSIEusmGbKmdbGthRVW0LdDIJFJsBq8ZkbFjSsUHwbDjNahaIba8dW4TN&#10;pgKOHRsugZFLJYUFNm8KcwmRHC5zlMJRKifXo2bNVOASgLkIES73MqmoaO92fQbsUXW9pHp5RYv3&#10;UqwVQbRH2GwXmPgeCcT8DFUlvuSTbhvxGHBEodMRQXXDz8eHxwAt1bAvUdVaTWbRahE4YqG6ebzD&#10;HopWm4ygSCtFNdPIEGVTm/FYJY1rqWwqDQ8I6odoTH+i2ul0mCNQzO/2KR8M57/8BIe++BRfffUN&#10;vjh4GF+e+A6nbhxDmiseg5MtWKNt2iF01ADmLCTSj+pXic1xrk+woLPwbo0TFiyAAhhVEEUxsKAx&#10;JG/z1m+bVG6D91HDSvBeekh18UvCSBSQQEmbZoYFfpuFW+Ag0CFs9Orq1/4qc627gz8EJHxfuqrS&#10;1c1+2EiIVQsEjg4QbZ+AQ97T+/3vXiMg9P0aaN53XdDhIsAR8OhjPu+HjcSB4c5eJIZH4YfLV+C2&#10;mhD89AHOnzmK87RSZ84epcI5irMXT+Giqqk6jxu3TuP+w8uIiX0Imz0CPspgrycSmZ4IKh3aBNWf&#10;Kpm2KoHASUSLtDgmbGqLE1BfloL+NjeGurxqyImhHq5LlwVapUGud7RY0dJgVHZqoEurFpeZOof9&#10;rY0FMlODmYws2qssAstDi2ZFRWEqgROHHK90syBwCJl2AqeFFqi9jYqmtQR9rWV8bQkdPlQ4TVpN&#10;lRqcS2qsWql22nL4HgR+drQ3e1XHTK1KPFcN0NVLWLU15iM9MQjXLx7BqWPf4MTRb1TO68Txozh5&#10;4iTjBI4eOoxvvvgzTh05CHNKHCpzXKg2J6EkMRylSRGoMxHCRioeSSInhhE4T5Eb9pjAeYay2BCU&#10;x4egJjWC1oDWyhyHBsKpOp7WKjkE7aYY9DmTMEBLNSS1VrQtkgdZo6JYE5tC1SDzWW160rDhSMWW&#10;LQXrxiRsGBKxbUrDjo2wsbDwO2i3Mj20Wh6Cw4lNwmaLsJEq772CbEKC6qZYcjiMgjyqFh8VE1WO&#10;z4NdqqGXVEOvPFw6LXjpYDgJN1c6XhN0b2nn3hB2b7h8nWOhGrJgN4+WT2qnJG+Tb8ISoTPhjadd&#10;iqFqo5WStjSMgaw4qpskjGXLGDgxGHZJF4cIdBE0Xc5Q2k0BDS2TlWGjwjERMlQyykKZaKu4Xilj&#10;31DtSGPADov0sYrmdxqMF2cP48xnf49Dn32CL/78OT776mt8eeRLHDpDhXrpEKKkwWV/PaYX+7G0&#10;Ooz5pT6srY9geWUAS0v9WFsdwfryCDbXx7G6NIjF+R7u68cGC9jaag8217qws9GJ7fU27Gx1Y4kF&#10;cGllEKsLg9iYG8LW/Ci2luXaYSwsSO3YKHZZEKVR4e5GP7YJoh1aq70dAmyX6kPGwJF17pOQwq13&#10;5NQ7d/6PDYGLgJRW8V1ooJGk9vvXFYiKhfo9VPaHvGf9/gf+n//b/4MFqAWXzp6luqjGs8f3cOb0&#10;YSqcIzjN5akzR3CGaufCpbO4cu0sbtw+g7v3LyE84j4MlP12yn4nJa6bfwSfNwyFeTFquhetpXE8&#10;FU4iGgifGgJHeo6/A063B8OEyHA/gdPvwFCfh4XdjtZGE9WEEwM83tfpVJZqUIYT7ZYqcQ06EwNZ&#10;GCNwBtq9aK21obwwDTkKOEmoKqc9I2ykOryVtqejo4iqqpjAKfUHgUOlIzVU+sh+bYxWAqVZqrmb&#10;MvkeXAw3YSO9zn1orPH6q9VL0VpfAK89GQ9+uECYfImTR7/D8cPfUskIbI4rO3X82HEc/v4gvv78&#10;zzj67VfKptZke1BrTUNZcqSCTrWB9s8QT6jw+0qORlH0C+RHPCNwgvgkDqbKIXQSQlGdHIF6WrA6&#10;gqmSBaaK0GlKo52wxKLbFo9ehzQMTMa8L4VqIQUrvjSsZqVhzZuKdVcKtgQ41hRsZiRik8DZIXB2&#10;zSZsmhgWqhKXU4NOlhd7WQRJDoFSkKOBpiQfr0oK8Kq4kLaK6/k5eJnrwyuBThZtFeMNofOS4Hpp&#10;J1hcFgLGip99VrylqnrtMRI6VDeifAifnWypGjdjmTCcl17wfL8j/N2UXbJQtZiC0U2VM0x1MyLV&#10;355Y9NsiMWCLQD/3S1V5D+1Wuz0ETVYqG0YtYSM2qj79MZqNz1RL4zrCRvbV0lrJaH8d5nC0maP4&#10;nT5Xlur0p/8eRwicLwmcP3/xJT775s/44rs/4dujn+P4+YN4/OIuvHk2ZBc74St2IIs21VdoRU6x&#10;HdkFXM9zIKfAxXUHsgvtyOX+fD7ocotNDANyi9Lgy0+ArygZbu5zF1jgI3TzfDYUZDuRQxvqyDLC&#10;zodDdpkFPUNV2KDK2SRwtliIt6mMdnepRAgcBR4dNlyXQvs/Cji6MpHlByD7A+B8eF1/QHwcNHro&#10;95drD/zv/9//HfMzc7gteZzIMNy+eQVnqWpO0yKcOiXBJ8LpYzh/jirn0ilcvXYKP/xwHo+f3ERE&#10;5AMkxD+GIT0Idv5hstxRVDlxKCvWWg4316SgldEotqo8mfAxEBIyzIQHI9IDXOYQp00aGaDCIXxE&#10;4TTXZ7Bw22lbnFQ6NmWpBtplqhgNOGKt1Oh/CjgeAseqZo0Q4MjEfNUCHAFKZynaO6hiOqlmCJfe&#10;FtopsVRUNj3S5qaFsGGo9jitBWhpzkVjPWHjH7tY5rVqbZTxi3kubVhzXR5K+Cc0JIfj8d2ruCTf&#10;z5GvCJuvceyQ5G8I55MacI4eOYrvv/0WX332Kb75858Q8ug+KjIdqHcYUJkarYBTnhKFasKmJi0W&#10;VSncR1UjsCmKDkYJ4VNGhVMa94L7CRm+Zm0KgZNACMU8Q02ijNcbwYIUQ/DEoY8Wa4J2co4KTyzK&#10;chaDEJJ+TZuOdCocKh0qnM2MJE3hWEXhWLBto8Jxu/BzTjZ+yad9ypNcDe0Tlc1bwubnskL8XFGC&#10;X8pL8WsZlyXcLsrHL4V5eEu180tuFn7xealy7HjllHtZ8Yawee2jovHSSglwZF2GEWUB28jKwKov&#10;A4u0XLN8jzLvt1ipbnMYmtOfK+AMUDGP5CZrPcCparrNoeg2hSqFM0C1I8niNtopsVGNtFTVkq8x&#10;PFYtjKUBoIxjXE+7L7CRvI7cU4DTTuAURz/Fk+NUo5/8OwWcL/78GT797At88sUn+PzbT3H45EEc&#10;PPEtvqftunX/Ggz2JORVZiG3IhO+UjcKqrORX53LffnIrSxAQU0hCmoLkV+Th1wey6rMRE5NFvLq&#10;fMitzUQelbG71gNvtRc5vEdhWTaKGHkV2fCUe5FZkwljfhpsfGC2j1RiTWDD2NkHnD2xZNwnwNGh&#10;8EehA2F/6LAIDNkfmHeR62W0QRlG4mPA+RAkfx04ct9AW6W/jwP/7//X/wdzs3P46ac7CA5+prow&#10;nKGqOXWKTwL+AKdPHsbZU7RYp0/g3NnjuHDhBK5ePY2bN8/h7k+X8OTRVQQH3URczH2YM0JorWJR&#10;VJBGW2VQM2k2VFHtVMg8U9LYL52QEIUj3RQyMUlrNDnoxbhAhxDRFY503OzrdFFR/AFwCKqx7kza&#10;LQKnhpaKwMl2xxI6iXxdJyEhoCmluilGN4HT3ZyHHqqYHgJG75qgqrllvb1ARXtrLlqasgmdLEIn&#10;H73dFejuKEdNpQ/ZXgOiwh/iIUFz7RLV3hl+J/xupBr82MGvcIwK59iRQ/zOTuAE7dQhqptv+OQU&#10;4Hz1yd/j3o2ryDGnKYVTQ2UjKqeY0KlIjlLAqUii6iFwBDalcaEojwujumH4oSPronRqkmRfEMEj&#10;1ioULRmRCjrSyXPYHkPoxKsE7FJmCpa9VDmedGy4DdgkcNZNqdgwpWDbQrtlMTGs2LbbqHBceJPt&#10;w6+0TAISydmovE0xwULg/FJWhJ9L/FFc8A44vxTm4DfGrwTPWx/vQaC+9tpptYxqLvSXjFeMtzl2&#10;/FwgDQ3NWHSnYtYj83ClqfGbZRK7LlMIWgmbpvRnaLOGYjgvGeNF6RjyJaBfWalIpXL6uZR+U5Iw&#10;FtUiOZsG8zPUEioN5iC0WF+gRVobSwfODB7jcUkot5lfqPxNm5HfcdQTPCdQTv/p3+HwnwmcTz/D&#10;nwidz774HN98/xW++p7W6jh/1/MncPDk9/jhyQ9IpprN8GYgyZ6IFCrGFHc64u1pjHQk8AESy/Uo&#10;SxKibMmIsCUhwpGMKHcaIlzcT7sb7IpFKD9nrD0BydYkJPO8BILshTECEfy9bHUeWCqtcFXaML/e&#10;q2Czs0N7FQAcsVwKNjLmscrlaMCQoST2hwKJP5cUGPo1gSEACEz2yjg/Clp/oHB0eGjxtwHnA+jw&#10;fRz4X/7pnynnthAU/Bz5/CM9fnwXp6lqzlLdnDt5SDVgO3/qGC5KVS+hI62PL0pO5+JJXL58Ejdv&#10;nMWtG6dx/+5FhIX8gMSEx7RYsSjOl5bDMmZOMi1WEipLtNEAe1tpl7o8VDZZmBrxYWo4ExND2nYP&#10;VU1bk1nlcPoVcAgeQmdIJr3r0WAjOZxJwmm024uBVqqQagsq8lLUWDg+l8z2YFeJYtWPShr5ETgq&#10;8csI7JCpGvRJjofRyv1tXIoV6+ooQ3tLGSpKMmGilXnMJ91l2kuBzBX+Ea/ys185f0p9JycOf6eA&#10;c+LIdzh6+HtlqY4eO4rvvvkWn3/6Z2Wpvv70H3Dj/BlY4yJQQVtTkxGPCqocBZykCNSmxymlU54Q&#10;rqAjwCmLDUVJDNWM/xyxVwKeKgKnKjEUpbHPCCUWqtRwtBqpckwsmJZwDLJgjjvjMOtOxiIt1YqX&#10;wJHxaFgw1sy0WIwtK7dNhI6NNsdJQLillkka7lGxSHJY1UZl4RWXb4sFPAWanSKQVBU5bZUooTc8&#10;/2dpj8NzXxM4r7JozXwO7InCoeV4w3hN2LzJl+4OLqz7zJh1pmDazchKx7g3GQOEZFu6tAiWSepe&#10;oIuAGclLwwif+n1e2kVnDK1UDPqskUrpdFBFt1Cx1Kc/RbVSMfwOLLzexv1Wqh7ZTpOB0wkbaYvD&#10;kH5WylJlRPB7fY7Qs0dw7pN/j0Of/AM++9On+ORT2qrPv8DX337D5Z/x+ddf4vgZAodl4Es+UE5e&#10;5f/7+U/4MeQ+rj37EZce3sTFBzdw7ekdxg+49OgmLj2+jWvBP+ES4zzjbNA9HOfxk0F3cOLFDZwJ&#10;uoaLj6/i+sMbuP3kNm5z/+XgWzh09zRCqfJcTTlIYXmZVcAZxM52P4FD9bHH2CV8NqWV7gCBoysQ&#10;Lecj2/tDug9oDe/8IesM2a8FAeQPraFewLkqCAhJgG+N+eN9Y0BRWhKaveN78A/0rl/3PrTWxapL&#10;w0Yf19/f+8A//af/jN3Xr5CUkogSPs2ePXugcjg6cM4TOBdPHMVF2oVzhM65sydVHyuxWBdUB8/T&#10;uHLpJG7dPIt7VDyPH19HTOxTuJzxBI20HjYo8MiMDLWVBE67C4NipwYyFXCmGeNUOcN9MlynXVmq&#10;jiYLz3Ogm5ZKcjiSNJZWxaqmiueKpRoltBRwqswoy0lCtiOaKocKp8TB+xAcBE47rVM7LZEAp7tN&#10;6+Wt+kBJFXdbIY8VoqEuC81NuQROERoacpFD6Z8Y+wJ3f6DSO0GIHPsGF04fJWjO4MaV87h+6Ty3&#10;T6ghPaTdzfFDX6sczvGjfDLyOzpy5Ai++fobfPnZ5/j2SwZVzuVTx5Ea+gzFtE6Su6lMi1EqR6xU&#10;LRWOgg7Xy+LDFHSKaalkDOSyxAgFoxLCpij6OSqTwqluQpU1KIh4iAoWoMb0SJUQlalRxJr0s3CO&#10;ORIw407CoicNqzLiHoGzYuE6gbNpo7WxmrDjpLrxOlW8ynbjF8LjVwLm50KBSZYKaU38mmrnVX7e&#10;h8DJz8arXGmPw8j14qW07aHCker3V3kuvC1yUw15eb2b17ggszIsUSVO8ek/IW2HCMNBZwJ6LBFq&#10;VL5aRrvM2ZVJVeNLQl9WAjpptTq4r0vCFIZ2o3TxkFbXMoXyQ1RJB82Mp6iXdjiqLU6QApEAp1mG&#10;qqDtauV+gVQXFU47gVMe8xzh54/hwp//HocJnC8++RR//uxLfPLJ5/jy82/wzTff4atvvsF3Rw7j&#10;0Onj+Jpq5yvGqVsXcfnRbdwJf4Ig/gZhaeGIzohCSPILPI5+iLthd3Ev/D5uhdzB9dD7uBh8n9B5&#10;gHMhD3HmBQETdQ9x1jikWBIREvUMd4N+wq0Xd3D+2TWEOuKQ1VYCQ6EF0ys9BI4kjfvVUgeOFFYB&#10;jhRw1ZHUDxx9JofAEAB82MWAwXu9B46svz+mgUCL9/sIo0DgbGvACUxey3n6PWVd+koJZLRuDNr9&#10;1Db3B24f+C//9b/h17/8I8IiwpBuTMXdu7cIk2M4Q0l55rjEIZw9fhjnCZ2zJ47xKX6MCugYzvIp&#10;INARxXOJaufGjfO4/cNF3PzhAh4+psVKeIa83CSUl6ahojQVlWXSqTMVvVQuYp804GRjZjSblioT&#10;Q71eKg6b6oMlwOkR4LRalaXSaqlkeArNVgl8xjq8GGxxobnCiBLK7xw+CfM8hBotlbTBEeg01Wej&#10;SUbhY+j9nwQ2TfU+NEov74Y81NfloqzUBTv/EGH80/x4+yJhe5g26RvChtAV2Fw6i+uEzeULZ5TK&#10;O8Pv4vTxI4xDOHHoG5XDkaSxtL05fPiwAs43X36lgPMNpfvZIwcR++QeckTBULVILZWonBqCpspv&#10;qwQ8lbRWxTEvlLopkHwOlU0lj5dS/RQTgmKtygic0tggFEY8Rn4YoUOLJQN2Nae/oG0IYSGOwpA9&#10;ntBJxLTDP6awKwMrMm2LNR3rtgxsOMzYcdsVbHYZr3O8+K0oF/9Yko/fSvLwG8HzK9WO2CZJEm/7&#10;MrGXQ8gQNJLjeVuUh7cFGpjeElTSvUHa5uzlurBLwOzmEzyEzZtiD/aocNZzLKrrxaQzCcPORAzw&#10;YdRti0FTahBq4h+iPvUZumk9BDY9mTzG6CBw2q3hBEY4gcGlSSwkoUKg1BA2NemSo3lOS/WMNvUp&#10;6rgtMGrmOTLqX6c9DG0CHK7Ld9JB+1ka+RShfJie//TvcPAf/g5fiML5hLbqHz7Dnz/5El8IdL79&#10;Ht8dOoJvjx7BF1StX/M3/u7sMRzig/VRFH+bxjJMr41ienUI4ws96B6uRV65HYnGMNwPuYVbQbfx&#10;Ax8G10MfEig/4uT9i4i2xGJqcQSzs0OwmBLw9Pkd3H3+A648uU5rFQl3bR7sJW6MzXdiiwVUYLNN&#10;6Lx8yYJN6LyHhR80/gjc/+54AHj0bZl6Rt9+D5X3oJF4DxCBDe0cbdQe7ZSucFR3CqorgY6mdLTr&#10;9Dm6ZH2bCk0UzbvXoaLR1/XjB7a2dvEv//Jf8OJFEELDgnHt2gUcO/atyuFIG5JTJPzpE1Q8/kJ2&#10;6thhnDx6SCVJFXjOEjy0GhcInQtUOpevnSZ0LhI612GmDC4uTkNRYTJKZeiJ6jR0dzgw3C8Kx6sB&#10;ZyQXk7RTQz0eAsf6LocjwOloNn0UOJLDmegipFrcaCFwynyJyKNPzidwakoJnGbphFmIlsZcBZzm&#10;OhmTmCpGaqLqcwicHAInDxVlXrhYKIP4B7h4kSA9LbboEA59/zUOH6LXP3mUKu40rl+7RCV3Tq2f&#10;4ZPvBD/7MULkxNHvaau+VZZKzj118oQCzleEjSQkv/6ClurPf8KJ775GyI/X4Q57gvyYYBQQHsWE&#10;RxWhI8pGB47Ap4yWqpRgypfZHiKeo5DbJYRUcXwoiggjgU5FYhjPCVbQKYx4pFrQ1qTQShhoS1i4&#10;BvjUHHYkYYKfbZ4KZ03GD/ZasOY0YtVuxBrt1KbDRugIcFx4k5OFX6le/lJUgN9on1Q+J59qh2rm&#10;dW42dnN82MnOIlCkHQ5Bo6rJCR9RQqKIimirCqh0GNuiaGihdgvc2CV0NnMdWMmknfIY1DjN0utd&#10;ErjSg7sy9iFa0kPQ66Z98iaiVwZE9yWjg/Bps0ehjWqtneqk1RBCOD2nenlGOEktFJdUO03WMNSZ&#10;g6l0nhM4clxyQZLHCdZ6jxNIHaYX6DFHotNAS0XghNNSKeD8/d/hs7/7E/7h7z7FP/z9n/Hpn77A&#10;Z3/+Cl9+Reh8dxDfHDqErw59jy8PfYdvWAa+OXkYp65fQCi/+8qmQgxPtmONhXHv9RSWVnrR01cB&#10;ly8FD178gHuh92i3fsQd/j6PZULEqiysb85ga2kcpbSZGSnhiEkIxu1nNxDPB0NWdR6sBU5Mznep&#10;WirJ42yzIL+kRZKqcSnkenwsFxMYgcnjwH2y1BO3EoH5lsD92nlUMhsEDUPP4UgbHP0+2nWSuyFw&#10;CB/Zr99TlrIt65IfCry/rB9YmF3AP//TP5O8RhjSktVAW5I0PnGSNuEELQOhc5xfuBSy07QR0rHz&#10;BO2DZiGOqMaBp07zfKnR4o95kcC58eMl3L5zEbFxD5Cbn4r8gmSCJwnVtFSd0nK4j/AYInCGszE9&#10;lIPJIR/G+rPRTchIOxwZfEuA0/UHCmeSwJns1oDTWq4BJ98Vh8JM6UbhVm1sulWjP9opWirVeVMa&#10;/8kAWS3FqKnKhi/TiAg+hS5fPMHPdpAgOcrPfJCwZfCznSJAxD6KihPYyFJaX58kfKWB3xFJFEt1&#10;+NHvCOVDOEP46sD5msD5nMDRLNUnOPLV53h07TzsLx4iPzpIQSefwCiVxDBVjdgmAY7AR6BTEU/A&#10;EDS5UcHIjnhGQIkyiqDdIowIngrJ7fihkx/+CLmU9KXxD1Cd/IyFjYrAIjmdWKqcZMx7MtRsnSuq&#10;p7gZ624roUP4MKTdzY7Xraq5f87NeQ+aPNqmbB9eUdm8IXBe5eVim8DZypLe5V4Fnl1aqd1cD17m&#10;SzU6YZNPNVPIfbRS2wTNDmOL4FnNtqohUWU4DRnTp8+eQDCKUnuCqvjHtElh6HVpwOkhcHqzktDm&#10;jCFwotHBaLdEointhZoWuTbpMepTaKPSg9AoU/nawtAguRuuN5lCCJgQqjwZ/e+FyudIFbkCjikS&#10;Hem0o7SlcVLT+uWnOPbpJ/j6E4KGduof/p5K509UOX/+HJ9//iWh8zW+/vZbHKS1+v7wQRw6dgjf&#10;8+FymP//I2eP4tq9y0ggwOqa8gmbfoyPNmB+rgMLS33w5pjw8MVdXPzpKsy5TvTN92FyZQiLi0PY&#10;WhjC5swA5sY7kOXLwK1HVxBni4evNh+mPDsm5rqwuSnqZlCBZ08SxwGw+ZuBo9rS6BDR9r3f/tfj&#10;5QZfd53QkFDQ0ZLGfw04+9+DJIj1hLRKXPO+cuxAXmYOst1ZiI2MRAaBc/mCNMunVTjxLY4e+4bx&#10;HeN7HGOhEsCI2hHVc5JxSrbP0H7Rgp0+R8slNTjXzuDSTdqPG6fwLOg6TJTF2XmJKCpOREV5EoFj&#10;wSChMTZESzXsI3AInWGqnOF8lTQWS9XeaFbAkaTxHwFnopOWqonnl6Sj1BuPfEcsCsVSicJpEsgU&#10;0prlq7Fu+rsqabFKUF+Tg0w+ZUOC7hI0hAc/mwIHAXOC6u0oldsRwkS2ddsoS4GNNA2QzytwOkbI&#10;HD0iNVMacKR3uADnxPFjCjiSNP7qiy/eAecQlY7M2W55dk+pmyJCQ6BTxHWBiNRSCWjqaLHqGTXJ&#10;0ahIjkEBweMLlymDg1BCW1VO6JRxWcbrpY2OQKco5jnV0H0URt9DKQFfncSCJoN3GcIxaInHlCMN&#10;MzJPFC2VjIWzKR01aaOk35R0Y3hFdSOAkXhLuLwmWKRNzi5BtOtxYcvtIqQYXN/M5D41NEU2dvI8&#10;2GW8LKDqKczEK6qcl8UEUYkXW4W8ThLFuXYsEOyTzlSMEH4DhE27kZ8zjVaRCqfJEIo2E+2SLRrd&#10;nnh0eRPQ4Y5TwGkV2HB/uykCjanBqJFcT/JjNIqKIVCaLKFosISoaJIhRsV+WWW4ChkBMEyrJid0&#10;ugijXgKnPY3KMOoZEmiNrn7xHjh//tPn+NOf/kxrxXUFnM/xBX+7r776Ct99/y0OHeRvfZSqnv97&#10;+S+coKI/dIH/ixtnkU0btL45ifx8Exz2WMzO9WJ4rAOxVK43Hv0Ee6EPsy9nMbc9hqVlWoyVYTV0&#10;6ebSAHy56bj+4DyiqEizGvJhLHBgdK6TwNHa4kiomip/+5u/FTh6BAJEtjVIvFcbf3SunLO3PqSA&#10;o6CjlI4oFjn3Y8AhUD5yP/31Amuq5NgBU1I6bl68gh+vXEV8ZDiuXTqr+gQdP64B5zDt1RFuHyVw&#10;BDqnuH5awUYAxIIqVeeEzTnC5vwVqoArJ3H68nHC5yit1SmERd6BV7o9FCWo4Uh7ZKS+XgcmRrII&#10;mmxMDWZjdjgPE0O572qpZLQ/AY4MT9FDlTPcJYNvCXBkbGN/tXiHB30NdtQXpaHYE4c8RwyKvFQ4&#10;ZS50t0jvcBnzpgh9XRW0UAXwEjShwT/h+uUT/HxfExZf4zitkFgn9afi0+zYsWNcal0UxDpJCGQk&#10;T3X6FBUQP/fx41R9jBMnaKe4PM3v4zxhdObUcRw/dlQB56A0+lPV4n/GV5/+Pb6jrbpFBZVy7ybh&#10;8VzZqQKxRLRIRQSPrloaMuLRbE5CgyGewIlGYXwkzw9BDpWODqpKqiCpvZJ2OtJCWWqwCqNp1aJ+&#10;UlEccx/VlPFNKSHoTI/AgDEeE9Y0zNJOLTjNWPPKEBVu1YVBoLMn7WiocF5Jh03J1WQSJITLtpPH&#10;abtWpfe4jarI5SBwuN8/aNemz6mNq5NHOFHh7BVlUt1kYoPKZi3PiRVahwUqKwHekDkePcZYQjCS&#10;KiVYdVCtywhTPeC77HHocSeh252INlpB6bAq0WyN5ncRiWaqodqk50rhtGS8QJs5jCCKQIuN3xdh&#10;Uit5HRMtFCEjsJHpYrrkuCmIaicIPbRdfbxPWyrVZOQTxFHRXv3sTzj+ySf4hpD5/NPP8emnom4+&#10;xWeffYYvCJwvv/icKvVzWmutM+4R/keOHaR1pso5xv/EN2dP4wta70RjEoYnumGxJiCF95+Y7MHo&#10;ZB+i+Bv98PwRniZEIsoWi9xaD+aW+7BB6EhfPydhGp34CNceX0S0Mw5ZzYUwFrswEgAcWe7SWu1K&#10;gvYPgSMA0OP9/sACr8MgcHs/IPZfI8DZXROFItDhtVQ8fwQcbUQ/ua9+bw0y2mto9xSlIyHHDnjN&#10;Zty+eAGXT51ErORwLhA48sVKz2cqm6MsZEf8y+MEzgnKyxO0HVrh0+I0C9O58wQOf8yz51lQBUBS&#10;G3DhGH66ewk2fsEFBQkoLeGTrNOEoX4rFY0bE5LH6c/CzIAoHB8BkYHWBkksC3BsVDpGdDRbMNDp&#10;xkivD8N9UqOVj8mRYoz2ESrNPioaK4qypFo8EXmZ6airlG4IZVRSlWhtLENhgQdREcG4ce0CTvFP&#10;clxZJn4exsHvv8G3335F6HyvapiOHz/KkKfZEYJGksDvE+SyT55yJ1TwO+B3cVyUHxWO7Dstw1Gc&#10;OsXv7Ri+/eY7fPv1N/j+66/xxaf/gO9pqW6eP434u7fgDn2CooQIwiJSdWEojX6GMqqUstggVe1d&#10;Z6C9yohTSeWypCiUxEeoPI7YKoGOJJyL4ggsyQXFSS5IBvQKRV70Y/hC79FePUAJ71lJoNXHsxAS&#10;XoOWNIzaMjDtsmDOZcWiiyAhcNYIkQ1RLqJmsggbAmfb46bVIlwcDmy5nFh3yGBcTp7nZXiwwXNl&#10;xL8tgmfDJ9XdPJbDe+Tyujw+8fl9L/gcmBXY0M4N21LQZ41HR0YUqhOeozz+CWpokZqsUWinleqk&#10;jepitFPhtLoIGkc0ARKGetqjWgOtVFqQsooyJXKricrNEo5WaSjI401iq8yhBBcVjoCIx5TKsfMc&#10;mww5GoROKqBe6dqQLgrnERKunsD1r/6EY5/8e3zzp38gcD7Bnz/5E5d/wheEzheffUrgfIqvv/oM&#10;B7+TBxOBwzhM4Mh/5xQVzuGTx/A9H0xXb15BApVoNj93/3A3phfGkUn4Pgl/hiv3b+Pakzs4fe8S&#10;4tzJmNqextT6BNJdqbgTcgfXnt/E2YeXEOZIgKuhAGmFTgzNd2OTBXWLhVqWu7ujylaJ0nkpydxd&#10;qbVioea69LnSa5EkwatVXfM8WdLCqOprgYBK6mqQCYSKvv2xUNBREBHASP5Gs2SBcHoPGAGQXCPx&#10;4bp+TO/kKesHsuxG3L91BVdojeJZMK9fPIszLHRim44e/g7ff/8Vvj/4NdWOwEXyF4eUAhDbcVzg&#10;I+eKpeBT/qz0LD8t0vMwzvB+MrzF1aunkG7gU7ggUQGnvS2VCseI8QE7Jgc9mB/Kx3R/Doa6Heht&#10;N6Kv3UTwWNDWmKFgI4NxDfXlYmq0jKqoDMMDxejuyCdY3MjxJiMjJRjxUQ8RG/EYkWEPEUPZHBn2&#10;FCEvniCIT5mbN6Tl9GlC4TgBegTfffctg8qN3vzbb7/Gt1w/xHWBjUDnJP9MAhsNMO/Bo6+f8h9X&#10;iWN+J0cInOMnBTgnee0pfmfHaKm+x/ffMgicL/knPnLwG9y6dA6RP96ENegR8uPCUUmY1FCpVEsu&#10;J/wRSmWo0bjnVDB8EqfRPhEsAqVS2qoCKiGxVXnRkvsJIWhoybjMpbrJo+rJ4zKHyik77Akygx8i&#10;J+Sxaq1cFRuO5tR4dBtT0GtOw7DDjDG7GdM2k5rqZcVNJcKQgdQ3vBpMlHWihdJjjbBZdvAct5uQ&#10;kuMebFIRbVHlrPvcWM60M2xYonKa9xBoXJ/lvuksK0Zd6SzsiWhMpoKLfUJVJjVML6heCBs37RNB&#10;05YZjxZ3DJqc0WhyRKKB1qjGEEzYaFFjkIG1gtBIdaNbJgGPzDvVlBGsFI++X6KLCqdT9TgPpwqS&#10;djjByla1pQVT4TxA2u0zuHPwM5z67O/w7ad/hz9L/MO/x+d/+jv+Vn/S4vNP8NWXf+aD4wv+vnw4&#10;8Xc+eIj/GT6E5eFySv4LjO+//xqXr5xHdV0FhqeG4aba+4m2OdaYiBd8EFy8dx2Xn/yAe3HBVDAe&#10;ZBR58Cg5DNf4P5U2O6cf3UCYMwWephIYit0YWujBBgv01s6Igs7eyzHs7Y2otjm727RYOxKifPpp&#10;tVigt8cJlfF3wNEHyNqTQi7ACajJ2q9iNFh8uP0hULRtlRPy52j0ZeBxgZEGmr8tDjj4Z7xz/SJ+&#10;unEJZv45H9655U8M84sWy3FYCuQ36gs/dOg7ysuDShEcodQU6EhBFMUgT3xRAGI3pJbruLJl3+Ps&#10;uYOIjb1P4NBSlcWioy0NI4M2qhQ3ZkayMTdSiMn+PEwSPGKjWhuMtFTSBsdDpZNJm0UVU2klXGJg&#10;THuCyIgbePLwHH66dRK3rx7F1QuHcOn8QVw6dwQXGZcvnuT2CVxQDRTPKkAcPSr5mcP8g3yLL6Wq&#10;+huqGkkGyucgQAU0Z86cUtA4TWukA0agIhEIHgkdSCrBfIIKT5LJp07w+6KlOnhExfeEzteU519T&#10;pp/g0/DmxTN4ceMqjE8fwBcdgqLYUNoEFjCqmhJRJf+/2v6rO69jy9IGdV2VlXmORE+AJAB6b0SK&#10;3nvvLQCCIAgQ3tJTlpIoURIlUbSiSImUKEf5k1WZNb7r7useo0f/gv4hq+cT+51E8D3Qyaz6qi/m&#10;CLPDx4q514ode+8dq+PS3g1x+dCWOH9wszQbLVKREuA9q94dG6JfxAPp9MmFdCCbHpFNrzSfM9Jy&#10;zsjfKdJp27BcpLM6Bratj0uq6+1De+L92oMiHmmPDcfiVj2/kKmPxy0n41HzyeJ3McJXJ4/H102N&#10;8YQv/4mQ+OTod+m3MNJYZFY9Efl8zx8cZJJ9L+3mm/ZT8ei08rU1xMPT9fFFc60IrS7unz4et5qO&#10;apHvjCsHNsclkelFEQ5fM7x2SjJw+oC0mkPxQXuJbJp3xRWZQVekqbwlzeV1EQwk85ZI5m2RC7h6&#10;XNqNyMXEAtFAPO8o3dUSGX0s7eiTlj3x8end8VErdW0S4UjLaRDJHZZ2JcI5vnRGrJk4JmZXDI+q&#10;0S/FiJf+Ei/9yz8VhCNtdKTCxA0T6Zhw2EqAbBLpjBudbriTk1xJfrQGlq9aGtv2bov1OzbGknXL&#10;YpM00JWah7krF8a89UtixmppMyvnx6x1i2OOiGaugDt17cLY1Vork+pi1J09Hbcffxw/aSH/ItPp&#10;V2kHf/ztXjoAmA4Clh5D//HLpwk8ck5vkUM0SmtCgAiGIhETRfk13HI4fZ7u3//gkxn/Bwin7uCu&#10;RDY7N62Jsz1t0hQ2x7RJ46OaTVGO7lcLVQz28MTokE1BOJgmhYYznhO3GnxUTkhq/PhRiXSqqjmf&#10;MiK2bJoffb374rVXD8T7V49KS2EPpyO9S/W5zKQvb5+VxsP3aTriw3fbRTjd8eq549EsAdy3c3Gs&#10;WjZFhDIipkx8SeX9NabUDIsZk0bHrKkVMXv6+Jgj023mNGlTsyanw3mzRDTTpk6KadOmiEQmJe0F&#10;ckGzwTXZQEJcg2xIm0hHhGMNJoe1OQOyTZ+jmFiZntTVSAArK8fJ7td4VE5IhDNCZMPGMUcJFsyY&#10;HJukbdWtXRntEsxe4bII420O8+1aq0W5Ni7vU9yhrTKbBB6bH9otc2JPoeWIdAb2iFyk6fDkqnvn&#10;hugV+ZzhsODhnXH2sEwvkc7AftJsSKTTsmZxdOiOe0bEc3n31nhD5tnVI1rw/Imz/nDcO1kXd4Xb&#10;DZoTEdHnDbVxV6R0T/4HIp/HIqOvRTwPT52M+yeOx4NTjTLLdLNoORH3m2UunTwWNxuPxG2ZTbdP&#10;HY6bJw7FJ7q7f1i7N97cszEubl8Vr+5eJ2LVgm/Ylf5I8ZHI5lrLvvhQGs77rXul2eyKd07tjLek&#10;2bzVgBm1KV47uj5eP7ZB5uWmeEdE8y4mlMys9BtfNBpMJyH9YVOEw97OdZEQJ5NvyCz7RITzQbPM&#10;rMYNIqmCcN4/sjERTv2S6bFh6vhYLE18ljRTPpJWMXKYbgy8zPnPiXA4zgDhjBr5km627GWiySqd&#10;CGeC5p35Z+8PwklkxNaCNPpp86bHzEWzY/6KhbFw1SvxyvplMqsWx/z1S2P2mldiwYZlsWDT8piz&#10;XsQjTF21IHa3HIvOt89Hbf+puPPVR/GLFjlk86vc9OJmgha+tJXi7A1fI/THu3gC9FnwtUDc/46Z&#10;83MRx+96/dF2YKL4XyUcgP//GOEc2bsj1q9cEkf374xO2fh72e+YMzUdfpvM4b/JlVq8urtP1KCK&#10;TKqlEfDe0AQIRy6Px59pOM/2NUYrrLvApLExbcroWLd2VnR17hbhHI5r7x2Puzfb4v6dnrh/S6aS&#10;yObBrQsyqS7Gu693RVfLwdizbWksfXmitJeKmCrCgrQmVYtwasbEdD5SPmVcTNdCnyrtYqrcWdNq&#10;Yp5MFg7nzZoxVXWz+CEEzLrJIj9pHWpvRQUqsTQUaSNoNiYerhfmlFBTaC85yRDGnwOyQeBqEFqZ&#10;lNXKNz5pOONk+1cmwhk9XCQ9Um0X4cyfPik2LJgdR1cujdNb10ffTplSaDlSvd+Syn15j7SRvSKc&#10;g9JsDmNy7ZB/Z1wq7ffwNKsPkoFwdq6Prh3rEukMsGks0umWadYrDKDpHFRYado2roiWtUuiXeTT&#10;nUwtmW4irrdEYFdFZteO7SsgAvromEyvYwfioyP74rrCN2oPxd3G2rh1ojZuHD8Wnwk3REafiKiu&#10;1xek8t6RXfGuyO7q0R3xnrSZd45sl0azLV7fo/7sXBdviEDfVfx7DTKXRDh8MvW9U3sS2Bh++5S0&#10;GhHNlUbO0xTazZsiD7QbiAeyuXpCptFJaTUyldgQhmSMq0oD8XwizYb/i99s2x+3+IFeu/pzSmlO&#10;rI8Pj2+Ij45vVls3xoWdKxLhbJw+IVbOkIY8fUrM1o1pSvX4qBw1PBHOCBFPTjhsKUA6EA6ohGhE&#10;UphWKcw1CElyUD1NmrLWzsRZunHNmxYzF8+N2SsWxHyRzcsinVc2Lo+XIR1h/rolMY3/vJ08HJ1v&#10;nYv6/pa499XHBeGIKH7lyQ6Lm6dUJbIpUJBNAh/0+umTZ/jviXSEn8Ct+B8inX8T2QA2cNl3Kb7D&#10;w6YuZYk00n5Q6Zqvy017NOm68gp8y/l/4C+lfZb/f5Vw9u3cFscO7o2zssm7pSLX6o66bfPaWL9m&#10;aeyWUB+v3Rf1x3YrblXMn82GshYgmgGDLlRLu+HgG4cEp9TwFGtMetyMO1VayOyZlbF2zcxobdsZ&#10;ly8fiw+uNcftm11x5zMRzp1zcefGmbhyqSlaGvbEZt0N5vA5jKqRMXH8CJU/Kh2sm6xyOdULuXHA&#10;burk6vSO18wpNSKbSTFTQjNVJJLIoppzNdUiE2xs3YnGY/oUhGLSgWzQbnAdhogSJHw5sdiUMvEY&#10;6TptUtu4A1YpXxWfpZA5NXrkmLSPUzlKGtVo9UXthnDWzp0V+5a+Es1bRBR7tsVFqd5viCzY3L28&#10;e0Nc3MU7Uluk5WyPN4/tSedyOH38lhY3fk4fQzp9u9nP2Rg9St+1c210Cl3SKCCdTmk3HVrsPQr3&#10;aeF3bl0t4lkep9ctjWZpPF2axz7FDWyTRqv5PSNcUJmXVfYlua+KkN4UuV3Ztz3eEdldkVb0zqG9&#10;IqaDIpa9ceXgjkSSr/OUbM+GOL9rXZzfvTbO7Vqd3Nf2Kb9I8736PVr0B+Na0wFpKLtlTomQZFJB&#10;Nmg47zTyEbItgtKLOIr9mk3PzKh3IZpGmUVNu9J5nE9a9ibCSVqOrn8kEwqt5gbvW4ls0GxAIh6Z&#10;aZ/woa6TG+PDBmk5dRvU7rVxdvuyOL58ZmyeUR2rZ0yKpTOnSfOcFnOm6aZUOebZHs7I4X9NG8cQ&#10;zqhRIp2KkYlc0GbSnKPhSOYhm3GQDlo9hCMtZ+rsKYl4JkyZEGNqpE3rZl0zZ3LMWSbiWbUo5q9+&#10;JZZsWhmLN62I2Stfjv0yPfuuXIhTZ9rji0efxi8iiV+F3/hs6K9sCrNQrZncLD7ghTn1y434d5lW&#10;//6r3IRP499EQP8mbefflO7fRD7/rgUO+LEfpJWfMB48WVwgv+bXE4j/H3+oHTLr8vT4B8O3wx9k&#10;/8/ghT07N8epxrpoaToetVK3W0/JlDlZGyfqD0RbS11cOtcR5wdOx+mmw3FAKv063aFXadGsl926&#10;ad2KWLN8kUyel+VfGlt0J90q4d6xZZX8y2Lr5mVxYN/6OF6/NXp7D8ebb5yMq++2xEcfdsb1a13x&#10;6vn6qDu8JtYunxELZk2U1iLtQ4t/kkw1UIXZI0FAmxo/TuEJHDTU5PHzvpnTpelANlPkThUZVSXt&#10;YsIENodrJCTjYszYSgkFxMIG7/hnBAPZQC65hlO86V0QiwHZ8Gicp1TetwG+DulUSZ22hgPJQTSj&#10;RoyO0cLYEbo7inA4of2yzLzVIpy9yxZH0+b10SPTFcJ5XWCBv817U/u2ahFvTuQC4bwpDeKK3Ldq&#10;ORgo8pHZdFZaUL+Iphei2b462resiLYt7AttiE6hbfsakY6ui3x6FAa9Qtf2tdG+eWV0iHBOr18S&#10;rULbhqXRJrddbtfGZdEldb9HC6GPA4rCgObx7NZ1cW7bhjgrnNm2NgZEVhBW3zZdV/1nZApePLBB&#10;JpBIqk7keEwmUr0I6qS0oOaD6ffF752U6STtBpLhs6k8oXqTP1KgzYhkvGeTNosV967MJ/Aen5VQ&#10;Hs7pXBfxfALQdnQN8GLnTUgGV4R0p+2AwvuUbnt83LRFaTbEh3XrZUauidf30q9Xom7ZjNgysyZW&#10;TKmOpdKGl8yZFfNkTk+oGJ0+mAbYwxkx4sVEOGPGDE+mlDUcSAftxhvJFSXS4dgIbg2fctGNearM&#10;+3G6GVXKUhgr64CXQatm1MT0lyW7y+bH8s2rY5HWzKGmY9FxsTfaz3XFo2/vxu+/fhFPv78VvzyV&#10;+fLHAy3seyILEc/PxWYw5JMO1D0Vufx2M/79d5GCtJ3i06U3kpaTzCuRRvF1QeV5ilYzSDQmC1xe&#10;sMzj8+tOYyJy3PNQ+TwZ+0/ihS0S/mVLFsoU4TvG42OJbNAVS+cJc9PnGNatnB8rFs+UiTMlli2a&#10;EUt1fblUxbVi5/WrF8UaqYwb1iyKbRLWbZuWxvYty2LX9pUJhw5siYP7N8XBA+vjhASklTe6Ow9E&#10;e9ve2L9nucqZFLOnjZZpNCppMFOkmUyaINNkrO4aYzTBlZCM7hA10l4mSvWdMiVmzpoZs2fNkmk1&#10;RXmkwk6cKO1mckE4lQhClYSiRnegCRIImTe8iFfarzHp5H5rODap/mzT2ARjsIeTMAThjBlVEaNx&#10;S4TDu1eLZk2PdQvmxr4VS6Jhw5po52XOXVvSk6TXMXMgHuHVvdJ2pFW8JdJ5V5rNO3UcBtyrhbwn&#10;3ji6K71LdV4mGMTTJ02ma5tIZ6uIZAeazjq5a5J20y9Nozv9cE8aUYl8IJ7+vZsVlobF+1iQl7SU&#10;AaEgsnXRp/y9W1dJE1ohEoKAVkWvFkeXzLPODSt1DZJZH68flQbUwLmZw/FB25H4oFVu86F4vwmC&#10;AQfi6sl9Ce80ijCPb5c2IxOyARNKmpO0HYiGvRpvEL/DXo1MJPA+L1yKbK5LI/pE5tencj9W3MfK&#10;j3tD5HNT8bdP74/b0pjutO6Pe+0HU/gG+zkn+Y7ORmk362T2rY7XJG+9W16J2qUzYtP0qlg+aUIs&#10;l3azcu7cmKeb1rgxIxLZjB72ogjnrzFy5POEg0Zj0oFsTDhoP/k+D4Q0ZdrEhCrJRWXV2KiYMCbG&#10;ChWSlfEinnFo8XOmxNS50+KVNUti3Y4NsUem7etXzsWXX16PP/54FP/235/E//jXr+OPXx9K4/hc&#10;WsYDaRtfypT5PGk/v/4osngqQkDzSZ/6FPH8zuv7rKniAACltklEQVQHJW1GWs5vP4qERDT/8w9O&#10;ChdxuTmEy1cG8/iEZCoVwLz6Q9eTdpXFD4I9HTar/3N4Yf261TFnzvSYC+ZOjQWyPV95eXq8Ml+L&#10;e1pFzJleGQvnVMXcaWNFDhWxaN7kWLJweixdOC2WvTJNpDQz1q6aIw1nQWze8LKIRqy9f42wLup0&#10;h27Qgmls2BuNJ/bE/r1rYt2aObFoIT/aG13sy0wck14UrR5foXCNzKeJiWjGVbB/wtkWTZ4EYrJQ&#10;I3+1NJFqEU1V5XjdlbT4RSyYUekre9KCxksLquIzEdJWKkUkYysLMwptxhoNcJhr1nJ4dJ4TTk4s&#10;Jh8TT0441brjYVIlM26MymQPZ3RFIpyKUQXhLJw9PTYsXBB7VyyLuvWro2Xj2uiX1vCaCOYtmS8Q&#10;zpUDO6X6y5Q6IA3g0K54++hukc2eeFuEA67U7Y03jvCW+Y60z3PhwGYRhkhF2k4vZpZMqC4RTw97&#10;PNJoukRAkE2vCAi/w2d0IzifHr/vjFf5oPvxffH2iQNxRS54u2G/yESmkPCONN23a/erHfyc72C8&#10;f1Lk0nxUkHv6aHzUURcfdR6L908fiqvNIhmRzjsnlV4m8lucKpY59daJXfFa3da4zH++66TV6OYD&#10;0GYwpThz8w6fkJDJ9KG0FcyojyAYiAYCOX0gbih8/fg2aSycq9kZd0pEc7f1QNxrO/gMxN9q3h03&#10;Tm5LhHONlzoPrXqOcDYnwhkfK6ZPi9Xz5sXcKZPTHg4bxpBOegdOGg4YPXpYIhUIJycdAOGMKR0b&#10;IWwzC9KZyEFREU5xM5J8JK1I8iliSpqPiAgzDA2ooqYiZvKjSd3kt+9YHU2nDkf/QEu8e/Vi3L79&#10;Xjz66pN4+sO9+PWXB9J8Po/f5f4PkdJ///2RSOYraSEP4ldpRD//eEsai0iCzd0/RFLpXSwRjUww&#10;m2X5hi+uD+nlccVmcAHChTkHSQ3G5xiKWP4ML8ybPzumio1fXjgn5s2bHnNmybZdNEvm08Y4rrvY&#10;0X0bYteWpbFzy+LYKZV015YlsW/HCmF5HNm3Nhprt0ajhOCkVGTQorsTqDuyKQ7vZ39odxw9sCP2&#10;6e7KL2ZmzZgQ09IHrHj/SCYKG3bpCPnYRByTRDgTxrEBWxBADQQwdVLCBBFBJQteZDJZGg/piz2b&#10;GhFGVdJUxvF6QpXuIiKMsZrcMTLJIBNIhcfiIKUT2eDPCYgnVjUloskB+WBSlZtV2PMQDgJWRZ0i&#10;HJ5SgQoRT7FpPDwm6xqEs27h/Ni9YmnUrlsVTetXRc/mtXFJJu0be7bHm7shHt35NV5vHZJGcJBT&#10;uYoTsVwRMbwrM+U9EcGVOpGQ8FatFrHm5+JBTitLS9m9SdiYzuL08DrEjvVp/6YT4hE68G+T9sN5&#10;nd0inn3ScERYZw9tiYuqI/1JokQ27zZKQ5EJ/f6pI3H9dH3cbG+KT9sb4+PWBhHOUZHJPqURGYlY&#10;3hSxvNnAfoza27BbRLInXqvfJWLZEa8dlxbDi5ondsbr9dLcMsJ5nQ1haSKQzPvCB6d2x4d8kAuT&#10;SERyQ0TymQjkJmTTsl+mlMwqEQ64IZPMhAPJ3O84HJ+3H0rkk7Sdlj1xS4TzSf2GuHZ0jYh8ZVze&#10;vUzjvSgRzpaZ1bFShLBymghnzpyYoxsZT6rYME5m1XBB2k1OOGm/pkQ6AI2GOBMO+ziEKyukDVVy&#10;SLDY/0NWOD4xbhw3vWLzGfNrLFqT4qt5h2+qNPWZk2PS9OqYMWdSzODUvto4e96UmLdApviahYmI&#10;DuhG0VC/J7q7GuKN1/rixsdvx9df3pQZ9ij+9Q9pQ79JG/r1fvwicvmZ79D8IYL5V2kxv7EnA+n8&#10;OeGUk4jxf5xw5s6bGdNlTs2S3Zm+5jd7crwi7aVWd9E3L3fHFb54p7tXU/32OFG7JZqk0nZKCPq7&#10;jsb5/oa4dPZEXDxTH5fPNSS3v+uAiGd9bFqridQAzp0hTWnqxJg9Y6LIpkbmj9RJFjATIdOGsyvV&#10;E2pEMgrjl6ZicwfyqEHb0IRUCxMkJFWaoEmTpfXIjJo8cXIimwmYYTKdxmlhV4wTsaDqamLHSAhG&#10;y09ZPBLnoB8aDeAsDhgvzYp3qCAc0vGoH82l/HBjTjTWciCcCdUlFTuVoXZXTBDhDJ7DGfXSi2nT&#10;eMEMCc68ubFr2ZKok1Z5SlpOl7Sc81s3xquQzq6t8drOLfH6nh1x9ai0C6nYVzQH4J1ju+KqBO2q&#10;CAGigXDeOS4zq353QDpoOnwtcGDnhujctDJ6tq5JG8zdcrsEyKc3kZAgUuqVSdV3YFP0K98Zmbxn&#10;5V44LEJQXXzU/XWgOt8QCbFh/a40m/caDsd7Jw6r3oNxReT3ltrwWq3qPrxF2BSXj6n9IplXRTaX&#10;j+uatJvXRTiQzmVpN5eOFWTz1skd8a60mHdEMB+17Y+P2/fHdVyZRDdEHp+JOG4Kt0Uit9sPx2ec&#10;2WniI2OFOQXZ8OEucKv5ecIh/FnT7kQ4d5p2xKcinPcOr4or+5fHxd1Lo3vLoqiTRr5di3r11BoR&#10;ztRYPn1mzKyuijHDX0ynwkeh5UA0o4alzWM2jSGVRCYloKUUDwsKLaeiUoQjkoFoDB5wTGEPUJgs&#10;DZd9POI4QvKsHMkoGtAkZFvazoTJkrHp0tZlcoFps6fEdCkA02ZUxdTpKmPquJg8Zaz842LmzJpY&#10;uGB2bNqwKo5LCz1/viM+vv5GfPnVR/FUWs7vf7sbv/x+M57+cj1++e2TYp9mCMIxkfDI24+9c/wf&#10;J5zZs6aIidnDkNkwYaQIgadLo2RSVcfqpVNj81ppOzsXx4Fdr8T2TXNi59YFcWjf8qg9vD6OS4ga&#10;ajdHc+MuaTW7RUjb4siBdbFVptUr8yelj1bN1Z19Bo8eRRzpEw4a/CmTeSlSAyuimFgt8pjMo2wR&#10;hwinSpOPZoMWM17EM5FzMVOUdrImRQt9nBZ6Mp0EfsUC0VTKBIMsODHMC3ejZY+PQd0VRo8ZmYhm&#10;5EgIBv+oGDFiWAwb9lLyk4+DgZRTTjjFe1WDJlW1CA2ieZYGSPgSaSlvakuFTKqxlenVhpGqY4QI&#10;h2Pxc6dPiVVzpTIvXhxH1opwRDYd0nAGtqwrtJy926XpsIG8Mx3S+1AL/JpMmqta3G8fxbwS6thA&#10;RsPZE++KfN5JBMQnLmQa8QkLmVQ9bOiKXPplVvXxprkI5hyPznWtl6daMrnadqyKjl1ronuv0kiD&#10;RdM5d3BLIp5z+0U+upOmR/MQkMp+/bDIo/SC6et8ixmzTtc5M3QRiHQuHxHhHJNGI7JBy3lDptTr&#10;0npe043q1TppNNJwrsgUek8ayAftB0U2B0U2vCF+KD7tErF0HYlbwp0S7nYKunYLk0rkxDdxPm3c&#10;ETdFVpDOpyd3imwOiGwOJdxlw1jpIJzbLcKpndJwNsfVQ2tE4svj/A42xRdH3dLZsW3O5FijG+AK&#10;3QyXiHQgnLHDXxLh/HMyp9LjcMnNiBHSciAcyROEUpnIArMKbRgzWvIoOUlkQ7xudgbygfbOAUHe&#10;s5s2pVgD4/jchcjM+0KUUa11gblVrRvq5OnS5oVJkve0FzSd/aDil01T5c7ga5sQ0Qyl4SEL5U+p&#10;jnnzp8fSpfNit0zs/oGTcevulfj+6S0Rzq10avn3X+6IdNi4LX7zmx5Tl56A8XZ58YlSzuyUyEjh&#10;dHKZx94mFwgpPRoHpLNmVLxNbvzZb2bAC5OrhseEin8RA78UE8f/RdrHX2PezFGxZ+vLcap+Y3S2&#10;bI/eth3R07o1TjdtjPbTu+LsQG1cunAyLp1vissXW6O7oyHqj+wW0ayKZYtejgWzZsVs2ce8X8Rh&#10;OjBJfp4CsTE7RTYzfjZvee2AcHpxUgTE/kz6kdzkyUo7UWEIiE3jiUrDRjD7LppULfBxWuiYRRBK&#10;0mBKWgt+azSQzNixmFMFxoxhwrkmAWKvaJzuLKqX+gtIkNhUzlAN8am9PCUjzO9g8uvFIcgiXaXI&#10;ZeyY0RLa4QkjJMgj5c6SYK9esDA2LVwUe1euiMZN66N9q8ybLSKd7aWDeXulVe7fGW8d2BXvHt0b&#10;7zegWRxM+zdsGrOB/J40DO/pEH6nXpD7pognvdB5QAv/8I5EGmwKn9m3Kc4f3JoIZUDaTO+eddG+&#10;c3UCpNO5e20ysXp3Swsq7Qf1K98FmXMXheKt9OLt9Bx8ffC1QwUhUR94Ha24TuZVHU+hdqU9nLdF&#10;PO83yyTqPBqfCh9La7kubeRTacg3emrjs97auNVXG3f66+KO3Hu9R+PzHqHrUNxrP5A+tP45v5I5&#10;LY3mtIhE7qcnpelIg+GfVV8q/f3OA3GndW/camEjucBnIqXrIrl3DqyPi9uWxwB/Yli7JI68Mie2&#10;SItfLc1h+Zyp8YpuuLM5l8UnKV7EnBqmeStkaMQozd/oEUmOeMF3vORunMAZL24uPsFu7Tj5k1yW&#10;bopynz2M0BqYOnWK5HlCktmxY1WerhN2GcgQN+KpKS3fXpqotcB6KJ0PU1r2GGfo5jVzxjQR0NRU&#10;5vTpIs2Z02IaX+IUkc6cxa+cFsbJpqNx9dqr8fUT3sf6Kn75SebWT5/H3357ILK5nzadfwc/cFDw&#10;Zvz7r7fifwr/KmL5/bfPZZ4Jcv/2O/tB9+O//y4iEeGkT4wmE63Qmor3rf4eQxLOfmkvDUfXi1w2&#10;R/upHXG255DMon3xxiX+nsBX8k7GRV68HNgXZ/oORm/vkTh75nj0SlgapC7v3LYiViydEwvFsHNn&#10;Tk1EM2uqOi/C4FGzwWsDfn3AZMOAp0fRGsxCy2AC/VQKgmFfhs3YQosxYaCZMGmYRoX2osUtoikm&#10;snhXyijSQUyDhAPw54RjYM5BHDkgGCYfP5oMLgQEuJa0GwmMXYTzOcKRRjVzypSCcBa9EvtWrozG&#10;zRujY0fxysLA9g3pFQQ2kN/ctzOuHJIWIwJ/6+humTP741qjtB3hHfkhoEQwpUfmEA9p2OD1wudp&#10;VvrflbQQwB7NJZHBpaM74qJwTtrImcObZVJtjD5pOT2Qjsind3eBgX3rRVibpBltTE/EILJymHSo&#10;C6D1QDjPTD5pOddOyRxqhWRELp3H4rNuEUzXsbgp93bf8bh7tjFuDxyPm73HFK6Nzwfq44Fwr/tI&#10;3BPhfN4hDUaEc09kcq9tXwrfE/kA/F8ozYPuw8klDtKBkG5Jw7nB43SZclf2S4OUjPZvWh6taxfH&#10;URHO1tlTY41IZ8XcqbFk7vSYqXkcN0zEIhN4TGnOhrOnY8KRtmPCwS1/CGFZ9H5gDuQJWS/2B7mh&#10;lbYLIBhkS3Fcw++bFnIF8eQg7jl51FqaMWN6TBPpTBf5zOQDcbIoCkwW+UxM7oqVr0R9w6F4+x2e&#10;gPHN5Efx6y9fxE8/3o7f0qN2kdHT4inV//xd2gqPwEUkv0nT4QAiLu9t/a1ENOkdrWRiiWx+uiEo&#10;PT/bE5mYZNCeipc10aCexwu/PHknfvr6Srz3ZkO8delofHDlZLz9Wn28/frxePetE3FV4Tcv18WZ&#10;nr3RqjtIvez0ndtXxJpV82LRgqkyl8bF7Bk1MUcdnSMVdc6MqeluDkv7bEtaxBqkxPQZ4XjCCmIo&#10;CKFC5AAJpM88lPy4BdGgzUAoqLDFRu9gfuIGwxDR2LGyryUIzotmA0w4lG2SewbuXBKIHL7z4PJa&#10;B3EIAL+FMeH4lQ/7IRs0LsgGAZ46SSr8vPmxfv7LsXv5smhAw9mBmSOTZ/fm9DicVw/eOiiSObov&#10;rvJUSGTyvoTlk5a6+Li5VuaVCOc4H7CSVgPRyH37aEE6ENGbpYXPmR3eOmcPhl8LQzb87fP1eplk&#10;Jw7EW426ocgEflUmz+VaEdLRrXFBBMS/zs8d2CCiEeHs3xCvYiqh6aDVcAJa/gJ8m0eEIyJ7I9XF&#10;d5nZ79kdVxv2xwdNh+Pj1mNxo6NWRFMvVyTTJZLprY/bPXXJ/XzgRNwT7vQrztqNbmL3pN3cFeGg&#10;4XzeeTBpN/dO7427IhMIBUAyX/Udk2ZzMJENMBndbStIB8J5/yiHGNdKw1kRfRuXRvOqRdJw5sa2&#10;edNj7ZxpsVIazor5M9Om8bjhmqu/8oRKZKP5SmTzJ4QzVvKFXBWyhUwVWpBveL6GLFom7U/EIkA6&#10;9gOvB8sQcmXiSZqOZA2yQQaTTEoT50nYJJlpaDZzRJzej50prW3+glkxa7asjClViXiWLJkXRzVX&#10;V945Hw++/Dh+lraTNpkhHU4i/yFz6m+YXZ8q7hNpN7y/Je0HguGEM+dt0H5EQMWfIBQH8fxUaEk5&#10;4RD23z3L8cL/6//xRfxfv16NN85KJT6zM/0L/Mqrx+J9Ec3VK6fiwpkjcezwiti8aU6sXDkrFswV&#10;m06rjul0ZGpNzJItyRmemdMmx6zpQCreFA0QjMxiZIAEBhjgZ/CZEML4mSS0jYoSwbDwTTTE+5pJ&#10;CcKokOlCGeQ14bhcE84YCUohEOzbjJAgSYDkEnZdJhxrUphNvpPkQACsvVggQPoXVUkYiMclHWQz&#10;Bu2L/aKX/hqTZBouF+GsFeHsWLIk6tavidPbZFJt5ze/G9Lb3UnL2bc9rhyW+SSTCrPqmkyoT5vr&#10;4rPTx+NGc318dELaDo+n6w+ka1ePFaSDlgPx+KBgOiwI6Qg8gXqd/Z/jStN4MN46KRPt5O54U6Tj&#10;x9ZX5H+3UflFQhzie0Mk9O4JtaNhbyIuysofm7/FxrHwjgjs6slD6YnWh81H45PTMpFkYt/raZJ5&#10;1Bh3uhridpe0lt4TcR+S6dc1aTdfDDQm0vn87Il4cL4xvjijazKv7nQdjjudIhCRyH0AkYhkbslM&#10;wpTCXIJgMKVMMrj2F6bVnvhE/Xj30MZ4bffqOC/C6V6/JE4ufzkRzo4FM2OdCGeNZHnty3PjZd0g&#10;q0aNToTDGRwIZ7RuVgXh6MaREc64ksyZVJAvNOxC3gaJyASD36SD30RTvi4SlM6wLJl0kDH8yFyS&#10;tQmS3/FsPI+Jmonj0h7PFK1HNJxp04ptjBnSfGbNmhnz58+N2XNmJFNr6fIFcVxz9t61y/HNNzfj&#10;9z9EOr/fj59FHj/9JKL5XabS33jyxZ8iwGciG77qJwL59aY0oMH3s/7t17vJNbmYcPJwOV74f/8/&#10;H8S//fhmvH1ud1x/R1rNq7VxoW9/NDdsjJ1bX47lS7EXx8SUSaPkTow56sCsmTNjmkwEtBjsyRnS&#10;bPAXm8EalCoGrxhoDzDkYwJiYgDxnghsXps4XvwmmPK4Yg+muKPget+GsGFBYIMY7WYkn4oQ4eBC&#10;WNSVazcun/ZxFymHCQU/Ew/wm3zwI5RGTjgv/vVfEuGsWrgwNixcFDuWLoljGwrC4Yt+/HGTv22e&#10;Fy7v2RpvyaSCcK7W7ov36vYncrl+8mjcajsRN1sb4gNpPe9AMscKQuJ6Mq2k/djkgnDeri/IwYAc&#10;3jmp603SkPiI+Snea5J2xIev5H7QvD8+aj2U3PfYexExcZAPMrnG2ZuWY/GhCOWj1roEhz8Rwdzq&#10;PSUyOS1z6GTc6zwZn8v9ovdkfHWmJb462xKPzjbH43PN8eXAyXjQdyK5D881JaK5Ly0H7eZOt7Qb&#10;Ec49NoLRXErmEiRys3ln2rdBezHJ8NdOruEW2s2+dJ2NZQjn7QPr4/LOVXFu64roEOGc0GI7tHhu&#10;7FowOzbo7r9uzszYuHBBLJo2LapHi0gkH8mkGiE5kWYzFOHgmlAAclbIWCGPvmYSIWxiwQ+Qe2v+&#10;Jp60RnBJW0Y4uMA3uQLKxxcrJ2gdVY+VtqM0NZUimolpX2ea+jRjxkz5Z8T0aTNFNrNirohn+sxp&#10;MVUWyYo1C6P2uLTcN7rj4aMP46ff7sb3MpF+lEn16++YVJ/I9BIBcYL5lxsikNJj9aTZ3BZENuAX&#10;kYyIpBzpZDFmFG6GF/6//5+/xf/1y4fxzrkj0XVyUxzesSg2LJ8a86aPjakTRydtZo4mh42pGdOn&#10;x+yZc2PGtFnSYCaLWNS5yTzlkplUBfMyYJCNSCLt3BcqJKZUPsBmfpNN4Q5qMPgNaze5H8LICcZ+&#10;ynLY/oKQCi2nICryDNZhMjPppIkvQ7kQeNIJ52ZUBW0Q8EM2AOJBwxk3dkwsmzcvNi56JbaLcA6t&#10;WRGnNq+Nbj47IQ2nd8uauLBnS7y6f3s69PeeTCqI5D2RztUSsXzcdCxuiXButNSnMITDdUgJE+sa&#10;m8yKTxvKbCZLo3lXJHOtqTis956I452TB+L95gPxwemDcb1Npk/7kYTrpw+nVxE+bj0SN4RPFP64&#10;5VBcbzkaH7dJu+o4EZ91nRQaE250Em6UeSSiGTgd98+2x4MzgsIPu4SeU/FVf3M8Odce35w5HY/6&#10;TsbjgSaFW+Jb4Zszp+LLMyIfaTz3ZWZ9LtzvPibN5rBMqSOJbDCpCgLZKXd3IhTD5pXJx9oNP8zj&#10;adb1uu3xtszCSzt4TWN5tK1bHMdXLIiDr8wT4cyJrXNnp8+FbFm0MBZNnZoIp3LkiKgYXZhIEM4o&#10;Ec1IAW0HoqlKT0YL4uBpKHKWy55hMrJ8+8aL6zWRPoVS2l4wOVE2cmaZQtas1Vj+Bm92CvMpGD4D&#10;Iw2nOGAIkbFJzWbzFKWbojImx8TqqTFJ63S6FIXZc2fFTK3naTztmjMxliybHQf5hOs7PfHVdx/H&#10;09/uxM/SaH6RWfXT0+vx81ORjsjmv/NdnqfF6eY/MKEgm18/T3tA6alXGbHk5MPTsd95VC+88Mvj&#10;9+PNM8djx+pZMW/ycNmzI2Pu1HExd/rEmC9tZu5sDuuJGafOEbnMlKYzXWQzJarGV6fPMHCGpmqC&#10;BoDFWmLoBGk5kAtajcmGwWYSPPCeFCaMnf9ycoEAgIkIcgCkJU85mFz7XQ9+tBqTjfdvTDp5PYlw&#10;ZFLVlEjFZGNCwc37SNhAICwsOeFYyxk7amQs1B1n/SuvxLali+PAqmXRuGl1dO5cnz412rdtbZzd&#10;uTGRDj/Ce+vwrriKFiNAKh9Kq7neKHKQpvMZJpZIB//7kA3plAYSunZC5o2IB6DpoOW8f/JwfIRm&#10;IhSnhBVuORKftqmczuNxq+tE3O5siJvt9TKHjscd+e91y+Tpboq7wu3uU3G3pznuCLcVviXiudWl&#10;a73NMo3a4uHZjnggfDnQHl/3t8Y3insCzrQKbfF1X3N81XMiHot0vjt/On682B7fiXQeiYDQdh7K&#10;xPqyX25vnTSaI/FAxPOAjWORCCYUZAOpoO2wbwNsRuVhyAmzi8OBHxzhBVRpjttXRNeGpXFq9StR&#10;Jw3ngEyqnfNnx/Z5c2P7ywti+6JF8crUQsOpkGbDPEE4kE0ObiQTJHe81wf5QDTWaizLOekYubyX&#10;wzfiZ1pOmVzh903PhJPkUvHF4UMIhzNBSsdpZtJWU2aNyoPI5I6fqHIgtskyuaTdTAdTYorMroJ0&#10;JsWsuTWxaOmM2HtEWvbr7XH/4fvx9Keb6auDP/10K34U0fys8O8Qh4jm5+9vxK8inX//4wuZSbxq&#10;wesPf086Q+GFRbMnxPzpFTF/GqdhJ8VcmU38VXLOjBkxe8acmCGimTxpthbhTDWcx3qc6q3WQEIE&#10;sDZaAYRiEC7AIJrZPfC4IDG6ruNn8kw4BovfWkdFiYTwm3D+bHIRAGs4gCdaQxGOyzMot6IC4tBE&#10;lybbk28ysRCUX8uFIqncaoM3jU043DnnacLXScC3r1gaB1YvjxMinJbNq6JXGg7/o+rl86MinYv7&#10;eBtbd+hDfPJhd0E4J6RxiGBMPGg6d9ob45NTten62yKoK4LNLPZ0/BTr6glepDwm7YUN3BMJn7Y3&#10;xGftMtFEHJ/3tMj8aRHBNEvLkF/hh32t8VVfW3wlEoFIvlD4vuKNh/0iGshG7pfSbB6f64pvznbG&#10;N0r3TW9rfC0yeixy+krk9HVPU3w70Bzfybz68XxbPL3QFj+cO500ni8xr0Q4X0nTeUY4XTzq5mxN&#10;ocl83rFf8YMkAxHZhDLp4BYaTnFA8L1DW+L13WvjzJZlMqcWR+PKl+PY0vmxd+Hc2DFvVmyby17O&#10;y7Fj4SuxeNqMqBkjmRgx4k8JZ6zmsVJyxc0E2bVpBXK5Loe1F6chvW+KrBFIB9frIZcrXJBrPFwv&#10;5FFlo+VwfgcSErwGWTcVku+xYyE21pHIZxxbHdJ+tH6rlYYnw+z9TOTzwDNrYvKMCTF1dlUsXD4n&#10;9uzfGP3nTsWdz6/G01/uy8R6GL//8UDkcyd+kQn1i0iH08y//3onvUqB5oL5VL6Pk28eE88Hw16Y&#10;P29yzJpZLTuvOm3+8vGq6VNQwwpWrKmaos5OljYzSYNSrY6xGQx7svAZpHLCoeNF500oHmQGvXzw&#10;QeEvtI7CXCK+ICBckwThQjsZnOxy+M6DCzjwNxThmNQMl03buIOYRPJJxs3jc8LhzsN1hCMnHICN&#10;P0btmKnJXrPwZRHOsti3amnUr18RJ9Ytifat/Ftqc3RvWZ0O7PEHTr4GePXInnj/mMimXuYPT6tO&#10;SMMRrjcc1sKq1aJr1CITgTTVxjWZX28pz5sHdzzb++Gp1tXSvs61k0ek1dQmorkjUrnT1RK3OyRU&#10;nc0yY07LhBGhCA+6RSI9IpreDmkknfH1AOiQSdQWj/qlwcj/5Fx3fHu+J7lfnxHJAJHNt3K/U7rv&#10;e9vi297T8UQa0dfSjr4V+Tw92xo/i2zA07On44cBmVV9TfGo94TqOq7yG+JLmVVfyJzi9PDt08XT&#10;pjuQSqcIRqRjM4p4Hn0DSMfkQ3xOOG/sXifCWRHtIpwTq16OwyKcPQvnScOZEzvnzY/dLy+Kva8s&#10;jWXTZ8VELc5KyUkFNwjN3ShkiDNVlZIXAYLBLDbhICe53CHDQ4F0ubyzDvBDMmg3Jpx0jRulrhsm&#10;GlxkyzJWEE5xw4RMinVXnYimWHd8cI61Q1uxMkQwSjdJ1yYL1WjxKstmHSf6J8gcmzJ9ckyeKVOM&#10;j9ktmh6bd66NBmnDb7x9Jh5+fSN++vWL+O1vIp5f78aPP30WP/1yq9B8+MtDRjq4hB1ncO2FqTNV&#10;6XQx39QCNWI83nzmZcQJLCqRR0LSNrTAqrBB1WmxayUsm14NQCWk80W6QRT7NfngE0c5DDCEUBBR&#10;QTajpdaWayH4HTcYfn6D2HCZfkzJB9IRnv8s4VB+cYK5uJuUk4sJJze3HOcwgoCAmGzAsGH8FO+l&#10;mKjyV8yfF9uWL409KxbHkVVaCGsXR/uWVWkfp2/buuiVaXVm98Z4Q8TxvkylD0Q4148f0iKShiPc&#10;OHksPm08mtybp+rizmkRiLSdT5qOJfMKLQfieZu3zWVSXRURQTrvNx6OD04dFenUxc0OmUcdIh3h&#10;rnCv83Tc75Km0tspAuiKx8I3/T0yjXplGolYBrpEJl3x3dnuhB/O9z7D98Tp2jf9HdJq2uKxSOwb&#10;kdiTrub4VoQDvu9riZ/5X9XFjvjpXGt8339KxNQUT3pPxmOZWo96jovcGkQ8EM7huHv6QHrSBLnc&#10;k+Zyt2Nf3G0vtJlyDccEhMvBP5tU7x3cnAhngPM37N+IcA4tXSANpyCc3dJuDixaGoeWrIyVM+fE&#10;JGm34yQjaKIF4RRaDqTD6zKJaFjAck0iJhDLMeGhYPnPw14HJh5cCMc3KvyJ5KiP/PL7pke4Imkv&#10;aC41KssoyMdrNa03rVW0mSmS2Wkinim6NlHyPkkExfuIk3lFKH2kTgqFyqiZPC0myuyaJOKZNGty&#10;TJ03NRavWhBb966LVt0Y3rt+Ph5880E8/e12/PY/ZE7xCdQfIZ1ib4ePr+MfinyIf4GPBtVMFetN&#10;EcmIbCpr1JGqYiNqQo0WZbU6nHbDCwy+Ha1rvIhWGjieMnmPBTUOtyCi4roHAJh87C8IY1C7QYOB&#10;AAozp9hMxnUYwsm1mIJcCnvahJM2/jR5POL8M5PK7YVw7B8nc40JhWDKYbIxcqJxGvsRGMwpBOil&#10;F/+S/giAQC+dMzu2LlsSO5ctigPLF0X96sVxav3S9ElQ3n9KT6yk7bzGh7kObBfp7I2PpOFANhAN&#10;gGgA/s+k3dxuaYjbIh3MLMytdzk0KNKxiYWmA+GwefyhiOl6E4/YT8btNpFNR5s0HJlM3R3xVU+X&#10;Fn+3CKdb2ofIpr9XplCPSKVHJlBP/Cj8APH0d8rtjqfnemUiiXSk6XzT1y7zqTm+lMb1qL0pvukS&#10;qchM+2GgNX480yaiaUuE86O0m29FNE/4/W/fyaThJMLpFeH01CcNh5cw77buS6YSm8cQzp32vbpW&#10;7OHkxIOWc7MZbQftZlf6vzpvlLNhfHmHzNUNS6J5zaKoXTY/Di6eH/teeVmaDabVoji8eEUcXb4m&#10;Vs2aG5MrNfcjBwmHTWMO/+GOFekk0oAsSoQBII/8Bmd5NIYiI/J5LXCNMGQDeDUnrQXylGBNBznC&#10;NKd+4vj32bjKEuGwVzMBDYdvPCHHRfmFyQVJVYhgKmOK6pio69W6XiOZn1wzKaZOEcHIrakRwUye&#10;HlOmzJTiMT2RzpTZM2LKHMXNFinNqoqpcyfEsnVzY9ehtdGiuXjzve64+/mV+OUHSIbNYzaR78av&#10;PxLG1LrzbLP42abxBF4qY4d7ohbRJGk4PNaWP73jwQuWaDo8gkPtEtK7RGJN/L67W8Xzoivu8nKZ&#10;RIiDvRH5x6uz6f2nUlylFv5YHkcCEYFJAkJhnyYNmsrz5Hri8g1mCARC4VEmhGLiwk+8H4X/R5vG&#10;TFRBckUfTIgmSz/Sdzj1FXLJ4pzHgogQFu9t8b+jv4pwRsSCaVNj/ZKFsW/tiji0bkUcWb00GtYs&#10;jcZVr6SXLi/x76m9W+LS7k3x2r6tadMYzYXzN2wU3245HjdFMp+eOBqfNByJG3Jv8l3iZpFO84nk&#10;Ev/2wd3pNYl3DnOeZ3+8V89m8qG4pmsfNnKQsCE+bWmMz043xq22pqTpPOgRafR3xcPu9ngojefJ&#10;GWkx5/rje7k/lvBUBPRU2s+Pfd3xo9ynxJ/tS2nQdL470yF/e3w3INNKRPODTKnvE2RGnQOtQovC&#10;p+JrEc6X0nAedh8XmdTG/Y6jwpH0ImZCx8Gk2diUKs7fHElaENcTObXxhrg0ouYD0vr2SrvZmQ78&#10;vbF3TZzbtiy6NiyKptUL4xiEs2RB7H9loQhnQcKBxa/EsRUrYp3MqymSz8phxedEWNzDNW9oOBBO&#10;gkmldGMzeeBHbk0s+c2PNEOBfJYT0pmEkCX86UZVKpNwipN/kNh8cy3dpHWDtjw/X4/rKhQD1qvh&#10;m+fEiTW6hmyjafFWwKTgczBsLk+RrE6aIrKZygukk2M6p5hFPrPmcLBweixfuSA2b10ZDQ3749z5&#10;9rh56734/ge0ni/j198exk8/34unIp0fZXZhfv0ibegFs6uBemcVb3AzCnOpWFzsb/g07j8iHMBH&#10;sXgLnC/xVWIjCxBPESfC0IBBNhWjURtFHmMHNRcvXgasGNzBawUZjVN4tBb04IE+wiYVXEgGshmK&#10;cNJECUySzSrKHJysQgjoP3Z2OeFYQPI48uQTntpcajdqMm8kTxWhrV6ou+yalbFXZHNAplXtSmk5&#10;65ZHd/q9y6b02dE3pN1APCYdNos/PHGo0HDQaprq41aTtBwRCPhMJHLjRG18dqIuPjl+NN4/si99&#10;6gJAOlePcVDwcHzUeCw+aKyNj04dj09aTsSNEm61Nsmsao0v+zrjoYgHwvm6X+bSuT4RRF88Fan8&#10;dLY/fj03EL+dFc4MxC9n+uNngWs/nh+Ipxf648cLIqULXQk/npcmJEH89myLzLJTMstkYpXwZKBJ&#10;5UM4DSKOOhFNbSId9nEe8dSqBwI6nF7QxHQCvDP1oOtwsamsa3db+f6NSKkV/xFpfQdEOLvivSOb&#10;49U9K2Ng65LoWL8wTsqcOipz6oA0nL0L58ukmpcIZ78I57DMWz5RMVVyWSUNp0pmExpEWvDSbHgk&#10;nlAx+CAih2XTZEAY4CfOMkEagJ84YBkHlif8eXqXT5zTuo4KEQrxLpNrhVv4LZfjS+Uaef3F2qbu&#10;on7knG9QYWYBjrwQniYSYr+H97qmTpuUfo8zb97MmDtvRsybPyMWLZ4TGzeviBMnD8WFS53x6c23&#10;45vvb8WvfzyI3/71Yfz465347umNeMGNojKTjgkm9zsdJGNSMen8GeGwK84nJyAZE461HfwQjkHn&#10;OT3sQfZAeoAcLgaXtJhWhRZjQrHfxGP8GeEQphwTTkE6nrRBITDx5uOQxkJjQ7zHaKi2gtQfBGfE&#10;SzFBd8vVCxfErrUrY8+qpXF49bI4LPOqUVpO+4YV0btlbVzYtSk9pYJsIJ0rMo/er9tXaDoyr26I&#10;dO40H0/4DDMrkc6x+Lj+SAKEc13k8r5I5h0RD7+JeVuk817dwfhAad87Li1HWhGE8ymajvCZ/Hfb&#10;mmXCtMWDkobzVU+HSKFL5CDikWbz40CvCKYvfhXJ/OvF8/HHhXPxszSgp8JPF8/GT5cGpLkUZPPT&#10;RWlAIpzvzrTGN/2nEiAd8E2/yIb9m6ThmHDqpOnUpw1kXAiFb97caWGzmP2b0oni9oPPCOezpr1J&#10;u7nXhhkm0m3aHx/Ubo+3D2yIiztWRN+mV6J1zYI4sWKBzKd50m7QcDCpCrI5smJZHF21PJZNkwmh&#10;m14N0E0HEyYtdOSxBPZxLA/Mc7peIgXmON1UyggHWB6clrBhGXKZLt9ylpeDnzyky+XKIOzrRl4e&#10;cmpFgvg8XZ6+AOsexaNG+YrH7Bwo5PTyRFlAfD9r7rxZ6XUKTi/zGgWkM3/BjFj4yqxYvHR2rNuw&#10;OOqkbZ67cDqufXQx7j+8Fj/9+nm8kHfcnTfyODcmJxTwjwjHZAPJPDOrSuGccJI/mzRPDn4Priep&#10;GOiCNPJ9HsgDLcevLphswJ8RzlAaTmGuDRIO/Wei/oxwfC0fp6KNg8JAX9KejghnrLScV2bPjK0r&#10;l8aulUviyLqVUbtmWTSsXhKtEM7WdelMDqTjzV8Ih8fjHxznadXhkkZzLGk4t0/JzBLQbkw2iXwa&#10;jsaHIpb36w7Fu2g7kM4RmVfH9sdVxSUtR1rSxyXcwByTloNpdb/zdDzobE2k8wjS6e2IJ31d8YNI&#10;B8JBw/nbhbPx23mRTEY4P18+I5LpkV/EdEla0QU2lNtEMGg0RkE4j3sbRWiNqkOE08HeTUE44K60&#10;Fr5twzdv7rSIbDCfkraDNnMg+Ym7eYov/hF/VMTDxvqeuHpoS7y5d12c3y6NcePiaFmzMBoS4cxP&#10;hLNXZL8Tc2rZkji2ZkUcW70iFk2cFONlTk2QhjNBspHmCvmzdiNAOuyx8FAB2cjnOJfNXIafl9nn&#10;0wLLEHKTy5vjXJ7XgrUo4l2uQZgy8njXQ3xOOC7faZ3GKJ5ucTPlCVqxEU3e4ssO0namT0rvbUE4&#10;02fwhrpMsKkipKnViYAWvDwzFi6aKa1nZryyZKZMr7mx/9DmOHuhtSAcKqdAN8gLiniA340pPmgu&#10;v/KZZEww5YSDhoP5VK7h2G+yIS590qFsQBnopNrK9SAWC7ggDhMOLmGIxYRjWOspJ5ycsBhc/Jxb&#10;cD3UbwEwqXgs/hFIU0xaUY6FJT35ENnwGcupSrPyZZ5WLY79q/gg14o4uX5VtG1aHT0inP7t6xPh&#10;8Ig7HeorIWk4Ip2PjxePyCGcuy0Nce+0yOJUQ9w8WR+fSXO5IfPqusjmmoiFb+u8lzSdvYl03jzI&#10;x7z41o7MLuEDAcK5eZpN5Ka4JfcO5lVbS0E63a0iBplXvZ3xPYSTzKoz8ZO0nadC2tsR4fx4UXGX&#10;gMjnkq5d7Invz/Nkq10E0yJN6VTCYx6Fi2i+7G5Q+celrRT4orNeJFIrLUvkcZrXGUQuIph77SIX&#10;EQzncnAJ323TdeFeO+9TFXlunNwf145tjyv7N8Rru9fEue0ro3vDkmhZvUiEszAOL3k59olwdmnc&#10;dyyYHwfTlxdXxuFVy2JBdU2Me2l4eoGzAlnRXPHir7Ubk06SCy3GfIHi91wXslmQlWWWOFynH4p4&#10;iM9lyGnz/LjIEaBsxxsux2nLr7vMvF6nJT6vm5tuTjjFpzis6Ws9TBwf/PyR33tDNPz7jb0fXtbm&#10;2zxoQHy3Z/bcaTH/5RkioOnx8qLpsWTZnHiBClyYCad8YbmhKS0gjrBQTji5P33+k91zkY4J5plG&#10;k/khnAppLR5IDwB1Os71AxgY4jCBGCYXE8w/IpyKCvr0POGwCZf6WCINtwOUE479ebvKrzGhtN+E&#10;M5J3dIa9GONlVi2eMzO2r1wWu5a9IqFfGo0bV0fzhpXRunFFDOzcGJf3b0smFXs5vOKAdpNI5ygb&#10;o8VeTk449yCKtGl8PG4o/iOZVNdKZHP16H7l3SfyKvCuiOiqCCkRj9zrkFTLibjZ0hg3RFy35EI4&#10;DztlXnVJ2+lqEUFAOh3xAxvFIprvekRAvV1ps/h79nkunIkfRDo/XuyP7853xzccBuxvFcm0ym2O&#10;R5w2lhn1sPtEodWIbL4Q0dyHbBTGvdN6NG42H5SmdVjkdyjuth+JOyKYOzKj+BgXrzzc6xQh6drt&#10;NpFQl0hKmtHNlsPS5tir2hJv7OPbQhz4W5lOGPMzwIaVi+Pw0kWxf8nC2LVoQexZvCiOSLM5vnFN&#10;HJZ2uaBGC0sazvgS4aTH0ixYjmtUag5LxONFnM85fuJyMvCc5zdQp6cMyzPxvoa8uLw87DTEGy4/&#10;h9eJ05cjb7vha67PdfLghDUB2RSP2CGc4jpPvng6DXh3azJ/NZk6JfjJgTWhKfy2aVqB4muiU6QN&#10;iXxkciXC+UfIG4frjWLIhn0JyCUnHp8XII0/GwpyTcdPpvCbcFxPeX0eSE9S0SYmooC1FRMQG8jD&#10;hg1LJEMYokHrMemYbJwHP2QDOGlcbEg/Tx6gfOMYYi4Y/+831rnuPrjtgCcdI4a9lEyr+TOmxjYR&#10;zm7dYQ+uXlaYVWu0QDaujH4RzqulTWPAu1Q8pYJ0rtUW+ziQzicilZsndYcXWUA4d0UUPKX6DBOJ&#10;PRqZTddEKphUmFLeNEa7eZd4Ec97wocnjileJpZMsU+bWPhNMlsKs+pLnlz1tksrEYHIvHqCplN6&#10;QpWeWp0fkEYj0+ryufjp1bPx9PJAfH+hNx0QfNxfIp0Bkc6ASKu3KR6IcB5Iu3nYwwnjU/FFz8m4&#10;13Ui7kIcrUfiUxHOZ9JwAOE7mE/dtQl3u44JR5X2mPLUJdxqgzD5nIe0G04X79sYF3euje71y6JV&#10;ZNO06pWoW7FEhPNK7BHZbJd2s0/m1EGN/fFNa+UuibkTNJcjZE6NGFmcxfGclQ79PdNySmTC3Obz&#10;6nBOBJCNtfNchr3I7Sev5cxyZ9nCJeyyDZfhsAkHUJ5lz3FOQzmuA/fPAMFAOL4Zm0gKTV/h9C1v&#10;tblK657PrXKwsPQNK7Qd9nr4Ts/MGTK5pvO9nsnpLfaZs6YWJlU5qDRfPEaKlwsgGZMLftzcX6VG&#10;QyTl+zYQDWcIgIkHTccTUg4GyxMDinjCJolB4iknHGs4//8gnHxM8vSA9tJOC58nfbg0nBGYViOH&#10;xXRN3rrFC2P32hUyq0Q6KxZH3WqZABtXRde29TGwgx/jFWYV+ziYU7zawEljTKqPag/EhyIRHouz&#10;eQzZfC6i+LztVNxtPRm3eDwu0vmgZFpBNmwY4/JInP2b90Q6V9GCdB3T6hOZZBDOzWaVxQaySOeh&#10;Tx4Lj7vbC8Lp707gcfjPae/mXDwV2fwgk+rHSwPScPriydnu50jnUd/pRDgP2bdJOCnC4ZWKU/G5&#10;NJx7nQ1xWybVZ6cPS9s6mHBTms6djmMim/pELoW/TnmkGfXw0qfMSJHS9cZ98V7tLhHO1nh19/o4&#10;y29u1i+P0xrPkzwFXLY4DpQeh2+bPy92ScM5uGp5NGxeFzsXz4+ZkgUIBw2HnxemDX7mLDOnRo19&#10;XpPwnJaHPeflhON0hsP5mstlCDljgWOmcJ30LtNl5LIF8va5HXka1+e6cPO1NdiGgmgAGk5BKGg7&#10;hCEare9EOoVLWwuSJB2bzHz2VNqNyIZfaIP08veMaYNPqcpB5eWASKzJQCzWbHK/QRoIBqIx2UAs&#10;5URjs4qODwUGCteDUgweA14QhjUbazMmHJMM7v8JwjHDm3BIQ7uYRLfP+XDdVkwpzuJwAHH4SKnY&#10;7D/JpKpSnqVzZ8euNStjnzSc/ct1J169PFo2r432rWvTd4khnNf5//hh3h7fl15fgHA+S//0PpbI&#10;5tk5HJlCEM4X7c0yh07FndMyj0Qq19FeRCbXeRzOE6o6mWYimWuKv86jcQEN51q9tAuRDaTzSaO0&#10;jaaGuHu6Ke6ziZzMKhGGyOcbaTmQzXelTeSnMqWeXj4b310ciCcimm/O9ohouuNRf6cIhtPLrfGw&#10;F7JBw2kW0UA60nREOPd5ObTzhIjkuEjnhMLS1GRa3cS0kuYCbrWLUDtrBbQbNJ16EY0INmk3R6UR&#10;iXxFOFdFOG/xT3ZpN30yS3s2rIrTa5ZHozSZ2uVL44BIZvcri2LHopdj55JFcXjdqjixbUNsXjAz&#10;po0eNUg4kpOhNo1zwjHyBZ7HAZNDeR7S5jIDLGfIDcDPzY2bHIRDHHmSWS64rHJCczhvj+ty2a7T&#10;spu3heuF/BbrAQxqOWg8CvOt7xLhYFLxPtakybyiIe2HL3fyaZrS2wfW1OgDpDNz5vQ/N6loRD4o&#10;gMZwtBvNJieYdPpSwJ9MKccNQTgmGsLPXc/qyeFBex4FUQCIw+SRazg+m5OTz/8dwvEA2k8a2udx&#10;yseKNtLuZ4KHViOSGTFKwsg5D6DwnMk1sUV3331aGAek2tdJ2+GTFae3rEknji+yl7NnczoxjFn1&#10;9qFd8UHdgXQO537bSRGMTKhTnMepT/s3OeEkLaflRNwQoXwK8cj0gnCuSjN6i6dW7OtIw8GU4vDf&#10;TaWHbD4W2XxygjM9bEAfj9uYau3SQoQvRD6PulrjCfs3Ip0fzvJ6Q3/8ILL57kJ/IpzHZ7oTHg10&#10;FWd6+lqlkYiwRDgPIBxpNXzCAlMK7eZut9rZLu2mo/4Z7si8ut3Bh7xq47aI5raI5q40m3u9fDdH&#10;10U2n0mz+ZhzN00HZCJqbPiA+4EtcY4f+W1aEd0bVsukWhknV6+I+pUr4tCypbFn8SuxbcGC2CHN&#10;8sj61dG0a3Nsf2VuTNdNoErmVOWw4VGhmwKEk4hDROP9m7SHA0oy6AVt+bS/nHCA4/L0uYx5YVqe&#10;TDblNziXn5dbXg9lU4ZdQF7Lbi6fIJdhy6/3SAHrZHBNlMAbBiIdTKrizQPIRyQpQEBsKlelw8KD&#10;68Z9EuHAbAVcYY58YCASiKZCDUWDMbkQZ/OK04vs81SKFCASm1SQiwknkU4Z8bjT5WBQGEyYnQEt&#10;2mSC+MeEA1566aX/A4RTmEkOM4D4SZePFWnyCae9BSQM6scI1T9SbeRk6EhpPDUVo2LFvNmxV5pN&#10;2sdZJzV/3Ypo3syfL1fFWWk5r/Mip8wqHo3zb29e5vy08UjaKIZwEtp4qgQhyAwS4QAI4p7Ct0Qk&#10;EE468FfScN6WKWbSYdO4OPh3UhpRQ9o0/kzkhYZzo7FecdI4dP22SIl6HibSkaYj04onV5haaY9H&#10;Gs0jEQ0nlR9Jw4F0vlJcIhzeRu9pToTzZb/MtEQ6Cvc1S1NpFHlAIOzh4B4TAYlsBIjnc5lPDwYa&#10;E/BDPLf5ZGnbsZT241MyCev3pH94vcoH4/kIvMaube3yaJZ2c2Ll8kQ4h5cvj72Ll8S2hS/HLmk4&#10;B0Xy9SL2LQtnJcKZMFyy9dKw9MY4J32ZN0iGw3Xp5U3WR2mNeH4Nh00IoJwIEng3S2lISzmWM8uU&#10;5SmXP18H+LnucinLJ9nTC8KlstMTNvkBZ9vIQ17KdVvxu57n+0QZ+J9fH8/agQZT2jTmVSe+Olg5&#10;blRyCwJC6ymeZBUkBKEW/YNAX2CBFYuMQukYTMjbqwxusQDz65xDSI8GhfTeUQrTkYIIyEs6Gsqv&#10;dyvRYFSO/WNFMmNYdHQGsoCEUscGCYaO42cg8HsCcQfjC1CPmRhCgVxMNiYfExCk47S4pM8HtZK9&#10;JvpT6nfR52I8HEcYWxUUfR0kHk+iw7Sd/hQvkUrbklCPHMle09gYIf9YqfJzpWpuXSaTSoSTXnOQ&#10;ltOyYWV0bhLh7Foflw9si9cObo83D+8sXsaUafVRw6H47JRMipbjcaetMb7okuYg0+WLbs7QiGw6&#10;pZF0FLir67daRB5NPCo/HO+JbN47KpNK2g37OwCTymdxPmtRepEPj8k5EMiTqzsimjuKuwexicR4&#10;VP5Qmg7A1PpCeCjSsXbzVV+HzKf2eKB0D9SmByKcr9jDER70nFJakaM0m89lTt3rqFP5tapH5tPp&#10;o2rvsbjD425pNV9Im3kgreahwL7NF30Ncb+3QSZYbdw4fTg+bTkaH56EQHeLbLamz7Se2bk+HZ48&#10;LcJpWrUs6lcsiWPCET4JIm1y95KF0nQWxmGRfL20oE1zZsRUEc543QArR0r2JBNjkU8DE1gygozz&#10;ag6yzdwCy6zlFpgMbP7wms4obnbCaMpG3iR/rB3/6ihBZXOC3wRgeTLZWEMhrlgPyDLbCMgUdUJq&#10;yJoBedA22oksFu3L11YO96EgsiJNsXVB2sF2FE+rWAeSc5CUFYiHGzIkRNqCZNhg5vUozC2bhyIc&#10;LzAWDgWyMVq83s7iwq0oLUjbc7hetL4OiDecPs+L63wmiyKcL87iLkCHGVxcX8sHzHXm9TPIkEpO&#10;OEOZVTmeJ5xBOK6wXzmLUHxnuSAcNpCLzwGUE47vVEUbi0k04YwcrgkcPV6CXBnDR0jLGTUm/d54&#10;te68e6T+H9EiaJSGc3r9Cmk4q2VWrYszezbEJQiHb9vwFb/6/fHBicPpOzh8+Y/PjvIdG75Lk0wX&#10;aRRf8q0auZ93iihESrcgJxHOzZPH0pOtj+uPxscNMrHqICD+gaV4mV6YV9dFPGwqA/xoPxDObREO&#10;uIdpJYJhX4dPWoDPO6XByIVoHqPVQDS6Dh52C12n4ktpOF9CPt2NIqMmXVO726XBiGA4JczBvTun&#10;eT/qmNLWK01dAqeKeb3hXvsREVCxUfzZad4HYxz4b9f+9N+sC3u3imw2Rd+29Rq7dRrDVXFyDeYU&#10;hPNKHJV7aNkrsXvR/Ngr0jmxaX00bdkU62dMi4mQTZkGDvi32KgRmj+ISGFe0eHmaZnM5dIw2aBx&#10;AEiG/EbS7lUP2j9Pbnn9x09xTTjID7BWgd8LHj/vUhUkg2whY8Wa8j5mQTbF+kJrxy20lsH2Jo1L&#10;KI8rCGdwnUEotANYpk1Sbqfh9oLkV39YD5hTAL9MqkGSMFhouCyoPJyj6AQVDy748jRO5/y4OeEY&#10;hPNB8EC4g/mgOJ58rhcQ/jPCKScb/OD5iSlAG90n2mzC8ViUhz34bpcnApcwbR45qrjb8fvfygoR&#10;jtxhIp/hw2WaSoiXztciWLs2ajesieNrl0WTTKsOPsy1bW16g5zv4/ATujeO8m+qA3Gt8Whc53Sx&#10;NJebMqnuSqvho1iQzaOznfHkQk98fZ6NW2kZ0nY4q5P2ek4W7159clwajfBR3ZF4v/bQs8fhaDls&#10;JJtwwKelPSDAftAtmVbs6QBMNsiIOAAZPRD5pA3mkqn1VS9neaTVdJ+Sv6W0aQxx1YtgjsbtZv6Y&#10;yX/Bj4lsapW2Nvg2zldoNiIbXtDkVPF9EdH9bplUMrNulAjnGh9zP7I7aYHn924R4WyMni3rol2a&#10;y+l1BeEcXwXhLI7aVUul5SyJvYsWxH4RT9O2zdG4aWMslaZaJfmoEOGMKRGNScF+P+ggLmnlmutc&#10;JpFX+3PtBowaITkrEY3LAt5OeO7oSKYxewF7oeOyYHGph5eVR6hs3zQNk065XKOtUw5tTe1SO73O&#10;cCFH4t0X4l2nic6yXt4+h8vjcMlrskmEwwICxd26+LqeG5uTBGEvRuKdzmmAywLEO53z4JKHQTHp&#10;eJDcSQalHPnk4oetnd/tcDnlhAPYx8E1yRh5GS7HftrrvjA2JhjgsSr6RXraM9g+D76JCA2HCS6E&#10;Fk1MJtVI2ooQjo3ZU6bEzlW6G29eH/U8WVmzNDq2rok+kc2Z3ZvivMyFS5zLObQz3jq2L/jt7odN&#10;0kZEIp9xyrhNJlBrgxZjU/o63zcim8d8fe9sVzwRHmvRPxQpoeXwKP2jWmk5IpxPpOWA6ydq4yNe&#10;jYBwSuDlTsgnHQiEeDLSSXs60nYgnee0H/aQSoSTzC4eqaPViHB4LM7j8S9FOF90syd0LG42iWxO&#10;HRShHBPBnNC14/IfSe7DbsjnaAIvcn7RXRd3OVUswmF/58PGA/H20Z3x6oGt0m62yPzcFP3bN0bX&#10;prXRum5ltJQIp0FEU8eGPE+rpEEeklnFEYQTmzfKrFoZi1gUko2cDEwufqBhVLLfmGRjcPFZZvHj&#10;ekGnxSszZ4TKhnRcbq7pAMpMms54Ed+fEI4XuTUHzCM0HG6kJhxkFyDX5XGFXBcyarJxu3EJQziO&#10;z+G+Ua9Jw+3wGLi95SCNCec5DceLyovIjcRfoQF24wkXi6wgEkAewsTni9PxpHEeXMrxYjeKcLFY&#10;3QlAZz0o+YLOCcdwOUMRzosvvpjMKq6V10te2mg4XD4uwP3I+8fAejKH6kPe9goEWkQzSqYU5lRS&#10;hSV81bKR1y16OY5uXBt1a1fGCZFOq0yqTmk4fXx+VIRzWWTz+pE9CW9Ly3nvxBFpOmyaigROo+lI&#10;+5B5haaTPgsqswoN5xu+0McX+fo74kHHqfQOFibVdV70lGbDxjAHBCEd9nA+bT4enwgfSyv6VFrL&#10;bUhF+dBgPhPRgJvEi2juskdUIh3c+yIbNquN+7r+hTSsL0SEj/paSmdxZF7JpPqcbydLw+F1Bl7g&#10;fNzPKWRe2oRkauU/lsBHuR71KV7az83T/Gv8SHzaIs3s+N54XWRzeb8IZ8+WGNixUebUhujetC5a&#10;16+O5hLhnBDhHBfhNKxcHg1rVol0+CTI8qjbsDa2S9uZy/6DFi6EABHkhMPDjmTqlJDOkyU5HyQF&#10;z7PlgEXrRc2cj4QUhksTKWk6eR2Gzas/M6lch69RD/s0OeEYhC3nz6+PQZMJ12vL8dZsHI/cOo66&#10;aUdONE4D3F7gtroct9ttf4HGeBEB/MSZQAhXlEgD2I8LBhfeYBn5gnR6/LgeFJMO7ihNgAeCDrgz&#10;HgD7QdFJ8hUDXAzm84Odkw2Tgks81w2HqT9vI+URzvtDX4jzuAz2E0IqSKdo12Db87AnYTxxboM0&#10;m1GqmzvgmJHDYvGsGXFw3eqo1WI5vm6FCGdNdG1bF93p/+Cb49xeLaz922U+7Iw3eUWh/lB665uX&#10;MD8V4bCPc6fjZCIcyAY8Ftnw+c+vz8gV4TzqaY0v2mUCyXy6Xnc4PjjK5xw411MXn5XMpc/QZngL&#10;XZrTLWlOmGvgtvIB/PektXzefTqBMOlS2pKGw8byF4r/sud08flR1f/kbEd8zTeQu2VS9Z5MhPOg&#10;S0TTdzJpN7xLhUmVTClpMyaaR311wUfVv+CksTScT6QVfcA/1+v2xlsHRcIHd4hwtqa9G8ypbmmJ&#10;HRvXxakS4TSu4kkV3xuStiONpk6E0yCyqVOa9XNmxgz+G645MBmYEJL5VNJyTDyFpvP3i4p59mJD&#10;jtPeTUmWKW/kcMUNkwzKddmV0mwgmzxcHLgrFibAP9QiL/zP37iLdVTINcivgaKthUyyjmgnsIwC&#10;94s415OThdPlbbP8A7cROL/TuoxEOPkiMjHkCw6w6Ig3uA6I/zPk1/My8gEqFj2DUhBKTix5w90Z&#10;rhWdLsiBcsoH1+XmJOOJyOG87k+FhIn8tJWX0XC5hss1/PSBPRzAkyrURNrmuwHtdR+Kdg5OTg2T&#10;ovi04Uf/S08ZRg1/KWZPqo59a1dpIayNExvXRNvWdUnD6dqxLv2dc2APf8Xcnojn1UO7C8I5cTQ+&#10;kGn1ibSROx1NcU+mC4+gH/TKpCkRDid9v+prTWYV+LKrJZHObRHMJyKbj+sPp495pc+VtjZKi+BT&#10;FSIfmWi32/k4l8wlpUfLuae8iWhEXPcFE84daTFcu5/MKMwm9m+kYfWpznTSuC2RTXq/akCm1Zlm&#10;temU4pp1TQSUPsBVvC1efNsYTeeIwLdvpOnIpHrAW+TtdYlwrkm7wZziXbPL+7bF+d1bkznVsxkN&#10;Z0N0blofLRvWRIvGsVlj2iSN5pS0m1PrNbZr10SjtKA6pV07b1ZMhXB4x61ECiYAyAASACYdazg8&#10;Hve8eqEx7wYL2fNPeeVkZhLCNdkkNz0FLRangdzkC9f1FU+fips+8JpCrpF31oZRrAviCvlEVr2p&#10;7XZabvF7reV1Or68bci//c7ndORzGVwHyaRiIdHofEF5ERLG9YIEJimnMRyXx5PfcBrXBQrSKAYk&#10;R95xXA80g1Y8gv9zwnGcySZ/LE7Y1w231xNE/8sJh/bjAhNOQTpco0++i/z95KUJUPurOcfBE4ZR&#10;Urk16RAOJ4/5gf4U3d22rVgWx3SHbhSat6wtmVUinu3rRTqbYkBkc27f9niVr/kd2y/T6lBc5SSx&#10;yIM/c7KPw58c7ot4IJ1HmFW9vO39POEAzKvPpcWk7+pAWCKau618E4dNYUHaUgGZTWg1aC4iGJCI&#10;RloMcV+gNYlgICBMqvsypdByeDr1JfVKs/qKk8Z8UF2k8+35jvj+Ymf8cKkrvj3Xmt4gL/Zv2Chu&#10;eEY4bBYD9m/Ag57jca+jQWYfb7gfiHdr98QbB3bEpT0F4Qzwn/YtG6N74wZpOOvjtMimVcRyWtrM&#10;aZFOm8imffOmOKXrEM5REdLKOdOjZvSLUcF+ixY/Zg8LH4Kxa6J5ZlYlOX7+ju5FjFvIaDH/Kb5E&#10;NAZ1AGs7hdaktQC5Sa4tL64DuNx84RabwP95wqF93kvE5INsis/vFhvFhuvKZdftIc5twu/wf4Zw&#10;nObZU6qKEgl4YdFQx+ECd8Dx/xGczkRTHud49jLSnV6D4U67oXmn6QzXIByXVU40JhmDCfDhP66T&#10;rjwN5bgt+Ok/j71Nkg7nIM4qsIWANtK+ocD7ORMqNZn8yXG0VG4Rz2iZhpDOSBHOBPV71fy5cUR3&#10;6BPbNkXTJi2UTaujQ6ZC53b+0Lkh+nZuifP7tMhEOJcP7YnXDu2LKzKNrp2UWSWthMfkmFWQzQOZ&#10;M7xWAOFgSn3d157wlYjgoUjkgbSWL6S9+MRyeuO8TaaNNKUHXfwuRhBx3YecRCj8zQHXj8HT6w5o&#10;Mhz4S6eKRSzyfy3/I87hJC2n+MvD9xd64sdLvfHDxZ747gKb2WhfLfEt3zc+26I0TSKmk0KjUPzF&#10;wSbV435Mr6Oqs1ZaF786PhhXa2VOHdolDWd7XJQ5dX73tji7S2bV1s3RtXFjtG+AcNZGm4i7XaZT&#10;54Z1Mrc2RdfmzXF688Y4KQ1o55KFMbdG8jX8n2MMJtBIzVOm1RgmhEHikVs6CIqsWmZxvQCRAx5d&#10;p/gSwRgmHsimXIviiwmU4XLK10C+cH3WjfXoG2c5vCYKP7JemHsmGhMP7cxv9MByS720gzp9LZfz&#10;vF3Oh+txyPsBnplUJhpcwiYWo5xoTBikHwpcc3ov5hweDFzS5ZNHo/PBdkfdyeJMQdEeXPBnhAP8&#10;WNxpCJuAuE5+98d98lg4DMn4C2hoNsTRDw+uB9yTl7c33e0kgOPHjkyEMwZIUxulNCMhHKn0YyUE&#10;8ydPiv3rpPLv2BInN0vD2bo2Onfqri3tpnvnpujdvSXO7N0e5/fvjIsHdiXieeOY7vbHD8f1pmPB&#10;P8hvcy5HRAF4h+kRpo0Ihz0c7+N8KVL5sl3EJE3mC2k098nT1iDthO8LF2dm2ODlRPBD/k2lfBAK&#10;h/tMOoQdh8uBP15tKF7c7BFRsHeDFtOTCOe7811yu6XdyJWG892FjvjuXJtwWumblRYT66RgwinI&#10;BtJB07nTekTm1JF4r5YPxO9IH5nnX+wXpN2c27VNGs42Ec6W6Nm0WSbVRpHNuujYIhNLplOPwgPb&#10;t0Xv1m3RoTQQzupZU2OitJtxo/4So7XoOG8DAaDZGIQNx6UDe9lcI7OWW+KeXdN8p2tDkExuZjku&#10;lS+59iKlHBY5JgtadEEyxaL1IuaMDTKdyzoybeRxyKHbm2s1hAfXVUEgwGH3iXa4XXkbnm8PN/5C&#10;9gm7rDztkITDInO8UaHFbTiOtEa+YL1I7ZanoQwvfoDfDGu40e4InS/iGQjyDpIOwA+pmFysWoI8&#10;nKdxmPppV95/+uf2+5rNqEFiLtpWnLYsBtiTVI5KjpiPGR4Vo4aJfDTJioNwhieBUJ8l9FOkue1Y&#10;tiROiHCatqyPNplSXbtlKmhh9ewq3L5dW+KsSOeiyObVw3vj9aMyreoPxoeNfKbhaPiHeWwePz6D&#10;OVNoOE8GOoWupOV8KxL6plumlUmnozEedJ6ML0tkw3mZ9FkJvtZ3riAS45tzvYlc0Gq+QpsRHotg&#10;nlzoT+9TfavrIH0L+eKANJt+oa+k4fQmwvn2vDSfM63SboSMcJ5pOMmsKjaOv+w5FpzDuc3J4kQ4&#10;fERspwiHz3dsi4toNzu2SoPZLGLZJNLZFv07tssUFUFrHPu2bY4+XTuzfUec27krurdtS9/FmV9V&#10;EZPGDtNNQHf7ES+lxW/TxgQAGRi8ipPi07oowLwikyxc5t0yQBwLeYzmFdPJpONy8rKJH0t8iXAo&#10;04sTkoFseCXAeyVeE/ghHNZBLt/FWhqMc3xxEjkHJPn843HCtN11EAfoE/UB2pGTH/48PfmdJ8l9&#10;aaycJp3DMQkAFhPAn5ONXRa2F7qvG5TjxQooG3iBAvIxILguryAdoyCcwY5SHukYSA9OQVZug8th&#10;cHPCIQ2D7adVvuZJMeGQzqQCyvvgfrkvg/0hvhAC2uhB9WB7wIlLb89DODKnTDijBV7opK/8LWDC&#10;yBGxbtHCqN2+NRq36i69baMIpyAbNJyuHZhWbCBviwsinEtH9sWr0nDeqj0Ybx/ZE2/s0+Lbsjou&#10;yfzi53hoN+zbfCMt5Um/iIbH5Ap/x9MrNJ1kVolsRDxfyoz6ikfqQJrR16Q/1yWSEGFcPhc/vjoI&#10;PkPxLQQDoSj802vnn+GX1y8k/Px68X0cyAZTKgENR5rNk3P8DhhzSjhT/Gf8mwEIh+8cQzo8uSq+&#10;bfxAptS9tsPpI1vXGw/Fu0d3p+89QzaXMKdEwAOMkzSaLmku/SKYsyKhXo0Z5Ny/Y7O0G2mGu3bG&#10;mT17o3H9+ljOl+lE/BOlcY4d+VeRwovplYPxpUfflSUTB4Ix+RAH0sG/0vtJnus0f5pLwrjWHJBj&#10;COc50pGspdcbIB2VnUgola/6JN+Dcq/FXFrQJhsjfVdcqJDc+/F4IceDhONXHriGnHuTuNi64Fph&#10;Urntqa2lOPeNa75OvcRRb04yIE//HxKOF0++wLzogBcm1whXqJPlYLFzzRoAfuKcxyBM/FAwOXjA&#10;iKNst8312C0nHLfTJGIiId4TwjXiDIcpj3Koi3biusy87bgmHMPtc9tI4zY6jutFGoStMLnS3xxQ&#10;uVFv5UI4Y4YPi5fnzIp9ugufkInQtnNrdMpc6NKi6ZFp1bZ5ZXpqxebxgO7yA4f2xJmjB+J1vndz&#10;7GC8pnRdKxdH76ol8c6+7XFbpPNE5PH9QFt83dWU8ESazbfSdh73yhzqZPO4WWQj8hG+aJeG03Va&#10;19qlDXXHd2elqZTMpO+BSAYQ/klE87MI5jm8fj5+vXJREPG8yfUz8cNllXO+Q+QiouN3MfwIT/hO&#10;ZMPvY77tl3bTK1Oqr0kmH987bo4nIqGveN+qi8fnDdJueDp1NN6r35++85yeTu2VObVHZLJjffRt&#10;Xxt9OzizpLHZtT7O7tkY5/aJmPduiP49m6JfGmH/gb1xeseO2DSP799Iu9H4V4hoxowU0h2/kKd8&#10;vo2KBMl60miLhVS+mAh7waX5LWkSlmdjNCjJX4pDTlRmkhXdSHkR2h+5A/5mOOSDP5ENxFOqE2KD&#10;SHLywDXpDWJwbbAefGyENrjPtKFoV9F+yqFvkE1OGoBwkudSnR4D8uGaoJyWOJDepXKFHmhcFhIN&#10;oEFeOH8GX3cZjvNiJvxs8krXyuEJMf7smsvKr+ES77KJo24PsP1DobyNtB8icVtzUsHNicZhX3d+&#10;t8NtKt5CR/0tJjIXBH5uxj+rRotswKTqqtixcWOc2r8v2ndtj3aZBd27tmrhiHx41UEL7dyBHVpA&#10;O6LvwM7oP7Q3Lot0eC/qmsyr85vXRvfKRXFx85r4qHaftJcT8YjXCmQyfd1zKp70SXthz0WEw/dt&#10;IJoHHTwqL94yf9h5Or7iuzf9xd8avAkM8GMuYSpBOOVIH+F6dSCevn42fn5DeG1AaUU454r9mh/O&#10;twoQz+lELt+KVL7pOZl++csH1r8Z4NvHbCaLDNVmNrF5evZZc118dOJI+moh32TGnLrMHg5P7UQo&#10;BTaLZERCB6T9HZCWs2edwpvi/MEdMaBx6tizMw6tXhUvV1fHRGkcbNKPHTlMGsZLiXCQGc+f59D+&#10;HGiybAj7Tu4FZzjOxPMfyRyw7BQvRBeffTHp/EeEgzxBNsjSYJ2D8sV14grz/+/fN6Q9bgNtKsBa&#10;K/oHYZhw3MdyIiGdCYh8eZo8HXhuDwdQOWAhuQFeUPh9PYfTeeAc5prjQHm+HKQ3qRgMDsDv8j3x&#10;5HEa3LxeI7+Oy+Ay2MafTT59dz1+IoXfBGOSGSpMuj/rq01GhMBIPz2TwPDHxzGcB3npxVi9ZEk0&#10;798fnbt3RZvMq57d2+PsgV0yEbSQ9muR7d8RZ/aJcPbKPbg3XhXh8OW+D+oPx5VDMrV2bYrLuzbG&#10;NRHO51q0D6XZgK/7ZL6wN9PHh835PS97Op2JYEw6JhwIiWv8JoYNYAjnmzPdMpHOFCaTNBpIxtpN&#10;YUadjx/RaoQfRTw/vdqfSOfHRDrt8VTm1NOLHYl0MKW+7mkUGZ5Ij8a/PSMSEuE87uNsTmvc72iU&#10;ZsPXB+vjhgjngwb17cjeeEPk8Zr6/6oI9yJncEQ0vEfF+2aXRC6XD++My4d2KH5jin9VY3Dh6MGo&#10;37guVs+YEdM03+OHvRTj2K+QWTVKhFMsykH58vzhlgMNx+dZvIjyBQW45sWHfFkGy2E5tXzkf301&#10;4fgTMEMRDvVSR044uDaNTDhFW4o6TXr5GiiXf/pIWeQzaeT9ot6cUMr7XJ7mOcJxJV5gHlgWj6/h&#10;LxpSNGoolF8nnG+yEvYg4x8K5OO6yQGQx+Xli9qT5TJJU57H1/PyQDnhkMYgj8eCuiAc12tyAXka&#10;XyNc3h+DcssFk0flIJlUmijMqhEv/jUWzp4dx3fsjK69+6Jr957o3bNLd+o96ZH4eWk6F2QunZOZ&#10;cEZ37fMH98VrIpw3j+6NK8f2Fu9ZnayNa7xRLpPqXifvLp0KPgvxVT+PyrWg2dOR9vLtmZ4EiIVv&#10;FkM2ybwS4aRvGIt0Hpe0G2s4mFR84c9ajcnm1zdkSgk/vXEuaTnfXyLdgOLOxm9vno1fX+uLny/1&#10;xI+YV5ANf28o/SrmsUwq9nS+Vvu+4l0raWNoN3x+A7JJ/02vPyhzane8xoaxAOGcl0aDZnOBd81E&#10;Nq8e3iXy3R2Xj+xKBHSO1x4O74nOPTtiy/y5MVvzMFmkP24UL9JqMY4ZHiMS4RR3ec8pc2fZKQd3&#10;f+aOucwXFXFecODZDSXlGSQWy0U5ESW5E+FAJDnp8H2pf0Q41Ou6rNVANjazANcwo/5sa8HtA4Xs&#10;Iq8Fgbh/DlOf4zwGxLsN+Ol/eTrC4NkeTvkCwg9Z4K8oDVT5IjLyiQLlZQHi807l6XNwnUEwKXhA&#10;uOY8hD1JbgN+5/E1BjYfZMMDnfs98fjdFurznhR9KCcc9728j8S7DLetiC8G3ZOXPmXJRElIxo4s&#10;MFpaDj+c37N6TXQfPCST6XD07d8rM2pvXDy0R3f17XFJd/iL+0VCewtc2M+5HJkaR/bEW3X74/2T&#10;R+MTLdhP22SOdJyI21rAn/NKgRb1fREPrxw8LmkvaC1PBNxHve0J6YNaoEQ01nAgHEBa9nHQdgAE&#10;lDQe4XviIKPXij2cp5chnr7065jvz7bHE5lM4NuBVtXLfpGIUGbVI7m8b8VTMs4B3VObb7eqD031&#10;8V7tgfRPrbd4KsfTOWk5jMFZaXxnBF75ePWwyEjaDLgs0rkk0+uSyKZt+8bYNn9OzBtXGZM131Wa&#10;34q0ODTWYyUbYzhty0IalGP8lqG/B3IyqOEMtei88AsNo5At8lKuZcLy5nKJ4/s4Jhzc/4hwvJhd&#10;d1Ff4XqT2MRTLvuG68alPfgL86uQU5OG++swsDwD143frtM9RzgsFAbZC8QLCr+vFY0Y1DCc1o3E&#10;dRxpDeJdtjvmssmX57GfeAainHCcxnXmdeR5GNQ87A2yvCxf/zPCwSUdcPvot8cGeGzsOh153Va3&#10;D+D3oCOwnDSGbEw6Jpyx0nLGqr2r570crfsPxpm6+ug/eDAGRDrnD+wW0ehOLuJ59YA0Ht25L4hw&#10;Lu7fI0LSIjyiRXd0T7xZvz/eazoaH7bUxcetx58Rz10t6s9lsjzs5VCeiAQCEXkA/Hw0C/D1PsIg&#10;Jx2IxmAvxxvIaVO55Ofp1feXzsaPl88ojm8cq45+Ec2ZdpEMv5qRdiNAPuzXfJUIkNPGzQXZ8LJn&#10;T0s65Xzz9In4uLE27d28JfJ4Q4TzmojkMoQr4j2/d5tMKJGLyPZV9fv14wfj9foD8Ya0oVePHYxe&#10;mZz8i2qeTIQpmuuJMpvGMd+lpzSchRpbqbtx5fM3tHzecnCtwOACysGizLWbAn8vTzmo0/UWH7bT&#10;QlX5kArm1H9Gw0nypAVfEEtBdDnhANqR9wXQT9dN2O10ueWEQ3xeJ3Dfc8IhDXm8cew0xD/7AJc7&#10;blIBblh+zVqPG+kF7jSOr0gLrFioxDsOE4UwBEBa4rxI7WdwckbOr7scyiA+T5f7HaaenGzcZscB&#10;yvE1UB6mnTnZ5HCbSZePwVDwBDB5SdXVJEE4aQ9HiwBUot5Ly5lVPTH2r98UPSKcM3V1ce7oobhw&#10;ZH869MeBv9fYLBYBvSqT6vLBvXFWi/CczIpLLDxpOa/X7Yt3G4/ERzJLPm6tj0/bRTqdjXGPw3wi&#10;AE4Fc37mayGdqVGYczVfyiXO520SKQ0BDvcZPnuTzt9cLB6Zkz+R0wBvqnMGqFOEg4bDY3qZTyIY&#10;tBoI53Hp0xU8jk8fDWs/KVOKD4LJlDp+OBEOmg1ke4GDj5iVnMGRWQXhQDJXThyJt2RGvtlwKN46&#10;eSwu1h6JwyuWxpKqCTFD8zNR8zwBwikdlsOM4onhOE5/646ez5PnMZdHywlpyxcSIOw45ncQhby6&#10;XK+HPMx1wGNxTGzIpJxgcL2ng580lG+ygVQ4QYyLbP09BteA2+M2pLpLsl5cL/pA2SYP95P4nFBJ&#10;g2vCI8z4+NE5eYgj3z8kHBaTrznOafJGFpNQLEiTkcvJXXfGYTrvMuzPy/QkA8LE+7rTlqczuRAP&#10;IBY0HK6Rz3XZzHI+l++y8/FwH3KSMdwv8udj4Dw+ney0PsPAwDNJTMJ43q9iMtFsRhZaDn8OmDBq&#10;TCyZPT9qd+2Jnvq6uNB4PC4fPxaXtPguy7x4XeTDKWMO/7G3c1YaDjiHKcFnLEQ6V7T43m86JsI5&#10;ETek4UA4d7TAv5CG49PBPsSXvkksN72eAJGIML4+I+LJiMVkg7aDm2s8zwjofL8IZ6A4p6MyOGn8&#10;reLTKefu0+k80PdnVbfIBaJBqyk0nFZpV7yr1ZI+cfrJqbr44MTR9O+sN9XHy/t2SqPhzXARjvp7&#10;oXTa+rxwRemuiJzegJya6uKy8tSvXxvLpkyMqRrPaTJVqpnLscxr6WGICKdSY85PCSvTvA+uA+bO&#10;cmqZs0xhUjFvBgvKizInHC+yXJ4sR7jEcS2XPcgM7cYmlTWb/4hwkCUWu19ZsJaTA3lnPeT14Uf+&#10;fZP2tWJjvCg7Jxz3yTDR4BrEQzjAeYjHJTwk4XhBOT4PM0hDwflIn+dzmDR0yP5igHlUXHTYg+Dy&#10;PBg5ygfLrtN6UJ0ef3ncf1QuoH7aZnhcykH/cEmThw3iXR9tSL+KKWGYwERAOAjUOJ5gSbMB6d9I&#10;o8ZGTWVVLF+wMBr27o1zTSfitVMN8ebJ+ninqT7ebjiiu/veuKAFd1HazsXD++K8yIYFSPybuuuz&#10;n/MO/7BqkYbTJsKRmXKb1x608B9gVknr+OqMSEYgfKtVhMR7VjzFOt8bT5JJJLLIiMXkgjaDS9gk&#10;lIjorOJFOt+JdL6Xm4iKeBHcE16v4J0ukQtPyx7zQfVuPmXBD/J4EZR3tFrS2+mfNDekT2/wd9Ar&#10;Rw/IjNqdCIe9q8sHZVKqj68e2RdvHT8S75ysjdfqDsY70oreba6Pxo2rYumkmpghAUezmah5qa6q&#10;lunEjU6yNVqyp3j2c2pkVk3wfGue87nO5aCIQ56LhWSwGH36dijCsTy5rLx8wrm8pYWqMnLS+Uca&#10;Tl4XCx/tppwAjHwd5DJJvEFc8bvroQmHckwcXDeZFf0sQHr6gUta8rhNXP9f0nDwV5QGL1+gdMBl&#10;+JrLchnOm+cjjk4DL/o8bT4weRrHl4edrhwebFCeJy/H8XnY/fX4lCO/Tn/dbrSov/71r/HP//zP&#10;8d/+239L+Kd/+q8K/5Pi/yVeeumvae8GwUlChjpts0rtrBhTGSNHjNWdeUKsX7okTh3QAmtpjLdP&#10;n4xrnc1xTVrL61pkl6TtvHbsoEjmQFwS8VzSYnxNi/GNo9KAju6LK7UH4n0+SaqF+BmE0sWfErSw&#10;e1plWnXElyXSIcwLoHyyFP9jaSbfiHC+Le3RQDAml0QgJW3neQLqlZYkzeictBzI5kxfPOrrTE+9&#10;eOL1ner5WsT2SPU/4cuEMq/Sm+RoN/Lz3tbnXafTt3h40sbviN9W3944tE+azY44s2tL0mzSi6vq&#10;36sC2s17LSIntfsDEWrPni2xetK4mCZzaboW5iRueiKaMcIILaYRfPhMhDNBmCQTa6rmqkbXLOMG&#10;MohsIAPMLZprFf/Kn8AcF2TjxeV3nYYinHJZspzkNyuQ4jm1rjLL93EgmL8jHF3L6/qPCMeyb3i9&#10;mGzytfG/q+GUXyfsNPgp4x/v4aSKiwEHxYnLQeJwwzkt6by+5nJJQxzXSON8xHHdHXZcXo7L98BY&#10;AIjPB8hxTu+NYtLk17k2FIYqx2Ha4XYNBfrgfLQRkvmXf/mX51CQzT/J/9/ixRf/EvzWAy3H9jru&#10;OISMk6YiHgiHD62PGFmhMkdFta6vmDsrWg7sjte0GK+2n4rr3a1xvaM53m2si9eOHEgbx+zlXGZv&#10;J20q8wh5d7wl0+vd+oPSFo6mhXyPT0vwuQneApe2AeE8HOhI5GNAQF9Lw/nqbGFuFZrNoGn17bm+&#10;ZHJ538b4JhEO+0L98vdLg+mS9iItpov3uYo31SGc9CKp6v6qBw2nReadSEimFpvZd9QnPgD2oUwk&#10;azf05dyerXFm79a4yME/jgHo2huAj5C1NaXx6N67PTZNq4k5I18UmYyM6spCSxir+RspjBg7LkaJ&#10;yCtkWlVJ05kk8pmk8Z04TouY81bSYCynzDmyUciAb6bIPmFktVhUXpAQwFCEQzleC5RhonG86+Ic&#10;EHmTeU25ciGWibxHNRThqC7qNhGwqP/MnALF4/xClov6CjkH5evgzwgHP/Eu030c7GthYuIvUBAO&#10;ByUJU84Lfn+EzTTg1/ArS++OOL5SjUy/fMHPtVIc75rwTgjvg6TPL5a+G5K+kKbBpAO4DDIDPNip&#10;wY7TWRYr8UyIN5YJA1/3fgyATMhPmYT9zRvigfdpXAdxhEFehkHYbQMWBsPtd3xxx6tK5VubMcH8&#10;5S9/SbB281//639NKK4VaUjP41h+PUKZqV7VXyHwvs3okWPUn6LPTO74ytHxypyZ0XLsULwvLeKD&#10;ro643i4zqK0j3jl2LC4d3i0TY3e8zuG4wyKc/TvitQM7462je2VWHYxrJ4/FR6cb4hPMKj7/yXkb&#10;aSr8Rwo8FqE8Fmk8EqEA/F+lMKTDBrNIR5pOeknz4kCxKQwUh/nFBjT7QTzxKggKYGbxAS6edIlU&#10;OP+juCcitEeJbNjD4Xs90nREGBw8vCsNjq8O8vsa2v4GH0k/tCsuHZNJdXRnXDiyS5odr3McjHf5&#10;9nJna9wY6Iv2Pbtj+eRJMV9jOVlzPJ4FlvZbBEhC2sMoySgfHq+Q/E6QjFcLE0UyaRFXFd/cteYw&#10;uIiKhcZiAcWiKxZq2nMpzR9yQLxli/nkGvFcN5HZtRwRLkio2H7AZCs+e1KSvVJeNCvSAdpKuJAb&#10;v6iJnAzKcyHT3JSR60HZxvV6KF8DxNPeoi9FWreTvhZ9Iy1aC+uoKD/JrlCQ8eCaLa4V9RVlj40X&#10;0keFhiCc/KU1XML4HXb6RDijVHDpOnlzwqHxHlj8VFw0rpgIXBrHoHHNaYvBLNIRz4CYLMrLIC7X&#10;ahwGeV7ggSU/8HXyAJfrdhiEHWeXtHxrB/KAWEwkeRxE81/+y39JrtMAvrOM9uIJpSx/NjVBYzpq&#10;OASr9krw+dUsPx97Zf7saDt2ND7o75eG0yVtoF2mUmtcbarV3X9HnNu9OZHN20f2xZsioTeEt+v3&#10;x9WTR2WGHY+P2k7EzdamuK+F+lBmzgMO/KF9QDqJYHqk4XQnfImbCKg7mVhoPQBT68lFmU2XBhKe&#10;CI8hHaXhn+J/D2lMEI383ykdgIQKk0zl9omAutrii9ZTcbf5RFxvOBrvsil+SAR6VObTsT1xTmRz&#10;lo+mN0jjqd+X9mw+aGuODzrbo333nlgxdXpMEZlMkfYydUJVuiEyj57nZ3IiGXEYsNBNNoOEgywU&#10;d+WccIp/MpVuDqUykANc9j6YN8sR2pBlxHUxz3Z9gr0gm4JMLFd+2IDrBzFOUxBOYd65fOQ3l+E8&#10;/EyeSihPk8PpKdNpvcbo31B5kGHc8nxeq47z9T8lnEpV4LCvEVdOPiwMv/Hq9Dnh5ANN412xB5e4&#10;fAB8nXiDOF93J1xe3iGngWjQePw/Ksc7v+ugDPzEGb5G2W672097mWz8lAVpmETQaCAZ4iAcXDQc&#10;azeGyYY0ECR1Uh51uo2YqKM1pqM1aQg9L3qO5Bs6FSId4ZVZ06P18MH4qLc/PunqldbSFh9Ie+EM&#10;Dgfi3pAp9cYBmR4yMV7fLy1HWs87DYfiWnNdfNzWIK2Ij5jzAa32+KKb79vwca12mVgiIOEhmo/I&#10;Jj02FwlBJCBpO4L3dyAdgD8Rkq6Vm1kgbRyX9nwcxwYzeztfdWNqybSDcNpb4m7Lybh+/Fi8K7Pp&#10;dRHOq9JuLh7aGWcObItzx3bFhdo90nR2xxVpN++KoJq3bY1FWoSTNZZTJY9VmKAaz3LCsR/Xc2oZ&#10;LLQH/BAD8oScDJ4pAVxzGsuMyyOcg3jLC9ctR4TtIkcmG65bBuwv2lWQC/48DBHZCqAdyBFA1n1T&#10;zWU9B3Egv46/PB8gjuu0y3HlIA3wWOBSBm3hOmHXjX9IwnGciSNPA7GAyn9AOIYHGtAYNwjXA08a&#10;GpZ3lsbl6d0xkwdxniB3hrS4pPMEGPkgOr3r9ID5mtM5j+tyewHpIAybTiYQazY54bB3MxThGLSP&#10;8vL2J1d361HqbzqnIxt41BhpaxUjYgJ/OJR/4bQpcfrAgbjWdyau98rEkpn0TmNdXKk/ElfYRN6z&#10;Iy7v3hav74OAdsXbtcUJZJ5Y3RTh3Os6HV/0inBAScsxAeHyX/D0vRuIp4T0+LwEHp0nQD6Qikwt&#10;HoXnRGOYcNLhwaTxKCx/IrlENnJFgJ+LQG6fOhEf1h2Jd47uF+HINBThcL7o3OGdcbF2r8hG5NnS&#10;EO/L/GrZsSWWTayOaSNHxBSp+FM0R1VS29mMz+UH4M/nET9x4yTbg6YSMsBNr0Cu3ZhwICfKsOzl&#10;deR1kQZQj+sFXAOOz2FSsZyVh002aD+A8miDb7DIEvKD7Fp+uZ4jl2+nwfU6cBzI10UeXw6uuc/0&#10;gzjn9TgB/P+hhmMQ9jWnw0Xbyc0po1INoBEeMPxUSIPcMA8+cMPzSQPuLINqwiGtO5GDeNJ44N1x&#10;53HZTsu1/Drxvu442uCJp83EM7kmDMjF2pRB/cRDLhCOkWtDdimDNntMKD9BZVTIRfBHskFXqT5W&#10;qg/ScCqFqopR8fK0qXF89+54r68vbgz0ymRqiSvHa2VGHZQ5JZPkwN54fa8IR1rOlcN70+YxP9Hj&#10;B3dpH4ev94lwHsi0+lImFf8Ex8yCdNjjuV/Sgjiz40+J/h3hCBDOtxcH4nuBJ1Xl4GNc38rFfGLD&#10;+TvO6hA+V9pc7usW4bTG7eaT8UlDXbx35GBcObQvXlebXzu2Py6JZC4c2SPC2R9vq+3X1Lbu/btj&#10;5dSJMVPjM2tcZUwaCxH7DMigfOXy5LnFZW4Z5+L6INHgt0bzvDnFvh2mUFVa7C4fF7gO/MylScLk&#10;YFizyUG6PI/LdJzTkZcy+N42sJaTy6v75TDXcuRpkH2vK+A1k4+P8/1ZecB56D8gzumJdzr8/6GG&#10;49+QOlzuryxpOoD4hIrnCYfBc4UeVDcMl0GjceUNtx+Xa+5E7ndnHG/C8TXSMZCu3/XmfucFeX24&#10;tM22NGGIBKIw0aDR2JQy0dEGEw4kY7LJ93DQfiiHvJTjcaG9I2iv7trFxifEqP6wrzBO7R6nvsu8&#10;qpHw89uZmVMmR+OB/fHRQF98Krx/uiXeqq0V4RyK1w+KdPbzYa5dycR6R4v3/RNH4kP+wHmaP3a2&#10;JE3nfi+/leks9nRMNgIkkD5h4Vce0FIEzuZANIQTGQnpRLK0oG8GREBleHJG5MLj8v7iOmHwNY/N&#10;+3vjq56u+Ly9NW6dOhkfH6+La7VH1dbDcaX2UHr8fU4m4vkj++K1E3XxljSgjr07Y9X0yTFd4zC9&#10;cmxM1jhNHC9ZG6c5VXiCSAGZ81ziOsx853NOfNpY1liaYNjL4St71nwGtRtQzBNlMFeWL8uj6/sz&#10;OB8ywrwjJ8iAZSEH10hHPuSQtQThTJ48OcGEU94GXPvdX8P9dh5kFlAPcaShD8B+3PLyhvK7bOD0&#10;zg/wv4B2gjmUkwh49vtR+Z8RiZBrO/l1xwObXQwGcKUeOA9+zuKk8SC446QhHpewF3Pu5unw00lf&#10;z5EPgEH6vM68DKelfUw0dTAxFgYIJvebgDyBhBEiEw7ISYY8LoP0jAF1pb5Tr0yDdDZHCyHdgUU4&#10;o6ThgNHSblhY47QQGMPZkyZG055d8fH5c3Hj3DmRTqtI51i8eYRPOoh4RDiv7tmWtBwej1+XSXKj&#10;vSlui3Bui3A+l6bzkL0bEc5DmTgPu0Qypb2VR4qDUPL3qb5l8xgzC63n2bXiul8KhVwesxncS5xI&#10;KiMa/GwUf9XfI3OuM+53tiXCSRrOifq4Wnskrso0fLfhaJw/sDP6922P10WSrzadiBNbN8dKmZNT&#10;Rw6LKRqXicIEaSYcK4AcKjnL8uwJTqFRM3+WO899fg3CgWxyrcb7NYRNRsUTl+KmBJAb5s83EOAb&#10;CvMMfM03HKezTPhmRJzzGJYRrlEPckw/rOXg+iaFDCXZydaJ14blmbBB/3FJZ/nP03HdeX2NMPGE&#10;Dcd7fMk7VDnO+4L/j1NZIhFrOv8rhEN4KHixMihMriulIfiJc7wb6s47jRtMmGu+br/T4eZlMJBM&#10;Ai7w4Did0wJfA66PdtF+EwFlWAAgE/shGd+p8uvAwlhOOrlAAtJS73NjlbQbEQsvGGakw2dJwRjN&#10;QwVzM0Equto7f1JNtBw8FJ9eelXazpl4u6kp3q6vjzdknrx2YE+8vl9azqHdIqE98U7D4bh++oTI&#10;piXudrfGPR5JS4PhSRUEAck86uFVBJENxMNj64R2kQcfY4dAIBXIpPhuTvq2TsovLUgm0uM+tBu0&#10;mkK74RDgtzKfcAk/Ful80d0Zd9rb4nbr6bgtzeyzU01xveG4COdovKV2n9uzIwb27YjXjh+J88eP&#10;Re2mjbF82rSYqvmarHGZIlLgrE0iG1B6TM0YjtdY5nNoWSL8LE0JRb4CNqF8etiEQ7xJxzKLnHmO&#10;8/kkzrJgwsmRp83TW5YsQ76B4ZKGtPiRU/owceLEpHkjy14XlmevDfpsuQblcu81gt9p6B8gbX6N&#10;sOEwLm0xqQ+VjrEyXhj+Er/IKD4g/b9LONZoiAcugwqYUBpDB6jcneWaJ44wjcP1wBHmGnmc1wPp&#10;dOWDahDPQHkwnceD4LqGguu1MOKnXguHBQMXIcAPygnHceRByPK72VACShsRHu5c7EGwWTx2LAe2&#10;eAIA8dCukrBr7Csq1LZKCErm3oTqqFa75ylv84FD8dGFi3F9YCDebT4VV+pr4/UjB+L1wyKdw7vj&#10;8sEd6VHze9J0PmlrTFrOfUwmtBW+8IfZI3yNZiLCeSySKQ7t8URp8Ds5+P1pUscnbainW64Jp08E&#10;w37NQHIN4h+LdB4qzb2uzrjd1hqfNTfHxydOxPvHjiXCwRw8u5uXUQ/EeZlV+1csjXlV1TFV4zBJ&#10;2t/kKs7PSGYzomBskMsks9wIFTa5WNYcNrkXc12YTCYdwvljcoeLNEWZlMecMXeeTxOHZQCUz7XD&#10;lh9gecllCTe/YTqefPiRSfcB+Xc64pFju5Z1+ul1kq8PysJPvNeax4q8pKUsrz+X5TT2e4xJ5zWG&#10;39ed/gX+NgjhlJtV/3cJB5dKXZk7PlTHHA/cQdJzzWnzdFwjjdPlg+EyPKD5JJDW7cjTO87xhF03&#10;ZTHJCApg0imTiSoXMOIA9RrEI2DlZGNhsxCSFgHirgXhsIHJB6J4MsW5kPT5ybEahzEay9Ga1FFA&#10;/lHsl42PaoRP5vHciZOiad/+uC7T6uO+3rjaItJpqI3Xju5L38t549jeePfE4Xi/qTYdBPwYTYdv&#10;G5c0nK+leXyL+SMt5WuZOxAPGoxJJhFLiYBywvEXAtmP+VKaC4B4vimRTqHp9CUXMnqk8r8QOd3t&#10;6og7Ipzbp0/HDWllHx6vj7ePHYk3Dh+IV0WUFw7viyPLFsaC8WNjijSRycidxiJpIpyLwfQReA+K&#10;vcMqobpSwp/d8Njr8E2POAjDIFwcpCu0Gco1yYCCyAoTy4RDmeRFVpjDfE4tCwbXiHeYdE5rf3ke&#10;w7LkNJYpy5xlH7m1vFt+vSaQX64Tdpzl1+U7jceG/IDxcvnAa5N0Xr9c93rBLa/TZQLSJ8IBHDIb&#10;q0QmkkHCgWg0yP+AcKzREA9MQFSYN9qdcOU0BrjReafcCZeB32W4PKcjjJ84l/GfIRznN8rTEWZS&#10;LCAWHJdtociFBEHwRHpiyQ/h8Fi8XMPBb8Khn4Uwi0ik1Ywy4UilZ09nAuM8WmMxUpObUKmbRWWM&#10;kn+0xr1a5tVEpVkweUqc3L0r3pG5cq2jNa61noo36w+l8yyv1e6NKxDOqbq4zgeu+C84v/EV6Xwh&#10;8sCketIv0hEhPBF5JE0nkU3xRUDA50jtf9gpwuky4XQlwnkoEvmioy0edKLxYGYNaj3gK/kfsnfT&#10;3RV3Ojqk4WBWtcWN5pb4UFrOu3V18eZRmVEH9kbd8iWxtHJ0TBs5LCaLiKs0Rjz2HsEHtCpFOrzH&#10;JMLgxDYyWQ3hCEnDIU7jWVVd+qRKpp3gpmvSKqtLG8T5EXxrTTZnrfkwN9YskA9kIiccYEIAxFsm&#10;QJ4m9yM7yEAO5BiUX3de/Mip5d/yS9hxyCBxlnmvDctoeT6vOfudj3rsz9MbjClunp78HutnhDNc&#10;ZDN8mMwOfmMxijsp5IJKKsKRAPOWLS5hXoKrLJEKfiY5/WtZBSfSoXDFV5RIhwrckLwBbkR+zY31&#10;ILtDzuPOA3fefoftp8OU4QnyALguX8d1nCeiOO1LW7Bf+Wsn5hNkMugOFzmDYRo7C5LJBkHAT1mA&#10;+okrN6sI54JKHtqTxkZjmE4Xj+Zpm9qYNo81nhqDCZqbCTKlxlVMULxMLxHQ2LHjpA3pusZ0Us3E&#10;9DLi/CmTo27HtrjS2R4fadG/23Q83qk/HG8dw7zaF+/WH5N2w8Yx/wgvzuI86BFBsMGLWSXC+aa3&#10;IJxHPdJmREj85QHwGsIj5XskwvlK5POV3Mcina/Z9xGRpHM1nWw8K0wZIrDHKu8rhR+W4r9UuQ9k&#10;Vt2Ve0dxN5pPxseNDXH9xPG4Ji3nkkyqupUrY5lkb6bmYbLmN71nhqaH3HDUXmMyTgs/EYD6Xryu&#10;MD5qRDaQL3JbvG4zKKcQUSIb0uuGWc2jZmlAyYyVuVbs0UA4yCiyWvh5OlWYVcWrN7jIHHPum4fJ&#10;A9dEY5f5RU7wO5zHIyfIi+XQfstqDq45T/l6AF43jrfrvMBrgzinMcifrwuvE+A68nTILARMnaTl&#10;uuOJ8xoGLxTv67AgYTZNpO4OuBVyJ0yokYo/OWpqJkltLV7vzzPj5z2VMaWNNCr1Zh0VurIcjict&#10;k4afTrmzHgwPRHk5pMk7bZDOfq7RcZeF32nwGy4fl7TF+yjkJ26sJpXH25AK5Yx8FgYvvlgQEEJj&#10;0gHlAoQfAbQm441DgDA6vUmHttDPol0IW9FO983jxqJxnAk+hZWPjWQW0uxp0+PYzp3xpjSIq6eb&#10;4/0GLeba2rh65Ei8e+RovCdN4pNTTXG/i0N+ffHojEyec33pvEzxZAnNBJJoFuE0S5MBLSKXlviu&#10;ryO+kxn2rcypJ9KMvhO+FXE9FuE8YqNZYOPZG8qP5edw3/02yuAFThHQ+b74/KyI50xn+k3xZ031&#10;8enJ+nhLplTDyuWxVH2YMpJPTIhARLDpRigZfM7Mh0wkq9ayuVZd0s4hHZv6Vdww0820yOcyMFOT&#10;3Co9ryMw7pblSl0HvkMz7gCtyITDnDGP3EQ8n7jMtefUJFMOrnnhIyt/hvLrzmMywM3Dlu1cbgDh&#10;PL/9pPd1l1dejsvy+BjIqseGa5RHWl8jLs/3wsiRNIJKqIwLBdmA8eN5Z6NGhfG8HyIZHPwcFITL&#10;JOGaGHDLQVrSJVU23VmKTS83zINgwvFguMHuCPHuHGEPivMAynA5lIHrMOU5resvwkwO5RWEA7FA&#10;MIwRMOn89a88hXpeYOzP43LCycnGhJMLJX5c2kGfaLPbDfBb4BlnjwsvxRVvGRPWOGuuJmhsqzW2&#10;86dOifod2+OKCOfqqZNxrfFEfFBfG+/XHolrdUfjemNd3Dx9Kj7n3SqRzJOz/INqIL6V+53whH0d&#10;yEWk8C0/0OuV+SQt54m0nm+lFUE230jD+RZAJCIcNpvZ/0FD+lbazXfSZHDRmop4zDbe1eqMz/tl&#10;evV3xK3Whrhxql4keCg6N62PNWr/TI13jeRyvEzG8WyQlwgnR400cJA0mhLJ4Po6hAPREP8cUeVQ&#10;PNqh5YCxNbkgb8UYDx5itbwz/swdc2utlTnMCcc3IZNMPueA68jJPwJphgLXLOfIm+WdePu9Fizr&#10;XCuXU+ItZ06T57f8eRy8Dg2PF9fJQ1rSAY8pIO0LLC7IxndxwpWaWADJQDq4PBXhGLgHnUpwHXYc&#10;hVJ4Xmk5nN55iXMeD4gbnnfU6QADwaBznXoJe3A8WC6DwQQeTOIoy2kpj3YXg/484UAqkA7+cmBW&#10;5ZMDCBuE6QuCZsJBMA3iLICkMRGRx/10XwHto6+A9hOHBoQZwIe8ximuuCloXDW2NdVV6UDc/Mk1&#10;0bB9S7zd3hLvt56K948fjY8ajqYPlN9sbojPTjXEzVMn0qck2DSGcL47158IJ/0Mj5cuIZwzXfG9&#10;8PRMd/wwIL+0l+9EOuAH4XtpMez9QDA/nhuIny6cjV8unU/4+eK5eHr+TPxwtr9EPhwabE8fA/u8&#10;o1ntOC7COZ6+7Ld3zsyYpzGYNoq/kY6KilHsT8m0F5GYNHAJT544KaZOnhJTJk1O5uTE6ppELpCM&#10;tRvSEwdMMs9pOxCU5NALCLnkjIvPuTDWxFuzIYxLHPNsksnnEkAojstJJicb5tqykstODtK5TJdr&#10;wnG+PGxYbpBzgJ/6SOu6gWXLaVyvyyCe614nlkHD69lrymmHwgssrJxwCEM2EI1RaDdMSsH6VOKK&#10;mQQqcxygYgrH/TPkaQHpaSwdZRDorBufp3FnuEYawpSDaxDvQcsHzHlwXYb9gLSjeGlSY4Cmw3jY&#10;pLKm43FizFjs5QKThx2HkCB4kEy+j5MTDiAMSE9e2kS/3QfG2GNBONUnjFLa9IlSxbH/lMziBC2S&#10;CWyijo45EydE7Y6N8WZ7U3wo8+XDhkPx4YlDcaOpLr7Qgn/IWRyZPJhSxQE9zs30xQ8inx/O8ceF&#10;rkQ8T2UG/X7pTPwm/HphIH6RCQZ+VdpfRVJPgYjlJ+Gp8v4ogvleBPQdmk4JEA7gVzWPZJLdT4TT&#10;EB9J22pdtypeGTsypg9/Kf1loTKZlDwlQmP7e8KBYAw0HV834eAC0vo64UoRUYqnHGS4RCDAhGMN&#10;3PH4uYZLHuaB+WbuWMAQgYmFMPPIDYQ5dTzpQU44zDVzbHkph9NbTnKycB7i8vTA4bx84klrcJ1r&#10;Xh/FGhgkqRzII+NgkrFrjZvxyNch8NoChF9gYbF4WESYDDarMKVsTpl4JnCHUAUUTAFU4gnwQgCe&#10;oDxuKORpKI9OecAYHMJ2uZ6XS9h5AfG0h3gPrMthAIkHHlAPKnlxnTY3LxkTCMaEbLLxWBXXB+9S&#10;uJ5EyirKK15zKCccgDCacEw0pLWfCXL78JdPbCpfSD/EHyGtKD1l0bjohjGGm0ZaSLopTKiImnGj&#10;Y96MidGwf1u83348Pmo+HB+dOhz89+mOzJn7HU3pcfcTHotDOGg30lB+uHAmfrzQF0+N873x9GxP&#10;/Czi+Unaz09neuKpiONnoHw/S7P5WUTzi/L9JPL5QeV9h9YjPJE59a3MKfC9TKpve2WiySR7KKJj&#10;7+byvl2xY+a0mD1iWEwePizGCZUihkrd8MaJMNiXygnHphSw39cBhGPywR2ScFSub5oeV1zGGeTy&#10;xjXC5ZvGzJfn3uTiOS3XcLzQc7mxjFpehoIJh/qcjzLI47rz8lym5RyXa05rEMc1+kY68rmfHg/n&#10;ZwwYE8YK2J/LpceKPCDJYxaXCCdfXLiYFIMkUxAOWg6Ew0DTGBdEhV7sniA3Av9QyBvmMtwgOlY+&#10;8G44eakDPwOBa3/eqfL8ngCXg0u8B5H8TESBYgy8Z5ODeKOIKybbdeC6HJePa2FBAHOzysKJEFkw&#10;Sev05KfP7pP7674Sl+oSxo4cHpWc11H6sTJ/xzBOWkwV47U4q7kxjI2qar6nMy26Dm6JT3sb45PO&#10;xvi45XjcamuMWzKrOFPDU6lEOiKcp5dkBl08E9+f65GWw0/semUSQSAdyaR6KrKxhgPh/CQS+eV8&#10;v4hGYRHSz/L/KPPrR6UjDj/5nPeptCn2ffgOzgfHj0XL2pWxtHJMzFK/J43mDxbFUX72o/gin0kl&#10;kQQEVCKaPB7XxAOhOA1h58tJiHjGExkwPMb2W24s45ZX5pZ5Yu68gPED3zwA8bkfMG/2O0x5Q8Hz&#10;TH7KHSq/4fTIDu3O+2AZNSgDOL3h/pfDfc8BHwDyGNRFOa4blzjqTCZVblaxkCAcNo29hwPKTSoa&#10;YAKw63jgdFwj7EbgEnbj8DsdDfNgeBBwyUNa10Me0pbDA0aefHDt55rbQtjlkpdwMQF/Tzgel5xw&#10;/sykAvnkc92EAkw6uXZjYbRAko94/LSPdlK+x4txwO860+85Rg0STtr0l4YzSpoq3/IdX6XFJ8KZ&#10;UFMZUyaPj/WvTI+zx/fFh70t8V5zfXza2hQPRTQPOvkNMKaTyEEaym9vXBIuiHREHGg20nB+lv8n&#10;mVhJy5H7q0gF/CLt5lcgf9rf6e+MHyGXfpUnTYYnWoTJ++vFgfjj8lnl6Ylv2lvi/ummePfY4Ti0&#10;8GVpN8OjRuMwDo2N+ZImwjmbJE8iCROHicX7NsSVX8PPNe/vEEeaSrQmAcIBHDlgPA3G2GA8LSfc&#10;RC3XjL0JwAuX+WLePKeWjXLk6T3nnvehQF2kz2UEuJwceR6vN6+PQXkp1ofzOAzIM9RYMA7lZJOD&#10;tOXr0GU4jrrTpjGwlsPCgoAwq0w41nKKjeRBljNR5HFeDIXgD6pk7iAucVxzftLjx6VRDCbpyJcP&#10;mvM4X16+O5n7PYiAMGmpw9dISxnEES4mqxgDCOV/l3DKJ9JxvhtCOobvhhY40uG30LovbqvHnbDr&#10;SN9uGcs/lthURovUXIzjEwrVMWasxjWRju7uEzWfVWNjas3o2LB0bvQdPxTXRQyf9XTE7Y7W+KKT&#10;A3zSOkQc7N388tqF+P3Ni/HLq2cLc0pk88ulgbR/A+H8KK3mRxEKSNqNNCMIBxMrxaHFKP57Ec4P&#10;fZ3xs0ywZwSFxtPbFl+3nUrfwTm7a1usmVQTU9WnqvTnipEyiUarT+OKvRTkY7T6VyIdtBbIJN8o&#10;Jt4kYhCXp0sEI1Mr39+hDsuU5dEySRi5waUd1twZd8+b5xi/SQHkMpDDaQ3SETdUOoM0lg3nKU9f&#10;DssNoA/E5fW4PIeB03qtAOTOsjcUGCfSO6/rdX5fo/xkUnmTlIXlR8CQkDePB82qQfPJlRGG9ZkI&#10;w/FuOJUZNIY4OuAJdcNAns4DYHDddZPPeYeqw6AM1+m0vuZ2EE+6YjIKsjH+dwnHca4LIITlpGMt&#10;x8IL8A8lsPSN/tNmyicNbvqOSwXmlxYG4yqTqmr8xISKsTKrRDqYJBMnasFNkODItJo6eUKsXjQv&#10;+hvq4ua5M3GzsyMedPEaQ3d6ZM3rDT/ILIJsABoOezloOGgoyWSSmQWpADSc36QZ/aY0vyvN3y6f&#10;iT9ETj+dESENdIpgIKPe5D5V+Nvu1njScSq+7mxJ+zd1ixfGXGlq0zUnk0Wa/EfqmcYiDa2ag3fy&#10;5xqMSScnHAiksrQ/Y8KxpsMTLdKZaLiW8kiOGFeD8bW8WMaI57UTwp5fL1gTgP15HOmGQp6OcC4r&#10;nu/yPMD14DrdUMjlDrmhP8RThtO4LIeB0xr0HfwjwmFMvPbIY5c8Xl/EUX46h2PCYSFBOLg54RSb&#10;x3xhbHAnHzAJkA2gYu4AfoOV63nD84a4A8BllTfOg+V8gGt5J4HLws3Tlg+46/A1l+d44hgQnlKN&#10;GjVoZv7vEA6EkZOIJxM/cUMRjtPnd0fD5fPhavfV5XE9fX+3ghc9RTwag8oxIhhpODXjJ8X4Ci0w&#10;kU7VeM2N7vI1NdUxtkbzNblGi60yls2aHX1HjsStnt74oqt4BeFbtJIz3fETGo3I5icRR25S/SKy&#10;gXR+v3RWpFLCxTPxN5lhf+j67xf7kgt+4clWf4dIpiN+EvD/2Mcj9IJwHradjPPbN8b66vExS/3k&#10;M6E1mpOCDNRukUaV+lyjOa+RHHLyHdKAREwmPL1ynAmHa9Zscm2IdLxzxYG/VEdJuxkPoUluvSFs&#10;2bIJZZljvD2vzAth/J6LclgmchDvPKCY20LWgWUROE8ezvOVg7xDAXnnel6W2+gwIJ3XkdvDOACP&#10;Qzm45nryvMiq5ZU4rsukYsFCDtw1WVw0goqJpwK0lxoNPBNR7EZ7MvAzSY5jcnicaMIpr4zO4nd+&#10;N8oNx8910pHeadwZwqSjPvzuEMjLpAzXCVwn+RyPS1q3k7hiwMlfEPD/LuFAGAgl8IRSH0JCXK7l&#10;4CfeefBTBvkIW4shP/3z4Uva7no5kcyP+dN7P4ofq/aPr9QCrJRGM1bzM4Y7P1pCdXobfYxIZ5Tm&#10;aIIwSXO8etac6Np3ID5pb4+7ne3xZXpaJYK4KK3k1TPxi7SVn0U6uL9eFgGJSCCfZ6Rz8Wz8fm4g&#10;/pCp9AekJA3mqUjlJ5HLzzKtfpGJhfsj53W62+L7rrZ0bofN588a66J2wZxYJO1mlkyoGpHqeOY5&#10;aSeSJ8nfRFzIR/6CiAbBob0JkomchEw6EM0k3QB9LZGNrqeT2QJ1JE2I/KWbJR+28tf0kGficJER&#10;5ob5Ym7we66YG88Zrv3AMpiDOXN+0hAmnjm1/Dqdy3MaXNfvazmcrhyU6fJwXY7rN0iXryH8yB1A&#10;7rxWDa9F1+O8uKytfF1y/QUX5gYV7wwVC4UEXqjlFeVgQuyCPA8TNVQHHI/feZyufDDyzri95Afk&#10;wyUOf15OeT6ndR3EG47DtT+fSNpi1xpIHk8eynF68rsM0jgdgpKTDi7lAa4VfogG4X4p/vmfScO5&#10;HEiTMS5OfXvfzUQ4hv0OjTkm1bOxEJmMLf2HibDnZNy4sel8DtoOi3Jy1cRYOntBdBw9Fh/0dsWt&#10;3ra429UY3wyckunUHX+7dD5+u3gufuSMjTSZH0Q+35/rE2RmoQn1dcUfA73xt7P98XNmXv2iuJ96&#10;uuOXPplSws+9IqO+gfimrSO+k0b13cBAXNy5IzbL1Js/YlhMEap4OlXBflVxc6lW2yaMU5+5+an9&#10;9MH9MCmUy10aB/mtsdiFTKZMnpJuiqQn3udtcCEaEw4o3twvXtIcJAjmt9jb8w1pcN+viMthWbAs&#10;ErZMEm/iwI8Mcc2yg9+yaL/TlMtVnsdp7ec6cB+cN5dj5wG0LV9nSZaEPOwxNshfXr+veX2RXxrO&#10;8wuOBrEIWBTcORlwTyYgXA5Psic+jycPjaQONwY/cQbpcGkQ7SCNB9ONJ487nMPlA667DMP9c92u&#10;v/w6fvrvePyeGE8YeR3nwcV1mHx5Pb7uspyWsYVsTDjWZIyCkNjv4fwOmhLqMxPGRDMX3HHRcopT&#10;4hAOdeXjwLjg0rd83sZVYp6MjUlVnEthvmSiVGmhCcvmLYjO2qPxkbSTu2fa4sGZlvi6rzWdrflV&#10;hJMO64lgvjvHF/s6ktnFY/DfzkoTEun83ItmY62mJ3470xe/D4iEenW9vz/+dv5i/NJ/RqZUdzzu&#10;7I5PGk9Fw+Il0m5GxKxRw2KaiKZ6vNo7Tn3ljW21N2nX46Qxq7/ICX2wnAH663j3mTjIBDgdhDJj&#10;xoyYNWtWIhPinA+SmTZtWsKUKVOeaTWev1wGIJfnCaXQgHPtN4fnvVweLKeOt9zlacrz5BhsTwHH&#10;UwZz7rnP68jT4rpfXHOecjCWjGsOzwEuYBzJ73Jcr8twH4h7RjhuEITjBUCcJwXX/nKUN8SNyRvr&#10;it1BX8td0uRtcVoPImnK4bzAfSG987hMdz4vx2mcx4NiP/V7UgjTFtxygmHMiHNbcYeC8zK2Jhww&#10;NOEUpOPXKhBsNBpIBrJB28HF/CvusINaFv3MxyOfNwinWoRTM16LcjzxutNPkNkxfqLMq6pYOXde&#10;NO/ZFR/2tMbnMqm+PNuV/sbwvcDJ4B+lufA4/HsRC5rMv7J3w2awzChMqGRK9QJdFwn9PiBNp1ca&#10;T/+AiGggvuvuUd7+uH+6PdrWrovV1RNixkv/EtNEOFPVpknVkhe1r5Lv0SRZkoYiDYf3qOgHsmUi&#10;IUxfHe8woK8mHWs3JhrD1yEZyIY0xDNmvvEyH57vQiZZ2IOEA6nkJ9DLkcuOZcCy4/myzNh1GscV&#10;9RayCBx2uhyk9xgAync5TuM6XN5Q+QzkyGvYcuRx8zgS536QJ68TP+XTXsIv+ELeCAYbvxtCpZ4g&#10;C24ONwh/3oi8sTSEOqgYl2vAnTLccDfS7QPlaQFl209e53d6d96DRZyvO73zuL/2U78nmHA+Rk5L&#10;3H+WcABlkT4nnFzLKciGTeRCs/EmfqG6F4Bk0HYAP+cvNrqL8ukLY+G+4zJG7j//r64eNyaqKsdo&#10;ETOvLMjJUT1Bi62yJiZWjov5usPvWbEsXm1uiLuX+uPBpd744gwf1GqLH/o74/vOtvi5pz1+l//X&#10;/naRTKviW2VetYp0pBH1grb4RWl+7emMX7ql8WBS9ffFD2f6497p5uhZtz5WivBm8SH0MSNi4pjh&#10;as8ItUVt5UlaOjskWarkfTDO2VRJ43mecCxbhL13SD8B120iQThOyxgQBqTzfOXzPhTZgGLukAXS&#10;FbCGg5vHD17/e8IhrlymytM47DbRDsN583T2k545N5CBvJw8veXNfSSNZcbwGvPYefxzEO81lNeZ&#10;10ub8SfCMbjgTrlhZKYyKgJJaP8ETuNJB+SlEVQG3Ag30OUbTkv9bqgH2OmBSYY8XmCOc9kGaWyr&#10;O385XKfzuG5PsMcEF4F0m3zN/XIa5yMMPJa4FmjIxhvHJh3HW7OBcHwHtXBb6NF4CvIZ7Dd9Zdzx&#10;e0xwAfHVMqMm14yPGi1qnlIlk0Xm1DhpOOMF9ksmjKqIiSp37cKXo+PY/rjW3xyfX+Lt7q540t0e&#10;P3a1xy+drfFblwimqzmedJ2Mxz1N8aSvKb6X/+ee5vhNpPO7COe37s74uaszfuzpip/ODqRPkA5s&#10;3hRrRHjThv01akYPi8kiwOrxCOvwqJA5VcmX/KT5IFPs3UzkMynVhZljWbN8EYcJZMIhjMtcey+G&#10;9B4DjxNzw3j7aSHjzrx4vjyHnkfAdfbWGH9uAoOkMngz+HsUMsC8A5cPXK5lw/Lh6/iRKeIJuy1O&#10;b1n9szzl1/L+4EI4wGV6jHIwXl6bHnOPs8E11+U25W3BBbTpBScgwo1iYHGJp0JXlMMTD/LKga+7&#10;MTTcdeDmg4HrznhxcN3t8aQAd4LrpPVglPtdvkE8IJ5+uQy7htsDXHc+QXY9Pnm78nz5NV8HroP8&#10;CLsJJ9dyTDgWbGs55YSTC316YbM0xtThMfCYuH+MMb8/mTpRWkM1qrEWZ3WNFjiYKP+UqBynhTth&#10;kghAZoyIbP60mjh5cFN8MHA6bstc4nOi34tsfmpvjV9FOD/38FmKk4o/IdJpjG87jsfT9sb4TfG/&#10;i5wS4YhkvhO+lml15fCh2DF1Srw8il+8oGWNktbFXqHaKP9oYWwVZ4VK8jRuvAhH5MEjbZEIcuX5&#10;tvyxAEw4Xgz01X7LBePD3Hih4fc85/PkOK4PhWHDuI58IsMF6RO2GZXD5TLvuC7DYUC7vMDxc83w&#10;nDqvSZF4p83LyfPkafL+2E9ZgDBpqN9jhd/y4zj78/Xvdet2uE78botBm549pXIGNwoQJlFe2VCV&#10;AiY2n3CAgBDmOmVQqRuBa7876kEiLX5PFsDvMOmpnzzlA+EBcL98HT9luz6X77Dj3AaPRXkbPDaO&#10;dz+GAmkM0lI28eS3Ojuo0Qzu4+CHaHKyMcH4zonfcUV80S4LEH2gLrc7xcufPmWhhc4/nNI/ljQ/&#10;lVrQFZAOmo7IZpzIZzwEVCVMGB0LZk+Iul3r4932pvi8tz0ed7TG98IPHS3xAxpOZ2M8EuE86W2K&#10;7+T/vv2EzKjT8VPH6fixTem6eHGzNz5ubIpjixfHwjGjYt64iphSLRmSplUhshlbKYFUm8YoPGb8&#10;2HQuhjM3NZh8pUfafCrUcsJ8IWOWP8sa8881ywJ+95+xzReY4TEqB9dyP+l4EpUfmcCPaftnmg75&#10;LHfkdzssQ/l1y59lkGu+7rxuP2GuuX2E6Stx+MvLIg44veu3Hzgf5bBuGD/GFtfry+vJa5448pCX&#10;ul2n2+F49/G5x+LuQC64LiRf2K7ck+3Kc8JxHIIA3DDKpGwaQp1uoNthP9dI60bjd5jr7jz+fHAA&#10;ftro8ogjTDqD+PI24Pc4uE7cPJy3w9fK4bSeSEDY5eNnDApiKWAh9NgXxxMGSccwwQwSDXM2SI4u&#10;Oy8fQvMLo/hHjECN1hzwR08+3sXZFZFOpbSdcdUyQaRNTJg4KaomTY6Jk3kx7y8xvWZ0nNixMT5o&#10;b46vzvanr/k9am8RTolwRDq9Qs+p+LYTs+pUPO2S5tN6Kh6falZcd9xtaY3m1WtiseZmnjBN5twE&#10;PlIu8LlQwIum/FOKvZokP5yr4fBpheSNszXZHJbLoOXB88d84jIO5eYS8U4HPG7lyK/hL+YVFOTC&#10;+FvLwR0Krsvy5TI9X5RJvNPkskha4L64Le6Hw5TlfjmOPF5HTl+eB5c8jncZ5PNY44J8nIHXO3HU&#10;5bxuv8t1vPuXTKq80kGBL+4GhPNGGPlkg6EIh3SOx085lAlcJp3CzZE3OG+bB4XrlOfOUYbr8yBZ&#10;+EiPP0deB2lyuD5QHu82AMJ/BvJ6HD2G5HE5gLhBbaYgHNLaNdmUY5BkqGdQ8MmXtws/dbgeTDd/&#10;m+Vf/iJX+MuLf4lhIh4+Ecv4VWGWTBzEuBppPlXSNqqlEVWMjLkTx0Xjzi3xYXdH3BvgQ+gd8UAE&#10;BOl8LXx1+kR8w9cAhW9FRt+2tcV3Hd3xqKMnzm/fE2ukQc1UmyeJPKpKgstna8fIdOPbPUmQkSUR&#10;Tfr2sK7xjW3OFnnucpmizcwl8fjJzxh73D0GHlPPqeXG8+H5LofH0eNKXEE4xfh7LnLiKUdeFhiq&#10;Tse7XXnbDPeFfnhecz/XXR55PVaUldfn/jiP4XykJx/wejTBeF15DhxHHvJTT95+I6/72aZxHgk8&#10;aYDrVOyGgP8M4QC0G+xr4mis66IhFhaDMgHx7rzT5wNDnDvmAcjbZXCtvA7gvIB6KA/Y77pxgevE&#10;NZxnKHCdtloYcoHIy2RsIRvv37AwBjGo2eSEYy0HYfaJaBYBeaiD+t3+vC2U7w3Sf/rn/5bwz3/9&#10;l3hx2F9lavGFwdGaIxGBzJyqGs1dlcZvvEh7nMaJ8zHViuPDWBPGRvOBXfFxf1c8ON8fX/V2inCk&#10;zbSdjq9ONcaXbafiYWtTfNPeFj/3nYmnfefi+tHG2Dd9fswbPjZmy1Sr5IVSkQpaFV+SxCTh9zfp&#10;dQORjE8Mp5PApbnExPKcImPIlMPpumSN+Wes0eIst4yDxwA3H5/y+R8K5PO4FuUw/8wf+Rj7f0w4&#10;nuu8DeXzg0sYWR2qXQ47zmVZrhznskCe3vU6n/N6fRNPWq8VxtFrxevK65mx9vjnlovrdvtzuF7q&#10;TCYVkVToBPhJQGNIREH+q6Eb4Ek2ygmn+Mr94H6OG0t9lDcy4XlWJT2doKPEPUubDRR+g+t5uR4k&#10;+93OvL24TgOon7KoB7/bwzVcrnkM3JY8veNzOI3b7HbjunzSUS5EARl4rAtwdy5MJvZpyomHeMim&#10;OG3sd76KvJRTPk7URTzEBv7pn2ViaVH+ZZhIbrjqHs5x/b8o3UvSOEbGBLSaKs23yAUTZzRaRnok&#10;DSmMiMVzp0dv/ZG4MdATX/DLl9bT8b0I5onch23Ncb+5SdpOqzSd3vjkSEOcXLA8VoyuitmjxsdU&#10;CGd8TYypnqiyhQrdJUU2laM0X8IE+XmdwYTDWZyqapnm0raYP8aOOURWPN/5PNFPQJ89P8R7LBgb&#10;4shjEP4zeP7wF/kZT+SGejl4OfiVBRNRDmQPWXJ+XOocKi5HLluWGce5H57n/Jrz43e7uUa6PJ9l&#10;DT/XvR5cFn7anq8ZXI+9CYc05Cnvh9vpeMoEL/AeFW+BAwaweOJRnGAthJ5OoaJBNMVhMx8849Qr&#10;4CwHj1erqwsUH+pSHK4ajPCkH5OhOtMYNWK0GoF/DJ0bXWgq7pAFycLkxnuwAHEeFEBawrgO45rs&#10;cuJzuS7bE0Adji+/Djx4bk8ezpG31Wk86eVpvEicvhAEFg3CUKQn7sUXbXIN7q0VZTw/LkX+Aq7P&#10;/SAOgvvLi3+Nv6TN6n+RyxMxzmK8GCOGv6SbANoOT40qtMi10DWvPLWqHFcdYzU3PLKuFCmtXjw/&#10;LkuTudHXHXek3XzDnx9ONcfDRpFNs4inpT2uH2+K+ldWxOLRE2Lu2OqYXlkTkyqrpcEgI5KV9NqC&#10;NBzN/1hpA5WSvwmSrfS7F+SnZFolGco0HC+O8nEE+IkzPC5OSxr8XgCA8cEl3ulwPW6A+hwu3rcr&#10;wCYyc1BsJudlFK5ljfJdhutyG/E7PkeeJof7lKf1NcoxiMelXufzOCFLHgvgtIB1wzrx2mLcHcbP&#10;OoJ08FM2eV2GkbcTP3GkFeFQGPYw/yhm38N3zoK5ucNCOMSZbEw4Oen4MxZ+14f/WFlo+G4sm358&#10;gwThGqUJ8t8+x2iSTDhDwQNXPvjEeTBJx2DgDjU4jgMeJJcLPBH5oHnw8RPvgcOft8XhHMR7sPMB&#10;z6+XpzEsDLmJRBxhxxN22qH8htvnfhBnjcobyezrEC7Py2stfJhqXKXmtVLEMH6iCGdCjKyUgFWO&#10;ElmMjb0b1sQbp5vis57O4lczp9vj8YnmeHSyLW6eaImW1Rtj6biamD6qMiZLk5ko0po4riq9jDlJ&#10;ssF7XBCO5aJSNyQIJj2dEtBw/N2aqtLNwotnqH47Pg97DPJxx+95zuE0g2Pw/EJ2eLC8wfFymYPX&#10;inS019eQT4ddrtPlsoZrf56uHKQhH+ncX8IuK4fb6fEpJxxAPtqXr5cc+ZoChF2/2+L6XCZtytv2&#10;gskCF1saooFgIBur8ZAO8T7dmpOO8wO0nOIgmWCyKQHhQaAAZONfDI+UBpWETZPBhJTDDXdH3DF3&#10;FOBnIAwPDsj9gDJNOPZ7YIij/HwyDcd74twmtyGH03lyAXHlafK0DjsfxGDScRn4/QgdP3B5TgMQ&#10;JuDrtNNt5br3c0w4LtOElmO0TIbxFdxIZArpZjJ6vGSEfZ2xw2Na1Zg4vm1jvC8N51OZUw/aOuLR&#10;qba4U38qLu/YG2tFUtNfGhkzRDZVMpWqcCUv1TLPqidontCahWQ6lQABlctLeiwuAmL+6EPeP/uH&#10;6ns+5h4Dx3lOgceyHKSlTPvz+DwMXIfrA6RBvlxP7ncZoLw9+PO0eZmG8+ZpnK9cXt0HIw87Ly75&#10;WBOMs9eRrQKvnzyeMHny/LiG25nXnQjHphJkkh9i8p5BruUMRTrWbqpllw9C5IOglIgHQeJOBdBq&#10;IBo0HYiHcDK3NFgmGjqDm3eADhl5hwjnZOPBID9x9gPqMBznsojD74nM6wOuz9edrxxO40XAQBMe&#10;Km05SEd6Fg0LPl88lAVR5ITjdjhMmnzRudy8vVxjL4ey/OQK0gHEu95hKmvkMC2UkRpbmUJJwxlX&#10;ESPGaWxkVlWOeTGWzJgcbXt3inRa4mZ7e3zR2hnvHDgSR+YtikWjK6XdjIlJfABMZMNLmLy7xX4g&#10;/0vntza8I4Vs5PIB2dhfKblAyxmlm1M+lkY+xu4/4Fp53w3Pp8POW468DNc3VHnA6cqRy1ue3uW5&#10;zLw9eR4jbzPpnTePJx3yTJg09IF5ZD7L+wbI7zrz/Kwh4PXBGjLxGF5v5KEu8rsdgDiDeqiPeUkm&#10;lYnEfsjFm5W5hjMU4Rg58RgmHIBAWZAgGAPiwR2LeaUG5510h/JBHapDzueBKScc4HIB13zdA8ag&#10;4HfZrjOvl3j787hy+JoH2pM7VJpycM35TByEAX7IIRegvCznZWJJm9frNPSReMqAuCAZyjT5QDiD&#10;eVXeS2rvSxqDUeNipOZ/eIVMbRHOSBHOmDEvxbiR/xIbFs+Li80n4sOejrjWeDJOrlwdK0QuCyQX&#10;U5WHVyUgG/ZtOGjI068xFZhlnHiuSfKBbCTTWnKA3CAnNrmH8SLrXwoipF30w3PjsfIY4Qf02XDf&#10;SU//LVOOdx6Xk+fN63E4Lw/kMpTnJQ3XLGt5vNvrPC4T5HJqP8jb7TzEO85tcZj+5LKQ93Goet3W&#10;nHDyOJOO11TeL9fvsogrjyecvmlcPL6D3QryyPdv/BiW6xDNUKRjsyqRTNo8loaDeZURjrUcBAsh&#10;QpgqS+YVoFHAg1veKTruRucDRh4PMmmHIhwGyWFcD5rzURYTQfmOA+X1+TpwPG453CbnB+V+4Hpy&#10;5OlokwkHvwkiF6C8Xc7v9LiG09D/vOxy0iGMkLr84X+V/y8qb/joeEk3opfGSNOQSTWiUv0fgynz&#10;32LW5PFxfP+ueKOjNVq3bYsVGv+5kqGZkpGa0bpj8hSqQnPPjaimJiprJMy8oMmTr5J2A5ARgGyg&#10;+Q5/aVjSghPoR6ndgD54HgD989jR3zw+H1/yeKyA05fncVmkwe/r9udhpx2qDI85sud8eRnO4/TU&#10;Zzn1GgDEAcrLyybO/XB+t5k4j5dRXqfTA9drUG8eZt14LRnkycvCBa7D5XrM0ydGIQ8TBgRis8qm&#10;lR/5mZRsgplsvHeTwxpOjvxOBiCeZ4RTarAHMR9sOsm1fNDsp3PkIZ3zejCIg3xwHW+WNsjjScgn&#10;gvSAeh0H3EZA2O0hjUG51JO3mfjcD7ieg/J8jTLzuxN+mzq4hPO0edsdTz7iiXN/PDbUxzXSoNX4&#10;FLK1CNc/4iW1d1hpX0/z9ZLK+usYmdsVqm+cFr3c8RUjYtXil6Nh3+5YP3dOzBk7JmapjqnIiYhq&#10;zEgWnQRV819ZJUKplgBKS2JeLBsQDkSDLJhshr34UtKALR/uq9uX930oeDw8JuRzXB52eqf1ddx8&#10;bsrnqByuE+TlGOTHdfu5jhw53nUYzBOy5LkzfJ28Ltd+ynbdlhlcgOwY7rvzAsq263VnecFPHH5f&#10;I13ex3zMHWc47gXIBmGAICAPm1QmG0AY2KyCaHDtJz95KQOM58U/CKx01+KJQ67lVJbscgSJu1cS&#10;qlKj8sEEdA4QxyB5QMsnl7SkYRA8SMAEk4ddJvHkowzKyweMcgBlOs7tc9uGumYQ5ppB2O132GWV&#10;53Ne2uP0uBYcE4/bm5drOC8u5VGP+4TfdQDKtJbjPRziUn7mfzj7PtKI5H9J5b0kwhkG4VRqnIRR&#10;I15Kn7xYMGNqTK+siJqRI2KK6pkkmRg3RuNcqbln01lzP0bXxyhtxXj6qXHIZACCeYmvG8oP6QCu&#10;pTT0R+XSXo8dfcFPH8vhdIb76nEgP2Fcj63HKy9jKORpyuE0eb2Od52eK657/vF7fggbni9f83WX&#10;77Ltz8u2rBCHi/bK/OI63mWzNlgTrsPrw+sm9+fX8nqNfBzK8QLEACAMyCPXbgyTjc0q0uFCOJAN&#10;rrWkcg0HssFO9yNQYC0HQbJw0fB8oAGD4UEgTEeA0+LSCVzHefCMcsLBT5n2k568LtuD5Ta4nrwO&#10;2pULSn4NMOhMttuGm5fteJfjsvLy7M/bQn4Lke9SxOG6TCOv0/VSBnVxPY8jTLkIY048w0cMj5Hc&#10;eKTlvMgXCF8cFn/VfA0fpXaMVt3C2AqVKQIaNfzFqBg5PP1Pqlo3k8m66UwaXxMTJ/Ah92ql0c2H&#10;/ZpJNTFugsy6MYyP8olQrNHYtXYDHB6ua3mbDcJ/BvqVp8O1HDAOjsPNFwvwOP5nQRluHyi/hktd&#10;uE7nOCOXh3KYCLwW8rJz5G1wnwzm2HAfGQsTSL42clIB9lN/fs39ycvHT1zeFkDaF6zZ5CQCsQBr&#10;OtZwiEuqcQnkgWRwQSIZkU1NDR+hHvxavjcG/xHhjMHMygbWHaVzxOcDjOu4vDNMRJ4X/BnhGKQn&#10;rwfNA+XyDMKOsxDk8cBtcTmOJ5xrJMTl5eTluczc7+vkZUJNOG4zcXmZzkd6pwGEue5ruB5v/JQJ&#10;0UA4Nq84+Il2w8MDCOclzdWIUSpvdLGJPUpaRwX/xZI7TmWOV92TqqpikmShGs1mrG5oFZr70ke0&#10;+C7xaBHU8JF/1fwX5lLaoylpMgB5eA7sI8r1+LlfXjiOK4fH0OMBPEb4nTcfL4Df41IO0jpdOfK2&#10;5PU5XF5vnjYvl3TUZZl1OG+DywMOG5RBHa7Hc5/HOT/lm0AMr43ydeP6fQ2XuinTcpijvD7wAsRh&#10;orHGYgIiDNEUG8hkZiIG93DIR1rgOFxIZ6JIhz8eQjY2pazlYE6ZcCxsqWFSselA3ik668lggDyg&#10;du0njfN6kFwGcR5cCIhTkvlgunwGyYuzfGJwXQ/hHMT5OnC7DE+Iy3M5nkC3z2W5DpdrP+XQRoig&#10;IINBuzxvL+PIayOEqddp8Ltul8sYAfykp0xrOgXpkFcqOUAOhOJkrfzSQEbo+hiR0jjdmKpkKo/X&#10;eHLCfPxYyYE0m/FjRDZy+WXN2FHSnpO28qJIq3SyWXmRA+/nmXjyfT7i+J1xeftpaz6m5fA45uPn&#10;MshH2NeIIwwI53OSw+X8GSg3b5PLdpm4vu424Kds5yEdcpm3Ab8xVJkux/58rNw24gzqdn6vE5NI&#10;vna8RvJ1xDXfyD0m7kteByDO/SVd2sMx4eAWv/Md3M/huDZ3ueJIPY2k04PaUDlB4aL1oOFMmTw5&#10;akQ4fvuXw1scU39GOGoI5yuAG0fD3CkPgDuEy3VAOIc75EnJB9JhfrHi97UYMA8m9VEGAuzJKR8o&#10;uznIl8PxbiNwOYMYFEReISGf21eUg1v4XYb9lMU4DUU4xLPPQR0jmWz3RX6uD3+WRos5a7uFiwN4&#10;HE1Ic6G8lP9XEQ6fOk2/DmLRa/5HpLkiTbHnMkruWN2IxmvuOdRHP5hrPnrOv7EgmzEjpUGN0NiM&#10;ZM7VJ96hk0k1UuYXbU7tYU+vRDrIRSIgId2MVAf1sYfDOHisyse6HJ4jp/NcOIxLWfiJZ3wAYY+P&#10;89vPtaGQxr1UPiDO9bhO11V+zWHXQbqEUt24IF0rxaWxKZVLftpN/YSJx+9y83bZn9dJXV4Llgev&#10;vTyMn7SEWUesIfLndXoM3R7XC0j3AgW4MOCKgBuFYLPRxJ3N+ziQC34IxoB8ICtQkE7xLRw3zqBs&#10;6qV8GmW4Ue4UbQFO6+vAbSPOnfOEEY/Lb2+L/lB/zbP2VYn4BvvJ5FKeBmvkS8ktrws/cYwPfofd&#10;bqcjzvDkuG0FILVi4TJ27IuBfDwZt8JMLexjyqUs/NRLOUNpN6M1NyZyL9KkGUAWullYkyCO95Z8&#10;Hoo4/Ji5lSI64hxPvhel7QwbXtSR6lE77KcduLnQ4k9jO97qdjFeTjM4nsUY/n383xMs8fn4ct1p&#10;cX3dcU5LOqd126nL9XmO8rI8X77uPiEr+J12KHDNIOy6KRO/24gLiHNb0jhq/phDxh+3UvNhWNt7&#10;pvkxz6W6KMdjRb2U5/Y4HtdwG9wmw+3xOqW/9Bu/16Lhde2+U0d+wyZMPXk7Ro8eHf8/lUKCJnkH&#10;OnIAAAAASUVORK5CYII="/>
  <p:tag name="ISPRING_PRESENTERDATA_0" val="RHIgQW5kcmV3IE1pY2hlbG1vcmU=|VW5pdCBDb29yZGluYXRvcg==|||e0NDMjBFOTU4LTc5RUItNDZBNi1BMzk3LTZDRjlEMjM5QjI5OH0=||SVNQUklOR19QUkVTRU5URVJfUEhPVE9fMA==|MA==|||"/>
  <p:tag name="ISPRING_PRESENTER_PHOTO_1" val="jpg|/9j/4RfrRXhpZgAATU0AKgAAAAgADAEAAAMAAAABAS4AAAEBAAMAAAABAZ8AAAECAAMAAAADAAAA&#10;ngEGAAMAAAABAAIAAAESAAMAAAABAAEAAAEVAAMAAAABAAMAAAEaAAUAAAABAAAApAEbAAUAAAAB&#10;AAAArAEoAAMAAAABAAIAAAExAAIAAAAcAAAAtAEyAAIAAAAUAAAA0IdpAAQAAAABAAAA5AAAARwA&#10;CAAIAAgADqYAAAAnEAAOpgAAACcQQWRvYmUgUGhvdG9zaG9wIENTNSBXaW5kb3dzADIwMTI6MDE6&#10;MjUgMDg6MjI6NDIAAASQAAAHAAAABDAyMjGgAQADAAAAAf//AACgAgAEAAAAAQAAAFygAwAEAAAA&#10;AQAAAHkAAAAAAAAABgEDAAMAAAABAAYAAAEaAAUAAAABAAABagEbAAUAAAABAAABcgEoAAMAAAAB&#10;AAIAAAIBAAQAAAABAAABegICAAQAAAABAAAWaQAAAAAAAABIAAAAAQAAAEgAAAAB/9j/4gxYSUND&#10;X1BST0ZJTEUAAQEAAAxITGlubwIQAABtbnRyUkdCIFhZWiAHzgACAAkABgAxAABhY3NwTVNGVAAA&#10;AABJRUMgc1JHQgAAAAAAAAAAAAAAAQAA9tYAAQAAAADTLUhQICAAAAAAAAAAAAAAAAAAAAAAAAAA&#10;AAAAAAAAAAAAAAAAAAAAAAAAAAAAAAAAAAAAABFjcHJ0AAABUAAAADNkZXNjAAABhAAAAGx3dHB0&#10;AAAB8AAAABRia3B0AAACBAAAABRyWFlaAAACGAAAABRnWFlaAAACLAAAABRiWFlaAAACQAAAABRk&#10;bW5kAAACVAAAAHBkbWRkAAACxAAAAIh2dWVkAAADTAAAAIZ2aWV3AAAD1AAAACRsdW1pAAAD+AAA&#10;ABRtZWFzAAAEDAAAACR0ZWNoAAAEMAAAAAxyVFJDAAAEPAAACAxnVFJDAAAEPAAACAxiVFJDAAAE&#10;PAAACAx0ZXh0AAAAAENvcHlyaWdodCAoYykgMTk5OCBIZXdsZXR0LVBhY2thcmQgQ29tcGFueQAA&#10;ZGVzYwAAAAAAAAASc1JHQiBJRUM2MTk2Ni0yLjEAAAAAAAAAAAAAABJzUkdCIElFQzYxOTY2LTIu&#10;MQAAAAAAAAAAAAAAAAAAAAAAAAAAAAAAAAAAAAAAAAAAAAAAAAAAAAAAAAAAAAAAAAAAWFlaIAAA&#10;AAAAAPNRAAEAAAABFsxYWVogAAAAAAAAAAAAAAAAAAAAAFhZWiAAAAAAAABvogAAOPUAAAOQWFla&#10;IAAAAAAAAGKZAAC3hQAAGNpYWVogAAAAAAAAJKAAAA+EAAC2z2Rlc2MAAAAAAAAAFklFQyBodHRw&#10;Oi8vd3d3LmllYy5jaAAAAAAAAAAAAAAAFklFQyBodHRwOi8vd3d3LmllYy5jaAAAAAAAAAAAAAAA&#10;AAAAAAAAAAAAAAAAAAAAAAAAAAAAAAAAAAAAAAAAAAAAAABkZXNjAAAAAAAAAC5JRUMgNjE5NjYt&#10;Mi4xIERlZmF1bHQgUkdCIGNvbG91ciBzcGFjZSAtIHNSR0IAAAAAAAAAAAAAAC5JRUMgNjE5NjYt&#10;Mi4xIERlZmF1bHQgUkdCIGNvbG91ciBzcGFjZSAtIHNSR0IAAAAAAAAAAAAAAAAAAAAAAAAAAAAA&#10;ZGVzYwAAAAAAAAAsUmVmZXJlbmNlIFZpZXdpbmcgQ29uZGl0aW9uIGluIElFQzYxOTY2LTIuMQAA&#10;AAAAAAAAAAAALFJlZmVyZW5jZSBWaWV3aW5nIENvbmRpdGlvbiBpbiBJRUM2MTk2Ni0yLjEAAAAA&#10;AAAAAAAAAAAAAAAAAAAAAAAAAAAAAHZpZXcAAAAAABOk/gAUXy4AEM8UAAPtzAAEEwsAA1yeAAAA&#10;AVhZWiAAAAAAAEwJVgBQAAAAVx/nbWVhcwAAAAAAAAABAAAAAAAAAAAAAAAAAAAAAAAAAo8AAAAC&#10;c2lnIAAAAABDUlQgY3VydgAAAAAAAAQAAAAABQAKAA8AFAAZAB4AIwAoAC0AMgA3ADsAQABFAEoA&#10;TwBUAFkAXgBjAGgAbQByAHcAfACBAIYAiwCQAJUAmgCfAKQAqQCuALIAtwC8AMEAxgDLANAA1QDb&#10;AOAA5QDrAPAA9gD7AQEBBwENARMBGQEfASUBKwEyATgBPgFFAUwBUgFZAWABZwFuAXUBfAGDAYsB&#10;kgGaAaEBqQGxAbkBwQHJAdEB2QHhAekB8gH6AgMCDAIUAh0CJgIvAjgCQQJLAlQCXQJnAnECegKE&#10;Ao4CmAKiAqwCtgLBAssC1QLgAusC9QMAAwsDFgMhAy0DOANDA08DWgNmA3IDfgOKA5YDogOuA7oD&#10;xwPTA+AD7AP5BAYEEwQgBC0EOwRIBFUEYwRxBH4EjASaBKgEtgTEBNME4QTwBP4FDQUcBSsFOgVJ&#10;BVgFZwV3BYYFlgWmBbUFxQXVBeUF9gYGBhYGJwY3BkgGWQZqBnsGjAadBq8GwAbRBuMG9QcHBxkH&#10;Kwc9B08HYQd0B4YHmQesB78H0gflB/gICwgfCDIIRghaCG4IggiWCKoIvgjSCOcI+wkQCSUJOglP&#10;CWQJeQmPCaQJugnPCeUJ+woRCicKPQpUCmoKgQqYCq4KxQrcCvMLCwsiCzkLUQtpC4ALmAuwC8gL&#10;4Qv5DBIMKgxDDFwMdQyODKcMwAzZDPMNDQ0mDUANWg10DY4NqQ3DDd4N+A4TDi4OSQ5kDn8Omw62&#10;DtIO7g8JDyUPQQ9eD3oPlg+zD88P7BAJECYQQxBhEH4QmxC5ENcQ9RETETERTxFtEYwRqhHJEegS&#10;BxImEkUSZBKEEqMSwxLjEwMTIxNDE2MTgxOkE8UT5RQGFCcUSRRqFIsUrRTOFPAVEhU0FVYVeBWb&#10;Fb0V4BYDFiYWSRZsFo8WshbWFvoXHRdBF2UXiReuF9IX9xgbGEAYZRiKGK8Y1Rj6GSAZRRlrGZEZ&#10;txndGgQaKhpRGncanhrFGuwbFBs7G2MbihuyG9ocAhwqHFIcexyjHMwc9R0eHUcdcB2ZHcMd7B4W&#10;HkAeah6UHr4e6R8THz4faR+UH78f6iAVIEEgbCCYIMQg8CEcIUghdSGhIc4h+yInIlUigiKvIt0j&#10;CiM4I2YjlCPCI/AkHyRNJHwkqyTaJQklOCVoJZclxyX3JicmVyaHJrcm6CcYJ0kneierJ9woDSg/&#10;KHEooijUKQYpOClrKZ0p0CoCKjUqaCqbKs8rAis2K2krnSvRLAUsOSxuLKIs1y0MLUEtdi2rLeEu&#10;Fi5MLoIuty7uLyQvWi+RL8cv/jA1MGwwpDDbMRIxSjGCMbox8jIqMmMymzLUMw0zRjN/M7gz8TQr&#10;NGU0njTYNRM1TTWHNcI1/TY3NnI2rjbpNyQ3YDecN9c4FDhQOIw4yDkFOUI5fzm8Ofk6Njp0OrI6&#10;7zstO2s7qjvoPCc8ZTykPOM9Ij1hPaE94D4gPmA+oD7gPyE/YT+iP+JAI0BkQKZA50EpQWpBrEHu&#10;QjBCckK1QvdDOkN9Q8BEA0RHRIpEzkUSRVVFmkXeRiJGZ0arRvBHNUd7R8BIBUhLSJFI10kdSWNJ&#10;qUnwSjdKfUrESwxLU0uaS+JMKkxyTLpNAk1KTZNN3E4lTm5Ot08AT0lPk0/dUCdQcVC7UQZRUFGb&#10;UeZSMVJ8UsdTE1NfU6pT9lRCVI9U21UoVXVVwlYPVlxWqVb3V0RXklfgWC9YfVjLWRpZaVm4Wgda&#10;VlqmWvVbRVuVW+VcNVyGXNZdJ114XcleGl5sXr1fD19hX7NgBWBXYKpg/GFPYaJh9WJJYpxi8GND&#10;Y5dj62RAZJRk6WU9ZZJl52Y9ZpJm6Gc9Z5Nn6Wg/aJZo7GlDaZpp8WpIap9q92tPa6dr/2xXbK9t&#10;CG1gbbluEm5rbsRvHm94b9FwK3CGcOBxOnGVcfByS3KmcwFzXXO4dBR0cHTMdSh1hXXhdj52m3b4&#10;d1Z3s3gReG54zHkqeYl553pGeqV7BHtje8J8IXyBfOF9QX2hfgF+Yn7CfyN/hH/lgEeAqIEKgWuB&#10;zYIwgpKC9INXg7qEHYSAhOOFR4Wrhg6GcobXhzuHn4gEiGmIzokziZmJ/opkisqLMIuWi/yMY4zK&#10;jTGNmI3/jmaOzo82j56QBpBukNaRP5GokhGSepLjk02TtpQglIqU9JVflcmWNJaflwqXdZfgmEyY&#10;uJkkmZCZ/JpomtWbQpuvnByciZz3nWSd0p5Anq6fHZ+Ln/qgaaDYoUehtqImopajBqN2o+akVqTH&#10;pTilqaYapoum/adup+CoUqjEqTepqaocqo+rAqt1q+msXKzQrUStuK4trqGvFq+LsACwdbDqsWCx&#10;1rJLssKzOLOutCW0nLUTtYq2AbZ5tvC3aLfguFm40blKucK6O7q1uy67p7whvJu9Fb2Pvgq+hL7/&#10;v3q/9cBwwOzBZ8Hjwl/C28NYw9TEUcTOxUvFyMZGxsPHQce/yD3IvMk6ybnKOMq3yzbLtsw1zLXN&#10;Nc21zjbOts83z7jQOdC60TzRvtI/0sHTRNPG1EnUy9VO1dHWVdbY11zX4Nhk2OjZbNnx2nba+9uA&#10;3AXcit0Q3ZbeHN6i3ynfr+A24L3hROHM4lPi2+Nj4+vkc+T85YTmDeaW5x/nqegy6LzpRunQ6lvq&#10;5etw6/vshu0R7ZzuKO6070DvzPBY8OXxcvH/8ozzGfOn9DT0wvVQ9d72bfb794r4Gfio+Tj5x/pX&#10;+uf7d/wH/Jj9Kf26/kv+3P9t////7QAMQWRvYmVfQ00AAv/uAA5BZG9iZQBkgAAAAAH/2wCEAAwI&#10;CAgJCAwJCQwRCwoLERUPDAwPFRgTExUTExgRDAwMDAwMEQwMDAwMDAwMDAwMDAwMDAwMDAwMDAwM&#10;DAwMDAwBDQsLDQ4NEA4OEBQODg4UFA4ODg4UEQwMDAwMEREMDAwMDAwRDAwMDAwMDAwMDAwMDAwM&#10;DAwMDAwMDAwMDAwMDP/AABEIAHkAXAMBIgACEQEDEQH/3QAEAAb/xAE/AAABBQEBAQEBAQAAAAAA&#10;AAADAAECBAUGBwgJCgsBAAEFAQEBAQEBAAAAAAAAAAEAAgMEBQYHCAkKCxAAAQQBAwIEAgUHBggF&#10;AwwzAQACEQMEIRIxBUFRYRMicYEyBhSRobFCIyQVUsFiMzRygtFDByWSU/Dh8WNzNRaisoMmRJNU&#10;ZEXCo3Q2F9JV4mXys4TD03Xj80YnlKSFtJXE1OT0pbXF1eX1VmZ2hpamtsbW5vY3R1dnd4eXp7fH&#10;1+f3EQACAgECBAQDBAUGBwcGBTUBAAIRAyExEgRBUWFxIhMFMoGRFKGxQiPBUtHwMyRi4XKCkkNT&#10;FWNzNPElBhaisoMHJjXC0kSTVKMXZEVVNnRl4vKzhMPTdePzRpSkhbSVxNTk9KW1xdXl9VZmdoaW&#10;prbG1ub2JzdHV2d3h5ent8f/2gAMAwEAAhEDEQA/AOT+rvUOndO6i3I6ljfbMYNINMxqR7Xf2VTz&#10;8qq/Mutx6hTTY9zq6RqGNJ9rN38lC2BMWNUdC7ZLRl0pAOcYaJKYurHAJ1gngD5pmvIG2sbYPueJ&#10;1P8A5FqdS1ayvIDyx1bg4DUEEfNB3OjbzB5WgW2WlrbN9roguMkAfyU32TUtFT5/enx40SsBVEtG&#10;rRznOOrRoPM6KMOMHd8QVrP6LcGMtawuaQdwbMyOWqhkUvrfse0tLNNvgiCCoxIQkD5JEaolTPUc&#10;GzE9yiWUVBpNZc93Zo1AA+k57v8AyKVopCzlH2+xBY0g66Kz+Z5pKf/Q4QptO+o8E5ULDDD8Exe1&#10;PfdYR2B0HAAWx0npot9xGg7dis+mkbN40ExJ11/qrp+iNIYJJJ80JnRdCNujidMqa0S0RpoFpU9N&#10;xRr6TfPTspYzZar9NQAH4qEktkRHZrjBx/Tez0xDuQsLP+qVNhe+lwBcNWEQ2fH2rq21iEF7ACUg&#10;SFGET0fObug30+pW9hZYwbmxBaf5TXfurNseBa7dX6VjRu0MNJB93+c1ekZ1Ic0rhuv0Cu3cBIJ1&#10;H8FJGV6FgyQrUOUWgPJEQTpGoViP0coDmBjmkAgOEgHlWP8ABKRhf//R4UoVzS6sgdyAiwulwel1&#10;2dJYx3+HYXvPgSf0blETTNCHFfgHBxsd9rq8dunK6bpuI3FZt3bneKyun0ubnOJEemCHfHwWwW3D&#10;VgmNNeJTZFfjAdbDJOq0a2nQrCx/t7fcwscT2JgIjerdRx7A2+gbCfpNMhMplt3i4oVwKhXlMtZu&#10;4PKDmdSoqZufpAhJdaPI1BnsuK+srfaXDkPiV0r+uYVpLQ4gngkQPvXN9asZcxwb7pcNPOU6G7Fk&#10;NguFa7dbEyG8FH/wSqNMvJPirX+CUrVf/9LhyF3fQW0P6PSHH3Fmo8Y9sLho1XVfVW1l+M6hx9zB&#10;tEcifc1yhnqGzhNSPiGDqW051wHLiHH4rWqoL6Q0Hb5hZDzOeSe7yPuW9hkFonhMLJBzbuh0W/n2&#10;MfIcHtJJkf1k9fT3UtYwEtbW2HPknd/KfulbllG0yBp4qpkkfR3CfAaoElkEBdscL+ac1/hosvJb&#10;m3iyytrXESK2kbgSD9HkLToBcHbSq+IXMc9o/eMgJBBi5bb+pNqP2jFZEkbWthwA4dy5n+a5ZvUq&#10;TXU+8ANlpcAR4CV17qd41JI8FzX1sbW3DeSdpEBoHckj/vqdHWTFkjwxeRr55Vz/AAf+vKp1lWt3&#10;6NTdWq//0+I3DsVZwOp39Ov9amDIhzTwQq77XvDQ4QG/BDc4HjVRUGUE7h6LGyBl3i4Db6jt+3wl&#10;blFj6/b8wuY6S41+jJ0PHfuuqIG1j+xEKOTNjKR99tg2TDfzigO3tt3Vg8QdJClltsaWmoitpIFj&#10;yN0A/utRcKg3wKsyt1gOoIHG3d29yaGXjrdjRm147XtyWQ7lpAPHwVKnJc/IL2sNYJJ1PbsIW1bg&#10;9TlxilwAbuIJGru3Cxck5FWW2gsY8kgEsdqJ1+iQjSBMWKNuiL2muTyuJ+uWa191eM0/y3/kauqy&#10;A5jYmCQT8l531e029SvceztonwCfiGvkxZ5+mu6Gsq1P6NU2Kxu9kKbq1n//1PPhY1xiZRfb3lU2&#10;OaCNJWr0vCdm5NdLdC9wAMTAP0n/ANlij4bLMJ0HUwMVz+nMsZO5suH3rd6fki/G2k+5v3pdMoqb&#10;Wa2NLWNJDWu1Mfyv5SHk0OwbvXrE0v8ApjwKiPUMoBAB7h0mPFtOx0EoFeE1zwXhoI/PIkf2wq+H&#10;lMFjhPOo+C0mPreJAmUNmSMrGjXv91bqyGgEQS1z9R/VL1TxKW1ZBdt2sHJ7laD2tZJIWZ1TLrx6&#10;oB1dAgcmUvBRqI0AC2bl7y7bzbo0eDB/5NcF1L/lDI/4xy6YZ1QJN1jGXSd7Nw9v8j+wuXzXB+be&#10;8HcC8kEd9U/FfEfJrZTYHmjaYRd2kJsei694rpYXu8Arn7Lu3+j6lfrfuT5cbvoqWxddWKjVv//V&#10;89x6i9oseIZ+aPHzXR/VLZ+1qd/cnX5LNfWAAEbp9pxcmu8T+jcHfIfS/wCigEk29li0upLq7Ppt&#10;cQ74g6q5bS22sscJDgj5dLbG1Z9WrLwN5H74H/f2+9QYQAq8hRILcgRKILzeTgW47ya5/kkdkTC6&#10;qKTsyAa3cAnj/OW1axrnmVF/Tca1kvYCla3h10c/K61hspLnWAwJ0MrIxGW5lj+o3jbRXJx2nuf9&#10;J/Z/NWlmdLwmOEVNJnvqrbMcWvoogbXPa0/Cfd/0UfJR7no+Z2UZN+TY4MJdY4uHzMq5j9BtdByb&#10;G0t8OSrF+2vKuYR7d52nwEpMfYDpqDpr5qWQn+iQGsDHqG64YuHivZjAgNaXOcIkx/W+ksT9qmNn&#10;pjbumZ90/vT+8iGnNa4l1xsY4Ea9x3VH7PZujYZ5j5pgxaHXX95d7gsGtOz/AP/W5IiWzCZgIPgp&#10;t4TM+mgp7/6mZdeZ012BeZ2n0j4jTdjv/wA3dX/1pWbaLMe11Lxq0x/tXP8A1G/puT/Vq/8APrV1&#10;3W/6Y3+p/FR5a07s+Dis/uuVbXOo+aF6zq2lpkxwrLlXs5UbOWoKn2WbnK906jflOf8Am0scR/WI&#10;2/8AfkNvPyV7o/0Lf7f5K06FcQtZO+A0+Z9Vr2ZtsdrHtP3lCqOm0/SnQqz1r+n3/wDGu/6oqtV/&#10;OBTNRLt3dtR/qUL0/wA385GbyPko/n/2klP/2f/tHrZQaG90b3Nob3AgMy4wADhCSU0EBAAAAAAA&#10;DxwBWgADGyVHHAIAAAJw5gA4QklNBCUAAAAAABCHUkzWxS7Pw8+u0QS0IYISOEJJTQQ6AAAAAACT&#10;AAAAEAAAAAEAAAAAAAtwcmludE91dHB1dAAAAAUAAAAAQ2xyU2VudW0AAAAAQ2xyUwAAAABSR0JD&#10;AAAAAEludGVlbnVtAAAAAEludGUAAAAAQ2xybQAAAABNcEJsYm9vbAEAAAAPcHJpbnRTaXh0ZWVu&#10;Qml0Ym9vbAAAAAALcHJpbnRlck5hbWVURVhUAAAAAQAAADhCSU0EOwAAAAABsgAAABAAAAABAAAA&#10;AAAScHJpbnRPdXRwdXRPcHRpb25zAAAAEgAAAABDcHRuYm9vbAAAAAAAQ2xicmJvb2wAAAAAAFJn&#10;c01ib29sAAAAAABDcm5DYm9vbAAAAAAAQ250Q2Jvb2wAAAAAAExibHNib29sAAAAAABOZ3R2Ym9v&#10;bAAAAAAARW1sRGJvb2wAAAAAAEludHJib29sAAAAAABCY2tnT2JqYwAAAAEAAAAAAABSR0JDAAAA&#10;AwAAAABSZCAgZG91YkBv4AAAAAAAAAAAAEdybiBkb3ViQG/gAAAAAAAAAAAAQmwgIGRvdWJAb+AA&#10;AAAAAAAAAABCcmRUVW50RiNSbHQAAAAAAAAAAAAAAABCbGQgVW50RiNSbHQAAAAAAAAAAAAAAABS&#10;c2x0VW50RiNQeGxAWAAAAAAAAAAAAAp2ZWN0b3JEYXRhYm9vbAEAAAAAUGdQc2VudW0AAAAAUGdQ&#10;cwAAAABQZ1BDAAAAAExlZnRVbnRGI1JsdAAAAAAAAAAAAAAAAFRvcCBVbnRGI1JsdAAAAAAAAAAA&#10;AAAAAFNjbCBVbnRGI1ByY0BZAAAAAAAAOEJJTQPtAAAAAAAQAGAAAAABAAIAYAAAAAEAAjhCSU0E&#10;JgAAAAAADgAAAAAAAAAAAAA/gAAAOEJJTQQNAAAAAAAEAAAAHjhCSU0EGQAAAAAABAAAAB44QklN&#10;A/MAAAAAAAkAAAAAAAAAAAEAOEJJTScQAAAAAAAKAAEAAAAAAAAAAjhCSU0D9QAAAAAASAAvZmYA&#10;AQBsZmYABgAAAAAAAQAvZmYAAQChmZoABgAAAAAAAQAyAAAAAQBaAAAABgAAAAAAAQA1AAAAAQAt&#10;AAAABgAAAAAAAThCSU0D+AAAAAAAcAAA/////////////////////////////wPoAAAAAP//////&#10;//////////////////////8D6AAAAAD/////////////////////////////A+gAAAAA////////&#10;/////////////////////wPoAAA4QklNBAgAAAAAABAAAAABAAACQAAAAkAAAAAAOEJJTQQeAAAA&#10;AAAEAAAAADhCSU0EGgAAAAADRwAAAAYAAAAAAAAAAAAAAHkAAABcAAAACQBEAHIAZQB3AEUAdgBh&#10;AG4AcwAAAAEAAAAAAAAAAAAAAAAAAAAAAAAAAQAAAAAAAAAAAAAAXAAAAHkAAAAAAAAAAAAAAAAA&#10;AAAAAQAAAAAAAAAAAAAAAAAAAAAAAAAQAAAAAQAAAAAAAG51bGwAAAACAAAABmJvdW5kc09iamMA&#10;AAABAAAAAAAAUmN0MQAAAAQAAAAAVG9wIGxvbmcAAAAAAAAAAExlZnRsb25nAAAAAAAAAABCdG9t&#10;bG9uZwAAAHkAAAAAUmdodGxvbmcAAABcAAAABnNsaWNlc1ZsTHMAAAABT2JqYwAAAAEAAAAAAAVz&#10;bGljZQAAABIAAAAHc2xpY2VJRGxvbmcAAAAAAAAAB2dyb3VwSURsb25nAAAAAAAAAAZvcmlnaW5l&#10;bnVtAAAADEVTbGljZU9yaWdpbgAAAA1hdXRvR2VuZXJhdGVkAAAAAFR5cGVlbnVtAAAACkVTbGlj&#10;ZVR5cGUAAAAASW1nIAAAAAZib3VuZHNPYmpjAAAAAQAAAAAAAFJjdDEAAAAEAAAAAFRvcCBsb25n&#10;AAAAAAAAAABMZWZ0bG9uZwAAAAAAAAAAQnRvbWxvbmcAAAB5AAAAAFJnaHRsb25nAAAAXAAAAAN1&#10;cmxURVhUAAAAAQAAAAAAAG51bGxURVhUAAAAAQAAAAAAAE1zZ2VURVhUAAAAAQAAAAAABmFsdFRh&#10;Z1RFWFQAAAABAAAAAAAOY2VsbFRleHRJc0hUTUxib29sAQAAAAhjZWxsVGV4dFRFWFQAAAABAAAA&#10;AAAJaG9yekFsaWduZW51bQAAAA9FU2xpY2VIb3J6QWxpZ24AAAAHZGVmYXVsdAAAAAl2ZXJ0QWxp&#10;Z25lbnVtAAAAD0VTbGljZVZlcnRBbGlnbgAAAAdkZWZhdWx0AAAAC2JnQ29sb3JUeXBlZW51bQAA&#10;ABFFU2xpY2VCR0NvbG9yVHlwZQAAAABOb25lAAAACXRvcE91dHNldGxvbmcAAAAAAAAACmxlZnRP&#10;dXRzZXRsb25nAAAAAAAAAAxib3R0b21PdXRzZXRsb25nAAAAAAAAAAtyaWdodE91dHNldGxvbmcA&#10;AAAAADhCSU0EKAAAAAAADAAAAAI/8AAAAAAAADhCSU0EEQAAAAAAAQEAOEJJTQQUAAAAAAAEAAAA&#10;AThCSU0EDAAAAAAWhQAAAAEAAABcAAAAeQAAARQAAIJ0AAAWaQAYAAH/2P/iDFhJQ0NfUFJPRklM&#10;RQABAQAADEhMaW5vAhAAAG1udHJSR0IgWFlaIAfOAAIACQAGADEAAGFjc3BNU0ZUAAAAAElFQyBz&#10;UkdCAAAAAAAAAAAAAAABAAD21gABAAAAANMtSFAgIAAAAAAAAAAAAAAAAAAAAAAAAAAAAAAAAAAA&#10;AAAAAAAAAAAAAAAAAAAAAAAAAAAAEWNwcnQAAAFQAAAAM2Rlc2MAAAGEAAAAbHd0cHQAAAHwAAAA&#10;FGJrcHQAAAIEAAAAFHJYWVoAAAIYAAAAFGdYWVoAAAIsAAAAFGJYWVoAAAJAAAAAFGRtbmQAAAJU&#10;AAAAcGRtZGQAAALEAAAAiHZ1ZWQAAANMAAAAhnZpZXcAAAPUAAAAJGx1bWkAAAP4AAAAFG1lYXMA&#10;AAQMAAAAJHRlY2gAAAQwAAAADHJUUkMAAAQ8AAAIDGdUUkMAAAQ8AAAIDGJUUkMAAAQ8AAAIDHRl&#10;eHQAAAAAQ29weXJpZ2h0IChjKSAxOTk4IEhld2xldHQtUGFja2FyZCBDb21wYW55AABkZXNjAAAA&#10;AAAAABJzUkdCIElFQzYxOTY2LTIuMQAAAAAAAAAAAAAAEnNSR0IgSUVDNjE5NjYtMi4xAAAAAAAA&#10;AAAAAAAAAAAAAAAAAAAAAAAAAAAAAAAAAAAAAAAAAAAAAAAAAAAAAAAAAABYWVogAAAAAAAA81EA&#10;AQAAAAEWzFhZWiAAAAAAAAAAAAAAAAAAAAAAWFlaIAAAAAAAAG+iAAA49QAAA5BYWVogAAAAAAAA&#10;YpkAALeFAAAY2lhZWiAAAAAAAAAkoAAAD4QAALbPZGVzYwAAAAAAAAAWSUVDIGh0dHA6Ly93d3cu&#10;aWVjLmNoAAAAAAAAAAAAAAAWSUVDIGh0dHA6Ly93d3cuaWVjLmNoAAAAAAAAAAAAAAAAAAAAAAAA&#10;AAAAAAAAAAAAAAAAAAAAAAAAAAAAAAAAAAAAAGRlc2MAAAAAAAAALklFQyA2MTk2Ni0yLjEgRGVm&#10;YXVsdCBSR0IgY29sb3VyIHNwYWNlIC0gc1JHQgAAAAAAAAAAAAAALklFQyA2MTk2Ni0yLjEgRGVm&#10;YXVsdCBSR0IgY29sb3VyIHNwYWNlIC0gc1JHQgAAAAAAAAAAAAAAAAAAAAAAAAAAAABkZXNjAAAA&#10;AAAAACxSZWZlcmVuY2UgVmlld2luZyBDb25kaXRpb24gaW4gSUVDNjE5NjYtMi4xAAAAAAAAAAAA&#10;AAAsUmVmZXJlbmNlIFZpZXdpbmcgQ29uZGl0aW9uIGluIElFQzYxOTY2LTIuMQAAAAAAAAAAAAAA&#10;AAAAAAAAAAAAAAAAAAAAdmlldwAAAAAAE6T+ABRfLgAQzxQAA+3MAAQTCwADXJ4AAAABWFlaIAAA&#10;AAAATAlWAFAAAABXH+dtZWFzAAAAAAAAAAEAAAAAAAAAAAAAAAAAAAAAAAACjwAAAAJzaWcgAAAA&#10;AENSVCBjdXJ2AAAAAAAABAAAAAAFAAoADwAUABkAHgAjACgALQAyADcAOwBAAEUASgBPAFQAWQBe&#10;AGMAaABtAHIAdwB8AIEAhgCLAJAAlQCaAJ8ApACpAK4AsgC3ALwAwQDGAMsA0ADVANsA4ADlAOsA&#10;8AD2APsBAQEHAQ0BEwEZAR8BJQErATIBOAE+AUUBTAFSAVkBYAFnAW4BdQF8AYMBiwGSAZoBoQGp&#10;AbEBuQHBAckB0QHZAeEB6QHyAfoCAwIMAhQCHQImAi8COAJBAksCVAJdAmcCcQJ6AoQCjgKYAqIC&#10;rAK2AsECywLVAuAC6wL1AwADCwMWAyEDLQM4A0MDTwNaA2YDcgN+A4oDlgOiA64DugPHA9MD4APs&#10;A/kEBgQTBCAELQQ7BEgEVQRjBHEEfgSMBJoEqAS2BMQE0wThBPAE/gUNBRwFKwU6BUkFWAVnBXcF&#10;hgWWBaYFtQXFBdUF5QX2BgYGFgYnBjcGSAZZBmoGewaMBp0GrwbABtEG4wb1BwcHGQcrBz0HTwdh&#10;B3QHhgeZB6wHvwfSB+UH+AgLCB8IMghGCFoIbgiCCJYIqgi+CNII5wj7CRAJJQk6CU8JZAl5CY8J&#10;pAm6Cc8J5Qn7ChEKJwo9ClQKagqBCpgKrgrFCtwK8wsLCyILOQtRC2kLgAuYC7ALyAvhC/kMEgwq&#10;DEMMXAx1DI4MpwzADNkM8w0NDSYNQA1aDXQNjg2pDcMN3g34DhMOLg5JDmQOfw6bDrYO0g7uDwkP&#10;JQ9BD14Peg+WD7MPzw/sEAkQJhBDEGEQfhCbELkQ1xD1ERMRMRFPEW0RjBGqEckR6BIHEiYSRRJk&#10;EoQSoxLDEuMTAxMjE0MTYxODE6QTxRPlFAYUJxRJFGoUixStFM4U8BUSFTQVVhV4FZsVvRXgFgMW&#10;JhZJFmwWjxayFtYW+hcdF0EXZReJF64X0hf3GBsYQBhlGIoYrxjVGPoZIBlFGWsZkRm3Gd0aBBoq&#10;GlEadxqeGsUa7BsUGzsbYxuKG7Ib2hwCHCocUhx7HKMczBz1HR4dRx1wHZkdwx3sHhYeQB5qHpQe&#10;vh7pHxMfPh9pH5Qfvx/qIBUgQSBsIJggxCDwIRwhSCF1IaEhziH7IiciVSKCIq8i3SMKIzgjZiOU&#10;I8Ij8CQfJE0kfCSrJNolCSU4JWgllyXHJfcmJyZXJocmtyboJxgnSSd6J6sn3CgNKD8ocSiiKNQp&#10;Bik4KWspnSnQKgIqNSpoKpsqzysCKzYraSudK9EsBSw5LG4soizXLQwtQS12Last4S4WLkwugi63&#10;Lu4vJC9aL5Evxy/+MDUwbDCkMNsxEjFKMYIxujHyMioyYzKbMtQzDTNGM38zuDPxNCs0ZTSeNNg1&#10;EzVNNYc1wjX9Njc2cjauNuk3JDdgN5w31zgUOFA4jDjIOQU5Qjl/Obw5+To2OnQ6sjrvOy07azuq&#10;O+g8JzxlPKQ84z0iPWE9oT3gPiA+YD6gPuA/IT9hP6I/4kAjQGRApkDnQSlBakGsQe5CMEJyQrVC&#10;90M6Q31DwEQDREdEikTORRJFVUWaRd5GIkZnRqtG8Ec1R3tHwEgFSEtIkUjXSR1JY0mpSfBKN0p9&#10;SsRLDEtTS5pL4kwqTHJMuk0CTUpNk03cTiVObk63TwBPSU+TT91QJ1BxULtRBlFQUZtR5lIxUnxS&#10;x1MTU19TqlP2VEJUj1TbVShVdVXCVg9WXFapVvdXRFeSV+BYL1h9WMtZGllpWbhaB1pWWqZa9VtF&#10;W5Vb5Vw1XIZc1l0nXXhdyV4aXmxevV8PX2Ffs2AFYFdgqmD8YU9homH1YklinGLwY0Njl2PrZEBk&#10;lGTpZT1lkmXnZj1mkmboZz1nk2fpaD9olmjsaUNpmmnxakhqn2r3a09rp2v/bFdsr20IbWBtuW4S&#10;bmtuxG8eb3hv0XArcIZw4HE6cZVx8HJLcqZzAXNdc7h0FHRwdMx1KHWFdeF2Pnabdvh3VnezeBF4&#10;bnjMeSp5iXnnekZ6pXsEe2N7wnwhfIF84X1BfaF+AX5ifsJ/I3+Ef+WAR4CogQqBa4HNgjCCkoL0&#10;g1eDuoQdhICE44VHhauGDoZyhteHO4efiASIaYjOiTOJmYn+imSKyoswi5aL/IxjjMqNMY2Yjf+O&#10;Zo7OjzaPnpAGkG6Q1pE/kaiSEZJ6kuOTTZO2lCCUipT0lV+VyZY0lp+XCpd1l+CYTJi4mSSZkJn8&#10;mmia1ZtCm6+cHJyJnPedZJ3SnkCerp8dn4uf+qBpoNihR6G2oiailqMGo3aj5qRWpMelOKWpphqm&#10;i6b9p26n4KhSqMSpN6mpqhyqj6sCq3Wr6axcrNCtRK24ri2uoa8Wr4uwALB1sOqxYLHWskuywrM4&#10;s660JbSctRO1irYBtnm28Ldot+C4WbjRuUq5wro7urW7LrunvCG8m70VvY++Cr6Evv+/er/1wHDA&#10;7MFnwePCX8Lbw1jD1MRRxM7FS8XIxkbGw8dBx7/IPci8yTrJuco4yrfLNsu2zDXMtc01zbXONs62&#10;zzfPuNA50LrRPNG+0j/SwdNE08bUSdTL1U7V0dZV1tjXXNfg2GTY6Nls2fHadtr724DcBdyK3RDd&#10;lt4c3qLfKd+v4DbgveFE4cziU+Lb42Pj6+Rz5PzlhOYN5pbnH+ep6DLovOlG6dDqW+rl63Dr++yG&#10;7RHtnO4o7rTvQO/M8Fjw5fFy8f/yjPMZ86f0NPTC9VD13vZt9vv3ivgZ+Kj5OPnH+lf65/t3/Af8&#10;mP0p/br+S/7c/23////tAAxBZG9iZV9DTQAC/+4ADkFkb2JlAGSAAAAAAf/bAIQADAgICAkIDAkJ&#10;DBELCgsRFQ8MDA8VGBMTFRMTGBEMDAwMDAwRDAwMDAwMDAwMDAwMDAwMDAwMDAwMDAwMDAwMDAEN&#10;CwsNDg0QDg4QFA4ODhQUDg4ODhQRDAwMDAwREQwMDAwMDBEMDAwMDAwMDAwMDAwMDAwMDAwMDAwM&#10;DAwMDAwM/8AAEQgAeQBcAwEiAAIRAQMRAf/dAAQABv/EAT8AAAEFAQEBAQEBAAAAAAAAAAMAAQIE&#10;BQYHCAkKCwEAAQUBAQEBAQEAAAAAAAAAAQACAwQFBgcICQoLEAABBAEDAgQCBQcGCAUDDDMBAAIR&#10;AwQhEjEFQVFhEyJxgTIGFJGhsUIjJBVSwWIzNHKC0UMHJZJT8OHxY3M1FqKygyZEk1RkRcKjdDYX&#10;0lXiZfKzhMPTdePzRieUpIW0lcTU5PSltcXV5fVWZnaGlqa2xtbm9jdHV2d3h5ent8fX5/cRAAIC&#10;AQIEBAMEBQYHBwYFNQEAAhEDITESBEFRYXEiEwUygZEUobFCI8FS0fAzJGLhcoKSQ1MVY3M08SUG&#10;FqKygwcmNcLSRJNUoxdkRVU2dGXi8rOEw9N14/NGlKSFtJXE1OT0pbXF1eX1VmZ2hpamtsbW5vYn&#10;N0dXZ3eHl6e3x//aAAwDAQACEQMRAD8A5P6u9Q6d07qLcjqWN9sxg0g0zGpHtd/ZVPPyqr8y63Hq&#10;FNNj3OrpGoY0n2s3fyULYExY1R0LtktGXSkA5xhokpi6scAnWCeAPmma8gbaxtg+54nU/wDkWp1L&#10;VrK8gPLHVuDgNQQR80Hc6NvMHlaBbZaWts32uiC4yQB/JTfZNS0VPn96fHjRKwFUS0atHOc46tGg&#10;8zoow4wd3xBWs/otwYy1rC5pB3BszI5aqGRS+t+x7S0s02+CIIKjEhCQPkkRqiVM9RwbMT3KJZRU&#10;Gk1lz3dmjUAD6Tnu/wDIpWikLOUfb7EFjSDrorP5nmkp/9DhCm076jwTlQsMMPwTF7U991hHYHQc&#10;ABbHSemi33EaDt2Kz6aRs3jQTEnXX+qun6I0hgkknzQmdF0I26OJ0yprRLRGmgWlT03FGvpN89Oy&#10;ljNlqv01AAfioSS2REdmuMHH9N7PTEO5Cws/6pU2F76XAFw1YRDZ8faurbWIQXsAJSBIUYRPR85u&#10;6DfT6lb2FljBubEFp/lNd+6s2x4Frt1fpWNG7Qw0kH3f5zV6RnUhzSuG6/QK7dwEgnUfwUkZXoWD&#10;JCtQ5RaA8kRBOkahWI/RygOYGOaQCA4SAeVY/wAEpGF//9HhShXNLqyB3ICLC6XB6XXZ0ljHf4dh&#10;e8+BJ/RuURNM0IcV+AcHGx32urx26crpum4jcVm3dud4rK6fS5uc4kR6YId8fBbBbcNWCY014lNk&#10;V+MB1sMk6rRradCsLH+3t9zCxxPYmAiN6t1HHsDb6BsJ+k0yEymW3eLihXAqFeUy1m7g8oOZ1Kip&#10;m5+kCEl1o8jUGey4r6yt9pcOQ+JXSv65hWktDiCeCRA+9c31qxlzHBvulw085TobsWQ2C4Vrt1sT&#10;IbwUf/BKo0y8k+Ktf4JStV//0uHIXd9BbQ/o9IcfcWajxj2wuGjVdV9VbWX4zqHH3MG0RyJ9zXKG&#10;eobOE1I+IYOpbTnXAcuIcfitaqgvpDQdvmFkPM55J7vI+5b2GQWieEwskHNu6HRb+fYx8hwe0kmR&#10;/WT19PdS1jAS1tbYc+Sd38p+6VuWUbTIGniqmSR9HcJ8BqgSWQQF2xwv5pzX+Giy8lubeLLK2tcR&#10;IraRuBIP0eQtOgFwdtKr4hcxz2j94yAkEGLltv6k2o/aMVkSRta2HADh3Lmf5rlm9SpNdT7wA2Wl&#10;wBHgJXXup3jUkjwXNfWxtbcN5J2kQGgdySP++p0dZMWSPDF5GvnlXP8AB/68qnWVa3fo1N1ar//T&#10;4jcOxVnA6nf06/1qYMiHNPBCrvte8NDhAb8ENzgeNVFQZQTuHosbIGXeLgNvqO37fCVuUWPr9vzC&#10;5jpLjX6MnQ8d+66ogbWP7EQo5M2MpH322DZMN/OKA7e23dWDxB0kKWW2xpaaiK2kgWPI3QD+61Fw&#10;qDfAqzK3WA6ggcbd3b3JoZeOt2NGbXjte3JZDuWkA8fBUqclz8gvaw1gknU9uwhbVuD1OXGKXABu&#10;4gkau7cLFyTkVZbaCxjySASx2onX6JCNIExYo26Ivaa5PK4n65ZrX3V4zT/Lf+Rq6rIDmNiYJBPy&#10;XnfV7Tb1K9x7O2ifAJ+Ia+TFnn6a7oayrU/o1TYrG72QpurWf//U8+FjXGJlF9veVTY5oI0lavS8&#10;J2bk10t0L3AAxMA/Sf8A2WKPhsswnQdTAxXP6cyxk7my4fet3p+SL8baT7m/el0yiptZrY0tY0kN&#10;a7Ux/K/lIeTQ7Bu9esTS/wCmPAqI9QygEAHuHSY8W07HQSgV4TXPBeGgj88iR/bCr4eUwWOE86j4&#10;LSY+t4kCZQ2ZIysaNe/3VurIaARBLXP1H9UvVPEpbVkF23awcnuVoPa1kkhZnVMuvHqgHV0CByZS&#10;8FGojQALZuXvLtvNujR4MH/k1wXUv+UMj/jHLphnVAk3WMZdJ3s3D2/yP7C5fNcH5t7wdwLyQR31&#10;T8V8R8mtlNgeaNphF3aQmx6Lr3iulhe7wCufsu7f6PqV+t+5Plxu+ipbF11YqNW//9Xz3HqL2ix4&#10;hn5o8fNdH9Utn7Wp39ydfks19YAARun2nFya7xP6Nwd8h9L/AKKASTb2WLS6kurs+m1xDviDqrlt&#10;LbayxwkOCPl0tsbVn1asvA3kfvgf9/b71BhACryFEgtyBEogvN5OBbjvJrn+SR2RMLqopOzIBrdw&#10;CeP85bVrGueZUX9NxrWS9gKVreHXRz8rrWGykudYDAnQysjEZbmWP6jeNtFcnHae5/0n9n81aWZ0&#10;vCY4RU0me+qtsxxa+iiBtc9rT8J93/RR8lHuej5nZRk35Njgwl1ji4fMyrmP0G10HJsbS3w5KsX7&#10;a8q5hHt3nafASkx9gOmoOmvmpZCf6JAawMeobrhi4eK9mMCA1pc5wiTH9b6SxP2qY2emNu6Zn3T+&#10;9P7yIac1riXXGxjgRr3HdUfs9m6NhnmPmmDFoddf3l3uCwa07P8A/9bkiJbMJmAg+Cm3hMz6aCnv&#10;/qZl15nTXYF5nafSPiNN2O//ADd1f/WlZtosx7XUvGrTH+1c/wDUb+m5P9Wr/wA+tXXdb/pjf6n8&#10;VHlrTuz4OKz+65Vtc6j5oXrOraWmTHCsuVezlRs5agqfZZucr3TqN+U5/wCbSxxH9Yjb/wB+Q28/&#10;JXuj/Qt/t/krToVxC1k74DT5n1WvZm2x2se0/eUKo6bT9KdCrPWv6ff/AMa7/qiq1X84FM1Eu3d2&#10;1H+pQvT/ADfzkZvI+Sj+f/aSU//ZADhCSU0EIQAAAAAAVQAAAAEBAAAADwBBAGQAbwBiAGUAIABQ&#10;AGgAbwB0AG8AcwBoAG8AcAAAABMAQQBkAG8AYgBlACAAUABoAG8AdABvAHMAaABvAHAAIABDAFMA&#10;NQAAAAEAOEJJTQQGAAAAAAAHAAEAAQABAQD/4QyzaHR0cDovL25zLmFkb2JlLmNvbS94YXAvMS4w&#10;LwA8P3hwYWNrZXQgYmVnaW49Iu+7vyIgaWQ9Ilc1TTBNcENlaGlIenJlU3pOVGN6a2M5ZCI/PiA8&#10;eDp4bXBtZXRhIHhtbG5zOng9ImFkb2JlOm5zOm1ldGEvIiB4OnhtcHRrPSJBZG9iZSBYTVAgQ29y&#10;ZSA1LjAtYzA2MCA2MS4xMzQ3NzcsIDIwMTAvMDIvMTItMTc6MzI6MDAgICAgICAgICI+IDxyZGY6&#10;UkRGIHhtbG5zOnJkZj0iaHR0cDovL3d3dy53My5vcmcvMTk5OS8wMi8yMi1yZGYtc3ludGF4LW5z&#10;IyI+IDxyZGY6RGVzY3JpcHRpb24gcmRmOmFib3V0PSIiIHhtbG5zOnhtcE1NPSJodHRwOi8vbnMu&#10;YWRvYmUuY29tL3hhcC8xLjAvbW0vIiB4bWxuczpzdEV2dD0iaHR0cDovL25zLmFkb2JlLmNvbS94&#10;YXAvMS4wL3NUeXBlL1Jlc291cmNlRXZlbnQjIiB4bWxuczpkYz0iaHR0cDovL3B1cmwub3JnL2Rj&#10;L2VsZW1lbnRzLzEuMS8iIHhtbG5zOnBob3Rvc2hvcD0iaHR0cDovL25zLmFkb2JlLmNvbS9waG90&#10;b3Nob3AvMS4wLyIgeG1sbnM6eG1wPSJodHRwOi8vbnMuYWRvYmUuY29tL3hhcC8xLjAvIiB4bXBN&#10;TTpEb2N1bWVudElEPSI2MzRDQUFCODIyMTA5Q0VDOUU5RDRBQzE1QjJCREM1MCIgeG1wTU06SW5z&#10;dGFuY2VJRD0ieG1wLmlpZDozMzA0QkZCREQ1NDZFMTExOTgwRUEyNjBFMDI5MzUwMSIgeG1wTU06&#10;T3JpZ2luYWxEb2N1bWVudElEPSI2MzRDQUFCODIyMTA5Q0VDOUU5RDRBQzE1QjJCREM1MCIgZGM6&#10;Zm9ybWF0PSJpbWFnZS9qcGVnIiBwaG90b3Nob3A6Q29sb3JNb2RlPSIzIiB4bXA6Q3JlYXRlRGF0&#10;ZT0iMjAxMi0wMS0yNVQwODoyMDo1MCsxMDozMCIgeG1wOk1vZGlmeURhdGU9IjIwMTItMDEtMjVU&#10;MDg6MjI6NDIrMTA6MzAiIHhtcDpNZXRhZGF0YURhdGU9IjIwMTItMDEtMjVUMDg6MjI6NDIrMTA6&#10;MzAiPiA8eG1wTU06SGlzdG9yeT4gPHJkZjpTZXE+IDxyZGY6bGkgc3RFdnQ6YWN0aW9uPSJzYXZl&#10;ZCIgc3RFdnQ6aW5zdGFuY2VJRD0ieG1wLmlpZDozMzA0QkZCREQ1NDZFMTExOTgwRUEyNjBFMDI5&#10;MzUwMSIgc3RFdnQ6d2hlbj0iMjAxMi0wMS0yNVQwODoyMjo0MisxMDozMCIgc3RFdnQ6c29mdHdh&#10;cmVBZ2VudD0iQWRvYmUgUGhvdG9zaG9wIENTNSBXaW5kb3dzIiBzdEV2dDpjaGFuZ2VkPSIvIi8+&#10;IDwvcmRmOlNlcT4gPC94bXBNTTpIaXN0b3J5PiA8L3JkZjpEZXNjcmlwdGlvbj4gPC9yZGY6UkRG&#10;PiA8L3g6eG1wbWV0YT4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8P3hwYWNrZXQgZW5kPSJ3Ij8+/+4ADkFkb2JlAGSAAAAAAf/bAIQADAgICAkI&#10;DAkJDBELCgsRFQ8MDA8VGBMTFRMTGBEMDAwMDAwRDAwMDAwMDAwMDAwMDAwMDAwMDAwMDAwMDAwM&#10;DAENCwsNDg0QDg4QFA4ODhQUDg4ODhQRDAwMDAwREQwMDAwMDBEMDAwMDAwMDAwMDAwMDAwMDAwM&#10;DAwMDAwMDAwM/8AAEQgAeQBcAwEiAAIRAQMRAf/dAAQABv/EAJEAAAMBAQEBAQAAAAAAAAAAAAME&#10;BQYBAgcAAQADAQEAAAAAAAAAAAAAAAAAAgMBBBAAAgEDAgMDCAYIBQUAAAAAAQIDABEEIRIxQQVR&#10;IhNhcYEyQlJiBpFygiNDFPCxwZLC0jQVoeGiM3OyU4OzNREAAgIBBAICAwAAAAAAAAAAAAERAiFB&#10;URIDMXFhUiJCE//aAAwDAQACEQMRAD8Ayfy71Dp3TuorkdSxvzmMFIMN7akd1vs0nn5UU+ZNLjxC&#10;GGR2aOEahFJ7qbvhoWwVwotThTJSQZa9fgGY2UXNcLRjgCdbE8APTXFcgbYxtse84vqf5VpoFOSR&#10;5Aco0bBgNQQR6aDua23jY8aoFZJSqyb5WtYsbkAfDXPympURPf3r9vDSiUghsRi0ZmY6qNB5TpXm&#10;zGx3ecGqz9FmCJKqFlIO4Le9xxWkMiF432OpUppt7K1NMHVoCQPRX4jWiRJ4jBb2vzNEkgiCkxln&#10;bko1AA9Znb+WiTIApxo+3uUFFIOulM+x5aAP/9DCGuac9R2V014kNkPmpBxTvzSEcgdBwAFWOk9N&#10;EveI0HLkanwwjZvGgva511+rWn6IpCC5JPlrLvA1KyUcTpkSqLqLaaCqUPTcUa+Evl05V6xlutPw&#10;xAAf41FtnSqrYXGDj+G6eGLNxFQs/wCUoZC7wsAWGqEWW/b3a1axi1BdACaE2gdKvQ+czdBnh8SN&#10;0KSINy2sVPxK3u1NkcCVt0fhSKN2hspIPe/eWvpGdCGU1huvwCOXcBcE6j9lUracMh2UjKJRUByR&#10;axOltRTFvu70BkCMpAIDC4B40x+FVCJ//9HCmhTKWjIHMgUW1aXB6XHJ0lEb8dC7nsJP3bVJuC1K&#10;cp+EQcbHeVo8ddONabpuIuKm3dubtqV0+FlzmJFvDBDefsqwVmGqC9tNeF6WzH60ithknWqManQ1&#10;Cx/z695CjE8ibCiL1bqOPIFngGwn1lNxSQVkvFjQpga8R5SSpu4HjQczqUESbn0sLUDSDyNQb8qx&#10;XzKvdLDiHtetK/XMKUlQxBPAkWH01m+tSJMjBe9dhp5b01PJLscpkKVt0tr3C8DR/wAKlFN3JPbT&#10;X4VVOU//0sORW76CsD9HhDHvFNR227tqw1ta1XyrKk+M0DHvINotxF+8rVG+UdPS4s/lHhoVhzpg&#10;OLEMfPVaKAvCFB2+UVIc3zyTzcj6KvYZBUX4UjKUJs3Q4JfbkR7hg6kk3H1q7H09oVRASqxrZnuT&#10;u+J916uSQbTcDTtpTJI9XcL9g1rG2UVFMnnC/wBplfs0qXkrmziSSNVYi4jUjcCQfV4iqcALBtpp&#10;fELIzqPeNwKEY6ktZ+pLEfzGKlrkbVWzADg3Fk/dapvUoTHE84AW6lgCOwXrXtDvGpJHZWa+bFjX&#10;Dck7SLBQOZJH8NNXNiXZXjUyMfHjTn4f6caTjNNbvu6tqcp//9PEbhyNM4HU5+nT+NDY3FmU8CKX&#10;eV3ChhYL5qGzA8NalCKpvyjRY2QMucTAbfEbft7L1cgkePu+kVmOksY/BudDw5861RA2o/Ii1TsW&#10;62EeeWQbL2X2jQG3rLujB4WOlxXrLWRSpiIjUkCRyN1gfdWi4UBnsIsyNpAdQQOG3dy71KivOPJ5&#10;gzY8dXXJSzcVIB4eakoclnyC6oYwSTqeXIWq1Lg9TuxtCwAXcQSNW5cKi5JyIstYCiOSQCUbUX19&#10;UitgxXUqHJRE6mO541ifnLNV5o8ZT8b/AKlrVZAZFtexIJ9FfO+rymXqU7Hk20X7BT9Sz6Jd9/xj&#10;cDGaav8Ad0mlMbu5aranMf/U+fCRWNr3ovd53pNGUEaXqr0vCbNyY4V0LsADa9gfWf7KVPjLLK8I&#10;qYGKz9OSRL7luw+mrvT8kT420nvL9NfumQRLGY0UqikhVbU2+L4qHkwNgzePGLwv647DUnqiqTST&#10;3RSRxLDsaxNAjwlZwXCgj2yLj7YpfDykEjC/HUeaqSPG4uBe9Z4KVtKwLz96NoyFAIsSrPqPql6T&#10;xIViyC23ag4nmaoOqpckVM6plx48VgdWsLDib0fAOKrCSOZuXvLbeMuijsQfz1gupf8A0Mj/AJGr&#10;TDOiBJmkRJrnem4d34PsVl81g+bO4O4FyQRz1p+qeT9HN2uUvYNTai7tLVzHgmncRwoXbsFOf2ub&#10;f4PiR+N7l/Jw3erVZUxqShxJ/9X57jxF1EjiyeyO3y1o/lLZ/dod/MnX0VNeMAAUbp8pxcmOcX+7&#10;YN6B63+msRrcmyxYWhLRyeurEN5wdaclhWWMowuGFHy4VkWLPi1ScDeR74H8a9+vCEAVz2UNpnZR&#10;q1UzN5OBLjuTHf4SOVEwuqiE7MgGNuAJ4fvValRWc3ry/TcaVLugNEi8c4J+V1rDSEs0gNhfQ3qR&#10;iJLmSP1GcbYI7nHU8z/3Ps+zVLM6XhIwtEpN+etNpjiV4ILDazqp81+9/prfQPd6HzOSDJnyZGCE&#10;tIxYek3pzH6DK1jkyLCvZxNMT7Y8qZCO7vO09gvX5HkB01B018tVsr/q0jmTrqh1hi4eK6YwICqW&#10;Zha5t9b1qif3U22eGNu69796/vX96iGHNViWmMiMCNeY50j+Xk3W2G/G3ppF1Yec/Yb+ilOMbH//&#10;1skRdb2riAg9le14VxPXrAN/8mZceZ01sCc32nwj2jTdjv8Au7o//FTMsEmPK0LjVTb/ADrP/I39&#10;bk/Vi/8Aata7rf8AWL9T9tT7YxuX6OUv6kqWO+o9NC8Zo1Km5twplqXk41MuxQRPJJuanunQb8pn&#10;9mFGI+sRt/ioa8fRT3R/Ul+3+qOmpHJSJeeDg+Z9Vj2ZstuUjqfpNCiOm0+tfQ0z1r+vn/5W/wCo&#10;0tF/uCrHIF27uWo/Q0Lw/Z9qjLxHorz7f2qAP//Z"/>
  <p:tag name="ISPRING_PRESENTERDATA_1" val="RHIgRHJldyBFdmFucw==||||e0RDQkUzOEIzLUEwRkQtNDM4RS05Nzk0LTZERDhCRjlFMkJGNH0=||SVNQUklOR19QUkVTRU5URVJfUEhPVE9fMQ==|MA==|||"/>
  <p:tag name="ISPRING_PRESENTER_PHOTO_2" val="png|iVBORw0KGgoAAAANSUhEUgAABdsAAADECAIAAADoNm8bAAAABGdBTUEAALGPC/xhBQAAAAlwSFlz&#10;AAAOwQAADsEBuJFr7QAAABh0RVh0U29mdHdhcmUAcGFpbnQubmV0IDQuMC41ZYUyZQAA/45JREFU&#10;eF7svXl8VNX9//8+5947+z6ZLZPJnpAQEoaEGGMak5lMJvtC9gAJEFaBgAgqIMi+hH3fV1k+guC+&#10;YlUUxLXaurRVW7taW9uPrXZxqcrvnHNDSlu1tp+2334+v/eTw+XMvWe7w1/zerzfrzcgCIIgCIIg&#10;CIIgCIIgCIIgCIIgCIIgCIIgCIIgCIIgCIIgCIIgCIIgCIIgCIIgCIIgCIIgCIIgCIIgCIIgCIIg&#10;CIIgCIIgCIIgCIIgCIIgCIIgCIIgCIIgCIIgCPL/GMLo7/Zz+Ue1/xcD/of8c1dDEARBEARBEARB&#10;EAT53wcRjQIof97YnQE55nM1lM+9iSAIgiAIgiAIgiAIgnwOhBDKkCSFShZKk4GUACkDEuUNKgAq&#10;eeMfQ0AygZgIsVGayvqEtyyAOEKsQJT/sSjDplMALYAZiJMtCxALYAPQA5FQ8UEQBEEQBEEQBEEQ&#10;5D+E/4lIweUPQiVJUmTZKkmDCCkFEgaIAIkARHkjQo4hQpGBcqHIlAKw66VhXLJhTZVsqoSOkw7E&#10;AITy3Cch9Ah4IhT/+4VQABNAqtiCLcv2UlceWJxd2fG8IloHpRkEQRAEQRAEQRAEQf69CDWCXdR2&#10;6cZX5U+zCFG1GJtEg0JnCQsRpBKgGkgtQD1AA8AIIM1A2DUMUMC1GCi7pJLUANRdGtMkhqkj64Cw&#10;R2WEeBRFr9MbdTqTTmfTap0ajU1WDJTKlxKgBs5vBZIHUCLWV7UetkUFQJXYhTV2HrYXu7J+JZAc&#10;IGwRdTpjoIMgCIIgCIIgCIIgCPKvgRKQWQN+5X/+EdgsSZKMkpxFSJiHn3AJZkB/Ya0FSJto7Vxh&#10;gUIRuhIVUkv9pWGtYkAHkFFAxgAZD2QSkCniym6q8TIlhF8HAl4q+oNuWJ/vmwXEJtKgivj6XIhh&#10;T6uF+NII0HRpC7Z+N5AesQW7sr3YqWqAOFCLQRAEQRAEQRAEQRDk34FCoE4n1RihUgPlCnjp35Qk&#10;2AAFwM4TgqBIBKGIOBdSKLSYGqF9qMJH+yUVhn1sAlJGpURFkypJJSJjqB5AlWnYsE4gIy9dJwKZ&#10;DKSLjaG0nUijRc4Ra5Vi8TogqraiqjxsZXZVQ2kahAqTL6SZikuSkDpG3YUt3i3kGDaSdZYAWQZk&#10;uejcCGSq0H2CKMogCIIgCIIgCIIgCPIvx0I8r1Qc+uBW7fEgdBkhhfbfvwxVoWBXCcABpKDfFIaH&#10;n6hJQLUiXIV1moWoMVroKayNEjpIA5BBQPSKotfrE2WZTWwQkk2nGKCOZFPYyFlA9gM9BHQj0Lki&#10;KKaIcO1mhFBV2AC2+MhLs7qBjBVBLpNFHA27lgttiI1X1x8Qeth4dm0ltFRRfHoDQ5FlWVFSdLpp&#10;krwD6C6gW4H2AVkoFgwBGSgChSAIgiAIgiAIgiAI8i/ATJwvld/y8SnDbcNhjBEGfY4iwyBci4FQ&#10;f6AKDz9RTVjUOJQqEbQy6lKqEWvjhGLSBqQeIAaIRlFMRlOiomFzW4U+wkayMT1CVRkNpIEQiyxX&#10;SdJxoPcAPQi0UUTEqIO7xHi2oKrysDtsCrvDWhulY6g0Gyg7AztbI0D7ZU9VracDSERR3Ha7zWZj&#10;xzCaDCaTyWwym80mq8Var2h2AT0K9DDQHUBWimCZEkIkKrHX/lLvYARBEARBEARBEARBkH8MI7F9&#10;I3L849PG2wtgrBEypP77lyEBGSK0mHqRHCTyg6BGOLmUi9CYdiGvTBFaxjUiXGWMUF66RJ89LZXl&#10;JK2WzRolRk4S9ycKRYbdiRKqkxUGu7RTuglog1BzRl9m9dItAl4aCJ1J6HagO4GsECuEJclus+XJ&#10;Cjsb24jtyAaz+6yxjdji7GYHOzyhqXq9wWjkgozAbDZbGFZOnUa7D+htQE8BPcCDZSh7i2FarU6n&#10;IzxcBkEQBEEQBEEQBEEQ5J8HD/+QwXiu9NaP7rTc8zXoMUKaxG7KQEwAcdwfF4q5n25/HlCbaCNE&#10;mEwyEAnAANAhVJiZol0LZJpQQ9hN9nELkDVAF4s7jZdUGzagV7TJQkCJUEmv02k0XJFRZNkiy2wk&#10;uz9eDFZtfdnHRoAApbFeT5ndcQtI94ioFrY4WyRCaLPQgNhIdhK2PruyHUeJOxuBLhF7NQBJ12jM&#10;ZrPVarXZbXa73SFwMlzuZq32FqD3iggd1lkNtJsQr8lkNVsk6XNUKgRBEARBEARBEARBkP8BlOge&#10;uPLkx3fHPBCCiSZlsJQvbHRVmxg1R6lFqBtdIl2ojacscW+XBO7vS6oAZghb3HniOluoId1sCiH7&#10;gB4DegQo64wTCstMMYA1VbhhN6OE2swWg9Gg46KMRi8r9YQHuaiqDVt5ilitTngJAyFWqzU24M/R&#10;G46BdAakkyDNF7a+k8RgtuwssctkEV8TleUVVL6bazfSBqDs0QhCBhmNbrfb4/F4vV6fIDY21u/3&#10;xwcCMxTNKaAPg/QgSIeALgVSLckOh8Nms8myrH5bCIIgCIIgCIIgCIIg/1N4jAwB6c7giY/u8j8W&#10;gclm/XC5WmQk1YuSSQN5Rj3iOloEyLD7U4RA0yDSlBYAWSzafCBzhDhST6hCpRwgm4CeBrpHKDLs&#10;ERvJxswTuslkETWjEMLdXMxmvV6v0+oihMe8XCsGzxbaynihAbHdZXFajUZjs/HwlqjJ9ABID4PM&#10;jncNkOvFsqyxib0iXqZSUQLxAZPRuECSHwF6N0g7hVtwAyFJHk9AEC9ISEiIT4h3OJ0GSVoP9EGQ&#10;ngDpDFF2EWkGkKExLp/Px3ZEUQZBEARBEARBEARBkH8a3Ln2tqwjH5wa/GQl9Fo0pXI94VLLCBF7&#10;Mvoyd5jxwsmlVlSM7gPKrmOFyLJcWLqwjwuF1NINxK/IfF1CrDrdLFmZLcJnlgBZKoSbuUJqYcPc&#10;4gCyothsVqPJ5Ndqe4S2Ml801ukVUTnbFe1qQhOFfEQptdlsXq/X7/fP1OrYMdjx2BnY4qyxA7BZ&#10;k4HUUJqRnGy1WKxssNO5QVIeB+lBIu8mEjtMhawkCRXG6XRmZ2fn5eWlp6d7PB6tVlsK5FagbPDT&#10;VHOfpGHrNyqarOyc+Ph4u93OdhdH/ifDX+wSl/cRBEEQBEEQBEEQBPm/iQSQR4h5c/z+3x8vfq4B&#10;rrNKZUo14TWkY7h9DE8Fmi10ll7hzNIqZJodQPcC3SRuruBOMaRPdBaJ8Q2EKoqaY0QsFku8zT5T&#10;qDarxJglQpGZwitV9xcxEiILt9etkWRVuFG1FdafDGQqlX+SkrFX1tSK8RqNxuPxiMCWxMG+2PGE&#10;b7pSNLYFm8X2agdioNRqszkcDp/PFwgErvJ47wDpAsiPSJptRGIvkmQ0SZLETshWKyosys/PT0tL&#10;czqdCqVsnQdBepYoL+rNt0gKe8dwMJiXm5eQlGyxmNkUcep/FWx1LmVhgScEQRAEQRAEQRAE+b+K&#10;FiAqRJbY651b3ttb8XIH3GgjUUVHuSggAYwXsSoLRTaQmkA0AgibFQewWIggC4Cs46lJZD2Q1UAX&#10;qXWjJZlSSlSpxeGo0miXAFkr2mqhtswRoTcNQg9iyLJsMpliTOZJ4qmqrbDObJEYdUhSflNW/oDZ&#10;OgUIOxeXeOLjkxkpyRGzmR2M7cvO0CdmsY9skSAQnU7ndrsDgUByUlIKIz1tnkb7BEgvyLoHFd0K&#10;oKFL0SiKouTm5RYXF+fm5iYkJLCJIUJPAr0A0puWmPNG60pCI3pdgGtA8T6fT6PRiHn/EiiAGUgB&#10;EHbtv4UgCIIgCIIgCIIgyP8B1BAM1tEJF5iRQvWIu8a68lebmt+YCIscUKMFmcdouADUjKSBdCRu&#10;xKtGcAgxhU1fyasp0W08XoaXPVosBJE4jUbdglLqcjimEvaIqzYbhW6yRETWjCNkCaF5QGRJNhmN&#10;FotlkE43XwxYK6Jp2LBrhYPMeaL8uq7hG4OHLgJqoNTr9SanpGSkpaenpXVJMjsAW5Ytvk4c9Xox&#10;xaAoXq8nISEhLS0tIyMjM5P9zapyxtwD9EWqecVkPyxpukWhKPXbSEtJUxUZZ0yM0IaM7HXOAv2h&#10;yfGDtMH7ZW0rpfbLYGNkmX9H4hv9xxmYzzo6gGEiKWwu0OVEquDyU/8jBEEQBEEQBEEQBEH+T0BA&#10;Bhgh7HLHCz+XKys0U99eOP4n18NyFzRoeVkjAhGA5UIiGQhsGcPDT/6kEVRwHYTuBLIb6A6Q1hOu&#10;yIwD4lGUS4qMNMhiYYtsAbId6JZLqg3b9ERS8hGtfpwwmjGZzCaTMaIobOSGS8LNUpEANRbIBZDf&#10;aW55s6Z2jST7ZCUhIUGILJnBhPh5InNqh1h8g/C1mQYkRKnT5UpJTs7MyMzKysrOzs7KzsrMzAjG&#10;B/YDfRrkn7v954zW+UBN4i3YUd1ut9frNQmsVu4bPFZW7gX6itb0XkXlo7aYXiCxdrszJibG4VBF&#10;GYfoaLXa/4kuw2ay/4hY4aN8LZC1RDpmtj1dHv1J74zpFou1fxSCIAiCIAiCIAiCIP8noAB1AFNF&#10;htFEEZdxZVCue3PsDb9aDut80KLTWHhho/Ei8GSjCFpRw094NM1lQRu1QDYD3Q/0INB9RNpMpCVA&#10;e0RmkySGUUojWt16IHt4o9tBWgt0oVBtflBR+WI4sopIeYpiNBq1Ol2bpLDttomIGzZlmfASng3k&#10;MZB+1tL66wkTtyraHK02JS01WxB1OPuA7AKyV9Ry2kToEqEx5el0ycnJWVlZQUFOTk52dlZ6eobX&#10;ycbTJ0B6x5vwelLaWiqnsiMSfkiDwWAymWw2m9PpdHs8Pq8vZLYcA/qspP19a+trwwuWsHPaHbws&#10;UzxPXPJ4PGzkgC7zD8TLsNEagALxVSwHulejO3tF4Y97Z3y8avVHM2b+qLzioN4YvOyrRhAEQRAE&#10;QRAEQRDkfyvs970WICAiMmYJsaNXSBgjgESMJPeFmiW/WQPbE2CUId1JqwHmC8Flu8gJWinseEcB&#10;sfUvxqkEYE8PAz0K0hGq7JTk5aLK9TygJWI7QuhISWZjDgrVZjeR1xE6T9j6/iA5478XLz5mMI8g&#10;VKfTKVrteEnazMNtyE6RA7VMDJsB5CGQftzS+vG8+Xu1hjKdLiMzk+sswWGtBgM72AGg7AAH+vUg&#10;fsKoVpclyifl5+eza05OTmZmJi+DbTLNAfIISD+JTXw3VLZP0RYBSJJkNBptNpvLxUtc+/3+eFEM&#10;O8PvZ8c+T5T3Oka+39CwQVLKTeb0jPT0jMx0ni+VlpycHAgEPB6PQ8AW/4qiDBtk5slf/NU2UvmO&#10;uIRXR456f+WqPy5e/LP6hme8gWOShn3VYRE+gyAIgiAIgiAIgiDI/z64JnKpoxV+txEglUKLWSgU&#10;lhki7KUGoEki7ruvvPn3ffRwBow3ObJ5NaKVQh/ZIyor9QGdL+x4DWJBlTKunpDjQE8R+bSsOSTz&#10;GtWTCdkraXqFNy0Bcg0h+4EeA3qUSAeosp7QOWLrV3Wm32/bfuGq4mmEGjSKRqebJsk7hMKyD+g2&#10;Ii0XljSzgNwD9Iet7Z8uW7ZPbyzX67Oyc/Ly8oL5w8dpdGz3I0BvBek4VbZTeYmI92lRNHkF+YUF&#10;HDYyOzs7JSUlLy/XZDJdI/SdN/2JHzeOuM1gjlKJ3XQ6nWo9poSEhOTk5DQ2Oi01JS19CZUeAemd&#10;trbPpkzZpTVU6nTFpaXhcLi4uJgtm5uby1ZOT0+Pj493u90Oh8Nms9EvrY3N/heMQKqF/fAuRXv2&#10;a6VvL17yyZZtv50x89Urv3aXolsDtFZ8w+r/GoIgCIIgCIIgCIIg/0vhP+0lgEFciIEqEZrRJRKC&#10;looiStOED26tsJKJXxk7+cOF+tuvgF6LqYirG2uEPnKov9A1938ZA8SoLiwIAOwGchvQe4hyRmu4&#10;XW/cQKSphF7wx2+gSg3w1Ce2zi1A2ZjbqHJM1rIBs4UrzTeo5r21a9/oHruESiZZ0ep1MyV5H9Aj&#10;QG8h0m4irwI6Wbir3AX0Rx2dnyxZulNnCJuMwWBufkFBsCD/Gq1uP9ATQG8n8l2ybp+kWQK0A0in&#10;oikqKWYUFhbm5uamp6e3trZGo1GDwcAWvA/o91MyL47tudseUyMrbo/b7/cniXpMbCQPguGXtPjk&#10;5GuofB9IbzU2fXrz4kNmW6UkswXZOuXl5cFg0OFwBAKBoqIitkVaWhpbxOl0Wq3WzxVl2H+DXvwX&#10;LGTfp9H8jRFN723e/Mft29/qGnMhNv4glacASeHZZATFGARBEARBEARBEAT5Xw/7da8AKeOaC7Am&#10;FBlePqlPxL8sFD4yzSIogwKh9fqK342xnQ3BfLtUriwjvKD1UaDHgR4m0g4RtDIeSAyPfOlf3Aiw&#10;BehpoA9R5Umj9ZzTvUvWzADyeO4VZ1y+WYTYAdhGtwK9A6R7Ze3tWsMmKs8CsgLIU6D8cu7cny9Z&#10;tlZSPJKs1etnSvIhobCcIPJhSVlLpGlCM2Jzfzq66w9zrt+gaL5mseTl5RUWFuUXFV6j1bHxtwO9&#10;jyiP6s3HNfoVhI4C0qHRloRCJSUlhYWFqo/M2rVrKysrdVrtTCAPgPSDwqsvzppz2umq0WoT4hNV&#10;LSbzEunpGW6Ph1LayMUg6ce19Z+tXn3E6aqmEts6Go1WVFQUFBSYzWb2JciyHAzmsr2ys7MTEhJc&#10;LpfNZvuL9CUJoISXCadH9MZXRzR/sGv3hzt2vtnS+ojRsg2kBl5N/O80oUEQBEEQBEEQBEEQ5D+Q&#10;gZ/3eoBqYRPDWp2QY9jv/zW8LBEXZRYL69xaYfTLp7io/YeVzucjsMIFtdocLbf1vVUILqeofIgq&#10;fYRO5XlP/f4mbAoRi7ABj1LlmzbXdwfnnNCbFgLd4/G92dKyVdaWi41u46KJ/JjW+LDZtkNSrhcx&#10;Mo+D9NbMmb9ZvXqToomVZJ1eP16jOyy2u4sqtynazVSeKaxk7iDyf3eN+e+eCcuJlGo05hcUFBeX&#10;FJWUTNLp2fi7gT5CNc/bXQ9Z7BuoPJa9qdFUGg6XlpYWFBRkZmY2NDRs2bIlGAxqJG408wDbt7bu&#10;08WLj1htVXoDL9uUlZmtlmTKykpPTw8EAmqcSxV/NelHtbWfrt9w2OGspFJOTk40Gq2vry8pKbFa&#10;+0shEULi4+PLysry8/OTkpJiXO4BTxn2NyBkryOK9rvhsg9Xrvxgw4bXa+vPaI3sfyEiYogQBEEQ&#10;BEEQBEEQBPk/hQagHqANSIcIhKkBUgSE3dkMZCvQdSJxaaowkRHaiojleGyY7pUyWO+FFh34eOki&#10;npEE0gOS5rSi20Ll68VSESADmTmVYsxZIn/X5Xu/rPycP2ENlefJmnfnz38oMXWSUGROA32YyE8b&#10;rM954w4puvlArwXyKEg/mz3ntwsWrpM1TlnR6XStRtMRoHcBfZBqzuhMe7jBLU9cupcqvx85+ru1&#10;deyjQacrKCgoLS0Jh8NtbtchoPcCfZwqr8cmvJiQclCrnwGkMsbDnpaGQvn5+WlpabNmzZo7b57D&#10;7tCJw7CT/GrchA+WLtuu1Zd53Dk5OTyMJpiTnZ2dkZHBJrrdblVPaQC4DaS36+o/2rBxj8lSxhWZ&#10;YGVFZVdXVyQS4bEw/AvgFzY+EAhEo9HCwsLUpCRnTIyiKFqAFiA7iPScxfFRY/OHM699o6z8EVm3&#10;AWix+AIHQmn6/0EQBEEQBEEQBEEQ5H8v6s979oM/KtxhWBspZJQKAJMIOdkl2iaROjRDxMiwKf2i&#10;wCInfKsYdsZBlxFypUlATgF9AKTHFd3jBvMtGt0SoGy1awjJEYk2rBmFTcyjIH/f6f20tuH18uh+&#10;rZ7t8kZX93dHdy2l8lKedkQfI/I3rc43s4fdZbItJ7QXyCNE/uXipb8ZM3YJlU2KIsty1OliS90H&#10;0mOS5mlrzAmtYSlQdv4nNIZPW9seyRgyGoiiKPn5+aWhUGVlZV1h4U6hyJwjyo/ik94JlT0RG7+U&#10;0AadPhwpC4VCubm5mZmZ8+bNKy8vVzSaOF4Zij6u6D9YePPP5920QlKuTknNzcvNy8sNBoMZGRn1&#10;9fVTpkzR6/Xqt8G2O03kXzc2vde3ZpOiKZHlnOCw2pqamxYsqKmpsVgsbIwCYAVCKZUkKS0tLTsr&#10;KyEhwePxlmq0y4DcTeTvO3zvlYbfTBt8TtKy3SNC+EIQBEEQBEEQBEEQ5P8mDoBxQCYL55cuIE1A&#10;Qjwug1dZ2gf0AFC1fNL14hEPeFFFiBIZns2HQ4lwjRnKlIjE41/OgPS0xvDNGO9j9pj1VJ4IZK4k&#10;i6JLfA77ey2QM0C/Y7BerGv49TXTH42Nm0/o4cwhv9y8eb/BNBfI7WoQjcPzfrjsqaTUTZLCFjkj&#10;636/ZOmb0YprCNVpNZIsDfG4dwkB6AlJ84ovoG43Csh5s/39xsY9WkOYEJPJFAwGQ6FQc3PzyI7O&#10;pbLmDqBPgPyaw/NRU/PPyyv2ag3jCS0vLAiFwmxkUVHRlClT7HY7IaQCyF6gz3tiP1u77ludI6+V&#10;5EK1Qnb+8JycHDby+PHjbGVJ4poJe69ZQO6TlA/bO3405/qVRErR6fPzh3d2dO7fv6+paQQ7iY5K&#10;ZaJ21WCN1m6zsV3Y3zizpYdKB9mpiPK63vx9vfkpqhwD2gJEHoiKQRAEQRAEQRAEQRDk/x7sZ38V&#10;wFQgM4VTzFghuwziBbBhIZDDQI8KUWYLSItE+SQPEEXVZIwELgTh1hSYa4eoYo7hzr6PgvScov9J&#10;8qDvZQ87pjcuAjpRklco2silMJlUobk8T7UfR8o/7et7o7Zuq6LtVTTv3nLLI8lpM4QZzWMgv2Fz&#10;fVRV9WZF1VG9iR3smNV+cer0xxNSRlCq0epkSbZZLKsk+T6g56nmB/Ep384YclCE25y0O98IlS0n&#10;1K/Vuj2enJycUCjU2dnZ19c3MjH+mDjhixrDb5tbL06a8vzVpcuI1GA0lkXKgsFgNBrNysqSJIkK&#10;k+CjIP0wHPls+/Y7Bg3uNBiLiorUekwZGRnTp09fuXKl2+XisgnhxcL7gJzTGD+ZOPmZmtq5QOLs&#10;DjZ66rSp8+fOi/XHOfX6Aq7yQAWQKCEus9lmt4e12tXC2uYCyC8S5Ski3wN0CZUzDQZ2BrYyKjII&#10;giAIgiAIgiAI8n8WCWAikBtFmwmkB0gDkDBvvBb1UaAneQUlaS+RVwNPIKoVgR7FXJoBuCUR7kyH&#10;5TFQo4Ur5ZVAHgL6DNX8OnPoB9HKb2QP3SQp3B3GZOkhVC9kHAqwFMgTIL2dmHZxxYrf9609l5R6&#10;LdDHF978cnl0CiG7gD4C0nf0lo8rqn5/zdRzaZmrqbzIYPygccQ2jW6YrOi0WknmdBmMdwF9kig/&#10;iE14t6LqUY9vCdClRtPdNuc4Qu12W3x8QiAQKC0tra+vP3HyZFdR0XoeVkOfJspPhhdeXL7y93Ou&#10;P+7y9hJamZ6em5vLBmu1WnZIp6j6dK+k/aBj5K9W922SNRWJScXFxQUFBTk5Ofn5+WvXro1GoxqN&#10;hg1mbzUEyDagL9hifnv9jSecrpFUihdYLRaTyejQG/IJqRI2OmorkeUOSdov3vQp0VhnN9BqrdbB&#10;cDpdzhi2OGoyCIIgCIIgCIIgCPK/Hx7Mwa4EJAJaAgYCDgJeovHRiIs2mckoHelWyDjKY2QqhYnv&#10;9UCO8VrU9A4in6DKNsrDZNpFpMwoIC1APONNcH+GMPfVQ1ip0JD7gD4J8lvehIvNrb/pHHW327eC&#10;SJMleamiHcY35xpDAMjdQL+p6P84qvviQ2fe7RqzTdEu9Md9r3HEDELHE17h6BuS9sOi0ouLF/9w&#10;ZNcJs3UGkCMxntmExhgMJqNJkiVKSLrJdBSkJ0B+3eb6oLXt9VDZTkU7jpDlRCrVar0er8fjsVgs&#10;+fn55eXlm5avuF6SdxPpENDHQXpZa3z/mqkX9+59s3fmFo2+i0pXpaXZRS1qdsJ6gK1Av2F3XZw3&#10;/0JV9RxJDpUUl5SUsKUyMjJaWlrmzZvn9XpVxYQCTGLHI9J3c/PfHNW1kcqFGo1JYLVZYyyWIOGF&#10;q9g3VslFGbY4rx51Kz8GvcDPL90OdD6V06xWh8NhFwhZxqnT6cT/HIIgCIIgCIIgCIIg/xshhNeg&#10;thEYLkOlBhp00KSDVj2066HTACNF6xAfW3SkTqsJy64kWmggoyg5wssn0QeJ/JCsO6nRrSNSg50a&#10;arSGWq2RXUcb4OEs2O6HHhOUKZo4ulvoHd/SGD9sbLo4f+Ebo7uOmSzzCZ0iyQ0icYkfR9jWnAfp&#10;rfSsi4cPXTx527MloXmEHkvLuJFIKRoN25Q9fdsbf3HylA937vhOJLpJ1owF0qzR2ux2nU4nSdxl&#10;RaLSEkl+BOgrWtPvGpt/1zPhXELyjYS2EOpzuWJcbrPJTCl1u93hUGi0rGwH6Zn45LOlodNAnyLy&#10;9/yJH23e/NmJk8+2d6yRlBZJclnM7HBmgBuB3EKkn1x59X8vWLBXq2+OcYXC4eLi4txcbuu7cuXK&#10;wsJCRVHE20CKSFm6V9a93dT8UHzStYRajSa73e52uWOdzixKw0DagMwCUiX0rE0iU+mceMeHgEfK&#10;dGh18QGGPzbW7/Wys7tUXcbpdKphOAiCIAiCIAiCIAiC/K+CAFgIlMpchWnW8TLVHXoYZYBuI4wz&#10;wkQTN+XttcC1VphjgznsaoXrrDDNAhNMbBit1ebmyssN9AyRzmsM5y2OYxp95VCZr6C2MUa4ZxDs&#10;j+ezohookut4hAt9BpSfZgUvLl786e7d3+roPKw3zSK0FYhOhOkwFCDbgb4gaT9sbbv44osfrO47&#10;YndOIXQmockeT7eiOQP0RVn3USR6cd++361f/3xw+FIqdbk9kUjEbrNptRou7xBIp1zdeI5qflVU&#10;8unq1b9ubtmu0bcS6rbbDUYDpXw7jSS1yPJaoGdMtl90dD4Sm7CMF2mizxPlx0VXf3rgwId33PlE&#10;ZdUqSa4nlK1bC4QNflhr+NXIUedLQ/OpHAmVhkLhoqKizMzMtra2uro6i8WiBshoAK4RHsDfSEh5&#10;vaJyk6REtDq3x+P3+xM87iGUlgCMEK40y4BcC2QPkAeFHPOECD7qI7Tc5WbLMjL434yUtLSkpCQ2&#10;3ePxqCEzlHIzZQRBEARBEARBEARB/qPp1zzYP3oC5Uq/EMNaqx7aRFBMlwHGCjlmmpkrKXNtsMgB&#10;y2JgpQv63LDGw6+rXLDUyR9dY4ZOvSmqWenTveT1vxifulOvlaZZYLRQZEYauBxzJAmWOKFeC2UK&#10;rdFMddNHiPQtWf/r5taLe/d9cNfdL7V1HDGarydUlHDqP6JN5C69YXZcXLL04je+8cMJE9bJmg4g&#10;xdnZV2ZmbKPyEyB9z+K82DPx4vkn/7hkyWOJKXMJnVBaGo1WOBwOnU4vy5JGUVYQykb+yOr6ZOHN&#10;F9evf/bq0oWEDqNUjciRAWqBrGR76Qw/r6g6509YQuVBNlu3VvcgSN8gyk/Lyj/bu/d3d9z+eFmk&#10;T5JbgPQC2U+kF9MyftzWsV3WjIgLRCKRUDhcUFCQnp5eWVnp9XlVlYT9rQPg3jRaw9vl0RMG82RJ&#10;ivf7k5KSBvl8QUpLhSnPJCCLgWwEelAYx5zj7sL0ONBZVIrkBGtqatrb2/Pz8+NsManuuOzUzGAw&#10;Nzs7OyUlxe/3O51Ok8mkqj8IgiAIgiAIgiAIgvxnwn+3878SgVyJe7u08kQkaNRBg5aHybBOk45n&#10;J40W4S0TRIzMtUKUWeKENW7Y5IXtsbA7DvYGYE8AdsbBRh+scMFsK5uSXqF/sGzot7KHt1QYYIOX&#10;qzkjDVy7OZnCdZxRBgjLfNPRBmuDrs8tfddk/93U6RdPn/7g8cdfG9tzl8O1jEoNAPp+PxkoAnIW&#10;pLfjEi/u3vXZXXc/W1nFBkQ02li/P2q1nQD6FMg/Sxx0cdWqiy9+86MFC++JC8wmdHxpSW1Nrdfj&#10;sZpMYUmaD+Q00Bep9v2y8ou33/6HhTcfcbgmERKjKDpCRgBZAeQuvfEHhVefdXv7NLp1c+ZkZGS6&#10;YmJa9IZ7gD5HND8pDX22du3vjx27UB5dJ2u6gGyUNT+vq7/LETNVq4uW8z/hUDgvLy8lJSUhIUGW&#10;ec4UBQgDLAdyXNK8lp13xuFeTKUrPZ70jIwhzpggISXCi2csEHbCdSKOZjPQ24A+BBLrjweSZLZH&#10;IpHmlubZs2fn5ua6dWaXxuTRmIyKzufzFRcX5+TksO2cTqdaYxtBEARBEARBEARBkP9gZOBmMSMN&#10;XHlp0kGNBio0PFgmokCJDBkSN/Q1EpBAR0k9IU2ErCJ0k0TnxtCeDLmoQae/0QZbY+FwIq9sfTIV&#10;jqfC3gRYIySYFv34+uT7rs5TlsbAwQSu2iyP4cO2+3nETY32TwlNowwjSpRXbTG/vWbqxdtOf/Ts&#10;s28tXvx01rBtim4GkEIgGiEe1QKcJ/J/J2Z8unv3x7t2Pzb8isVUishKvST3Ab0L6LNE+XXO8Ivb&#10;tl385rd+v/DmO2Lj5hHaEhNTkTe8iTsN081E2kGksyD90GD7eM6NFx868+aECZsUbTuhHdzhhd5j&#10;tHwrLfNeq32xJN8wpuvFF7/ZO6M3ISFRbzDEAjkgdJ83E1I/mTT5oy1bX6yo3KHR9QCZrdEuoXJ1&#10;cXGFIBwO5+Tk+P1+1T5GAigDWMymU+VZf/yDtpjVRKqyWrMzMocZjUEgBQDVQLpFBas+ILuAHAd6&#10;Aii7yU7VILyTs2P90Wj0ulmz1q9bn5mZ6dIYYzRGl8bEroSQrKysSFlZbm5ufHy8wWBQ/28RBEEQ&#10;BEEQBEEQBPmPg4edyIRnD3UbuSLTpOPSTFiGwRJ3k5HVUXyYGuJRIeol1QNZDmQf0MNADxF5B5WX&#10;AGnXUGO2BDOtvL713YPggSy4PwcOp8EKN4w15tc5O7oSYItQbU6m8LY/AebaeTLUZYoMjDbMTZBf&#10;0Zv/u6nl4tZtFx87+9v9+99saLzP5VsnydOAlPMS2lw0uUDknyUP/uPadR/0rXl0aHAJlcYA2Uyk&#10;7VS+C+jzVPNu5tCLa9ZevPDU75cufSgjaxmVRorYk01E2kSllcAdhZ8m8i/8CZ8eOPjZXXc9P6Kp&#10;T5LHAjlpND/pCxzV6mdT6YoAzz/atHnTU0891drSEh8f0Ot1eklaYTKfBelVvfkPkejHs+d8r6b2&#10;hMk2VzgEV8TFV1ZW1tTURMoimZmZvCK18I6pFaXBD0jKI7aYO0y2PiI1mMzDYn1DJUnIMbys0mgg&#10;c4CsBrJTyDF3A30YpHHiEfvmeQ3srKyqqupjx4719vam+5N9Wosqx7Crhso6na6qurqsrCwnJ8ft&#10;dqtRRQiCIAiCIAiCIAiC/OdBAWq1vOzRGCPPV6rScE9f0+f/ko8TFaybhSwyQ4SKHAd6m6Q5pujW&#10;U3kmkDAQSohkIDy56dYU+PoQeOZr8mOFsD0RppjNjRae6LQrDo4lwW2pXJRhnb0BWO2G622qMTA0&#10;6SKDpPMgvUC1P8zJ+3js+IvrN3x6YP9vZl77elnk/hjPFlmzCOhkYbPyOMjf88R9dO11Hy1dcuHK&#10;oj5J6QYyj9BpQA4Lq+BfuHyfTOu9ePc9n6xe/VxZ2SZZM5mQWYQuBDpCq73aGXOcbUSUXxWWfnLP&#10;vZ/cdurJmto+Sb6GSmupNFrRxFg5fn9ceXl0x/Ydp0+fbm5qSk5Oslosgzy+Lkk6CfQpqvzQ6f1N&#10;bd071TWP+/xrJXkckBpJrklOjpSWpiUnsy/EA2Q0N6ahB2XNvUbrMa1xOaENspIna4YBYS3Ek5VI&#10;F5DrL0XH3CrqVT3MHWSkbUBVOaaSkPL8/M7OzvPnz4fD4YDd5TXanCar3WR1mKwWo0mn0xWXlESj&#10;0dLS0pSUFFm+pKghCIIgCIIgCIIgCPIfBAG4SobJJphk4t699VoIyTxk5vMEGQrQAmQkkDogpQCV&#10;AHuBngR6r6R5yGg5pjctJdJo/ogUARQCyXQQuiwGHhkivRz2vFIhHcyAKWZerWm9Fw7Ew63JcJuI&#10;lDmSxK1n1npgvh16jFCjkYfLc4DcA/RJkF/UGH6Wnv1RTe0nk6Z81Nv7fnPr94tKz3n9x3TGzZKy&#10;kdAHQHrJYHmvtv6TadNfLo/u0xl6CW0A6OQlinit6Dd05t9UVv1x/YaLq/t+1Nxy3GJfRKSRhF5l&#10;seaZzCOpdDfQb0naX0YrPrnr7j+evO2ZxsYNsqab0NLY2JS0NL8/1hkTk5KSHC0vnzZt2r59+6ZM&#10;m5ptd1QSXgtpHZFOKboHifycpHnN7f9lYelLyelHdMbFhHYBqSEkLEkloo71tUBXSMoKRTtfVkYI&#10;CaZAaDF5QsaqBxgDZB6QNUB2i+iYe4E+xs9PL4D0OFC2QgVABSHlxcX19fVFRUVCLOLYbDa17vUA&#10;TqfT5/MlJCTodLr+/zwEQRAEQRAEQRAEQf6D0BIux8ywcK2kQ8/zlfSfL8cwPKIAUCeQKEAekBgg&#10;64GcBPoAVZ5zuJ8OJO7R6OcQWi/CPWp5gxpKYkYb4Mxg/ffKh73ZoBwaDJPMsNjBJZgjiVyROZUK&#10;J1K4QLM1lldummaGETrpCkkn8o+Oydp7uB4hPS9pXzfZfhSb8FZuwbul4bfzi15NTn/K43vQbD2p&#10;0d9B5CeJ8uOE1I8bm35R3/CEP3GTrJlGuA4yB8hdbDrVfN/p+01r28VrZ38wuvvZrGG7Nbq5hLJ3&#10;GQdkLZXYLi9S7dvhyEcHD35664lXurr3G0yz2bvo9FcmJWVkpCcnJaelp4dKS6tCoXqvrxHIbCAb&#10;qXyr1nhKb9wsaZZarEepcp5qXrW5Xo6Nf9zu2qVoFxE6lvu/APvGyrinLxdiSrg5MfcnZh32sRKA&#10;nfMaEfKzQSSCnQb6IC90LT0J0gXRzoF0EGgNW4RSi8VsNlsYVovVJuQYrsewy5/rMo5L6HQ6zF1C&#10;EARBEARBEARBkP8U+n+jlyncyWW2lesyLTq4QvqS3+71AFOEiUzoUhTMZCDHgD4A8rec7p8UlT6b&#10;NXS9pIwD0iiiQjpEitNoQnKrNfDIkLQf10V+3E62JUGvhRddOpjAFZnb03hTc5fWeuBGG3TqNUVy&#10;DpB9suapUHgRlbkVLt9Fegzkc0R5UtJeUPRPaY3ndcazGuODiv4uWXuCyveC9Jyi/1F8yrtl5T8t&#10;DZ+PDRzUG/uovIRwv5iHQXqWal53+9+PVnzW0PhutOKcL343F02k8YRMIuQEr6CkvBmf9vuFN1/c&#10;u/ftRYsfHTJ0k6KdRmiDogk5HPlWa1iW1brUS4Fuk5RjWv1hRdsnyTunTztw6FBpUVGN0bQJ6IPs&#10;kBrDk2bbvUbLblmznEgzRdZSk6pSifCiKoAGgHYgE4HMFcYx24AcBekBIj9BlKeJ8hzIz4L8tAiQ&#10;eRAo+567JdlhNHEtxmq1i0AYl8vlFngErMPusPsOh2NAl2EfWUdRFNRlEARBEARBEARBEOQ/A0p4&#10;HevFDq6DTDbxKtcuduvzkQFmAplMSCMhxQQKAfJF0Md2IHeD9KzO9Kvyil+2td8/KGMFlTuE0UwD&#10;AOuME8JN/ggdPJk34teTQ2+0wnV2WOniFZdOpMCd6XDPIB4pc0sibPHxw4wx6orkeoCDivbRocOn&#10;EJoOhO0+CMgU4Xd7RJQfOi3abaJ/HOgtQA8BPQj0DpDOUc2LJtubianfSx/ycnLGBV/gYVvMPSbr&#10;3bLuDEhPEuVVk/WthLR3cvO/lxV8wuE+otVvEMINW+EcSC9pTb+orvl0/oJPVq/+4ejux5IH7dbo&#10;l1CJ7a5qTD1AFlO5T1aWUWkWoQ0mU1tKak9coJVyB5lrgS4n9ACRTxP5PklzRmu4R2+6RaPbKikr&#10;ibQQ6PV8DJklCiotA7qByOxN7zNaLnj9Lyen/zgh9WcO7xs68zep9gLIj4LEXpNtNERnMFstdrvd&#10;5XJ5vd7Y2NhAIBAfH5+QkJCUlJR8CdZnN/1+PxvjdrtVdUbVbkwmE4oyCIIgCIIgCIIgCPL/GP7T&#10;3EZgqZPnCs23w2QzN5HR/eVPdv5RJmAhUqrkHS5ryxQ5okgRRQ7JuiGSyUdr9eQApY8T5XvBvPcm&#10;T/nRzGtvCyQuolIlEEkUGArwYBAykRDHArvllcjMj5a6b/kazLXx0tfHk+HudHggg4syt6XA7jiu&#10;1Ew0mYvlbiBHdMZjHl8XkFjgp9IDjBKVkq4hPEplMbdcoeuBruG6Bo9AiQiRaBBAOsB4IHsJjzd5&#10;TNI+oegf1xrOaowPa/R3SJrjIN0uQmbOS5pndaYXzI7n7K4nrM679KZDiu4AVe4Wqs0rZscvQ2Wf&#10;dYz846Qp77S2vVxc+og39ojBtFXRiLgbaR6hrM0HupjQ5UTq4/Wb5J2Ssl/W3qJoD8vavVTZAnQd&#10;kdi3cYgtq+ju1hlP643H9cZjeuNpk/1ep/t+r//x1Ixvl4beaxzxafe4i11jLlZW/Xdi+ita03mi&#10;nAZpAZULtDqrxeJwOr1er98fl5CQkJycnJKWlp6enpGRkZmZmZWVla2Swy/sA7vJniYlJwX8fo/H&#10;w5OXHA6Xy2Wz2Sil6v8sgiAIgiAIgiAIgiD/j8iWeJEj1hY5eLBMjQZkLsH0izLsl7uFQLHMlZoW&#10;HS+MPcbISzJNMvGAGtUMuIcXrqaNumFFcl/A8EZ76/vr13934c23eWMXUikKILHVeGAGV1XqjQTu&#10;zOj+5XUjX74GpllgkxeOJnFF5uHB8FAm7xxMgDVudpLSJGkm0GmEXkOlDpEkVSzMVnpEgafFPMeH&#10;riV0DdAVQGYCGaRuchmUUkmiRioNoTRKSIVIF4oCKQMIAjEAcQGMBLJJOBPfQ6QHifKgpH1A1t0t&#10;626TNceIdBfQsyA/p+i/7/T+LCPnnVDZu+XRX4bC3x+a/2Jy+gWv/6zDfcbqeECkJt1lMN2hM96m&#10;0R2TNQeovJNIG4i0Y1Dmrp6ewtygTqenQMyiWNKNlO7RGm43WR93uL6VnP6T8ujPx43/xdJl/712&#10;3X8vXvyzjpHfyc57SG/qo1KDJMfodSaz0e7gNr3x8VyISUtLy8jIyMrKysnOzsnJCQaDuQx2zc7J&#10;TsscmpbJPhWXFBcVFeUX5LM+G5mSlhYIBFwulxosY7fbUZRBEARBEARBEARBkP+nVGl42aN1Hh4p&#10;M83CFRmJ2/pydcNKIKpAix469dBthPFCgum1cMeZuTZYaOdFrNks1hY7eIjNDAuMMeqbjNN7Iq8d&#10;2vvdlSvvCSQuleQ6IBqxFQFQgJja9c6Xo6v/sJXMdPJ9b0nk0TGPZMFjWXB/Bvf6ZTenmJfHGo9q&#10;dDslzSYqrxPhJ6ytFTLHRt7oRqCrgS7hiVFEK1b/Mz2GEIkrMpLM/lDpcrGG9VTxhl9FRwckAUg1&#10;kF4gy4HsAMrabqB7gO4EuldkRT0M0lmqnJO0Tyr6JzWG81rjEzrjoxrDQ4rubll7mirHiXQYJDZr&#10;LZU3Dc6ZUFDYUln5zRdffOON70UrKtxu18Du7GDBYLA8HKovLekoLpmQNXhyfOJYr7dakiNUSiHE&#10;yr4oKml1OqPJaLPbPR5vfHx8ckpKvxAzoMLk5gZZNz59sN0/yOhK0ztTdI5Ygy0zMzNaEa2vr6+p&#10;qQmFQiXFJYUFBdlZWcnJyT6fb0CUEa+OIAiCIAiCIAiCIMj/E+q1vMLRFh+scsFMCzRoQRE5SiG5&#10;X4vpUuNijDDRxINorhVyzGIHT3RiU9Z5eZzLZh9fYb0XVrlhoQMmm6UW06K117y6ft25K67YoGjH&#10;AvED6Y/K0BO4P2vxb9ZI05zcx/eWRLh3EJwdAueG8jCZEynspqbLeJdWd5+iv1vWnZC1RyXlIFX2&#10;Enk3kbaDtBnoWm6sy52DLdCvK1yuLhBCRICMEGSkfjnmzwb8+UfGwEf1EWvstOyb0PR3SDK34+XB&#10;OCJVimwSwTWbQOoj8kIiTSNSNZAsHnoDWp2urr5+1qxZVdVV27Zv/+3778+cOTMjI1OWZfWwJkVX&#10;WFBYHolUVFTU1NRUVlWVlpYkJydxeYgQdmCdTmc2c/teh8MR8PvTuBaTyROSVCEmj5OblXOFN/VK&#10;c5xoAdaGm2LzjD6fPaagsKCqqqqpqam5ubmgsDDF4LgyLSdUUpqfl5eenh4bG6uKMmazWf1mEARB&#10;EARBEARBEAT5t9Og41WoWVvn4RWXmnWQKvGbIw0w6lITfdKqt1RpwqVKZVC+Ile2lSnQpoeZVuhz&#10;czuYvQGecHQwEfbGw6ZYWOyECWbX6Lhjy657ub7hmM2xkEqtQALcoJewWbU/HiNNj+lXZB7K5HLM&#10;U7lwdiicSIWVrkhIOQn0VpCOAT0szHr3iXCVzUD6RNZSRGgfnysnkD/JMZx/heig6jWsmWVtpt7l&#10;0poNslZDZXppM7ZvbjC3sqJi1KhRL7/88pkzZ0pLS30+n8lk0mg0cUZHYWFRNBqtrKzs6Oior69n&#10;T2NjY7VarcFgMJvNqgsvI4lX3c7IzsnJDQbzcvPy8/Pz8vKGB4Nfi80I21LLeEu7vOVauMVMOByu&#10;q6vr6enpaG/PSkmP19oSdfZEqysUChUXF2dlZfn9flWUYYcR50UQBEEQBEEQBEEQ5N8Ilw+qNFxM&#10;OZAA24SMMsoAI3QwWqgwbXou0NRprVdKpQYSJqQZyEaga6g8jXA/FANrhFgUYh0kyeNMPFjmSBKc&#10;TIXT6XAsDbbGwXwHdBjGTq383pTJz19ZdMhkWU6lqYSUpVD5kSthvJkXwD6WDI8MgWfz4ZVS6Vsh&#10;OJoGc2zXaMkqLr7QdUKCWQFkAZAxhORRySBJVKIMchn8XQSXazEM9dG/AnVdtr5fa0nS2R2KQS9p&#10;dJKiobJE+s9mNBorKytXrlz56quv9vb2ZmVluURdarvNVlhYWFFRUVtbO3v27M7OTlWRsfMEJU9S&#10;UlJKSorb7WbX7Ozs3Nzc/PzhBYK8vLwr0oaUOwdXOLIrecupYs0pWkxO1JHldjjZ+Gg02t7evmvX&#10;rvr6+mxHXIrOEdDa4nU2g0YXCoXYXuwk6naYu4QgCIIgCIIgCIIg/48YLPHYliNJsC+e+/tONPEA&#10;mXY9L4NdpYHhkk7hyUF1wls3KlJ1tkrKckkeKax2c4AMAygAUggQ1BBnVAMbfXA6De7PhEeGwakh&#10;sM4HE8wZHYGXb5jx05bWb15x1b0u7zazHrb6YZqZJ0ydSoVzQfJqOPLfo1JfroYt/pKwslp4xKwU&#10;qUnzgIwFkg5EkWVFUdhf9q8s6NddvoB/g9bANqCE+LTmOK3VpuhVUYZd1Y6OKm6bc8SIEZs3b37m&#10;mWdqamqSk5OFI0xyQUFBZWVlU1PT7t27e3t7Q6FQSkpKZmZmXl6eGk2Tnp4eDAbZsEKVgoLcYG4o&#10;kF0dE6yOya2JyauOyVFblTO7wpEVsaW7zbakpCS2VF1dXV9f35133hkquJrd/5o5PtPgitfafFqL&#10;LMnhcJhtwfbyer12ux3DZBAEQRAEQRAEQRDk3w1XLGwE9sfDyRQ4ngrb42COjVvJ1GihTAEXN/gd&#10;BqQTSD1AiJeUJmuB7JWUXVrDPCo3ACng1aZJEZASMaAMSJlEvNVaru+cGQzPFxufDpN9aTDDaqwz&#10;nq2r+EV1zU9D4e+m5/g6zby6054A3JsBzxZN+Nnc5T9dZziRp5ts7qNUjYtZCGQyELa+JPxXiPBY&#10;US6hijJ/DRujRtCo7/hvgO1lkDQejdmpMZpkbb8cc6kl+eKam5t37tx5+vTpSCQSHx+fnp5eVFRU&#10;WVnZ3t7+3HPPbdiwgaskodCIESO6urvLysrYgLy8vMKiomJBQUFBMBiMxA6tc+WzVu0MhqzJQw3e&#10;cntGhSM76hhcZktzmaxer4fNikaj48ePf+6558eMGWs1WUrNCdXO3JAlebDBHdDajOx4Ol20Ilpc&#10;UpyWluZyuaxWK4bJIAiCIAiCIAiCIMi/Ff5TXCLckfd0GtydAUdSYYWL5ytFFLCwh/yXeiPAaCDs&#10;GgbIAjINyB4i3WayHjBbr6dyPZAgkBTRMoU6ExahNOV6op9jg4cGk5dC6W/WGU4Nhzl2uVa7w6E/&#10;rzPdYzWT0UZe5ZqnLOX0vHHd1999LHyukSx1zdeRlTwuhrKNOnkYDpHVo4orQxyLSzOyCJlRUbUY&#10;xpeExqiz2GDNJf652g1bR0sVi6K3K3p2NclagwiWYdfU2EQ1HGbf3n2RSCQhISElJaWysrKtre21&#10;1147c+ZMNBrNz88vLS7OSEljj1i/pLi4RFBYWJiTk13pG97oLiy3Z9gUA1v5a+ZAxJZe4cgqt2Vc&#10;bU10mKwulysrKyscDre2tt5xxx27du1KT09jR2Ik6hwN7oKwNXWwwe3T8P/XpKQkdcf4+Hi73c6+&#10;h/53QBAEQRAEQRAEQRDkX02/DkEI9JjgjnS4fzA8EIRdidBrhTC332VQIKOAjBNVjaIAQwBKgWwB&#10;ekzRPpE86ERsYLGsNAKx8lX4DC4AALDf90aAZEIcUQVOp8mvhKNvj3Q+HILZdl2lZpNCw0EZ5tm5&#10;nfCdGXWvdN/52/tbvjORbIpvcdLrgc6l0o2Esk0rePUibqD7JbANBzxl+m/9Oey+LMsGg8FisVit&#10;VpvNJuxT7Kq1LYPd12g0bJH+CX+F+mqqla/a/xL4AEIkQrWSrJNkg8wVGb2keGyOmtraXbt27d27&#10;t6KiIisri12bm5tfeeWVH//ox+wROxJ7Da8zJi8vr6SkhBu+hEqLiopycoIVvuE17tx4Hfd8UXen&#10;hPq05mFGb8DkNJlMLpcrOTk5PSM9K5PDprP3svF3FX8tVr/TnWT3plo8sQabVuICVmVlZTgcVq1t&#10;tFpePRxBEARBEARBEARBkH8X6u/7iAK3pcLDWeSpIum+PFjlgQ4DmPgzDZAekTo0EkiNsIxxArD+&#10;PqD3GS1PlUUeuzq03mQZS3gwy4AfiapK9Hc8BA4l2r5d3vneDO/jEZhukaMKTDHzwJzjqcNeqpv7&#10;h1W1Px0n70zNS+Smv8skeRGVJvE8Ke5cE8tWUhf9+2FnUBTFZDJZBbZLqIoMwyFwisJG7MpG6gUa&#10;jUaWZS70AMgAWgCdamMMoDZ2RxJv93fBDhMKhVb39R09erShoSFSHmmor79w4cL777/f1trKE4i0&#10;hpzs7JKSknA4HAqHS4qLc3NzI7FDy6ypGqqGCvXDzqbRKHqDgZ3ZbDZbLBb1yv69/GX73/MS6vs6&#10;7A42ODMzs7y8vLCw0O/3G43G/nURBEEQBEEQBEEQBPk3wDUFiUCvBXbF8RLUzxY6Xy6XT2RzN5ly&#10;BSiRAMYS0iORERqSbyM+B6EJVBoi5Q2WWuLka4O2Da3R0811h64sWKzVjyI0h6sVZCDapF+zMBE4&#10;kDD49fppHy62HRgOY4ywygWHkqzfKKv43ZiS7zWRjYHSIfL1hC6XlIVUmiKSpCJckeFSiLrG3wul&#10;1GQyORwOl8vlvoSqvHBR4hKsryoy6jB27X/AHtkdNraErBiIKscMNDCJpr/sTb8ihBCPx9PZ2blg&#10;4YLa2tqa2tpjx4599NFH06dNT0pOTvYnqHIMV2RCofyC/CsCmYMMLsrDgDiyLGs0GoMQYhhGo1Ht&#10;WC6F/wzQ/w5/BVdkxCur14SEhKSkJDb3UvANgiAIgiAIgiAIgiD/atTf4FdIsNAO8+1wzyC4kBf3&#10;dm3aqzWwMxkmmCBDImlUU6aQGi0vid2q5xYzow3QbYSxorEOu9Oi1zeaCmtiJua6FxuMk6lUAyQR&#10;iO5Smg//ayNwMrXi5Q7tHC8si4F9CdIjV2Z9ty7msTAsc0O9dqEsr5CUeYROAdICvLR2DUCmkDDE&#10;Kf8+JElyuVx+vz8QCMRfgvXZndjYWK/X63a7nYIBhUJoMv3aTb96YbezB/yZzWaWZfNlMTJGcTXx&#10;Tr/NzVeEvQxriiyPCFU0NDRWV1cvXbr0448/XrtuXWZmZjA3NxwORyIRdi0uLk5JT3XYbCLwxWxh&#10;f3gYTH84jKrFsI7NZmPnV0/u8XjYq/kuwfoMdpM9Ut+0/60u02XUt2Z9VGQQBEEQBEEQBEEQ5N8I&#10;+x1+rRVutEGnHrbHwuPZyhuRqvfGDv12PayJhU4Dr4HNrl1G6DHCJBOPplHHL7DDYicsccJiBxd0&#10;rrfBNAuMNigNhs7ywMbM1FVG82xJHk1onXDnzQSiT6EwyQzLY2BXQLp3WMwTYbovjbvJjDWSqLJI&#10;lucQOp5Hx5AaQpqEQ/A/lktDKfX5fMnJyWlpaenp6eyqwu4kJCT4/X5VrVClClWPGJAnuB4jsNvt&#10;tsuUC4bdbLZKklmcSjRiAjBzXYZHEn11uPJBoMKZNbW1u6ayuqtr9K9++av7778/Pz8/VFoaiUTK&#10;y8tDoVBubpCd0MEjdXhTj+F2uW02m9FotFgs7A47J3sXVXhSo12SknmoTf+FfUhKYvfjWQvEx8bG&#10;svdma7J1xHr9sI/sxdn7or8vgiAIgiAIgiAIgvy7sBJY64GZVl7xulUPd6bDM/mhdzrGfziv6Nl6&#10;Hr3CbrbrYZyJyzHTzVx5WWjnQS59bm4Es8UH22Jhu5+3TbGwys1jbcab9C2WVVOaz/b03FVZdXRI&#10;9h6Xt3KQBiaaYKULdiXQk9n0cAas8pDlPtgQxxbXhOVeQkYLq5oOKo0SMTLpwkHm743cIIR4vd7M&#10;zMwcQTAYzM7Ojo+Pd3xxhAiD9VVYX1VkWGdgcP8zIWRYdToLEHO/KMPDZFRR5u9KX2Iv5daYJte0&#10;dda01tfXXbjw1BtvvBEOh8vKyqKC4mJempqdPEOQnp7Oruyl2HnMZjM7BnvHQCCQlJSUkpLCRg4M&#10;YGRdTja3+mUP2FM2iA1mU9i34ff72QrsHdlS6juqXwKKMgiCIAiCIAiCIAjyb6FCA6vdcI0ZqrVQ&#10;peGRL1/PgpdLx78/9+YP15Q+UQ/LPNCmh1Y96TJqRhmcHcbACL29Uadp1fO0poUOrsvsC8CRJDie&#10;DMdT4FASbPbDAgeMMraOGPRMQ/3Rxsoh7THcmGaNF3YmwJ4kWBcL8xzQ5016qQr6fDDSYLpCbgPS&#10;AOQaKo8hvKP6BP8DiTQGgyEYDObn5xcWFhYUFAQCAWGr8jket85Lioxb5PswVCFGvcNQ1QoxWOgx&#10;jJgYh91h1esthJhFjIwqyrDr3+t3IxHaMqhsZtc11ZVVfav73nnnncrKymg0yq7l5eXqK5SVlXFH&#10;GUEoFGIHYy/CzsleKjk5OT09XdVfsrOzB+QnRm4wl5MnroKBLnvKBrNZasQQW2dAl1G/EHalX1xz&#10;CkEQBEEQBEEQBEGQfwoE5tp5YMsEE1RqoE4LLXrY6INzQ03fLV/2+w2bP9hbfa6dpy+NNQ4bIi2j&#10;0nqdfrXOOInSKiBeICYCJoXofVRq0/NgmdNpcE8GPJANt2Vy2aXLaK7R8UylJU5YHwtbA7DRz+Nr&#10;5jq7n5oG9w21ng3x1KcWvWaw1EXoVCqNI7QFSASIUwTI/L0QQtLT04uKikpLSwsLC1WFxSPcVRgD&#10;mouqrqiwOwMDGKzPBjDUkY5LIST9oy8l+Nj0OquIlFE9ZUxCnfnqB1ZHJuoc01rHjGxsa21rPX/+&#10;fCQSqaysrK+vD4fDSUlJWq3WbDHHxsbmZuYU5eQF/HFsX7/fr2oxXIjJyQ4KESY3L481Br8Gcwsz&#10;hhYlDPmaJy3XlZht9Q8x+7LtgVxX0nBvylVpQ4py8osKCvPz83NycjIzM1NSUlRdhr2a+poWiwU9&#10;ZRAEQRAEQRAEQRDkX4lEYJ2Hx8j0GLkiUy/CZFjbHYAng/bXK9b/fsetH9/Z+9J8/b5smOvQ1WtH&#10;+TVbva51ducUSa4BEgdEFSYsAFYJtFGF12y6NQW2BOAaK0wzc8FljRc2+WG9D1a4YLbVHlb0q7zR&#10;1zqkxwrl40N47EyDNt9JryG0h5C2S/lK/1ichlarLSkpCYVCalHn+Pj4fncVAXdUEQk7quwyoMX4&#10;fL7Y2FjVjYWhDmBPVQZEGVWw4MTE2G02m6Kwt1YDZNRImb834YcSOiItNGvajLpo1bRp08rLy2tq&#10;apqbm4uLi9mORKCXNEk6e6yRx+mw86enp2dnZ3MVJleIMPnD83nLzQ/mhjLyqgMFDe7Cupj8mpjc&#10;SkdWuX1Q2Jp8lSkw1ODNNniGGNzDjN5hBq/bYGWLhMIh9l2xNVRdhn0DqgLFrhrNQB1zBEEQBEEQ&#10;BEEQBEH+6eh4UWruIzPBxIWYSg1EFCiWIYHygJfzQdO3y5f/Zv1df3zowC+OV5xtkXakwEKn3G1K&#10;r7dUXmGocshFeuLREoOB6M1EE0cVNrfTwC1+59lhpZvHxWyK41rMKhf3l2nRg4lQIDBchtsz9WeL&#10;YWs8TDFDtaZdQ3sIbRf1lYYB/F3Viy7H7XaHw+HS0tKkpKTLrVUYqhuL3+93XjKL8VxCVWQYqiKj&#10;6jgMdoc9+itRJoatwD5aLRY7z11Sw2R4GSal/xR/B1ZFP7m2vSM3WhXlKUstzS1tbW35+fl6vZ6w&#10;ZWXNYINruDmO7cvOk5WVlRMMch0mP7+Aw0Nd8vJyyzOubE8Ij46PsDYyEO70h1v9pS3e0kZPYZ0r&#10;v8qZHbGmlZoThhm9QwzuWIPN4/EWFRVVVVXt2LGjoaGBfV25ubns+2Evrr6szWbDMBkEQRAEQRAE&#10;QRAE+ZfBfvUfSYJNPi6LqIpMrtSvK2gIL4p0NhtevLrprUlbPth76uN71/10e/UzHY7br5Z2pUJf&#10;LCx2wXwH3GiHuQ5Y6OTpSKs9XIXZFg87EmB7PPf67XPzYkzTzFCm/CkPSUvgcIrmzuGwzAVdRjkk&#10;9xDSAaQWSCEQ/d9pyHI5wZxgWVkZVy5ycnJzuXLByM3NVS1y/cLOVo2FiRewjqrFqFz+aCCsht3n&#10;6Uxe75/G+ONi3LzmkU2rtYrSSwbR/gFFhjHE6BmdGOnIjVZUVowfP769vZ0d3qA36CTNMKO33JYR&#10;53Czc2RlZ+fm5XEZ5hIF+fkZ6RlDrP5EnT1GYzTKWoOssSn6FJ2j1JLc6C4cFSgbFQi3+UtHeAqr&#10;Y3LD1mSP0eZwOtm3UR6JTJo06fz589Fo1OPxFAnY98beV42UQYtfBEEQBEEQBEEQBPnn0695XCHD&#10;iRTYFeAVlGq1cIUE9JIaQoikIdprzHDPIDgf1L9UVvuzcdd9sGzVH7es+N3GSW/Pr/reqOyX6mKf&#10;LrefLTU8VKS99wrljmHkRBYcSYN9SbAtDtZ5uUZzvT32YDHdmsQDZHjYB9+aFMnkjhyyN5VX0W7W&#10;uVNoB5A6gCKAVKFr/AOSjDqluKiYkZuXV1RUVFJSEgwGExISvMId5vLUpPhL2UzJyckD5YfYffb0&#10;8gEDji1C3+FZQgUFBWxlvkdxMesEs7Pj9AYzIQYRIyP/nQdXR0uE9iRGJ4UaKiurbl6wYOTIkZmZ&#10;mW63O97mqnJkl8VkBPxx2dnZl29dWMijY9gb/YULL1tQppJR1ro1psEGd8SW1uQpHpdcPiG9ssYz&#10;3Gm2Op1Otng4HG5sbDx79uysWbPY6xNC2Drs7UpLS9lG7PXZMJ1O178ogiAIgiAIgiAIgiD/TLQE&#10;ZlvhVCrckgTLXbzEdbbErVBshEfKVGmgUQctOl6GaXcc3DuIx8s8c5Xlu9HEn9Vm/7hh+Pcbg99v&#10;SHy92vqtcuVcMdwfhJOD4GAS7Ijj3sDLYshYo9SghbNDm345qew7bbAwBqKaWAJRmUh9Xum2HFjl&#10;gck8W8qdItUBFAMpApL4D8kxAxQXFxcUFpaWlubn58cKYxTPJdden+BzRZl0QUpKCrvDHjFYJy0t&#10;LfNSJensy6xb2MqFhYWqOMI2CoVCJYWFAZvdyNWRf+TsEqETUyrmNvdUVVVt2LhhwoQJGZmZ7Dwe&#10;ryfDFUj1+NkhCgoK2HYlAv6OBQXsXdTEIm42I64K12I0dsUQr7VdaYort2fUuwpGZka7q0YU5+Yb&#10;TSa3252ZlckOXFdXd+utt+7cuZMtNRALw44fDofZ+uyt2eJGo1G9jyAIgiAIgiAIgiDIP5VKUev6&#10;eDLcmQHb42CGhd+p0UCTDlr10KmH0QYYZ4KJJu4Ls8jBnWX44HS4NwMeGAz3D4Z7M+H2dDiRCrck&#10;wr54PqDPrbnemVdnarTKrZQ2UGKeb6ffLL3xDyu894dhjLE0IIcr9XA8A3Yl8d1HGqBcMQ6WQoQb&#10;+hYBOP6U2vT3QYEoANkxrjy3O13UD0pK4JlHycnJavKRGgXD+GtFJiUlJV3EwrAr+5iRkaHqL+zK&#10;GFBhVAoErFNUXFxSXBwSogzXMoqL7TbbP1A6mhLak1y+rOe6mpravXv3Llq0KDsrOxKJsC08Hg87&#10;T0F+QYmwK2awDrvPzj8gx8hU0ssai6J3KIY4rTXb4AlbkqucOS2p4aaiimD6EIvFYjabbXabw+Fw&#10;C4mKrVlTU5OXm2c0GNR1VOx2e0VFBVufDUArGQRBEARBEARBEAT5FyARmGuDhQ7YE4AzQ+BUBvR5&#10;oNvIc5da9DxeplMPXUZeg2mKGWZaeFrTIodwinHDei9sjeVtsw82eLlTzBInTDOnjIndMG/i3ddM&#10;v6ul7dby8v3D8rYnJPUleeBU+oifThj/i+thmYc062B7PLklg5fc7rXwetvVGluG3CFJFQBZANr+&#10;830Zl+sErK8BcAEkAElmjZBktysjIyMrOzsnhzWV7Kys7MyMjPQ0LrgM5Cj9tSjDhgaDQXb967iY&#10;gktJQ2pcDLuyPqOkpES9Exaw1bRa7VfXMtRxnXHh1dMXNI9o2rRp0/79+wtFmM/ixYvTUtLYCQbW&#10;Z9ei4qLszCy9ojVIGouic2qMMRqjR2NO1NqHGbwhc1KFK6cqqSiUMdzv9ZnNZqvVyv1ubDb7n+MQ&#10;qBbFOp1OFZJYp6amhm3E3p09RUUGQRAEQRAEQRAEQf6Z8N/ZbsJLLC12cPver2fB48Ph5GAuuHTo&#10;eZhMg45HyrTooE0vtxmUdj0ZZ+K6zAI7r5q00Qfb/bzK9b54Luhsi+MyzfU26DL6a8wry6/4r8qq&#10;/6qpPVVRcXtp6NSQnOn1bvqN0o0f7Ey5IwJrveRoBmz082JMow08KqdJ50uT6oCEgMR+5QAZNow1&#10;BcALJBXIIADWUgEG2x08noVLJyKEhef4FDEKCgry8ofnBoPZwuI3LS0tOTlZVWRYhys4WVnsqnbY&#10;GFWaUfmiZCVVJWH9gQAWLsmEw+np6Waz+SvKGeqgKkdO3/QFE8eNnzFjxoULF6qrq30+X29vLzsM&#10;205dlsH2Yifx2GPcOotHZ4nT2xINjjSTK9vsG2rxD7LHxlljHBYr291sYVhVVEVGRZVjBlBFGQbr&#10;6AQ1NTUVFRXsZT0eDyoyCIIgCIIgCIIgCPLPhP/OrtDwUJflMXCtFe5Oh6fyledD0u1DYYWbZxKV&#10;ymAklJJSIBMJ7ZHkCkISgXDbXwuBQRKM0ME8G7eMOZoEt6XC6UFwNA02x8H1dmjRRQYrqzWaPkXb&#10;p+hWypqlsmLaEtv5xjTdzkxySzrsSOTSz2QT1Gh5qexGXbqHRoFkAej6BYq/ARvEmhEgXyQ6lQAp&#10;FjY0hbJUKmSRsuKSssyssNcbdjjKHM5QXKAwNy8vf3heXh77V2Qd8bQjtZMvijEFRXaSqraolAjH&#10;lsuHsetfiDKqUMJQP6p3ysrKMjMzLRbLV1I0CH+XRJ19xZhZN02dNaKx8dvf/vbcuXPjA4Gs5LSc&#10;nJxQOFQW4bBl2dZJSUn9aorAZrNZbVaLzWq2WEwqQo2xWq3sGRswoLm4/hxVhbkcdsfj8USj0erq&#10;avbuAz41CIIgCIIgCIIgCIL88+jU87Sj1W6YY+VhL4/nkFfDvu9VmR4vhXWx3DtmuGShJAQwBsi1&#10;Gu1ISS4FYrk8hoX19ASiCo+1OZ0GZ4aQ81fK9+bBOj+MN+kjyjiFzAIyE0gvkMhVMmz2w6F02JPM&#10;85Wus3KrmlotT1yq0RTquKevRxjBfEUNwAikDCAKUCEa65QDRDzusvz8q43GIkKLAUJAijTaoX5/&#10;VkbGQNjL5QEvxZflHDEikUjFJaKC8vLysrIyVXBhg4uKitisv5goBBmuwrD+wB32MTk52Wg0fkVR&#10;Q6HSvKrRq25eWhMqv/307U8+eSGYG4z1+thG7FTsGOwwbFl2/rS0tPj4eK/PF+P+k6pySYox22w2&#10;h93udru9l9WWig/ExyfwaKAB2AoM9oiN8Xg8bCF1HVWUUd+F9fsPhyAIgiAIgiAIgiDIP41rzDzt&#10;aIOXW8mMNXLL3qdyrT+tLPnv9iGv1cm3DIZFTtKq93loNSXXSvJ8o6lFkvKAaC8TTfo77J9cics6&#10;DwymL4ViX63UHMuBa220SjNIS7IoSRrCnnq4HLMvBdZ4YK4dugxQpYVlLrY1jSglhCQA2ETYC1tf&#10;/lu6jAJQCVAPpAFAbXVAagDCGk0ISISrM6RUVrL8/qwc7gWjCjFqIMyAIqMGvPyFtlJdXV1/idra&#10;2pqamqqqqoqKClWaUTWXIoE6kd1RJ7Kn6gD1o4rP51MUdti/DSGkMbF0w6o1I4ZGpk6Z8st33uno&#10;6EhPT2eLsK0rKyvVuBW2eF1dXSQSYecoLChk7+L3+1Utxi6EGLZjQBSKUp1x0tLS0jPSMzIyMnnV&#10;KFE3Krsf1mX32DO1wpRal0rVZViHfUVszf7DIQiCIAiCIAiCIAjyT2OcCfbHczuYFTEwyQxjjPBA&#10;Jjyb7/tZTduH09vf6y18uo7uToUFTtKmHzpImuk0LnbEtEpyERC9UBD61xmAEiiS4UgSvBQqe7vD&#10;f74cbnRAsw5mWGFHAjmaCXtTYI2XO9H0GKFaS1b7Yb4dWvXabCkZwA0QAOKn1CbW1/LaSZ8P27gQ&#10;SAuQdiAd4toGpEkoMg0AjUBGACm3WgrzC0pUnUU0lZKSEjXOReQhcf5ClCkrK2tubm5paWFXxogR&#10;I+rr6+vq6mpqaiorKwd0mS8SZdj18jCZ/Px8u93+FcNknIphzaxF3SU1HWU1TzzxxF133cWmRyKR&#10;aDTKjsF2z83NZauxxZuamjraOlpbWzMzM81ms8Ph8Hq9gUAgKSlJ9SdWJZisrKycbOGGk5sbzMtl&#10;fwpy8gpz8orEtTg3v3g4T8FiXwIbxMYnJyf7fD5VlHG73V9RS0IQBEEQBEEQBEEQ5KvCNYJJZl6y&#10;en88bPDBjTZo0HJXl/sz4Jnhzh9U9vzuxmWfbJj/q5XVT3eaj+RBXyxca7O0msIhU8QqF8nES0Du&#10;z2Dqlxv6/zES6HPTu4Oeo1fDSg9si6fHBku3DoFdibyW03w7TDBBnZaujYN1Pl5Uu0ZrNxGvkGDs&#10;QFIozdFoA7JiBqL7gmAZDUAbkG4g40TrEf12cWX9sYTUxMVFItGKimglo4pfVL4oC+kvtJWqqqrR&#10;o0ePHDmys7Ozvb29paWlqampoaGhrq6uurq6oqKCh6hcEne+XJRhxMbGyjJ7j78N+0/pGB7tGVZ9&#10;3ZC6WZOnv/7668UlxezMNTU148ePZ5smxMezMQqV/FrLYIvH5eBlknw+X0JCgirEZGZmZg8kZ4k/&#10;BcG8SNZVdYNKmxJLm/wlDe6CakdOxJoWMid+zRwotSR6dLwyNpvIXiQ/P5914uPj1WSor+qDgyAI&#10;giAIgiAIgiDIV8VCeL3qY0lwLBn2xMNKF4wzQiKFsAK3p8GFYfBKqOrn3es+2Hn0k9MHf3vr0u/1&#10;VZ3rsJ+4im5PhpVemGMnPSapSQdVGu4QHFV4p04LbXoeEbPMDVvi6ZHBmjuHa+7Mg1vSeTGmVW6e&#10;rMR2qdbAWh/sSuLqzEgDKZWTKdiF8sKaAhBHSL7JONhotBEuyvy1s0wswDggk4FMFQ41vYSOBzID&#10;yGwgc4C0JidX19Q21Nc3NPbT0MA+cdRQFzULKRKJhEUxaVWXUbWVASWlq6tr3LhxY8aMYZ2RI0e2&#10;t7e3trY2NzezRWpraytFsAwbxsZfPlGdq94f+BgMBg0GQ//R/xZ6STMxueKmnBFLqsdu37adTWdH&#10;HTVq1KxZs0pKik0mk0HSDDG4rjLHOSw2j8edlJCQlpb2Z0JMbq6aoFWe/bWOQZGxydHxieWTUyuv&#10;zaidnl4zIbmiKz7SGlta48wts6ZebY4vNScYZV6rOxAIsO+EnZwtkpSUpIoyGo2m/2QIgiAIgiAI&#10;giAIgvwTaNDBIgccToRTqXA8lSsmN9q4pCIRiKGwycvrYT+br/12WeNbE9b/bsdtH9/78CeP3/vb&#10;B7e+vXfaazfVvtCVf74m7utl1ntKTLdfqbv9Cv0dV5juvcr6UKnj8bDzXNj6eEj7QCGcGAx7EnkM&#10;zvIYmG2FDgPpNMLOJDiQyis6XWOGGo3NRZKBDPzuV3UZC5ChOl2OweDgosyfOdcw8gCuAXKt0F/m&#10;Uul6Ks0FsgTIciCTfb4RTU1tba0dHZ2dnexvR3t7exv73NqqJiI1NjaqqspAtIsqoPyFKFNXVzdl&#10;ypSJEyeOHz9+7Nix3d3do0aNYkupK7CnVVVVqtWuOvdyNYfBOgOBM+y+3W7vP/qXwt5RS+VrM2qX&#10;FrQd6F3bVd7Ijsc2Wrly5YwZM/Ly8j0Ga6k5odyREWN3BvxxqhYzIMQw8vLy2Ee322PS6BUqS4QS&#10;AftHppJHY6pz5V+fVdebXj02obzJW1xuy7jaHJ9n8pkMRrZIZWVlQ0MDOz9bKikpyeFw2Gw2Nr3/&#10;fAiCIAiCIAiCIAiC/I+QCSx2cEPf7X64exDckwkn0mGdl+cxDZHAQXj60nw7d4T5ehY8lQsvFsd/&#10;t7rpp5Pmvbty9QdbN/5xz6ZP9q7/aMey36+f/d7ycb++oflXUyrf6b76py0p36mxPVMmn7kCTmbA&#10;3gTYImo5sY3YyrXar1mIYboF9iXB+li43sYFmjIlnRJHf/ZTP6zPmg7IUEnKkmU7t5Xhko06hl0j&#10;ALOBzAWymNCVsmYJoauBrAOyQqPraGnt6u4aN3Zcj2DcuJ6xY8eOGTNm9OjRo0aN6uzsbGtrU7OQ&#10;VF1GFVZUaxg1WKZEGMqEw+He3t7p06dPnTpV1WXURTo6uHvLiBEjLhdl2ESGOpGtwyUZcVP9yHC7&#10;3V9F12AjTLJ2bnbj6ui4vYvWjR7Cs6zYRg8//HB3d3dGRobTGVPqSvXHeBMSErIyM4PBHFHLm7sU&#10;s2tubq7P55MkqX+5S7Bl1b0lQkstSTMy6zY2X7842DI1taotNlRuzwiYYlJSksvCZV1dXXfccUdN&#10;TQ07P1stEAhgmAyCIAiCIAiCIAiC/PNwUy6ULHZyXeaONDiTBV8PwrF0WO6CTgP34h1t4NWXJpr4&#10;gF1xorL1YHh8KDyZB88Um14o875SEf9Gte/Natd3KyzfLNM+VQpnr4B7h8DJdDiUxKds9kEf28IB&#10;0yym2QnaG33Qqjc16GBnAmyO4+E5E0xQo4mxkoAwi/lcNADphKQAsQlPGTVShrVCgHlAFgNdSeWN&#10;OkMf0K1AdwLtjUR6xo+fPGXy1KlTpwlYZ8qUKZMmTRo/fryahaQaxKjRLqprb01NzYA1zIC2wmAj&#10;Z8+ePXPmTLbO5MmTJ0yYwFbo6urq7Oy8XJQpLy9nE9l4daJQYLgoI9bo12gCgQClX+RT/GdYFP3N&#10;waZNHXO2T1/Wms5Lcbe0tDz55JMNDQ0pyckej8fpdCYnJ2dnZ+fl5anOxIz8/PyMjAydjn1JXwgl&#10;dIjBMzaxfO3YGzeOvr4zLnx9Vv30QdUZNl4hmx2VbfHII4/cfPPNhYWFlZWV7NhZWVlsRwyTQRAE&#10;QRAEQRAEQZB/EhUaHhGz1MmNdffHw8OD4fxwzVOl3PBloQNa9NCu56JMt5EXYJpggl4Ll2/We+FQ&#10;IpxMgdOpcEc6t5s5lQq3pcKtKTya5kACF2K2xsJaD195hlXTpEtNlVxdptG/vLb+fBfPitoaB1sC&#10;sCyGL9ikk4dLgwBMlyI4LmfgjgyQAsQPxMKjZrhGw0gFsgDIUiBrJGWbwbQd6EGgm/XGieN7emf0&#10;zrruutmzZ88RXHfddbNmzert7Z02bZqahdTTw6NmVHeYtrY21bK3RtRRUjOYBkSZ6urqBQsW3HDD&#10;DWwRtsLUqVMnTZrEpnd3d18uyqgTS4VPsDpRaDL9RbLVj+np6V9RkbEp+qXBlt0zVmztmlcfV8wW&#10;Z0c9d+5cVVVVCq9lnZqcnJwbDBYUFPAkK2FLnJubGx8f/9ehMQOwL1Om0mCDu90fWt4+fc+ijdOG&#10;1hkkjV1jGOTwe71etlpVddWJEycOHjxYVlYmy3JmZibbmq2v5i59yeIIgiAIgiAIgiAIgnxlOg08&#10;hmV5DEwx83bPIDg/TPtqmetbUXJ4EMxzwAgdNOqgScedZUplh4dGNaRZktrcxkhtXPaYOO80j36G&#10;g15ngzk2bhCz0M5VmJUusi6g2ZYKNzrZ9DwrCQEE7MTzckXZgw2wMRa2xMFKN8yxwkgDlCvKEClG&#10;lLj+ogAM9b4MJAGIB4hRiDKyCJaZC2QZkHVU3q7R7SHSTJOpprrquutm3XjjjTfddNOCBQtuvvlm&#10;dmX9uXPnqqrKjBkz1GgXVZcZM2bMgDXM5aJMSETKqOEtS5YsWbRoEVth9uzZ6nRVlFEjZVpaWtSJ&#10;n5u7pCoy6h32saCgQKtlB/8bWBXdstzWAzev29o5t8LFjV3YgR999FHWycnJyczMzM3NLSrkyzJU&#10;Ocbj8XxJDAt7ZJA0eUZfuz+8tH3q7k07rq8Y5daYZFkymUyxsbH5eXlVVdUHDx2699576+rq2E22&#10;lkajqa2tZd9Gdna22+3+8ugbBEEQBEEQBEEQBEH+BvyHO/v1fq0VdsTBKhdMM3PLmPVeeGwIfOvq&#10;4K+ahr1SzytVz7XzYtgxFChhcyRhplsHpE2SJlmt08JlvQ2N06LRrvRBDQZDVJJyjETfaYCjSfDE&#10;sMyfNgx9uY5siOeBNimUl0pa5oLNftga4OWW5tmhx8QLMzXqpEH0q4RecIEAIADgADCI9CUKpEn4&#10;+K4i8jib46rktMyMjDFjum+66abFixcvXbp02SWWLFnC7tx8883z5s0biHZRdRnVsle1hrlclCkr&#10;K1MDXgoLC9mCq1evZiuwzpw5cwZEGTV9SZ1YX19fXV2t5i6pQokqyjAG6mqzR2GB3W7/MvVEOPsu&#10;y207tnLbxlHzy+zp0WiUbaoqMn6/PxgMstXUxVknLy8vPj6eranT6SjlJr79CwnYR60kezSmkCWp&#10;KzW6euqC3Vt3zqxo9+oter3eZrMlJCQUFBSwtz558iTbgr2O2WxWl2Bz2ffANmXnDwQCJpNJ3EYQ&#10;BEEQBEEQBEEQ5B+GAixzwt4ArPPATCvUa3kszKEEeHKY7kfRxg8m17zZZbynEBbHcFFGf+kXOpA4&#10;IFVAWgjt0euvGZI9tbGxt7l5WmXluCFD2q22ekVTapF0s21wZsjXftJc+/Meza5BPO9pngO2B2Bb&#10;AFZ7YIGdW/zWaaHbBKMMkPZVc2HYIQwAHgAzgOryy67jtNorU1JyeJkh7mp73XXXLV26dMWKFatW&#10;rVotYJ2VK1eyO6o0c/PNN8+dO3fOnDkzZ86cPn26ag1zuSijesoMBLwUFRXNmDHjv/7rv7Zu3cqm&#10;z5s3T42UUb1+2cRRo0a1tbWNGDGitra2oqKCzSopKWGzGKzDKBCwj6WXHH/Lysq+vO6STKVlua3/&#10;tX7P2okLSs0JoVBJb2/vhQsXqqurMzIyVHGHwRbPz89PSUnxeDwOh4Otya5Wq1Wn08myrMiKSdF5&#10;tZYMg7vCmdWTU7Vo1Kxrp80IZV1pN1stFovT6UxKSsrOzi4vL9+8efOdd945pru7JDBYQ7mlj/pf&#10;HggE2HuxM6elpdlsNnEPQRAEQRAEQRAEQZB/GPaDe1kMl2C2xPJYmBE6bivTpOPuMM/m+9+tu/bj&#10;ZVPeWZj8TAWsi4VxRkiifAqPleH1j4oB6oG0S9I4o3FixuApkUhvpHx6aenUzMHjXZ6RRmNp2AB3&#10;DCp9aYRl91BY64WdibAtnhsJ3+zg5a4btFKvE1Z5oFUPNvW3/99G7A9OALsIk9ET4vN6i0tKQmFV&#10;5ohEo9HFixevWrVqzZo16y6xVsDu9PX1rV69ml2XLl1600033XDDDbNmzZo+ffqUKVNUUUbVVtQC&#10;TKpZb6nIOWID3nrrrbNnz27YsEEVZdQoG3Z//PjxqqGMKuWwWZFIpKSkpFBQLCJlWKegoIBdWX9A&#10;lGHo9fr+F/srCCEz0muOr9+5Zur8sDkpNPxrEydOfOmll2pra9lS6grsytYMBoONjY2sk5yc7PP5&#10;1ErVdgH7h/fVZrVZrVaL2WLimC0W9snKng7Ax9jtDrvd6XDarDa9Ti/LMjuGxWJh78W+iuzsbJfL&#10;9RcBOAiCIAiCIAiCIAiC/P1cZ4XjybAnnpu/tOshqoEyBVp03Kz3hSsz3xux+pOtWz7c1/jjHsOx&#10;PFjohAYdL4ktMpjY73Kr0GVqgDQT2i4rI42msXbHZGfMBJt9rMVaH2ewdJpghRt2JMC+FBEd4+bF&#10;laZZYIROusmjv+9KmO+4LADnqyIDuAHMlAazsioqKqqqqqqrq2tqati1vr5+xYoVa9eu3bBhw8aN&#10;GzddYuvWrXv37j106BC77ty5kz1avnz5zTfffOONN6qOvwOizMiRI1Wz3tra2srKyrAIeGGL/+53&#10;v/v2t7997Nixvr6+RYsWqRPV3CVVymGzGhsb1eAaVSsZiIthnfz8fNZXBRr2lMFWZmO+2OiXtHjD&#10;R5ZvXn/dkkp7VntudHTX6DfeeCNSzg1uuJwjDpaTk93R1H7qxEn2UlOmTGZbZ2dnJyQk+Hw+t8vt&#10;dMYMBM4IicZusVjMAtb5C0WGoY5hsPEMp9OpToxEeLGnvLy8L7eqQRAEQRAEQRAEQRDkq9Ft5AWt&#10;jybzukjjTVCpgaskUAgMlbgo82x+6jsNqz7Z+vhnF9b8YWvFi23KngxY5OR2vGyAnvBADmGvmw4k&#10;AqSGNULKzDSpSCNNMEOfF/amkKOD4WAqz1fq86g1sLmsM9mseaQI9qXCdDOXgb5S9aE/wTY1AynO&#10;zq6vrx8xYkSzoKmpSe2vWrVq48aNW7Zs2SbYsWPHrl27Tp069dxzz7300kvPPPPM2bNn77///qNH&#10;j7KRA6KMmr40fvz4y31h1ICXUChUXV397rvvvvnmm2zu/v37ly1bNmAoo4bJsFnt7e3sDLW1tWq6&#10;U1FRUX5+fmFhIZvOOnl5eaxTLFDDZBhsmNPp7H+rP8G+WB0QV7L+qgMzV25ftrbZWzor2NDU3PTE&#10;E4+z6WxWWVkZu7LFUxKSZ7f09C1aMWvqjGNHjl64cOHWE7eyg1VEo7m5uZmZmemCtLQ0h8MhomNM&#10;FotFFV/Y1q5LsD5D6DD92o0K+6g+8nq9bBGfz4eKDIIgCIIgCIIgCIL8j4lq4O50uCMDdifwotT1&#10;l4WreCjsjoMnh5l+EB334Y1f/+zc2U8vrP3NthHfHOM+VUq2JMIyN/Raod3AFRbWmvXSWBOPo1nv&#10;h72p8olszZ3D6W05XI7Z6oc+ER0z2cxHdhthZ7zmnuHcUIb1h/wjBZUDPl9ra1tnZ+eoUaNGC0aO&#10;HNnR0dHe3r5q1arNmzdv3759586du3fv3rt377Fjx5599tm333773Xff/d3vfvfee++xzquvvnr4&#10;8GE1UuaGG26YOXOm6gszbty4AV+YATeZkpKS1157ja1w9uzZrVu3slmXh8lMmDBhzJgxauKSWgZb&#10;lUvy8vLUGJlgMMjuqKa/7OPluUts2GUaBxXJWLFEGixri83G8JbW2Ye27h6fUrFieFtbdePiJYtL&#10;S0ojAjY9mBvUaXUypWk6Z57Be7U5fsRV0U3L1zx59twLL7545syZnbt2LV68mA22Wq1ms9lms7lc&#10;Lq/X6/f74+PjExISkpKSki/B+uxOIBCIjY1lY9xu94BGw2B9VbtRU5n6z4sgCIIgCIIgCIIgyFeH&#10;/Z7mP6nZ3y4j3JkOD2XB7YNhjQfGGsHNfm5f+r2tIdxf5uHB8EJR+jsNcz5e+fDHjz/yybk9Hx9d&#10;8MtVrd+eWPxkfeChMsfdxea7r7LcV+x4NOR9MuJ7utz9VMTw2NVwKgv2JnKTmtVumG+HcSbSbaHb&#10;k2FpDNyWRfancQ2oUQeGv/vnvUaj6ejoGDt27Pjx4ydMmDBx4kR27enpYXe6urqWLVu2bdu2Xbt2&#10;7dmzZ9++fQcPHrz//vt//OMf//GPf/zggw8+E3z88cdvv/3217/+dTZy6dKlqlnv5/rCqEWXiouL&#10;X3755bfeeuvBBx/csGHDypUrByx+p0+friYujRw5cmBKOBwuKCjIzc1lHTVZSVVqVCWFfbxclLlU&#10;DFsDxEOkwYquUGMIUWU40MQJOfW3HjgyM69+TdHIGyLtNbU1bHw0Gi0vL2crpKSkmBTdEIO71JxQ&#10;7Qw2eYo6/eGu+Mi45PIpV9ZdWzv6pp4ZHa1tFovVbrd7vd5AIJCUlJSSlpaRnpGRmZmVlZWdnZVz&#10;Gdnsc1ZWZkYGG5OUkOj3+9ksl8vVr8o4HKooYzKZUJRBEARBEARBEARBkH8UPYGZFjiSCI9kk3NX&#10;wi1p3NWlVgvyZZINJbxA9aFE+PoQ+Gax+63qpncmL/v1uk2/39330bbFn6y99pPl4z68oeW3U6t+&#10;1X31Wy3x3642PFkKd2fDLSmwKwAbvLA8hrvVNOugVCYPD4dNcbAjXjqexT19J5rYTV6+6e8kHA5P&#10;nDhx+vTpM2bMmDlzJruqpaynTJnC7s+dO3f79u179uzZv3//wYMHb7nllieffPK99967eInPPvvs&#10;o48+evvtt7/xjW+cPHmyr69vIHeJLcJWGDNmzMiRI1taWhoaGtTEpdLS0vvvv//RRx89fPjwunXr&#10;Vq1atWTJkgULFtxwww1s68mTJ48bN+5yRSYUCqkBMqoiw+43NTWpokxZWVlJSYkqyqiKjI0XXTIB&#10;TZU0xRpdiMpXAAlw92T2j852fP3ORaGO9cVdGyM9kVAZO0xUUFhUmBwbf7U5viYm2O4vHZtYPjml&#10;akZGzeys+huyG2/KGbEgZ0SFN9dmtfm83oSEhJSUlMzMzOzs7GAwmMsOl5dfwCjkfsPshCWFxcVc&#10;OOKVpdid/Pz83NxcNjg9PV11pRnQZdRgGbvd/sUOOAiCIAiCIAiCIAiCfB79gstwCWZbeQHsx4bA&#10;88WmZ8OwKxGmW+DKSyoJJTBYghY9jDHyetWHEuH+TDg3DJ4vUr4V9r1cMejVmiGv1ae/Uev6ToXu&#10;+RCczYc7B8OxFNgbD9tEaMw8O5/baeCxMB0GcnIwrPeRY5mwOQ6ut/G6Tua/W45RFGXixImzZs26&#10;4YYb5l6C9WfPns1u9vb2jh8/fuvWrfv27Ttw4MChQ4eOHj16/vz5n//85x9//HG/JCNEmd/+9rcv&#10;vPACG6AGvNx0001qmMzkyZN7enpGjx7d1tbW2NhYXV2tVlxiI48cObJ9+/Z169atXr162bJlauLS&#10;zJkzL1dk6urqotFoSUlJMBhUI2JGCf4iDapIoIoyyclXEJola0uEFpOiajHqfxElZH7juBVlo7eE&#10;xu2KTq0vjJRHo5WVlRUVFfn5+UFfUntsaEJyxYyMmhuzGxfkNC3Ja12e37ayoKOvsLPMl22z270e&#10;T0pKSlZ2FjtPXl4eV2G4DFNQWlBUFQw3Dg43BIqjnqFljkERZ0a5Z2jUn1s+6MrC7Dz1bIWillNm&#10;ZmZSUpLP5xvIY3IJ6xlJ+kcyzhAEQRAEQRAEQRDk/7/wrJNRBphj5Ta9d6fDswX+n9a4nirjBaon&#10;mXmhazPhVZDYGDag0wAdet5mWGCdhxfMPp0G92TwdncG3J4OJ1PhaBIcTIDdAdjsg1VuLrhcY4Zl&#10;LsPXi51PhOXtKbDJDxti4WAabE/gnjLdRh4103+cvwN/bOycOXNuuummRYsWLREsXryY9RcsWDB3&#10;7tze3t5Jkyb19fXt2bPn4MGDhw8fPnLkyKlTp86dO/faa6/97ne/u3jx4ocffvjuu+/+8pe/fPrp&#10;p3ft2qXKK2rAy+VOvQMaiqrIbNq0aceOHeyqKjKqlQzbUVVkxo4d29nZ2dTUxMZHIpH8/PxwOFxd&#10;Xc0Oo7rMqEE3A27BbEERkVJcWloyaFAJVYqJlAXEKaxkLoNAnN62vLBjR9mkQ7WzRxRFK6IVtTU1&#10;lZWVubm5AXfs+NSKBTlNS/NaV+a3ry7oXFs0en1x19L8torAFRlZWTEOh93hcDqcmZmZXIkRwS9X&#10;pOfMurJxVUHn0mDL9ZkNk1MqR8WF69z5UVtmxJYWtWdU2LPLbGmKJJtMppKSElU/YttlZGTEx8d7&#10;PJ6BSBnWwUgZBEEQBEEQBEEQBPmqiOgLgJlWHvnSpuelr88H9T8or3pvbOrTlWR7IkwRFrztep5t&#10;1KCFOi1Ua6FCw52Ar5AgjvI4mi4Dn77Ww1OT1nlglYuXUppoghoNpFDQAHgIX3xPPHmqyPlYGNZ6&#10;YX8qbI/n200y82SoSg0ol6JBvgLqsMrKykWLFi1btmzFZSxfvnzp0qWLFy+eNm3addddxwbs3LlT&#10;TVk6cuTIsWPH7rjjjgsXLrzxxhvvv//+e++9961vfevs2bPHjx/fuHFjX18fm87mzp07d9asWVOn&#10;Th2onTRixIjq6upIJFJWVrZy5cpt27ax8Z+ryIwZM4aNb2xsZMcrFuWQenp6/qIYU0dHx+XFmNR0&#10;oeLi0sSUK4EM4olLf/VN8C+HkLEJ5fui029rXdJ5dXVFRYVaYzsYDLpcLr87ds6whnXFXetLujeV&#10;dE9JqQrobAatLj0jvbGhYfmK5RkZGQ6HIzY2lm0XCARUX16DpKmJyV1bNGpdcfeS3JZZmXXjkqPN&#10;3pJKR1bEmlZuz6hwZJea41VFhr3XkiVL2JfA3ottmpKSMhAsww5gsVjQUwZBEARBEARBEARBvjIS&#10;4ZEsy2O4m2+9Fm5LhRcKs99rmvj+TeFXW7XHcrinTKue6yZlChTLPH3JRvisv5ANqFiKN5HlJFD/&#10;EUMJWAiPl1kfC3uTebLSUieXe5r1PEaGLZ7C53yVn/QDa7a2ti5fvnz16tV9fX1rBKzDWLVq1eLF&#10;i2fNmrVgwYIlS5asXbt27969hw4dGhBl7rzzzjNnzpw7d+7FF198/PHHjx8/vmfPng0bNrC5K1as&#10;YFPmzZt33XXXTZs2bSBGprGxsaqqqqysTHURXrRo0caNG9nKbK9ly5apRZp6e3snTJgwevTo5ubm&#10;mhruvKsqMuzOTTfdxBYcMJoZNWoUO/yAW3ARd2wpKC4ucjizAYzi/T4H9sot3tJbauY8OHFj99U1&#10;FZWVqvQTDAY9Ho/b5fK43F2Z0QkpFU4NX0SW5fj4+LKyCPs2Lly4wI6UkpKSlpam1+sv/55ZnxJa&#10;5QyuK+rqKxx5U07j5JSqdn+o2pkTsaaFbWlx1pjMjIzy8vLdu3ezt1YzmNh7FRQUpKen+/3+AVFG&#10;o9H0L4ogCIIgCIIgCIIgyN9AIrDey9t1Vh4OM0IHX8+C74QqPhqz7oPtk96ZN+j5arI1gcfRsEep&#10;dEBtGeAvP18G/+XPmlPEyKzywI4E2JkI63w8iGaKmbQYA3eFeRWnei2Xe8TKX7JaP2xJAJmQ8d1d&#10;fX1969at2/jnbNq06YYbbliwYMHy5ctXrly5atUqdmf//v2HDx++5RKsf0hw4MCBnTt3btmy5XJF&#10;RrWSEYoM95FRk4yi0Wh395hp06ZPmDChu7t7/PjxbP0VK/vHX3fddVOnTh07dmxHRwcbrMoxpaWl&#10;rBOJRGbNmqUaBrMxbPpA3I2a2VRSUiIyiQp0upgv+gLYXfZlDjF4DtfceH7p8d6v8Rgctt2oUaNy&#10;c3PV8tVuYelis1llSWKDY32xeXl5zc3Njz7y6MJFN+fn57tcrr8wfGHDZCo5FeNQg3dkXHhz6bhN&#10;pWOW5rZOG1TdGRceZvVbzWa2eCgUGjNmzPPPP8++ikAgwGb5fL7y8vKioqLMzEx2h+2r6jL8fxxB&#10;EARBEARBEARBkC+H/3qmhAfI7IrrD5O5SoZxJm7x+1q45oPxBz45fssfb5vy7oK8J2uVnemwmI0x&#10;QVgBLwUdAVmoI2pTL+wHOVuQ3TcQnrJUpYFrrbDWx7WY3UmwNa7f5bfHxB7Z5qYGv1MPKz08BqdC&#10;A1qxyhdw+TMFwAxkQveY9evXb9q0acuWLVu3bt22bdv27duPHTt233333XjjjUuXLu3r61u7di0b&#10;w2Bj1ALYqhDDOvv372d3du/ezWZt3rz5cxWZnp7xo0aOahI2vePHj5993XXTp0/jZjHCvre1tZX1&#10;uZ3wnBumT5/e09PT3t5eU1OjRpGIRKRi1g+Hww0NDQsWLJgzZ85AhWy1qDYbrJavLigoyMkOEvI3&#10;rFisim5/5bXP7n1wyrDaqorKCRMmsHOyuVlZWRWVlWkpKR6PRxVHvF5vMBhkW998880XLlyIRqMJ&#10;8QmU9gciUUIVKhlkrUdjTtE5Q+akDn/oxmEjDsxafWramlWFHfWBkhiz1WaxJiUlsbeor68/e/Ys&#10;+35KS0sHNB2z2cwOz56y3dVIGQaGySAIgiAIgiAIgiDIV4P9Ruelr5NgayzXSlr0PL1osRMeyYKX&#10;rs7/TcuqTzY/++kLD3/y+Kr3N7W/NjnzoahmTwasjeXqzEwr11ZGG4XLjI7PHWvkPr5snRVuXt96&#10;dxIcSBWuMQFY5+XlnGZbocMANVoIK1c+WpP4nWrYHM8Tlyo14P8yPYJLCaJphRxjADK+u3vTpk3b&#10;tm3bsWPHrl279uzZc/jw4SeffPL+++9ftGjRypUr169fr4bMqGzdupUN27dv336BKsfs3LmTrcCe&#10;ssGqIrN48eJ58+bNmjVrypQpY8eO6ejobI6Ud9kco42mdoNxhNFU74ypj3HV+2IbhwXrCouqKipr&#10;a2sbGhrq6urUzKbi4mIR81I4oMgwrrvuuhtvvHHGjBkDiUvNzc2qlQwblpc/3GZz/c0AE4nQtaXd&#10;26YuXRJsGVFePXbcWPZGbIvMzMx777uXnSEnJycQCHg8HtZhy7L177zzziVLlhTkF8Q7vUONnsEG&#10;9zCDd5A+JkXvyDTEXG2Or4/J70ksn5VTv6BtYk/76CxfktlkMplNbpc7PT2dLVJTU3PHHXfcdddd&#10;9fX1RuOfJVVZLBZ2/pKSkoyMDK/X63A42J3+ZwiCIAiCIAiCIAiC/A3KFDidCkeTYZOP5y7Varkv&#10;72IH3JkOT+Uqb0Si741a/cnWRz45d/bT80c+ObX6d1uueWte3avdRU/XBc5G7PeXGO+8Und6uPZU&#10;rvbUMOX2YZrbc+XTQXIiCw6lwu4E2BTLrWoW2Pmy7aJmU40GciVSb7B+K0J2p8AEHjIDRV9WcUmV&#10;YzxAUoHEAhgA6ioqtmzZsnPnzj179uzdu/fAgQN33XXXj370oxMnTixfvryvr2/jxo1bt27dLmDD&#10;9u/fzwYcPnxYVXAYO3ZwOWbz5k0bNmxcu3bNn5nCzJgxcdzYSdHoNIt1JpApQMYCGQmkGUgtkEoA&#10;0UgN+0hohdFYlJ9fX1+vuv+WlpYWCIqKilhfFWU6OztvuukmNXGpp6dnQJG5lPszhEq6/lf9Mkit&#10;K+/mnBFbS8dNjzS3traePXuWLRIIBJpr60+dOjV/7ly2V2ZmJluT7dvd3f3MM8+wU6Wnp9ntdrfD&#10;yVrA4U52eFPt3nibK2B3+WwxbpvDxGUYI/trs9pcLldCQkIwmMNWYFvcf/99Tz/99Lix45x2e/8p&#10;LiM5OTkajRYWFqakpLCJbBdMXEIQBEEQBEEQBEGQr4aRwK0pXH85lgIbfTzypVEYyrToYIcfHsqE&#10;J4fBqyHfz2uiv+6e9u7Ny3+zYcXvN87/YNXkjxe0fzyj+v1x4Xc6hv2gIe7lSvNTYeXhK+F0FtyS&#10;CrvjYUssrPFwcWeymSdDzbbyxdv0EFG4BBOSNXcMo/vTucWviJrhSU9fDHumE4pMJoANiM8Xu3Xr&#10;1t27d6vpSIcPHz537txvfvObPXv29Al/GfZ0586du3btYmP2799///33f+973/vVr371zW9+k41X&#10;w2fYdf36DevWrFm5evXyZcsXLV50w7y5148Zs3hY7nJFuwzoYiDzgMwCMhVIzyVRpkbIMaxVAbB+&#10;LcCI/ILLK2TnC4qKikpKSkKCqqqqRYsWzZ49+3JFpqa2NhKJ5OUPNxh9IhnrixFfDLtUOrK3lI7d&#10;F5m6tfIaNv2JJ55gC6anpSfa3dHYoauXrOjtnVFYWMh2DIfDy5cvP3LkCDuDz+ez2Wx2u51dVaxW&#10;q+Uy2B2Hw8GGJScn5+TksJNXV1evXr36zTfffOON702ZNDEcl62hsjjKn0EpVf2J2azY2Fin0/kX&#10;VjUIgiAIgiAIgiAIgvwVwgeG6yCzrXB/Btw/GE5nwLY4uNEGTTqeSWQjEJZhpQtOpsCZwXBuGDx9&#10;BXzja/T5Eu03wsbnw/oXwsrzIThfCA8H4c7BcDwVDiTCzjgebrPazV17Z1hgjp3b+q5iH21cl6nS&#10;0LFWssgNY030tmy6NxWmmXlgzpdayYhz9nfYL352lWV5xYoVe/bsOXDgwKFDh44cOXLhwoV33nln&#10;9+7dGzZsWL9+/fbt21W9hg1gT5955pk//OEPfxR89tlnP/vZzx77+tf7Ro9eNWsWa6vHj1/b2Lhl&#10;yJC9etN+Ku+m8lYqbSB0NaFLgcwHMhvItEuiTFO/KMN1GVWUaXDGqL4w0Wi0tLQ0T1BcXFwiCIVC&#10;ZWVl8+bNmzNnjrCn6ens7BwxYkRlZSV75IxJB2IHXif8C2Hvy5qGyn2FIw9Ept5ac+OaUFdVWXTX&#10;zl379+8vKir0uN0jYotb4krzc4axNdkZ2EmOHz8+ffr0/Px8r9cbHx8fGxvLOgyPgHV8Pp/f709I&#10;SEhJScnKyiooKGCzuru7t27d+uqrr77//vuPP/74hObOak9+mSVV+TxFhhEIBGpra9nLJicnoyKD&#10;IAiCIAiCIAiCIF8JoXIA9445ncqrLD2RC1/PhYMpsCwGRhm4twsRso2NcKeYZU7YG4Bbk7lAc1sq&#10;b7emwLFkOJwI+wKwIw42+7hDcK+F5yUNojxNaZMftgZgtQcWObjy0qyDkMw+SscG205epTyQD9sT&#10;/6TIDPmyH/OqKjHQ2N/y8nJVkVHrKJ06derChQs7d+7cvHnzxo0bd+zYoWYzHTp06NZbb/3Od77z&#10;6aefXrx48bPPPmNXxrs/e3sX0CNEupVIt4F0msj3yNoHtPoHDeb7jNZTetN+RbuZyn2ELgOyEMgc&#10;ESkzDkg7kAYhx1RcipSp1eqamlu4IlPOfVWCwWCRcPZVUXOXbrjhBjVGZuzYse3t7fX1dZFIxOFM&#10;BZLAg36+VJFRKbdn7C+b+l9Vc6YMqQmbk6rTSiZOmviNF15gq8X6YyvjrmgaXFYsBCC2e21t7SOP&#10;PMKumZmZbW1tra2t4XA4Pz8/NzeXHY+Rl5dXUFDAjsfuV1VVjRo1asWKFWfPnn3vvfd+/etfP/DA&#10;AxM6u9eUjVmQM6I9trTM+oWKjNFobGlpYe+SlZXl8XhQkUEQBEEQBEEQBEGQv4dqjYiCCcI3Sywv&#10;R5SHroDt8TDHBtVartdwCURcZAIeCmOMXHaZYeE+vuNNXLup0kCaxBOg2M92SiBDgkVOXmKJtXVe&#10;WOrkDjVsWFgBjajHlCrBtTbp/uGw3t+ftRTV8JZCQfpT8lK/+PIFyLK8cuVKVZE5cuTI8ePH77rr&#10;ru3bt6t1lxj79u07dOgQe3rrrbc+++yzv/jFLz766CNVjvnss89+8+MfHwJ6CuhdQB8g0hOK/gVb&#10;zOspma+VlL581dXPpWY+5vYd1Rq3SsoaIcosEOlLU4B0A2nlhjIDogw7vq5JxMhEIpGCgoL8/HzW&#10;CYVCxcXFau4SY/bs2TNnzpw0aVJXV1dzczMbYDKZgZiAxIsYmb/hIyMRuiK/fUd4YrO/tC4mb0xC&#10;ZFp6dVN1/YULF9g7ZmZkxLq8odyvsU3ZXuwA7e3t999/fyRSlpCQvGrR0kcefPjhrz985113HTx0&#10;iH0/a4SNMWPdunW7d+8+cfLkww+fefTRR//r2PGlc+bn5wTZd+vVmk9V3LCyoGNMQnmpJemLDGJs&#10;NltHR0dVVVVubq7X66X0b1SMQhAEQRAEQRAEQRDkMtjP7WlmXmLpmXzlB+Ulv2ob9kqd8eslsC0e&#10;rrdxZxkvBfZbmxKezTTKAO16fpP1r+RCTP/PdfY0kcI1FtgWgANpsDeZ2/ouj+FpUOMuFVTyEj4l&#10;osAoo3z3MFjh4ppOlZBjyhVuM1wkQxIFExmQZr5ElHE6nbt27Tp06NAtt9yiijJ79+7dvn37wFV9&#10;dOzYsTvuuOP8+fPf//73P/zww88+++znP//5D7/73WNA7wF6BqTzVPNNs+PnhVd/2Nb2x2m9v5/W&#10;+9ORo75bGnrME3tMb9xK5dVAlwhPmRlAxgPpFGEyVQBR0aq1usampqqq6nA4nJeXV1lZGY1GWb/o&#10;EiUlJTNnzlQDZJqbm7Oysi7FkuiAJAKJEYrMF74o+3qdGuPaoq46V8GYhPLrMmoX5TavKGifG2pb&#10;tWrV22+/XVNdHR8frwbIFBQUZGdn9/T0sG+AffT7Y28a1rS1bMKWismraycub5w4r23ijd1T5/dM&#10;n9czrbdrwvjG9vaympqh4UpfbrUrWOvKL7OmUkJcGtNdVfM2loydmFIx3Oj73MOxgwWDwa6urqam&#10;Jrav2+3uf4AgCIIgCIIgCIIgyFeB/96WCa+I9EgWPHeF6acVjb+fPPndm0a8NSHjhWrtkRxY7eNx&#10;Ma16GC3kmAYtF1ByJR5BYxNBMfU6WBQDOxOl41nSyRw4nAZb/LDKBfNFlaUaDVdh1CLZHQboMsJa&#10;HzmaybOZWD+q4VlL7Fqp4aJMSObtSpnLN8qXCDKc0tLSvXv3qolLjP3796vRMYxdu3YdPHiQ3VTF&#10;mvvu42WDvvvd77777rtvvPHG2TNnTlHlDEiPg/SCrP9RfMrHLW0X1667ePK2i0eOfLZh4++7ul8L&#10;he+3OQ8oug1EWglkkchdukaEybQAqeZyDIkCVBlN9fX10Wi0qIiXi2Z91e+2qKioQBRdCofDY8eO&#10;raqqSkpKkuXL039kIElAvAB64ZDz+RBCSs1JHXHhGRm1S3JbVhd2ri/u3lw6bmuoZ0Jj5+uvv75n&#10;797s7Gw1QCYYDKanp0+cOHHmrFnFJSVer5cLZoSYZO0Qg3ukP7w8r21naOK20Pg1BSOXBFuuy6gd&#10;nxht85ZWxwSrnNnsWufOzzZ4OuPCd1fdxIZNSa10aU2f+9+g1+sjkcisWbPa29vz8/NNJlP/AwRB&#10;EARBEARBEARB/g5sBHYHeH2lp/PkH5XXfDh+4yd7jv3x1MoPN4/+2bWhZ0e4by+VdqfDhjhY7YWV&#10;Hm7Zu8YHW+PJgUHa2/Msj5baHw/rHiiEW9K5Q3Cfmwsuk4VNTFTDqyx1Gnh8TbeRV7w+ngFbAtxU&#10;mN2PKlAvrGQqNVyyCStQKvOEKTYrVwIf/WKxgqsV4XB4wOKXMRAdw65qRxVljh49evLkydtvv/3B&#10;Bx985JFHTtx+x8nE5EeBPgnyN2X9LzKHXhw3/uKRIxe/9dLF77958e57Li5e/Mva+qcCice1+q1U&#10;7gOyFMhcIL3CTaZNJC5FgZQDqUlLq6qqLisra27mRakbGhrUStglJSUFBQWFhYV+v59Syo7af2gV&#10;/okACRCaCMT4uVYy6gRKaJ0rf/6QxlUFnRtLureGeraHJmwJ9awLjxk3pGr1qlVv/fQttlFIOMhk&#10;ZmYmJSWpbjXso9MZc/m+rMc+6iSlyVPEFtkVnrS2aNSiYPP09OpRcWVslwpndk1MkHX6CkfeXTWP&#10;7dWdEJEIz0X689ODJElsr8rKyp07d7K3zs3N/XOxCUEQBEEQBEEQBEGQr4iFwK44WOeBEynweA68&#10;XOL/Vd3Yj2448umppz577uxnTx754+l1v9tx/S+Wj/vJdS1vTq77/piqH40u/9nI8FvtOa83xDwT&#10;ke4dBodTYHtcf93rSSbuEVOh4bW0WWvW8SpODVpY6uIBMivc3ESGfeRJTAbuZVOuyAt8XJQRYTK0&#10;zQQj9FydGSqCcYig/6x/RnJy8rp16/bt27d///49e/bs3LlTjY7Zu3cvu3lIuMmwj+zK7h84cIDd&#10;37Vr1/6urseAPgXSNyXtL/2JF5tbLx44cPG55y++9vrFhx/+45p17zSOeCEh5bTOsJPI64EuF24y&#10;M4FMBNIBpE7IMRFCaqLR+ob6cWPHdXV1tbe3X14Ju0Cg032xTQxxyEoGlewA2j8XPSiPoAENEMPV&#10;5vSbg03ri7u2hXp2iPCW2VmNTYHQuW0nFn2trTVUxV4vPy+PbZefn5+Wlub1ejs6Ourr64uKiux2&#10;++XfmdpTrxKh1c4gW3NnaOLK/PbrM+u6E8rrXAWVjqwaV+745OidlfPWFY++2hz/1985pZTtosb+&#10;nDlzprq6OjY29gv+cxAEQRAEQRAEQRAE+XIU4IrMei9Ms/CEozvTuS7zza9ZflJZ9ttRUz9cvOkP&#10;u2/5w6lDfzix+cO9Sz9cN/mDBY2/n1Lyi7bYVys1TxTD6cG8+vXWWB4ds8AOPcIghrU6rXCKEZEv&#10;fsrllRODeYDMPDuPl1HHXCNCaSJK3fYWZVmA5zeVyKRMm7OklHRbuGQzTII4yq1qgCsz6nkvR5bl&#10;5ubmbdu27dy5k1337dunOv6yzkAEjSrHsDu7d+/esWP7trXrHtAaLoD0Aig/Nto+LA1fnDHz4p49&#10;F0/ffnHbtg97Z/yirPx5T+wpRbubSBuArBBFl64FMkkoMrUAEXaNC0yecs20adMmTJjQ3d3d2dnZ&#10;1NRUW1urKjJ5eXkZGRlfKlVoJGWQTu8HohMSDBupATACWIGwZrcosQuCjZtKxuwIT9pdNnlzaOwI&#10;b4QSJyG2yaGRdy3bOSunLlIY5i7CJSW5wWBSUpLL5VKrcRcWFv6FIvPXKFSekVF7KNK7pmjkjdmN&#10;YxLL62LyKp3Zda78XWWTrsusU+hfRihRSh0OB1u8qqrq7rvvXrduHXtTDJBBEARBEARBEARBkH8U&#10;ClxM2RsPc23c+aVKwzvHk+GBTHg8CM9fRV4O6b8Tsb1S7vpW1PZ8xPBUiD5+JdyfA7elw6FE2BkH&#10;G7zcyvdaK3eciSq8RRQolrnRjEVUWWLXnYmwP5V7+vZaeDhMmUKvdcJMK1dhIoqnN33UQxNhhp3v&#10;Xiwbmh0Nu1u109w8oSlXglTK/W6+WGEwm811dXULFizYuHHj/v371dAY1tm5c+eePXv27du3d+/e&#10;3bt3C9Vm++bNW/aOGnkO5GdBeolqf2x3vV9U+scRzZ91jfm4rf2dyqrvJqSdN9lOUGUPSJuArhJW&#10;MrOEItMOpAYgqtHeOOvaOXPmTJ8+feLEiWPGjFEVGTVGpqSkJDc3V6/X9x/u8yGEBuzOdF53CViz&#10;AXEDieVVsUkSoUndCZWbSsbsKpuyN3LNxpIxLb4yQmKAOFijNGZ157z/6u2ryCpR6zrl5OTEx8f7&#10;fL76+vqq6qrCwkKHw/FFiox6l13ZF9oSW3qkfNba4tE3ZDWMjAtXOrKrnTnT02uSdHYx6k9IkmS3&#10;24PBYDQa7evru3DhQmtr69/UfRAEQRAEQRAEQRAE+VJadHBbKi9ZPdoAIYVrNBbCg1k2+eBwIpxM&#10;gdvT4I503k6lwa0pcEsi7IuH7X4eWbNMaDEdBq6eRBQ+/QqZV8VWE47Y4loCa2LhSAasi4W5dl5F&#10;m42s1OpvzR1QZCCJ1m1tybqljJvOlPGwGnmCs+uWiYZZcXzwMAmyJS7KfCmUUoPB0NPTs3///oHo&#10;mB07dmzdunW7gHU2b9q0cePGNWvXHb3qa0+CpIoy39OZf2R3/8yf+JY/8TWn94LOdA9VjhFpN9DN&#10;QFcDWSxiZHqANAOppNKsnp6bFyy84YYbent7J02aNHbs2AFFRq2E/ZVyeYie0BggHlF3KQPIUCC5&#10;QIYDLfDoQutLuveWTT4Q6d1cOnZSSkXQlCnMgP1CuHFqJO+2qctDxSWFxUWFhYXZOTkBQW1tbVVV&#10;VXFhkTOm30fmcw/BHmmo7NGaBxtcywvajpXP7CscOT29utFTVOHIjtjSLz88H6zRuFyuYDBYVlY2&#10;d+7c73znO8uXL8/MzPzb74ggCIIgCIIgCIIgyJfhJHDPILglmacd1WnBTsBHYKzILar4/9r787io&#10;zrv/H7/OObMzA7MBI7JvDiBIBieEEMLs+zBssioCCiqouOMWERRFUVHcNZrENCYxi1lMYtqm1SQm&#10;NrFNWtvYZmlta1p7N/e3d+62ufvJ74/7d13XOZBxgHGQJHej1/NxOhnOua7rXOeac6bzfvleBMjz&#10;pV6CIozWKkC3CmWKWSNHKsxMCUoQUypCzaw4Oon1Z9HQgM8a6xQIo8CmKOqxDLA3DmxUoUHKRMDE&#10;p1sVwsemgcXhSJExI0VGoBHOe3M5tS4K5aDBQ/GLxTVHG4SLopHTzTQGTGVQgNXNoGna4XDs3bv3&#10;wSEOHTo0ODi4a9eu7du3b9u+vW/b1t7e3u6e7mN5+jcB8zZg3gW8SxT/p4zwIi14kxacpfhPA+YE&#10;oA8BejegtuI8MosANRNQJQxvcW3d5s2bH+jq6uzsXLx4cWtr6+zZs6urq0tLS51Op8lk0mq1cA7c&#10;bEYHro0EUPGAygK0DtCFgDZQPAvNt9MCFyPytqRVHjUveMTWccDcujq7tDLGYAifBmg9oLJ5dJKC&#10;H5spSTCEJ2ekZ+j1+Xq9Pjs7Oz4+Pisry+12u1yuosIidWTUvbK4SUKZkObxaBpufJoH34fzRHDn&#10;FLF6mkRjkCWUa4pXZZW86Fx/1NzWnVs5K95iV2RZFVpWaKEoimEYiUQyadIknU5nNpvXr19/9erV&#10;J554wmAw3OwaCQQCgUAgEAgEAoFAINwUaIJviwavTAUH41HaXTMfZd6txN4rRj4o5AEGmuc4/gia&#10;4cOvPArpNU5cu/puHshkQAqNxB2c9gWNCf/cE0s/mQ0OJIDNkWBZBKiTIHkllmZ6JvGOpoOF4ehE&#10;sDs8RSrtOOKLf8SAyjCZeEiU0TKiSlXN0Vn0nAjUJptBYVD06H4fAYjF4tbW1v379x/A7Nu3b8+e&#10;Pbt27dq2bVtvb29XV9eq1auWLlva53B9n+a/Dpg3cD3sHwHmVcCcBvSTgH4Y0AcBtRNQmwHVCag5&#10;gKoND+9ZvhSOsLm3dyMcYdWqxYsXt7S0zJo1a8aMGWwl7Nzc3JulVuEBKhZQuYAqBIyJ4llpgZsW&#10;emmBi+YZKDpVzJu829j0qHXxCfvSXn312tyymslGmypHITFNDUsxhCcZw5NMEalGeWpKSkpurk6X&#10;q8vIykpKSrLb7V6v1+12FxUVRWs0cSqNVZ3lVuttisz7ZPHTwyZNg5tEkyeNMYUnl0YVzE9xbppe&#10;9bB7+dst+593rtlZNKs93eVW6xzKbBrC0CKRSC6XJyQk5Ofnw0sbGBj429/+9tZbb5nNZiLHEAgE&#10;AoFAIBAIBALhzoOiUIQLU46ywA6pE6GIFEGhQBINzk8DP8gFu2NQYJFPhEpTm3ioKHXKDeY3PBc6&#10;HZwGPOoUoAJJOgZoadQsYiiQhU+hekkPpQqeuQscSQZbo0CnHDSFIf8XHH/EOzoF7I5HLjNerMjY&#10;BMAjlC6OLTlfB+bI0J/FPGATUmVh8RvzLPs8YIYEJaaZxqB5CrAkhOEmMxpwKtHR0dXV1d3d3Tsx&#10;27Zt27J1y6ZNm7qwh0vHosWNzc2VVttimnkC0GcBcwbQz2I55gSgDw85yKyh6I7wiAdmVA0M7NrR&#10;v6Ovrw+OsGHDBjZqae7cufX19eXl5U6nMzs7m2GClexGeXxR8NEUQKUBKpWitRSTRdFZSKMB4Ti5&#10;L32fLP6EdfFTrtX7THM7jTMOVqz0RRUYZPFGWZJZnu5QZnsj88qji0o1hUlJyVlZWfCkWq02OTm5&#10;qKiorq7O7XYbDIaYmBiFQqFSqqaoJ1vUma5InUWebolId0fqamJN7emuTQU1R0o6z6078cGjF9/d&#10;+cJrnp4HzfPXTi31Rk/XyePCJJKIiAiNRpORkVFcXDx79uxz58794x//ePbZZ3U6HZFjCAQCgUAg&#10;EAgEAoFwR0KpgGAV4NUAxg5oC6DU0IznDt0qyAGGAigc6Z17mPMFYPdkpJ44sPML3MK+Ej2+epdA&#10;I3nFhOWYTAYljmGTydIU+nOrhv9cnvAFPXgwBZXEXq9AJbF9QnAPj4qmUWrcF/WwDWiRolzC8BR2&#10;AdKAqsNmvD0HLFGikYt5wCrgdUSK18e5jpRF9k5FO+G57sKng2dXICcdfMqbQNO0VCpNS0tzOBxu&#10;jM1mz8/Pj4qK4vHwEBTFAJALqNm4stI2QA/whbsksr7E5D63Z6C7e9/efbt370YuNtu3bdmypbu7&#10;e82aNcuWLWtra5s9e3ZVVRUcc9KkSWNPBg4vQR8cyhoTBSgN3mKGtsnYa4Z9jW1NLT1lX/GUe/Wm&#10;6VWt93rdSUVmeZo3Ul8ZY2hIsMxNtreluRalu+emO+Li4lPS0tLT05OTk+Pj42NiYsxmM5yJ0WiM&#10;i4tTKpUqlUquVCqUSo1KrVMn2CNzF2W5DzjaXmze8dMdL/76xZ/99Klz/dUdSRJFR463MdORrNTI&#10;pLKIcBlcmZS0dL1e73K5BgcH//KXv/zpT3/asGFDZGTk2NdIIBAIBAKBQCAQCATC7QwFeHVA2AkE&#10;SwFvFmBKAO0AtBV5XiAPi4lZy2EUeClD8KEl4qcWcDQZFcP2YAeWkVE4fArJKxY+mI5z7moZEE0h&#10;1xUdA9areU/lRPzYKDqTD46lgP5o0KVEkVClIhSIZOKhjDMLIgRP60BPJNJ9XELkhsOGKU1nPD+o&#10;ZdZHI/cc+Cfc7uYBi4CulfkerqLnytFkpjHoLIU4SCqJBpEoZw03q1GBB3l4bmIKSPAr3IQUSknD&#10;IP2I7RwwhEAkLp8xY0tf3969g3v27BkYGOBcbHq39PT0bNiwYfny5QsXLmxubi4rK8vJyeHzR81w&#10;A0eF+8Ox/hKLvWPSsIOMFlCZ+BW+T8GZfZEWAzeaittdPPeMr3u/pbU0qsCm0FZoihsTrO1prmUZ&#10;3nVTSzfqKjblVW3RV3feVaqJmZQASUpi5ZioqCiDweB2u00mE9wN92gztJNjYlRqtWIIlUKROile&#10;l5Zls1iN+vviVBqpVBYeHi6VSSPCw2ED2CstLU2fr7fbbe3t7c8///zVq1dPnjxpsVjGuEYCgUAg&#10;EAgEAoFAIBDuCBggWAzCTwDZYSDuA4LlgNcIGB/WZeyAKsKhTH4uM0HFimGw4wMuL23igbenJ/zV&#10;m/+HMtGzhWB1JGiQgmweUjTYoXBDJIu4hEgWyWaQKGPmgyoJ2BkrPnPP5Hdsky/ZRK8WgKNJSI7Z&#10;OCTHGHlIwcEbtT+JeTAdrFWCWbhCEzwUhgozwZGtz/l4XRpOviniwctFHiwUmFyRnLqnGJSIwL0M&#10;OrtRQPkkbPYZkEgDNT2srbCg9/B/AiwzhVNAQVFRNB3H56cIBSkiXqKQ0jAo5Q08JMHqDD10gX7Q&#10;sEdcXHl5+apVq9avX9/T08OGO82bN2/mzJlms1mpVI4dwsOgz4KKw+KLHtAGQBsBbUZuTV9tJryz&#10;CFAFuNZSpog39QnbskOOdpdaVx1jnJdiX57h7cop68mr2lpQ2184c6C4YdDYtN80t6+oPio6avLk&#10;yTExMRqNJjIyUqFQ5Ofns4pMcnJyenr6nDlzLBZLdnZ2UlLSpEmTVCoVlmW+gvWjgd3hOCkpKTk5&#10;OUVFRTabDV7dvn373nnnnVOnTvl8vrCwMOIaQyAQCAQCgUAgEAgEghBJMGEHQMQTQHoISPqBcB3g&#10;twJeJaDdQy4zmQDIsCgQGtjchi/I7m4IA68VSJv7gOZZIOkFYgsQm4DsHiBNB1Il0IjBVD6qUT1T&#10;AhqlYK0KDCaIn9Un/8Rh/KTScG1G/PsO+rlccDgB7MByzDwZCkdi5RgzH8UiuYX8p3PBnnhcM1uM&#10;9sOdXDJgynjGSz8QjeoxwZ1FvOGK1xSfNh52Uc0RqP1dDKXjFbQbw+fEoowz2dhZJpFGni/DwgHs&#10;KKGADGsucqTIAAVNKWk6iuHFCSSZMvndKtndcsFUEZ3AoyLpIWkGZ6gZTX2gKEqIEQgEISRSEWHP&#10;l+lYcLECxgl4JRS/DAgqKWE1JaylhHWUsAZucA/glwKeB8egmaNE9l591QyNoT3NtTanFAsxdTuK&#10;Zu02NO0zNu8xNG7SV7nUujihXCZURarUUdHR0VHRKDpJLpdKpRkZGW6322w2p6enT5o0ae/evYOD&#10;g5WVlbNmzYL7CwsLs7Ky4KEUTFpamlarzc7O1ul0rBBTU1PT3d39+OOPv/zyyzt27IB7iBZDIBAI&#10;BAKBQCAQCAQCx5B9zCAPC8luEPEkkB0Dkp1AtBHwFwLeTBzK5EQuM8hrphBQkYBiA5qCmtbDPiJ0&#10;DFA9BpQvok3Sh8dxcD44cGNsQGiiLDmKw8Xmd8rLrsxp+dOqhX/rqv1sUeFvysTn7wcn08CBWLA9&#10;CjygAHOkSDGZziAZxcgD9+BQo16N4GQO6I0G7TJUPBvu17ICB0VJqPtf94IVSuQjU8TDNZ7wEZoC&#10;IkrTmhaxOR0FUt2LfHNos8jW7c5efR/lFqPkMok4tXA4FmWEuOo23GR4g38incVvAeAbmqLCKDqO&#10;x5suYqYLqQweiMMxUP5eM36MR5iQAUqHXGCQEOOjhFWUaCbaBBUUY6boaUN5ZDQUnUQxFlrgpsT1&#10;tKSJEtVOCbO2JNvW55Rvya/uL5y5u3j2oLFpL9xMzSuzSrzqPJc6d4oEJXOhaVqpVEaq1Sol8nyR&#10;SqVhYWFxcXFut9tisWRkZMCdSUlJ6enpaWlphw8fvvzLX16+fPns2bMHDh7ctGnT6tWrWcefrVu3&#10;Hj5y+Lnnnjt37tyzzz67dcuWkpKSmJgYhkHltbgLIhAIBALhjkcoFHb5UVdXxx0gEAgEAoFwhwJt&#10;ZioJCTHSh4DsYRC2F4h6gWAl4LcApgowXizNsJsdBc6gxCXRuKyPCJVhRtuNVjetBfIngfJ5oHwB&#10;vfJnIxePrzYL9vjA0gzPmeVpXPjuptp/duT/oUL2rgm8mA0eSgKDMWBrJFgegYpYaxkkiyA5ho+S&#10;v6TQwCkUPJVLH0pFuX6bcVpfAw+JJhgmlX/XWQdYGIHyyBTxkPLCp4CSQqFJ2QzPHZZxyAhm4NrY&#10;09jYJX720vuKu620V4JEmQQsyqhpdFI2ZQyrxYwNOjGNtBsqjqGyedRUHkhlwGRcwzscj8B5zbDN&#10;bwr8ODRIKWOcgF9Oi2opUR0QVKAVgys/Sj6eYSiKEhVEmFdmeXvzqzfrq1Znly7WuhsTLLMSLA3p&#10;ttb7Sipjil2qHLsiC76miVV8hidHYUdIjgkPDw8LC5NIJJMmTWIVmezsbLif9YIpzMrbbprV7W7q&#10;a193bPeB55569twPfvjKSy8/+fgT+/ft7+7uXrVw2dbmlRt9c+bfV2KPmkaEGAKBQCAQRqJSqf7X&#10;j9dee407QCAQCAQC4Y5HgGQXcT+QnQBhB4F4OxBuBIIOwGsCzAwszbBOLvB1WKMZVmrYnCZmtDEe&#10;IGgF8lNIjgk/hlUY09CG5RjkJuNFtbeZKsCrBsIyXnMxeEYLTiSBg7EoUqlLifL1GnhcDFEhrp/N&#10;yjFpNHUoJexpPejTgGURoF6CPGjuGQpZAkA0Wx11vAC0yFBZpSLsUzOVQcl94XsjH1gFaYeNKHDJ&#10;LkADYkWG8opTlufd3W0CTlxXm/WUmYTDlATYsSV0eYEGSIWB3bN5SEtKguPQSA+SYWmGh4cKNhpW&#10;x5BW5aNENZRoJuCVAJ4T8KyAygJAyrUaFYq6Wxa7VOupjzVbFRkGWYIpPNkMN3mqRZ6GClfDTZEO&#10;D1kVWrsiy67Mtiq1CoxcLpfJZKwio9FoXC6XxWLJyclRKlUpKSlarXaSTH3M3HbQ1Lp5etXCNFdV&#10;jNGhzHFE5rqj9feFx/NoZr9xztXFjz7lXr0qy5coUnBTuk3p7++Hv6G/FuBQ3KC3KfAaObMDA//k&#10;DhD+7+A+jCG6urq4A4TRwE9qIPB7kjs8fg4cOMCN4gdxlPhGCRBBIP+HC04UGQKBQCAQCCMY0giG&#10;/huBVBVhN5DsA5K9QNSHsswI2gFvNmAqh6QZ1uHFhuUYVqYZUmoYvAlaUcgSvxanQWHlGDNu7wJM&#10;KdZiZiM3HEEb4C8AvGYQZwVrosBaBcovcxeDtBiWcAppLvfi/LtpDNgySf6KgTqYDDaqwDwpShZj&#10;5CGXFhYeFfVwIb8vHiWycQiQlHMvg7LJwDYG7BSjpNQPaAUrNChwiU0qnMrAXpSMKpxrjFmWifLU&#10;TMHSDzydBjvLiLEqFDJcUx5AqWfgOFMZNGAiHk0xFACF/IpGjglPFAcYFxBU0uJawPcBWg+oTIqx&#10;4DfxAIhxWp9RPHYoilLyxTZlpik81a7I8kbmlUcXVcYYqmKM1ZONM2LgZiiPLvRF5XvUOqcqx67M&#10;tCu0NoVWLVcqFIqIiAiZTCbBxMXFORwOi8WSm5sLfzimpKXJFQo4tXC+6KC59bB53ubpVW1prnJN&#10;sV2Z7VLneiJ18PWtiu2/3/zyAVNLXayJoYL6FH33gT+guZ/SE+a2/y0esFbE9vh3gPswhiCKTHC4&#10;ZbqRAwcOcIfHiVar5Ya4kf/bTwHOCsXPDGE0GrkDtwtEkSEQCAQCgfBdhEJ1l6lcwG9EcUzifiDa&#10;CgSrAb8NoNpMVbg8kwuLLEOxSJynDH7DeIBkC6CKh8oDwZ12tJMpA7wa5HfDX4DKPAnXI+lH2IVK&#10;cQvKgFQCaBqpFUiwwK9GrKdkYn+WLZqoH5tET9yFHGSWR4BZWHa5ixl2kKHvEsQ8awSr1Sjdr5UP&#10;7sYlru9lkLyC3G1QG7FPEb45FUk5Buw+k811p0WMY5NHUKtACk4SdpOBWywNInHQ062JDHgJ0QhT&#10;GHSuNBpFRUVjXUZEAYabNgJdrxTVS6JzcU3rFLylDW3D5a7ZLQkAOf50UDcezUyVRDuVOZUaw+wE&#10;a2uyY1G6e2mGd2WWb1V26Sr4mlWyPMu7ROtZmOaCR5sSLLWTTWXRBW6VTqNQKRUKOVZkpFKpXC7P&#10;zc212+0WizknNycqMkodFcWGIMH/qQRhp+wrDppaNuoq5ybbvZF6uzLLrda1JNt/13f29Xn7e/VV&#10;8cLb3EEGQhSZ0CGKzL8h3IcxBLTAuQOE0eCW6Ua++OIL+IXJtRgPp06d4oa4kf/bT6Guro6bB+b2&#10;uyWIIkMgEAgEAuG7DrTHRYCajIQVXi3gNwB+O+DPA/y5gDcLxzT5kHMHJ8pgjxjGMSTW2LHjjAe3&#10;qUTdeY1DcsxGpPKIdwLJHhC2C4jWI7GGi4SyIHmCmQI0sSBBCu4WUXsS4962hr90PyqxtF4BWnE9&#10;7EJc9JqFoSQ70iT7M8D8cJzuFysymQzO1Ms1gf/lGyWq/mxQKUbuMFMZJOgIsN+JAMjuVRg2WYFD&#10;iPazogzsDt9EUUCN08GMH64PHF9EIS1GyyBPHzY9DTqGZoTkFVRWKRPpX1Q+rmNdiDf4Bv6pA1Q2&#10;Pqr1k2bgnixApSoECpcytz7W1JbmWpVVsiG3oievqje/elthXX9R/Y6imTsLZ+0onNVfNHN7Yf3W&#10;/NpN+qqNuRWdOMVMS4r97qgkhRK5ycjlcqVSqdVqCwoKrFaryWTKysqSSpVfZYTB/80Li3nR9cAe&#10;QyMcYWac2aHMdqpyvFH5b+156kFL24wYw1ftb1+IIhM6RJH5N4T7MIYgikxwuGUawS2EHGo0mi+/&#10;/JLrfyNEkflGIYoMgUAgEAiE2w8aR9CIAAhDUU5UCpBsA2E7gWQ7Kq4k3oiDm1xYiPEiLYZXCXhV&#10;gFeP5ZgWIFgMBJ3IO0YM2+8F0mMg4lGgOgEkm5D3jWABEC5BzXi1WMexA8ZKRVgELiO1PBl0qcGi&#10;cJT018RDWVqQAoD+RxuF6ieLqI3RoDEMV1PCbil8VknggO9594nUO6eBGgnKFpyNfWQisD4iRptx&#10;vU1SH4ncZFJopMVMYSiDAEU2RWFnGTatzC0Du8Jl46KW4LswpLDQBixjsaIVXquvthK0Ezki2bG2&#10;ZcIyTS6rzlBUZrYksz7WtEjrXp9Ttklfta2gbmdxwx5D415j0z7j3D2Gpv6C+i5dxYacsu7cyh3F&#10;Mw+b2x80tx8yte4xNm4vrN88vcqZWKCKiopUqyMjI9PT07W4lLWh2FAIScjMDkum/UOQ4MVTVPsU&#10;19OOzr6C2oXprrLoQrsi26XKXTnVtyG3XEAHSTx8+xCgMly+fBnuuTVIHhnCtw/3YQxBFJngcMs0&#10;gltwkxkcHOQ6j4AoMt8oRJEhEAgEAoFwO4PlkBRcWQlvESdw/ewKnLsXvlZyGXyRd0wd8qlBGWTm&#10;oupOgk4g2gQku4D0KAh/AsT8SJj6Kgjrhh2Fk4+JEk8BxV6k0QgW4wF9WJiwAYEFxGaCZA2IiANM&#10;JvYimQ6oaYwpU1A6DfiUwDdUMHvYfcbvv7x7hcqdU5EiY+MjB5mpDMrwguUYIKKk98unrzOi7qx3&#10;TAot9appsxAFHCFRhkYeLRMAT4QClAILMU50UbwZgF8PhHMoyQJauoQJ7+Qr1vOVXUJVl0CxgS/v&#10;pKWLKfFcIKgHPLiYXrwIZorON0bc1Zbq3JBTvkVf0184cwBpMU1b9NUz4y1vbnl40IJSurhUuQo+&#10;twoURfF5Sl3iamt0wyLt7H2mBQ9bF20oqIyK1kyaNCkF11RiyUjPMMRmetR53ki9Va6V8URChieg&#10;eUK4MfzJQtkZ9wOHzfO7cisaE6wuZY5TlVMWXSjni/F5bn8CVIb/w1/2BALhm4Z7zjGfffYZ9w7T&#10;3d3NNQoBqVT6xRdfcD2xoMO9wxBF5s6BKDIEAoFAIBC+bqDFzy8HqpeQHBN+DOWdQcpLNUoZQztx&#10;lNMcFOKEwpTWAmEnEK4CArgtA/z5KLOvaCWQ7ESFtxUvxho/Uut+CIRLAb9UmPZaru2KteRymuE1&#10;JuoQkGwE/Fas77B5he3IeQQOLmhHPjX8Zhw/VYbzClsA3wjC4gElZDWQYUkCvvAtkvBtUzhFRofD&#10;mjQ0V+iaARSPMm920L4wVKQJu8kI7wtLnzsdecoMhy/5538ZH7CjBJejKkM5jwXNlGQRE76GiVhP&#10;h6+jpMsocTPNt9I8E9r4Flo8kxfRIVQ9oIjfqtHukSduE8hXAVEz4FfalOZVWb5efVV/EdJiBopn&#10;9+XX1sRaGIrh0bx3dj7zYMmypkSrR5V3n0yLrmro9DzBPTLNErhKNK1PExfvNLTenTaVLXGNpBht&#10;ui49yz35bocy24FzxHgj9b7IfKtca5Al3CeLu1cWZ45I21U8+wXPA/0F9YvT3b6oAjuOXUL+M/gs&#10;tz1EkSEQ7hy45xwDn/0LFy5wf2CBRiiE/y8TEt3d3Vy3//3fa9eunThxgvsDQxSZOweiyBAIBAKB&#10;QPh6wXY4nYgilfiVOKZGiXQHFNPEQwFHgmU4fS/c1iJRhr8QhSPx64WTanOqm+7eUpF11Jm6eYYk&#10;dzOQPQImve6rv6bUngb82TxFqXbLfLp4o/quH3mrPyyt/UVUzrNA2od0HGbGUCluO6rcFNZNRR0H&#10;qoNAug2IVuNwp0quIBRVAEA4N0k0WSBqiRJvSgQzxJwio8XOL1iOYRtkztNLZkahdMJpNKqRlECr&#10;7omKnZWGNJo47CajQimHx68+MCjzC1MBLw2I5oOwJUCyGHm+8KspcTMlhEtXhNfND3o6JfAAKhVQ&#10;aooSMfwkmbI2NmOLe3J5V27p9sK6XcUNuw2ztxXUdefNaE2xywXTAJVCUbyjLTtOz+lrS3V61Hlu&#10;dR6ficN1mvCcKVqhWcyT1OIYqFSKjlWFp2VnZ2u1GQXZefV3OVbl+OanOqsnm1wqHa6mpPNG5pVE&#10;5sM31ZMNcMwt+TWP2TouVPQdNrWuzymrizU5VdkOZTaPZlfw9ocoMgTCnQP3nGPgs+/xeLg/MCGK&#10;F0Kh0N+/BvY6cuQI9weGKDJ3DkSRIRAIBAKB8PUzmjzBR54yglVYiFmJIo/4c3CVJTdIuTv7IU/b&#10;1bV9nw4c+dMjT3z6zHOfvvzin88uOHwUqL+XZr48u+0/QPhWFNET4QDCVtRd3MvEPFE758MFS34b&#10;O/1lENaDZBemlBNlaCcQNfITX558/y9STZekqaeAbBsQLETRUugozsACpGiaPCq8bwp/tQZUiLg8&#10;Mlqc+ncoWQq8EIVLE7cwE1gFKKApAWeT4VOZpbkir5wLcVJjn5qQwU15aCb8BiBaACRtQNCEfHko&#10;JaD4QFDNhM3G4lE8TjPjt5h0Ki304iS+USjzMDxAUdPDYnp0M/oLZ+0xNO4qaujRVe0snt2TW+lW&#10;F9B0JqB1gIptKG68uPXRdTmlpVEFnkh9umQ6gIfQIEg04Ql00Ukr8QSmoWzNlJTH40VJFcc8D5zx&#10;bdxnnNOTV7U03d2QYMHVlFCJa/imJKqgR1/1uKvz9YV7Pn7qzffbDj/pXLElv3pOsg02sCuz+HdG&#10;EhkIUWQIhDsH7jnHsMbz+++/z/2N3WQY5uZidHt7O9dhyLOGKDJ3LESRIRAIBAKB8C0gBLxmlCaG&#10;dYqB75E44kQeNEYZeCQRnJ4CXp0mOlcU+5ZVf9FT/K6v+B3ftItu2WE7mHyyfcVf7b43UIwS7MJf&#10;gHLNiDbj117h5AdbO345e/4n4oRHgXA5ShWMajzZkUcM4wFhrSBmo1L/Y1vpr6cYfgAi+oFgPg6e&#10;sqE2lJ5KlCj2ZNPzFahOk5mPKx/RAVFIoqmS3HXFwCVEWWYSsJuMlGKETFaznirmoz9ZN5mhkttB&#10;QBIK+q8QqUvCFiTHCBrQhFGZJA2g4lDhJDof0HqcCocVTcKwboL6UVQ4La7AR+H+cLgrnC/u1lUO&#10;FDcMGpt2FM3qyq04YGqB7+enOnOlU/EIcOTcyVLTB4/8cIehoQa5uuR6ogrk4Tae0EQxOkApKUqe&#10;ktsDBKVwQQAVCyiUnJKiww3mZnfmvBfKek84lm0tqF2VVdqUYPVF5tuVmS51jjdSX5Vk+uUjP/zl&#10;rmcPlywdNDWfq+jdWTRrYboLHrIptDQVworcFnwLigw02OCv9mH4/MD0RUVFRX19fadPn7548SK0&#10;D0+ePAmNKJ/PJ5fLuRa3ilar7e7uZkf+6KOP4OvZs2f7+/vh4DTNKZdSqZSbmUoV/Ixw5lw7TPAQ&#10;DzgU1w7D7R0CDlVVVXXgwAG4/pcvX75w4cLg4CA0dG022/DEbpnk5OQ1a9acOHGCHZzN1nz8+HE4&#10;PlwQrtGtAqdnNBrh53Xq1Ck4LFzVS5cuwVWF84c3z8grDcJNbwx/YINRV8b/44MEWT14iGuEGZnI&#10;VqPRwHWDt9/58+evXLkCbxt4mfCiJr5o8GaAi8+ODFcM3uRw6eCn39zcPHwXBdxdE78NRoV7zjFw&#10;DnBPgH4B58m2HAs4sWvXrnGt//d/4RLBnbemyMCh4NrCBwGuA+wCbyH2poW3ExwQ/tnR0eHxeMTi&#10;kLJ6wWbs0sFe3Dww8Hln949KiIMzDAOfzYGBAXhXsB8i/DI5c+YM3FNRUTHyXgrC8DxZQpHARhL8&#10;62Us4uLi4FdfQ0MDXG04c/idAFcbAt/ABV+xYsUtfOvCs3MLjYGjcQdCAK6bXq+HNwB87uAc2M8d&#10;zg3ek/BLJvTrIhAIBAKBcHvDR+4wwpVAsBQHENXhfLQmVOAZ0Ch0RkyBEiHoUYEDk8GxBPBQItqO&#10;J4CjcWB/LLA55He9u23XZ4xiG8oNTLtQ3JOgAyUDRpqOmqL4efct37Ljz/fb3wZhm9G5UNJfBy7J&#10;5AZhdwEZn+JZpxheaJj3IQp0Eq9Hc4B9aRsQ2oXVU0G9FLhFqKBSGgMm0wERSEws//5uC1UiBvcw&#10;SH+BmwI1iLZOFrhkKO9MNIXcZISh6Q8UD12FcB4QNqEJoFLWcCsAdBFO7mtA5ZPoQqzIwA0fQgWV&#10;MrFTj4AR1+A2MYCKpCl6YZprt2H2XmPTzuJZy7O8PXlVJ2wd3bkVlRpDdtg0hSBTKZg6STg1XpS5&#10;a+bKDfdVVk82urGHizPBXGyoSk4vl0Z4GYEpJaeHEc/AJ4oFlIqik2ISqo3mOTyxJ0xgerRk44ul&#10;3f2FM1dnlzYn2kqQKJPlUud4IvXeKL2I4cMVsyq1P5s5uM/YvDyrxBddYJWns8txJ4gy8Ac091Ma&#10;800oMvAXNjc6ZvgU0B6D5p+/dRfA559/Do0HtvF4gabF5cuXuYFG4+rVq9ACgfawfzNoaHH9RyPA&#10;dg1udsKhuHYYbi82YKDtEZAJ1Z9Lly5Bw4lrPR7gesIZXrlyhRtoDGAD2OwWDH64VvCSA9LBjgTe&#10;UdCa4voEZawbgwUarvDTh0Ya/KS4Fv/7v9evXw9Y9oAbOIgVF8R0hBOGBjZ3YDQGBweDC0ZjkZyc&#10;DG14bpTRgHcCHBw26+3t5XZhviFzlBsdw64AvBP871X4PAbXCPyfAjh5VowYryLT398P7/OximcH&#10;AJvB28BisXCdxyBgDiECe3H9xwBe4MDAAPwu4jqMwalTp0JU7gLmGfCwsOLd+fPn/b8Y4fuAb8Kx&#10;vl5Gpbm5GX7WN72EYeDZAx7GIAR5rILgdDrPnDnD9RkbeJnw6SgqKuK6EQgEAoFAuOOgaFy+esg1&#10;BuVzsQOqGLmEsH4fbDMIfCeiQCyNCht1q1BN62YliClFfcN2L1jxHw7fyziVLy4LLZ4GhALYA6kn&#10;Yor2SbT7SjYdeb9uzgeUfAfOLFOBNRc7oN2ANuKAoExa1lk/95fuindB+HbAb8KHbGhAgQUIC4Ao&#10;E8higECGJCQ/UYaRMKZuG1URBop4bB4ZJMFQgK8Uqqpjwd04m4yaBnI4l696jQGFRCJBI+A5sARj&#10;xRXBfUP1p2rwBt+XY9EKtjGjtUJOMXpAFwAqn+LbKZ4ViVlUlClCP2hs2m+c25df05LisMjTXepc&#10;mzLTFJFqjkizyNOsCq0NbkqtXZllV2Y6cMJdl0oHm7nUOneGxWXy2e21effWZ+T18MJq0ZSoGLnK&#10;VWRoMBgbhFI4h+kAhPNo3m7H/NfrduwomrU6u7Qp0epV5zmVOTinjD6Mh/6BGp79ytxDR8zzYIPy&#10;6KK7pTE3XYvbBvgDmvvxiwn9h3jojGp422y2m2oHLCdPngzujRIANGmgRcF1vhkBysg3qshA0xda&#10;3UG0mGGg7QSNKHacENHr9f7hJzflwoUL4/qHfXjt169f5zqHwIEDB24q+oylyPD5fHhorIUKMKED&#10;buDxKjJwZ3DFZJjLly+Py1kGXj40JkMUHSABBvO3pshA2v2ikCDB3WT8FczhgvfjVWS4duPk1KlT&#10;QXSxb0KRWbFiRehCBuSmFw4ZS5ERi8VwPce67QNGHpciE/CMhAj8ighFGh6vIgO/dkJ84vy5dOkS&#10;159AIBAIBMKdBIV8YQSrAL8NlbhGeV6s2BEj2l+KuQGkdQDkq7IqDYS14xpMK4GgQ5b52uZtn6B8&#10;MXAQxgnUaqTdxNJUZVjEYI77XE3LxWXuV2pm7jvUvvxjSjWABaAK1BLpGi7AlCD3HMFCIFxlK7kw&#10;p/0jWrUP1XviqkdjlQduSMSxcolmkAsPNGJRgJKxx8ZUyYCBh5LIxGFFBloLfDqqPhEU8dFONS66&#10;dFNFhkoFvBI0ODwvU4WqUAlagagDSDqBtBvIeoBsE3oNW4d2Cuag0lFo0eCsjNhZhnWlKQZ0rpBJ&#10;2Jpftzq71BeVbwxPNkYkm8NTzRHpFnm6Va61KTLtaMuCr/A93pA6Y1dkO1B16lwkykTmedQ6V3S+&#10;PspRUNTFiKvxKSZLwl08oZWiswCQwatEs4b/oeijvlU/qu/vL5y5KqNkVoIFKTuqXI867/7wJNjA&#10;rsz6XfvDD5oXrM0uLYsuUA3V2L4TCPix/i0oMs3NzdDw4P4IDWiJcWPdjJycnCBONzflm1NkoG0D&#10;jQruj9DweDzcWDfD5/ONy25kgTMM0ez3L6wTOmfPng0uygTcGOy953Q6g3+CX6MiU1FRcVOXH3/Y&#10;nCnccEHh8/nw8rlut8S3qcgwDOO/5leuXBnrg/PPBPzll19qNBp2/7ejyEDOnz8/lijz9SoycAW+&#10;3gGHCRiWVWQaGhqC34rfviIDgXfFTUWZcSky8LMbl3DsDzcEgUAgEAiEOwhKgeWYdsBrwJFEVhxx&#10;k4Jt/NHhDlBJQLAEeceg6KQWlB1G0LKy6y+qdFxLm3YCkVW8NTXzSWvd6609P9m68o0Nhuc9/INp&#10;YFOUt2vb8nUfU8oBVEgbRTlhUYZxIfcTSR8I2wGkA8X2N5av/5SJPoKdbkqGRJly1IWtmY164Vwz&#10;tJEWxxevtzM14ajcUhKSgUA0kl4omkI+MqgMNg+o+EDOB6i6EHsF8BW+h796JSgtCxWBMr9Qk3Fc&#10;kg0tBZyMcAEI6wLSzSCsG4jagaACiBeDsDVAvJAK62CU2wSa/Tz1TiBZiS6ZuxAj9pQp4jEF2WFZ&#10;VoUWbl61vlxTVBVjrI011cdbZsVbGhIsDfhNfZy5ZrKpKsZQoSn2RRV4I/Uutc6pzEGlrFWsv0yu&#10;W53njczzRBdOksBPRweoSBweNUpSXh7NvNSy+6ny7q351UvSPTNiDLA7HMSj1sFDmwpqfr/yyaOm&#10;eauyfC5lFk2NO6Dju0vAj/VvQZEZ9R+BoXUHbYwgXhihBMJA22AsqwYamSdPnoS2ELSTL1++PJZ+&#10;8c0pMqNeNbxe2GysfxUPYhj7EzArljNnzvT19TU3N8N1czqd7e3tAwMDI52SLly4cNNTjJTP4OrB&#10;xezu7q6oqIDj+3y+FStWwLUdufhskpGxCLgxQpTqAizegBs4dEVmLO+VqxjujxEEvyIWuKRj2cDw&#10;Ez99+jS8BPh66dKlIDf8t6nIQAI+i7G+B/y9z/w/CPie24sJ/mhAuHZ+QOP/4sWL7EMKOXXqFLw5&#10;R/2Mjh8/zo1yIwFzCBHYi+t/I3AmXIsh4Id14sSJNWvWwBse3vbw5mezNY18fltbW7lRRiNgnh6P&#10;J6B2+KgELOkEFRn4qMLbj70VIWz6nlG/FWGz4F8R41Jk4GfHtRsCrh77ZQIXDQLfwMkEXB0LNwSB&#10;QCAQCIQ7BYpBTiiCDuwd4wO0BTt6TMdSxdggqWMK9otZhpL4In0E9RXE3O+ec9FT+ToQLsNhPnbf&#10;4pUPXnxo88XtJa/XRz1jAHviUaCTIxGIZvmqz7Ut/wDI+rDgUordZJwoRgn+KVwF1G3M3Uusc4+s&#10;6b5OqffhvDNe3MCJ4omUB4BkE/KmQfluPFhAsQORnYrNAqkykMgH0XwgleJMLplAaAKMBW2cZw18&#10;Y0YuMEh5gW9s2D1n2PvGznnfIGEFNoCvsL0DOc6g9L00LZ5JCWfg9LrxqEQ3JaSFHmnsvvCkY0C6&#10;HhXJZnwMz5QqmeJS5VbFGGcnWlqT7QvTXcsyvCuzfJ3ZpWtzStfllMHX1dloW5VdCg8t1nra0l0t&#10;KfbZida6OFMlVmc8kXlwEAcSZVDwEfzTG6k3RExjKOGochm7L06i/FXf2SOW9m7djLnJdm+U3qnK&#10;hn3vlsW9Xtl3ZeXjB4xz4XxihRG4+Z1CwI/1b0GR8QeavvAneHJyMtcUu+7r9fqR/gXBf+hDoNkw&#10;MhUI/GVvs9lG/qM6wzDQEIJWX4A1BdtzLUZjIoqMP/DqGhoa/L0tNBoNNPBG2uc3/Tji4uIC7KjL&#10;ly/DBeQO3wi86r6+vgArF1qV3OHRgLPi2g0Brbixcn/C/XBJuXZDBMkBEXBjjGoQwp1wJVnY9YEG&#10;JNcfE3ADh67I+APPcuDAAYvFMmx8wrXSarUjb114w9w02mvUXh0dHaOuG1yf/v7+kRrQt6zIwLvR&#10;f/1HVQPhVLnDGH/vCfihcHsxwR8NCNsMfqYDAwP+yx4Am0topM9U8MQi43pORyUgjAty/PhxOBnu&#10;8I3AdQgIk4Qf97D30EgC1uqmtz0rdAZcBdzPtmTh9o4B+4zAxwdehc/nG8vJiP1WvHDhAjvmMMEF&#10;ptAVmebmZq4RBn4RwXUey+kMDgvP6x8ixx0gEAgEAoFwp0DrkLCC9I6KISXCwNbxCQYVg11jlqDE&#10;vcwMHHZkADGx1KHUyK7WeR2/QToLrxowdibce8/TTsX38qm9iWBLFGhXgRgPSh4s6ASidXMXXfZW&#10;ngfibuye40WqCu0EjIu2yjSD+ikPGgXtybaqAy1LPgGyrYDXiHPKOODphKpNqaafR+edBfIBpP7w&#10;ZmI9BXbHsg7SXxxoAvz5qIC3cAkQLkUbKuY9D/CakPMLcrFxYTkGXjXs6EbBR4J2pPIgfx84ILyu&#10;Ejwgq+DADb4xAb4P1QJHxa0TABgSNSia4Rcp0w4r4gdSw+zlGsPcFPsyrXdtTmm3rnKzvmprQc32&#10;grodRbN2FTcMFDcOGGbvNjTBV/gn3Lm9sG5LQc2m6VUbcyvWYoGmPc3VnGirizWVRxexXjMogkmV&#10;i0SZKFRHScggB5nRZBm0c6Nn3hudx3YWzVqeVVKF3WRcqpx1OaUfrXn2jdmDu4pm+aIK6Jvn07mt&#10;CDBooWmB/s30llixYgU36I2MNFAh0Gjp7u6GNgDX6EaghQYtZK7pEDk5Odzh0Rh5lhMnTtw0xgQa&#10;J1xrDLRzuAOjMXFFBhoYQRKUQtPO3wKBvP/++9yx0YCrFBAJNTg4OJZxOww0ybjWGGjujvUpQKMo&#10;wFysqqrijo0N/Fi51pggEWej3hgsFy9ehNbaSO0D7gkIowi4gYMIGQGm4zDwPhlLY4JUVFQEaFi9&#10;vb3csdHQarUB7eFnGkoCmgBLOMiFTARudEyA8RzgoDQyaM5fbgv4WOHjzx3ABH80IB0dHaEn5YGf&#10;eIAoMzAwwB0bjQkqMsnJyf5CLfw0nU4nd2xsArw/4GJyB0YQsFb+wE+koaFhpPQDb4aA+2Fcigx8&#10;bI1G402/GVjgV2KAwAT/5I6NBpwY1w4TcFP5E6CYj7zBRsVms7HfitzfBAKBQCAQ7gx4KFiJPx8r&#10;FE5OcaCyxrD0h6DCuEglHhunY8MiTjQqLD2NAQ2T6hZ8yNM8iDIEsy4tvniwWQ3WKkBVFBDPxUln&#10;VmPnmnZKPH/Ttt/JU46jP7k52AHtEk51ZO2z8vJcQDAPCFfVNl50lF0EoqHqSwyWXcTdvJRz1tJf&#10;TzW9DuS7kZjCVOIzohGwuGNFfjqyzYKEZ8Vpr0ozfiTP/nFE1llJ8lMoEkq2DYg6OUWJ7YWqPrlo&#10;2UpZ2hOCmGMgvA83gItTjz2AWGnGhF+xow2lA0A+vFIURYXxxOUxtqVaz0ZdxZb86v6imQOG2fuM&#10;cw+bFxy3LDxhX/K4c8WT7s6n3Kufda9/zvPAc571z3kfeMazHu456Vh+zLbwgLl1t6FxW2Hd5ryq&#10;dTllSzO8rSmOmXHmck2RNzLPpc51qnLdkTpvZL5LrRMz/LE+J4Uw7JOTb8MBe3SVTYlWT2SeQ5Xd&#10;a5z56ZF3Hnes6szyiRiUcfmOIsCgnQhj/RYfaXhDcy7AwBgJtB8CfEYCqo34IxQKA0JmBgcHuWM3&#10;g+uA+eYUmc8//3zFihU3NYqglcJ1GCJIlwBtBRo8IRpdAS5IY3niQLuXa4EJYmT6wzBMgMfHWJ/1&#10;qIoM/BzHldU44AYOcl8FmI6Q4ALZMAHG9unTp7kDoxHgJXTlypWxXBICCP1CJgI3OibggZVKpf5K&#10;xKUbc6kmJydzBzABesp4FZnx4nQ6uaExcFW5A6MxQUUm4BMMsTtcPX/5Er4f63MfVZGBjwx8nLkW&#10;ITAuRWa8wK9Tf1URvg8ibQc8VmP9vwD8WvAfEz563IEQgF9rY8n9BAKBQCAQblMoLdJWWP8UVmWg&#10;zQCIuKOjgqKcWpB3DJJj2CgnA8q9gkUcVMaIoo2Ol6PyziJnE9ZvRWIGNRJgkQPRfBSOBM+IUgjX&#10;A54VSMPz3UtaFr4PpNtw7BIKdMKaiwuIm4FwLRD1APFmEN6/euPvYnJOIucaTnaBbTw4Ba9bM+3p&#10;qsaPY/UvA3EXip9CfjR2LO6wuowN8GtB2HYgfxioHgeTXhCnv5ZkeNfkuWL2XJ40/RUg34XVpRp0&#10;UqTm2ClhrUL7eI7lksH5y5Silxn1wFfaDboidqHgZsPLFYGvm8oLm7Q0w7tZX7WjaNagsemgufWY&#10;pe0h26KHbYsPmFuWTK33aMqL5PZIgdKqyHi9atv2wvqmRGvVZEN18WJjcpdrUvNKfesR28rnvQ88&#10;5V591NK+29i4Nb+2K7dieYa3JcVeO9lUFlXgRnFM2TitjN6t1mVLomOFERF8sZQnDGME8BVucr44&#10;Thjxw+4jry7Yta2grj3dVRpVYFdm7m7uutBxcFtBrYIvQR8W/jzvHALswIkw1m/xAMM79N/WAZZw&#10;EN+ENWvWcI0w0KofK8RgJFwfzDenyNw01IUFWnH+VjEkwCXEH/9/c4a9grQMAJrTXDdMgL8DC1xA&#10;/5lAC2osV5qRBCzUWLV7Am4MyMmTJ0NcqGFCFzICTMebJsgYJkAmC+K4FLCwkIqKCu7YzQj9QiYC&#10;Nzpm5AMbIBb4ezH4H7ppx/GKIDclwJcNwh0YjYkoMhqNxl84CCXR0jAB9/NYPiAjFZmBgYGbevMF&#10;8I0qMpAA57sg/okhKjIBIW/wSecOEAgEAoFAIIyAQrlj+G04Xgl7lMCNmsYdHAVswsOWXJRTGe5i&#10;QolabrTulfGbc63vAtE6rJ5gccQaheQY5BrDBjr5gGQKuFsAzHxeeeSmHb+WJj8ChCuRLII1ESS4&#10;8GcDUTcQdqH4Jn5rdNaKZes+wfWwW7AShNswJUDYCUSbgGx3xcxf2UreB9KtKCgJ6SZs+BJsyeos&#10;DsCvQ1Pit2MpR0lREp7Ye7f58do5fyxyXMK6zAK0FIyDU4Xo6TQTo4pf4Sh9y135U7X2ISDZiAs/&#10;zUC1sVn1Cq4AY6fpbF9UQa++aldRw37jnMPmtmOW9iOWtn3Guf2Fs+al2s0ROSjXL23A6lWciJG+&#10;Wbdzr2luU6LNrdZ5JlvlCX3Y28hCUVkC3jRntPOAdf6Zko0nbEv3GZu2FNSszylblO5qSLCURxfh&#10;5DI5sGNJVL43Ms8q11rkaWZUSzvVFJ5skCXcL4u/X5aw09v23sHn9xQ3LsvwVkQX2xWZm0x1O4ob&#10;lFiOuQMJsAMnwli/xQMMlbE8MkYS4ANy4sQJ7sAIWLf2YcZlg3F9MN+cIsPtDYHTN5aGtdls3IEb&#10;CfBZCN0niMU/DAS+5/b60drayh3GhK4sQMRiMdcNM9YHF3BjBM9oMxYBN3DoisxYt+tIGIbxF6fg&#10;e+7ACAIitgLcTIIT+oVMBG50zMgVGKlHsPulUqn//pFptr9pRQYSoBEEkTAmosj09fVx3TChuFAN&#10;k5OTw3XDjKUgB6xVKJGAI/mmFZmAoNEgcVshPlYBX+bB4zEJBAKBQCDc4YiQnMGbPZROxY70BVTB&#10;JwhhqAt/Pie10BZUJHtEDmCBxF3s+g0I68VBRlgNEVQhhxfkijILMC5eoj5iXWrsVr1ht33Gg/Wr&#10;tr/tqXgDt28eckLBYgpq3wCEFpAeRk3nV81/0uI+NxS7hB1h4Mz5LciPRrgeCFe6y8/MmP0xCkfi&#10;xoEN3Dj1L67ThIKS3Lha9pCARFGA1gNJT47ppeaF1+LveQH5wrCBUUjQcQEqHwAaVdaWFJkdD1fN&#10;fk8z9TgQbxhKuwObmSnGWhNbsrNo1j7jnCPm+YfN8/Yam+Ym27t1lcct7T15MyonGbLD7sEZgvOx&#10;KFMIKM1ua8eZyk3LM7xIVVHn5U1qRI48rCJGpcEGFEXFiSdvNnS+WtrzkG3RruKGHt2MZRnepgRr&#10;uabYE5nnxDWtWU8Zl1qHlB21zheZP0NTPDvBslTrOeZc8tEzb+43zu3MLoVzsCsyYUchw7vTXGOG&#10;CbADJ8JYv8UDDO/QFZkAC+fixYvcgRuRy+VcC8xnIZcoZuG6Yf4dFJmAWKGx0moGJB8dl2ICCUgV&#10;MTKRSkDsxnhdV/yDyMaKMbnlG8Of0IWMW1ZkIAGf5lirEZApY1wfSugXMhG40TGjrkDA586KL/4p&#10;ZoZlGn++UUWGYRi4GqHn2ZmIIuN/ls8//zx0vzAI/NrhemLOnj3LHbiRgLUaKW+FwjenyNA0Ddc2&#10;IKlQkGczxMcqwH3syy+/HJfaRSAQCAQC4U6C0qHsLSiLClYrkH5hQgJEEGg3jnKqxyIOjtwZTcFh&#10;+FPyXVdB+E6sjDjx+F6cKaYB0A6B0tx4ZMHKR9d2fa97/fe6F3xvSfmuzas3fgwU+7DDDut6gwUR&#10;2FcZCYx8YBKAe/mC3LT1m65Rqr3YmaUcT9iJRuY1AX4ZP8YArLLSBQ/PaPgQhPXgSWJhBQ6IHFtg&#10;ezgmnIkLSR5Ik6FQDWlRJxCvBfw5vLDGBR2XHGU/QVWu+XCebrwmsLEOXjZWMSihaGpF3cvVDW/x&#10;InejbMEo0Mk9Y7Jvr7H5sHneUfP8PYamziyfSZY8SSjzRumxbpJjVWZaIrLSJffEiKaF8aczTBFF&#10;a4vlxl+vemxLfk31ZKNHneuNuo8RVKEZwtNRKSgKjFJQghKTZWmNs+sxV8/TrjX7jHN69dUrs3zN&#10;ibaK6GK3GpVh8kTqfVH5K7NKNuZW9uRV9eXXDhQ1HjLNe9yx/FxV32/P/ARObF1O6YxJBptCy6eR&#10;HEMUGZZbs4qDc8uGd8Bv/bHkkoaGBq4FZrz/+sp1w/w7KDIByzXWWQIs5/FGPQT8G/jIqAR/SWVc&#10;vh4s/toEtGy5vTdyyzeGP6ELGSGajqMCbyquG2bUswQY5JAgBXdGEvqFTARudMyoKxBgOcM28Lr8&#10;M6SMGowzcUUGnqWoqKi1tXVwcPD48ePwvPCugw+Rv2+OP0HWZ1zPqT8BuU7OnDnDHQgZ/9RXY30R&#10;/TsoMvBK4SMPvzn7+/vhfM6ePXvhwgU4ZkDI5DBBns0QHys+nx/wUcK1ujX/IAKBQCAQCLc7zAzs&#10;7cL6pGC1AsUfBYGHA4hgFx9XomiMECealk+1XwXKfVgKYX1VnNgZxw34xZL1aXF77kkaLI4buEe1&#10;I1u4JYG3LHvrzqv8yd/DClEVbs92UYC7GWDmA4uAMghAEu2sfNzseg15qaB8MWw4kosS2SxtXvW8&#10;ZOAWUvcKF3f90OBgy2+z0VhOIFyMqix9lffXDegi+MMYCNqwHDMX7aESaSasquFideP7WNCZiZux&#10;Cg6X2RFpGRQdl9K6bN2vEvWPAvF6R2T9AdPcI+b5Wwqqa2NNFnm6MTzJFJFsQjFEaWY53NIt8jSr&#10;PN2qyLArshzKLLsyyyzPzQ2b8kLjjuPuVe1pLm+k3huZZ4owIQWKmg6oJEDnS5V1bu/aAsNKSljJ&#10;5+X3mxpfKuk+YG7t1VcvzyppTLCWRxe5VDqXKhd2X6QveWPjkTe7jl7ccuIX+1746LHXr73wzpX+&#10;Zz5+5sJh07zV2aXlmiKDLAH5BN3BBNiBt2YVB+eWDe8AE3csuSRg/OCJV0fCdcOMdQqWcVl6t2wy&#10;BTi/jHUW//GhHQU/x3ERML0AszDAyrp27RrXLWT8BR0IN+6N3PKN4Q88F9cfE8RQD9F0HJVQzjIy&#10;iUzoKUggoV/IROBGx4y1AgGJn8+cOcO9G1ubu2VFBi4abBwQkRQKQdZnXM+pP3q9nuuDgc8IXKJx&#10;4a9ojPVl8n+oyMjlcvj1EuAfFwpBns3QH6vBwUGukR9Xr17t7++3WCzj1ZQJBAKBQCDcviBvl8Yh&#10;kQK/Ugru0KhQcSirC/JzgY2xIjNGDmCKCk+zfEypD+P6Rz6s+GA3GdoCMiPBsgiwQg5WytFrRwRY&#10;IAMlqRs2X1NkvYjyvCAphJ2SA1AykEQDM5+yCSmzAERPAopdbas+ARG7sTDElnlyUkK3Za2brpYC&#10;Kx9MY/gJk3q3fcqL3Itji+BJ7bS4RjRpP8oKPFzOiXGhiYnXYc3Iix1hGLSJl9Y2vllSdQGI2dgo&#10;LPqgvDOR3LWhq+OHx25Z0vkzn/XYfuOcnrwZLnXu/bJ4U0SyXZ6BJBK1viQy3xeZD189OKrIqcq2&#10;KzNtCi3c7IpMuzIL7nGqcnzRhY2J1sqYYrdK543KT5EYUTFyKjE2scLreyAqrhWfOg7pQBTdU1T9&#10;qm/TflPrpulVS7SemXHm0qgCOIhbneuLKXx6+cBzywcen9O73dPaONVhCk99oXHbrw6d2W+cu0zr&#10;9UbqJwtl3AXcqcAf0NxPY8ytWcXBmYjhzfXBjGXhBIT5BK+MOxKuG2asU7CMy9K7NZMJEuJZxvId&#10;uDUCzMKANJwThxv3RiZyYwwTcAMHMdRDNx1HEspZ4BpyhzHQ1OQOhEboFzIRuNExY61AwIX4M9Zn&#10;dAuKjEajCZB+xkWQ9RnXc+qPxWLh+nwd/FspMkKhMMAtblwEeTZDf6ykNxbzGsmVK1eOHz/e3t4O&#10;v3/GFS9GIBAIBALhdkKA5ZV6rH0MKTLBqyzBNoJVOMrJhjcDGCMChqLCU80fUuqjKI8vclSxDvnU&#10;FAKKBkIKRNNgCg3uwf4v9gggXrlw1e8Ti84BcTcWidgcMQ4A5KixiU85RfR9MUivEa6ubvq1KuNx&#10;+OaryTNOniEdeIXAwAMpNBC5nL4feCrewllyKtE4jLOy/kVRzEHkOMOrHlJ8XIBXgWKa0KyGpCjR&#10;PCBqXLb6Z3mmZ4BwOb5Y2BhubrRiQ/AlXpF80YrCBpc61xyeCl/LNUW1sabZCda5yfZ5KY75qc62&#10;NBd8bU1xNCfbGhIsNbGm8ugirzrPocyxKbLsykyHMht2dKl1cKc7Em66kii9SjgNUAnKSbNoYQV2&#10;QeKj4Cq0pBRNUXssc18s6Ro0Nm3MrWxPc1XFGFi5xxuZHydEdbjZDRItkH6496U3VxzcXdw4P8Vh&#10;VWQwcOXvbALswFuzioMzEcOb64MJ0cLp6OjgDoQG1w3zXVFkoLnCHf6aCDALbTYbd+Brghv3RiZy&#10;YwwTupARuuk4klDOUlFRwR3GnD9/njsQGqFfyETgRscEWYGAhDgs0GAey+tnvIpMc3NzcON8mC+/&#10;/BI+SpcuXQrwugqyPuN6Tv0J6DhBQvy++hYUGXgK/3Cq4Fy7du3y5csB4wd5Nsf1WOn1ev+c4kH4&#10;/PPPjx8/Dr+IxuVoRiAQCAQC4TYgDCXERfIEcjPBmxVVtg6CYDFWWNiQJQeg4rn9I6BoxRTrR0B1&#10;BEchVeKMM1Y8/ohcA/AnSPhsIFg1f8nvppjeApJNuBKTB5/CDqgYVE57KkNZJUCylI2Zyrz/SVvJ&#10;WyBsC26JXGDQZMRGYBOAbAbIo4B4M63YtmHTH0F4P+A3IeWFscemrtq87RMa5aBZiGUaLOUg6QfO&#10;KhfOg5uPaB7gzxKF12/d+Tte1L6hEC0s32AFitU7aFqUHmGxyrXl0UUNCZZ5Kc4lWk9nlm99Tnm3&#10;bkZPXtVmfVXv9KpNeVU9eTM26irX5ZStzCpZlO5qTbbPjDOXa5BTjF2RZVNmOlRIl3FH5nnVeZ5I&#10;fUmkXimYAqioUT8LIc17pWzT447l/YUz104tbUq0lkYX2JXZbnWuOSIVrRUGvll9V9mfX3vveV/3&#10;1vzaulhTkiio99OdQYAdeGtWcXAmYnhzfTBjWTgBRbKhsccdCA2uG2asU7CMy9Ibl8nkTyhnCbCC&#10;Jk6AWRgwh4nDjXsjE7kxhgldyBiX6RhAKGcJWLRxjQ8J/UImAjc6JsgMAwp+swR5ssalyATE5Q1z&#10;5cqVkydPrlmzpqqqCt6QcAX4fD7XZzzrM67n1J+v97Yf68vkW1ZkioqK/NMADXP9+vXTp0/39vbC&#10;q7ZYLHFxcf75qkN/Nsf7WMGzBJSTC86FCxe+oWeBQCAQCATCvydYkUFJW1hFBmsTI6om3YCgA2dj&#10;KcHyigNQY1YkoZj8bOtHQHkQBQohNxMsx6A0wF+5mSDxAP6PNuGS2O0LV/4hw/QTIO7hamPDWTF2&#10;QKlRGwEFIt2omhLK+ztDIF/U0PoblAaYSw2Di1UzTjBNAGJ4QNSGC2a3tS+/HJ31KG5TiiUVq9G0&#10;cunaXwDZdsBvHYp4cqALp5K4+cBXvgcI58JZWRx7F3T8FClEKIrKhc/iASACNhHSPIMsoVJT3JJo&#10;X5rhWZdT2pM3Y0tBTX9h/a7iWYOG5n3G5kOmlgOmlkPmVrgdMLYMGpt2FDVsza/p0c1YnV26KN3d&#10;lGirijF61Hl2JQpicqlzPJE6bySqnQS3aIEMzoed0ldgZxmbOvtCVf9h84JefRUcpzrG6FLnsrIO&#10;j0YfH2wTJ4x4t/PBDw9//yHrQng6hyKbOMhAAuycIL+8b5mJGN5cH0yIFk7oBhgL1w3zXVFkAjLs&#10;jDdA5qYEGOTHjx/nDnytTOTGGCZ0Q328pqM/oZwlwLFovBmmQ7+QicCNjgm+AleuXOHaYa5duxYk&#10;kCT0Z3DUgDi4VqMmDPYn9PUZ13PqT0DHvr4+7sDXyrepyEil0pFyzNmzZ51OZ3Dfk9CfzVt7rGAv&#10;eAr4xcV1C8pnn30GHy6uJ4FAIBAIhNsdKRBt9vORcQPaPFIEuAEknbCKjB11AWJu/whoce1Uy6+w&#10;aLIUO6RgOebGKCf8LgwIN6DCSYKGlV1/STMOKzKlqAtjB/IIoKKAWAyEG3El7Fp4akrgntvxkTD2&#10;JBCuxJWt4eTRJTAqVXiRGclMyJGnyuZ5zOE7h0puo2uEE0ATbpjzmNXzAyDpQeWZOE8c7B80JEVR&#10;tA6IYXcHxSvu33VVpX0EX3IFrrsEW5oi+GJfVMHcZPvKDF+3rmKLvmZH0cwBQ+M+45y9xpYt9za3&#10;pNV7oitsqsrnnJ3bCupaUx2rppaszynfZ138kHXZUfO83YbGrQU1XbnlS7We5kTbDI3BpdLZlVlY&#10;VUGiTEkUSvSbIYmkb0zEC/+AG0PRz5ZufM69fldxw9qc0tmJVtjersx0q3ViBoU48WnmsK39T6/+&#10;9Mf123YVzWpKsITzx/yk7igC7Jxbs4qDMxHDm+uDGUsugYYT1wIDDR7uQGhw3TDfFUUGwh0egtv7&#10;NQGtRG5cTIhW1niZyI0xTOiG+q2ZjiyhnCVg0a5fv84dCI3QL2QicKNjgq9AwH3Y3t7OHRiN0BWZ&#10;gBph165dgycKJTIl9PUZ13Pqj9Pp5PpgviEh8ttUZAIesS+//DJEF8LQn82JPFYQjUZTVVU1MDBw&#10;4cKFUX15WOB9QlL/EggEAoFwhyAFoj6cvJbVGtzYh+UGCSAQ4UochcRG8TjHTjpDC2MOxRsuofy7&#10;gg7sxmJDcg+VxR0fPg2vFks2tUxYy6qN/zUp/xwQdQ/5yFhgL74pjlcpA5pyLKw0s5Ok+PZZ8z5U&#10;TjsLRBuGhBU4H7viHjM9qQO50qCWzuiUBxpafw7Em3BVJjxhSi0QqLf2/0oc/whWc5C+w7nJ0Lns&#10;jAAlAdIupDpRurvu71va+T4I28zVdWLssWJTQ7x1VVZJj25GX0HdzuKGQWPTPmPzoHPFjLv7xeJF&#10;WH6CF2sJF7pf9jywJb96RozBpdbdK43LzG2dUf6sI3bV1qKOx2zL9pvm9hXUbsitWJTuboi3sMFH&#10;dmWWG4kyem9UvjcyzxieJKR53MQw7Lq5J+Vfmrn7iHnBpryqtjRXhabYrsyEZ5kkDOfR9Mbcil/v&#10;ffE3u5572LpobXbpXWGThqOZ7nAC7Jxbs4qDMxHDm+uDGUsuWbFiBdcCM96atVw3zHdIkQlIx/D1&#10;mitxcXHcuJhbqH4dChO5MYYJ3VCfiOkYyllum1pLLHDyw/fYZ5995h9ANJIQFRl4UQEZqZ1O+H+a&#10;IRH6+gQ8QaGn+g7Q1C5cuMAd+Fr5NhWZgG+J4F9Z/oT+bE7ksRoJ/OZpbW0dNeXzeFO2EwgEAoFA&#10;+I7CYB8ZttYSq8jY4E9T7uCoCFciZQQpLHakUAAJt/9GKCoipuiS6q7zIKwPxxmxPjJmQEVzLTjk&#10;OBBpDmA84bHb2zv/OyzlKeQywxVIMgO+9d5FNueGMhQ6hBxV2OgnC2+KbsbiN1KNbyG1BcUfsXlt&#10;7LTMgVuyGpBJrJi/aOXHaA5YoEFzpqZRFGWyrGpsew+E70S+OVxAkwM1AAJW8KDCOgC/Fnn0MMad&#10;u68JYx7EFaNKUyWmhemuHt2Mbfn1u4pnDxqa9hgat+irayZb5i98raTqPSDuwtoNPBfKm/Ok84Gd&#10;RbPqYk2uyFynOkepNDfM+TEIWw94M2LEnt57W55wrtpvmrslv2Z1dmlrsqM6xuBS5bIRTNhTJt+L&#10;6zQliZS0X8wRnKOYJ7g89+ATzhX9hfXLMrw1k00OVLwp5y5J9Iac8nfWPPiXFy+d8XX35dfCnfCS&#10;iR7DEmDn3JpVHJyJGN5cH8xYcknAv2xfvnyZOxAaXDfMd0iRgeYi1wJTUVHBHfg6gOZ3gOXsn2Pi&#10;62IiN8YwoRvqEzEdQzkLTdMB2Wq1Wi13LARCv5CJwI2OuekK6PV6+KFAbqoahKjIBDyq45I8Ql8f&#10;OGGuEQbOjTtwM+BNzvXBwE/zm6j4860pMnK5nDuM+fzzz0OXCEN/NifyWAWhqKgo4BqvXLnCHSMQ&#10;CAQCgXCbI+zCignrY+LCqkTQ32SME4s4rFuNC2WfHQkFqLC2abaPxSmnscNLK1Y9TGgDcq4NC1OG&#10;w4uQvmNy/qhhwX+gatmi9VgkgpOxANpITeZRWUlAxKb79WJFxgrM0pI5Z6fb3gOSLYC/ANdysqH9&#10;vFog2jikv5gY6dyOzt+B8F24vjV7jcgRhuEX9Q/8SZ7xHPa7YXPEwENOQKWxygXFNwPxYjQglV01&#10;80WL5zUgWpcnc3dOLdmaX7OzuGGPoXHQ2LS9oK4zq9Qbqb9fFp+QWtm1+Q+UcgBfLy7yTVu2GToO&#10;mue1JNtR1t7IvOxJpfMWv0GFb0IVuGEDKtuUuvCxsq1POFfsLJq9UYecZepjzR61Dju85HqwKANf&#10;XaocqyIjThjBpxlOMwLgyfIN3y/bvMfQtC6ndHaCBbaBveAIFzuPfP7GB2/PHoCThHPzl3IIAXZO&#10;kF/et8xEDG+uD2YsuUQsFnMthhiXkcP1wXyHFJne3l6uBeZrj7AIUHwaGhq4A18fE7kxhgndUJ+I&#10;6RjiWQJKFI0rEUnoFzIRuNEx41qB4ISoyLS2tnItMAcOHOAOhEDo6xOQBSl0RQZy+fJlrhvGYrFw&#10;B74+vjVFJiBlz7g83UJ/NifyWAVHr9dzgw5BSmITCAQCgXAHAM16xgeE3cj3hE2SgjLXju72wkFp&#10;gGQQ8Fuw5AE3PbffHypGffc70+2/BopDQLgORRUh7xsDUmQoJdcGwQfCVdgdxgUE5Y1tf/JW/QrI&#10;duNgIjbIyIJrPwPkwMJJJ/CMNsAUA5PI2/hWgfMD5P/CJfdlFZlqVIwJZY2xANrMhDW1r7gKIvbg&#10;ekle1IbCE2Y8dt8Pa5t/idxk0KFSnLUXntHKughRlIiSwWUpA1T+5LSVy9Z9oFMv2pBb1l84a9DQ&#10;tNfYvLO4YdP0qu0FdW1pLqcq535ZvFgcvf/Qp9LEh1AhJ5Qz2Aqvt2RS3TOetZ1Zpb6oAndkXpnW&#10;09J2Do2MFRmKme7w7FclbmrJWvFS6aYD5tZefdXSDG9DgsUblY89ZXJZTxmsyGjhHrjdK4uLFshE&#10;DL/bWPvThsFD5tZuXeXcZLtHpbPK0/trl/3rrY/fn3/ogGmuR60b9o5hXwkBds6tWcXBmYjhzfXB&#10;BJFLAuyoEydOcAdCgOuD+Q4pMiMLVN+aaTcWAYrP9evXxeKvOfXSRG6MYUI31CdiOoZ4lu7ubq4F&#10;5rPPPgvdhgz9QiYCNzpmXCsQnBAVmYD1+YYUq4DwsXGJlYODg1w3DPxi+dpVgG9NkQkoxz6ujzv0&#10;Z3Mij9VNCb3kOYFAIBAIhNsISgHC9mM3Gdb9hK06FMR+Z4BkFxCsQioGkjAcAAxlOeFMfzETc9Ja&#10;9mfltB+BsG0o6QzK1QJHNmBBxE+RoWJwwhd0VKLZvqb77+mGH4CwfpxWhk02bAYU/kXCbwGC5UOh&#10;UnCQFIoRVTZ8eI/9PSDZ6hfNZEU5XPgLh3LQWARhlY0LPsaKzAIusokqxAPW85R9u/Z+Jox/Ao2M&#10;5uDCZ+Qy48BLocXVQLQAjskI3Vs7f7BRVzVQNHuvsXnQ0NxXUFsd6zxhXdxfMLM50epUZd8ni2d4&#10;ir0Hr8blP40vuQrPxxQuKftR5bbthfX1sWZXZG5JVL6zuBtIOvG1FPElpTz5GsDANQ+/Wxb/46q+&#10;R+xLtubXLM/yNiZYYWOU6FeFPWUi9XZlljkizSxPG3pNXaEv+03HI8ctizbrq+anOr3qPGtE2oON&#10;PZea9+81NsEpsWoM0WL8CbBzbs0qDs5EDG+uDyaIXBKQSuaLL75ITk7mjo2NRqM5ceIE1wfzHVJk&#10;aJoOqIYDzxg82cdYjGpzwsUJCFw6efIkd2ycjGXTTuTGGCZ0Q30ipmOIZwnIvwNZs2YNd2xs4PrA&#10;pQhIa/oNGZ/c6Jiv0XgOUZFpaGjgWmBOnz7NHQiB0D/ogEpkwR/qAIw3ppKB9Pf3c8fGyVi3/bem&#10;yOTk5HCHMdeuXeMOhECAdhbk2Qzxsbq1sMeAPDhy+Y0+xQQCgUAgEG5TKOSTIt6BYoK44B2USiaY&#10;Gc+fCSQ7AG82buwCVBzcx7WnlCDyuL38qsH1C+Qgg0KW5iNPExSyZMRyj9/PStqCdZYywDjsZb9c&#10;su6PTMxjQLwZyUO8ClbR4OQeYScuoT2kAVFRDC9m1vy/aI1vAEkf4Ld/VcuJ34CcbpArDfpTomiq&#10;bLgCwgew5ORDOykdGpBfB4TLtu38Y5rpbRzl1DSUicY5PEOKkjKKXsCr4vMs6+9CWWP6i2f15dd2&#10;TvW51aapYbatBdVLtO4KTbFDmWUITxLwZNu3vzvNdBo5/iCJB45mYoSOHbZVT7o7l2eV+KILcMre&#10;+/jC2Uj/onIBpYXXhs6FN5Ug7LWavifcnfAsK7N8TYlWb5SeFWW8kXm+qPymBFt9rLkyxgC3msnG&#10;jYXVv1/37KO2ji35Ne1pLm+k3qbQbi2sXZ7hlfG+yrhMFBl/AuycW7OKgzMRw5vrgwliWcFf6gHy&#10;AbRvgyQNhTZbX19fQNYPSHDjLUSthCUUk2lUQj9LQEvIeJNf0jTd0dExODjI/X0jAaYjxOfzccdC&#10;g8/nwymNdQkTuTGGCd1QD9F0HJXQzxIQ7QWBJv1Y+TvgfnjVAWYnS5BTTARudMy4ViA4ISoyARrB&#10;9evXQ9EQoTF//Phxrs8QwdcnQN6aSEIfyHhFE7FYfPLkybHu529NkWEYhjs8hEaj4Y6NDezV3d0d&#10;8N0Y5NkM8bGCtwR8NMZ1sSPT+nAHCAQCgUAg3P5QKhBxEoksw8lWqETu0KhQChB+HAhX49gcO/Yr&#10;4cEfNoBxCOKfqZz9e0/Vb+iYJ5FWgrxF6vGAxVgicQMqlhsEwlTidLkeRtnX1fsPR+k7QH4IJ/pl&#10;88WYsGABoVDok3/JbUoSJq9uWfrfKBGMZDP2f2GjhMzoPQpugs2QIjNpyjab7z0g3T7kI4PywuBT&#10;W4BwaeO8N9wzPsK5h+fjTDSwF5zqFHxKwKd5aqkrVVZqVd5fHl3kiypwqXOdKlQLya7Isiq0Fjny&#10;VYGvVnk6CilSZLmiCuzRpuJwc4bUEiEw8ngGQKVGCqQ/mb17wNjYnGj1qPM8kXqn6j4ez4wKXQ0x&#10;LJpI+aIfz9r+hGcN8pTJKGmIt8AuLlWOS4WqLy3KLXnIt/aQY9FBx8LjJSvPztr2+54zjzuW9RXU&#10;LkxHigycRpwwIsA1higy/gSYH7dmFQdnIoY31wcTXC4JOAvkyy+/HBwcrKioSE5OZk1i+BPfZrPB&#10;nQHO8MN8txQZeFEB4VqQU6dOhWJ3wb5VVVWXLl2CXaCJyO29EThOgGEGl7Svry+Uuk6wzYoVK1it&#10;YaxLmMiNMUzoWkmIpuOohH4WvV4fIA5Czpw509raCg+xAgRcnJycHHj577//PtdiBMEVh1uGGx0z&#10;rhUIToiKzEiNIHhIEbxL4V00alHk4OsTsLAnT55kvwFCoaioKOAThE9Bd3f3WD4v/sBvmN7eXvbr&#10;Zaz7+VtTZCAB6wCf9+Dr4PF4AkZmCfJshvhYDT/sp0+fDlEgGxgYYLuwjCsWlUAgEAgEwncfXjVQ&#10;vQRk+3G6lhqseiQBaqwfZBQQLgbS/UjIoF1IxOFVAtmObPNbCzuve6o+FCS+CKS7kYzClkxCcowT&#10;u7e4AZXPjQEH4TWiUkf8Wk/1tS39fw7XvoJDlpZjScWBopyGAojwUAvRUGgQF6CkeZZXG9uvUdEP&#10;YTeceVissSK3FMFqwFRhbcUGaEuh7bUM01tYtWHbWDiVh54GxF2Okh/MbruGKy4tRr0YO49nixUb&#10;7PKshgTrYq17ZZZ31VTf6uxSduvMLl2W5V2s9bSlueYm22GbmhhTeXSRF4ksOVip0aLy1aospyob&#10;5+XVWeXZiSLFCn3Z2017e/VVtbEmNjWMS60TMaP/Y+kkUfjPlj/8sGPZFn31Eq2ndjLsonOpcmHH&#10;8ljD717/1X9e+fTz3//HF3/+zz88+uZve86ctC/bml/blup0R+oNQ5FKhLEIMDXPnz8PDYZbA9pO&#10;3KA3MhHDm+uDCS6XQEuD1RcmwndLkYEkJyePtFdZA3JUD3+4ShaLpa+vz3968LPjDo8gYDIs169f&#10;b25uHjWtDJ/Pr6iogAP6a15jXcJEboxhQtdKQjQdRyX0s0ACUvDcGsFPcctwo2PGtQLBgZ84Nygm&#10;yE0LDXKu0RBwGiNVCY1Gs2bNmoC4PH/G+xGcPHkywB9HKBRWYbi//QiIgmSBjwy8t0e97eFOePee&#10;OHHCX8Ec634OWKtvVJGBTzrXYgi4pHBiAboMnH9DQwP88ucajSDIsxniYxXwsMNFgF9EY4lc8NM/&#10;cOAA13SIoqIi7jCBQCAQCIQ7AwqpEpo3QeTzQLYPiNj60x7kUULJoN2BXGA4Zwv4yiC3GthMuAEp&#10;OMpDueZzS9b+flX3f5l9n/CTXgHSQZQtGIkgPiSs8Bu/CnGiLV+Nw18IBG3K3B8fPPaFq/IyUD8C&#10;RD1DpbJNrK8Kh7ALF7T2soNQwqrmxf9t9b0LIlgJic0cbEZSjnD9UN0lO+D5PFUfKXO+j1WbubiN&#10;FYAIdGpKAsI2Gx1n21Z8CiL20qLFd4dXzE4sWZdTtklftSW/ZntB/Y6imbuKG3ajmkrNe41z9hnn&#10;7jPN3WecA9/vMTbuKG7oK6jtyZuxdmrpEq2nNdk+M85cEV2M1RlUvtqhzHaqclzqHA+qsqRvmera&#10;XFy/IbeserLRpda54abSRQnCRgoo8G9TVNaVLS8dNLf25FW2pbkqNAbknqPO9kbmmRRp8eFqR9zd&#10;rri7n63b9pt1z+CopeqWZLtDlRMl4PxuAgclDBFgak6EEH+Lj8vw5vpggsslEKlUOtJnJAjQfGpv&#10;b+f+wAQ/BZw51w4TxOyEhGgyjWRcZ4H4fL6RThks8AIvXboEbVFo/0BL+OLFi6O6G8Cj3Fij0d/f&#10;z7UbwWeffXbhwoXjx4/DEc6ePfv++++POpOxLmEiN8YwATdwEEM9RNNxVEI/C0uQRRsVaMwH1Gm6&#10;6SluDW50zLhWIDgBKkOQm1YulwfxUDt//jx8hMdq4E/w9REKhSNjweDNCW9XeNXwLMNHx7r5A67I&#10;n+vXr8NxYAMIHG2s75yx7ueAkb9RRYZhmLF0argC8CrgMwsvh9s1NkGezRAfq4CHnQV+QcHvDbgg&#10;8Cikt7cXvh9VGBpvPCaBQCAQCITvPNiAp1AgUuxPeZm/4KW8AaKfAhGHUGpe0UYgXAYEbUDQgjbh&#10;QiDeAMJ38icd1xperZ3zi75dn/UP/k9zx9+yrJdB1JNAshPLMbiAEVUAqHAcvtSOBRFcnoka+oc7&#10;3iwQ/djWHf/VtfkvEdPOg7BdyMMF1b2GbYq+agYRdADBSi5qiVems3+wuvsvsikv4MzBS3HSFjvK&#10;U8P4kECD0tbY4EZJl3prr/MmP4bzB8NhHVgPYhOsUEC0zFn2xrIF71QkzduQW7Epb0Zvfs3W/Nq+&#10;/NptBXCr215Q318ws79w1o6ihoGi2QPFTbsMCwYNbfuNC4+YFz/hWPGkqxNujzqXH7a1DxibNumr&#10;OrNK29Jds+ItFZpi5AijynFiXcYdqWN1mQqNYV6Ko3ayyY3cXnLgnvtl8QKad4OAQgGKota75ry9&#10;9tGB4tlrc0qbE60lkfms341VoWVFHNjrcvdzP5t/9LilrSdvRkO8xSxPJYWub0qAqTkRQvwtPi7D&#10;m+uDuakiA5FKpWfOnOE6BAUaKqzzPPc35ruoyEAsFsuouUhCBFpB3EBj0N7ePpboEwpjXcJEboxh&#10;Am7gIIZ6iKbjqIR+lmHWrFnj7zExFvCDYyuL38IpbgFudMy4ViA4ASpD8JvW5/Nx7UID3ntwwABD&#10;/abrE5BFeCyC3PzwpBO57ce6nwPW6htVZCDwWy6U+9CfEydOBEiKQZ7NEB+rgId9XIwr6IxAIBAI&#10;BMJtBoXkjKg36axPMux/tpb+0Vr6icl7pdD5AdyM7g8c5b+qbPho4co/bNv52bET/3j86f85fOzv&#10;S9ddK3ZcomKfB7LDKEMwSgTTgv1rkrBnDQCCJuT8wrquoP1sKhkKhK2FfQ8f/+Ie54dA8RAQbcah&#10;SayDTBRuMwSSWjagQ4wzLPX5zdv+21b6PlAdR2rRcOZgKgYeRfFNKKcMUmQ0uhfNvt+BiL2oMhSX&#10;XMaAzgv/R1FyYdE8fdv6u8o26irQlluxPrds9VTfsizvwnTX3ERbfZy5Odm6Lqd0o65yXqrDFlsO&#10;ZPDqFgNeJcOzSoXOfaYlD1oWHDLPe9y54oczes/V9j1b0X3ANn/z9KrlGd6WZEd1jNEXle9W57Ix&#10;R55IlAvGG5VfFWOYmWAqiSzAWXuRv8xdYRrhkC7DCi48mnl394uPl63fml+zROupiUGxS05VNmzM&#10;UDS8CF9M0WfHfv5G1bYDxpa12aXl0UVy/tdcrPe2JMAOnAgh/hYfl+HN9cGEosiweDyeIB748BBs&#10;wDW9LRQZiFQqhZbeeA1IaKpB6yuUcICcnJxbuFWuX79+4MCBsepeTeTGGCZgVkEM9RBNx1EJ/Sz+&#10;xMXFQWNyLHv4ypUr7e3tw4Ebt3aK8cKNjhnXCgRnXIoMpKOjY1R3rZHAp5VVTse7PtCGh9O4qRgR&#10;RJGBGI3GW4iFvHr1an9//1gz/JYVGYjT6YRT4poGBd6T7Hdj6M9miI+VXq8PUSv3Z9QYKwKBQCAQ&#10;CHcelBJIdoOot8GUDzKsn5bP/v9Wbfz7zr1fHH/0iyef+eLZ5/9x8qnPdx/4a0fn76wlP5dmvg7U&#10;p0H4I0AyCERbuMLVqMK0Xy5MOg7IDuK4Iewjg0KHeJS4dc6ij5945l++mX+mJ59GeYVR/FED0k2o&#10;TFY3+Qq4R9wPeI28ScfX9Py1ZfEfJWmvYNeblcjRBnWZDk8D6GIg2oQ1HRvgV9sr/pJoeBv70XRw&#10;5bGpTDgun2acypzOLB/cVmaVLNViCSbZ3hBvqdQY3GqdKTw1VhhRGWM4YVm0zzh3fU5ZqabYW/I8&#10;kLIZZ7BmRFsemL7ooKkVFznS+aLzV+VVPFh58J05h95fdPSZyu7thlnrskvnpTpqJptKovJdnC6j&#10;80TqSyLzy6IKmhKtM2IMLpyAxqlEBZXul8UrBRIezbCijDfX8v6BF/YamzfklDcn2nAx7Cx3pE7O&#10;F0cJZG+0H/5017nn3et3FjXMT3FmSzSw142rRhiFADtnIoz1W3wihjfXBxO6IsMil8urqqqg7Qcn&#10;AIHW78g0ENIby3kEt1HHpZV8y4oMC7xkaAoGnHokX375JbSO4OKEUunGn5ycnBMnTtw0qAQa28eP&#10;H7fZbMFNKXhpXAfMuG6MYUI31EM0HUcl9LOMhGEYaBI3Nzeju7Cra82aNfBK4+JQST5/LtxYpInb&#10;+3XDjY4Z1woEZ7yKDASu4cicMv7A6cEHlmt9qx8BXOcg4uwXOOMS13RsLBYLnOpNJSRWf7ypvvnt&#10;KzIQoVA4ODjItR6NS5cu+euD8BPkDmCCPJvjeqzgFxQ8S5BPZBiixRAIBAKBQOCAJj226ilApaH0&#10;K/KXQOSbYNI7IOE9kPpzasrPQep7IO5tEH0OqF4EEY8D2TGsxWxGUgWvDrnAILXCAE0/P1WFRtWO&#10;xJsBD8sivApKuadz42+fP/OvxvY/i1JfAdJ9OIPMfJwGuABQuOL1DQjgWZiYJ9du+ktn93/FF78D&#10;wveh5DKcM04haoCmHgkk/TgzsS0s5Vlf/We8mMeQRoNG9qFEM5RMyZc0J9oWaz0L012tKc7GRGtN&#10;LMrO61TlWuTpBllcvDCCR9EMRQ8Uz37QvGBbfm1jgrWquK60+hKQ7sBePGUo+omxzTHvPGFbvGpq&#10;SVl0gUuVUxKlnzxpKx220Rm//NX6vb/f8tLLLbv7DQ2d2aUtyfYZkwzeSD2bo9cThTxlSqMKFk1x&#10;zUtxVGqKHapsqyLdpshEiYGVmUZZYppYHSeKeO+RV7/n7dyaXwMnXKExsJWwHcrsh53L//Pxn783&#10;Z/8xS9tGXaU5Io2oMYRQCCjHe+rUKe7AdxxoJkF7BppV/f390AIcpqOjA1qA4xViRqLVaqFlBceH&#10;Zh439JEj8H1rays8ROyoW8Dfi+Gzzz7j9t7u6PV6eM8MDAycPXsWGvPwLurt7YV7Rs1LfctIcZE1&#10;9kTwiYD3LXw64LM/rhsVNoazZRXeAwcOsPc8BI7Z0NAwliPYvxVwkvDC+/r6Tp8+DVebjU5asWLF&#10;tz95oVAIPxG4knABjx8/DicDv3vhZOC3isfjId8hBAKBQCAQgiBE6oNgGQpHCjsMpMeB9EEQdhBI&#10;9gLxdhRJhMSOEoCcTl4WJL2MHFK4qkY2QOkBCMeBSxTFZAHF95BLi3htwr1nDx69/vxL/1qw/Jok&#10;/VUgOwTEfci5hqlAVZmAgD3xVwIDxQDGqs794bZdf9245R/Z1stAfnQoxKkCpY/BZaRxex6u4d0E&#10;RO3Oqr8aXO+hkCXketOIkwoXacXRbemuuSn22QmW2slIiPGo8+zKLGNEskGWMF0aF8bPRy5CACSJ&#10;FCdty/Ya56zO8nkj9RsWP2VwnMNX18bVbKKNd6V2Pe1cvTmvqgbnhSmJzDcqHEC4Eue1MRXKrS/N&#10;2/PRwQuPzeztza9ekuGdFW8piy5kRRk3TitTGlWwtah+S2HtonQ3Si6DajNpTeGp5vA0c0QqfPO9&#10;jr7zK/bvLp7dOdVXH2uCHe3KzJ3Gxj88eOHTra88416zs3CWW51H0scQQiQgpcVY5aIIhG8UaH9y&#10;tyDmzJkz3AECgUAgEAgEAoHgz5AyAv/LA0AMQBgAErwJWbWFPUrzi1JNPzV6rkoyzwP5QSDqAvwF&#10;qMQSrwZFDPGbgWyHMuO5jtW/OfPqPx879Y+ZLR8yCa8A2YNI2UF5XqqQZw1V9NUJEQyg9ZRy94zZ&#10;v3jo0b9v7P18muUdID8GxGxC3xrk9gJkXFsI7CpcBkTr44t/Mmven8XJp3Fk0xIUSEVbdFJTc6K1&#10;PtZUGWPwReU7VTk2RaZZnmbCcowuLInHFKM5oJQ0qllx5hPWjm35tU0JNld0we6BD5SZzwJxL+C3&#10;Yj8gM6Am0xR9wNw6YGick2xHCWLUeSVReoFwJpJskBrFpynKqsn96cDzF/c+O2CZsy6ndG6irUJT&#10;7EZJf3PdkUjEqYgxvL7y4IuVm/ebW7p1lYvS3bMTrDM0aIaeyLxee+Plw2cOmuZu1FU0Jlg9Kp1d&#10;kfnxiQv/ffCtH5Zu3l3ceI80jnjHEELn1KlTnBGMsVgs3AEC4Vuk7sZQtVBCaQgEAoFAIBAIBEJQ&#10;KL44equ3+trMBf/wVP9+uu3dxKJzcQWvTbe+WV7/8607/vTCy1+8cPaLLdv/pLO9i8tsH+XkGJSy&#10;14PzszgApUXFtqkowPMB5T6r9+L+w//52Kn/WbH+T5MLzoOIY0MKTh2STrjCScNQgDYwCS/NXfyX&#10;6dZLQHEERzbNg4PHio31ceYKTbEHqyF2ZbZVnm6RI1cUY3jSdGkSwxSixMBsyBVtGjS0HTbP25Bb&#10;Vh5dVDHVtXnb70DkI9gnqAmnwoGnRr48FZONj9qWdk71lSPnl9ySKL1JbsR6TTQrLcH/CRjeoZbu&#10;37z41tGyld25lfNTnJUagwcVyUY1mEqi8luLS364+9HfHz334eZTb8wZeKxk3X7Lgl3Gpv6i+iPO&#10;xb995sJD1oWbp1fNTba71brqKda/7jr3Qkl3a4pTwnD+RARCKOj1es4Cxly/fn04jQKB8K0B77qA&#10;tCA5OTncMQKBQCAQCAQCgTARKErBV3QXOT9YsOLv23b98/CxL048Drd/7D7wny2L/5hh/jmY/GOU&#10;gCbsAMoEzGZ44VUCwQIknQjaUGlt5d74/LMN864cffi/Xn3tf/Yd/sxZ8QsQ+xIIP4q9Y5ZjhxoT&#10;CowCAekhGDq8e9b8P5bW/k6Q8AKQwMYohihMYKmKMXij8l2qbDuXqyXLqphilqebIpLukSXxeEbA&#10;LweSTaw3jYBvesK+fNDYtCjd7VHnLSpb6pnxMxCxHytBsIEVUNnYL4WJ0vS8Ura1r6BuVoIFtvRE&#10;6kqj8yOFUwGgOccV+B9czbruHsfvX710orarR1c1P9U5I8YAG7tUudizJl8pCFOHRcxxV73Yf+yP&#10;z1/67x9+/NcXf/2Hp3/xm72v/e70W4/Zl23RV89NtjtVOU0ptlmJFhlPRFxjCOPKPSEUCi9evMhZ&#10;wJje3l7uGIEwAcRi8bgy9QwMDHC3IObChQvcgX8z8Jc3gUAgEAgEAoHw3YNC2XkZG5D2gegXQdwF&#10;Lhmw8gUQ/j0Qth8JK5KNskmbY3NPRN/zVnT+2/HFF++2/6yk+jdL110/9NA/Xjv35bk3/nXw6N9K&#10;6z4Rat8CyidRL6TgtOMcvbhgE3rlqlnjM4qpiC11LZ/M6fivqLsvAulelJmY30IxLk+kwYUS4ubY&#10;FVnwFb1RZloV6ZaINIMsWcI3AaqYolV01CEQsQcI5kWKy59zdvYXzWxKtjpVORWGxWEZ3wfirTiJ&#10;TCk+qRBQEcLoHf27P3phxXMP2xYuz/KiHDGqHKT7qHV8+qvkxMM/6+1Jd3945u2Hy9f05M1oTXFU&#10;aIrhrGBjb6TeokinscJCURRN0YlSpXXafR2+mY+3bLn6/NsnsSLTnGi1yrV8Gjk1EDuBADly5MjV&#10;q1cHBwd9Pl9wk9jj8Vy5coWzgDGff/65VIoSMBEIE6Suru6LL744ffp0c3Nz8JJAWq12ZL0hp9PJ&#10;Hb4l2C9YGm/wyxF+88InAW4CHFgLNzHexvudCdsrAIAXAx+SMDwOHBmOD89Cvn4JBAKBQCAQCP/u&#10;+P1mhT9iJYCaDKhYQCXhVwWg9SDmB+m2zyob/7Fswxfbdv3r4IP/73tP/r+TT3957MS/Nm37Ykbz&#10;f6ZZPgJJbwPls0B6FOUVFq5DrjRUNog4DkQbAVOORBnGiQpjUxSgC8XxJ5as/XR51z+nodS/DwLx&#10;FpRBhqmME5ucqhyrPN2hzHGqUAlqTpFBDjLJseLpOMhIBCdMUXyefC0v/rm7o3ufcizfkl9TN9nk&#10;VGbdn7gaDShcjyttW1BpJ35dwt3P7Tv0UU/vx3cXvfSDim39hTMbE6xeVE0ptyQyzxSRxiks7Brg&#10;N3Crvc/50YtvHbC3bcgta0q0+tiC1mqU5TeMx9ULZ1uy0syT9T2/OfaDh62Lu3UzaiYbU0QK4hpD&#10;GObIjWVl33///QMHDnR1dbW2tkIjmS0/DNuMWhzav84ugTARApLCXLt27dSpU/De6+jogIcga9as&#10;6e/vv3TpEtfCj+PHj3OjfGNw36jcX+Pg1noRCAQCgUAgEAj/FgT5LYsPMcjbJeJhMPkiSLssyP61&#10;eNoHvMyfg6R3gOY88qaRPQrCDuEwpZVYi4lHRZdgV54dqJ4eEmXsgDcTyLYYXRe37fqvDb1/L3a+&#10;D5SPIAVHsBrw6gFjsSvzrXKtXZHFOqTAzanMsSm0ZnnavbJkirECIPOfKs0vqs7b/bh9WU/ejKoY&#10;g0udkyVvQNWg+AuQVw6/VJr8yOzWn+w//Lumtsvh6c+BsN2VU/peKFm/PrcMtVflutW53ih9Xtgk&#10;eoR8AvfsbVp36cgLO4tmLssqqY01wfGdqhxvJGwf498Yvnerdb898sN3O4/uN81dmVViV2YxaAUI&#10;BI4ARSZ0+vr6uCEIhAkToMiEzqVLlyZemJxAIBAIBAKBQCDcMjSgIpCXCr8FFbQW9aHQJMkgkA0K&#10;Jx8JSzhEqQ8D6Q4gWoeKHCGFxYdyAIvXAfFmENbLj3nE7LnYs/U/jj7yxbruP00xvgWUjwLJTpSC&#10;lzcbMHaJpNWuzLYo0hyqLJca1ZyGr3ZVjlWhNYUnS/n5yCf9BtUEzifNEbP6CceyHt2MSg1SWKbK&#10;fCh5DVOinDS7dfGlrs0fNrf9MsN4Dkk/8FyCTjilo+7lRy1tS7Se8ujCoZS9+rskGgqLMv5nCOMJ&#10;Pjr15lONvZumV7Wk2MuiC+zKLLc616nMHg5cgq/3SGN/VNX35x+890pZz7aCuoYEaxhPeMNMCXc8&#10;t6DIfPHFF9B+5voTCF8Ht6bIwLuXyDEEAoFAIBAIBMK/FVi+oDQg/Ihg2if2Gf81p+NvTYv+VD7r&#10;E6vvg3vs7+dY3p1ue9dW8vP6uR/39P310Sf+9cLL/7P/yH+WVP+Kl/R95HGD5BgcXsS4gGRt0qRe&#10;c0SqVZHhUud6I/UeFFWkcyizLPJ0XVgaoBIBCAcgAlAqFP3ElAPZrnTTmwc2vvukfXmPjvORQeWT&#10;mFJGtmS65c24wh/x4p6B0wOS7SipDW0DlAzOWS6QvF6/Y9DQtDDNVRpd6FBl45wyekN4Ip9mWCVl&#10;+HW+sfTXz7yx29i4MqOkdrIJh1PleNV5QgZln6Ep2irXPu1c/emZdz/oPnnUPG95ljdWGEHkGEIA&#10;fX19nHUbAl9++SW0gTUaDdeZQPia8Pl8X3zxBXefhcBrr71mNBq5zgQCgUAgEAgEAuH/CizA3MDQ&#10;nxSgskDYDpD4Xrr1Wm3L3zZv++eRh//19PNfnv3B/+/sa18+8/z/23fon/OX/7XI+Wt+6htAeQpI&#10;D6DYIsEywKuQx3bZfRe7+/60Y82TpvBkqzydU2SiUJ4XuzLLHJEqEdUjVxpRDzqL4kF55pnyuvcP&#10;Hv3LqdP/07v61y+4Onv11bWTTSjWSaXn0WJAiVCGR0qNFBxUdZvvP3f47n5l6k/mHthV3LAw3VWu&#10;KXIosx2qHLc6z67MVvHDWGcZtqWY4f/hmbceq1zfo5sxJ9HmVuvglDyReUq+JJwvnpNof9q5+g9P&#10;vfXZQ28+7V7XratMFamGehMINyAUCm0225o1a06fPn3x4sWPPvro888/Z+3eL7/8Ev556dKlgYGB&#10;qqqqcRVmIhDGBU3TOTk57e3tx48fP3/+PLzxrl27xt6HkKtXr16+fPnEiROwgVar5foQCAQCgUAg&#10;EAiEf3vCAa8OSPcB9Ssg9m067ZIw6z1B5s+o5J+AmPNA9TwIP4GLN/UBYSM+JHkAAArTSURBVCcj&#10;7Sg271698bf7j3zx4MP/3L7rb/UVr9iV2TZFpgsl3NV72aglRaZZfZ+38hflsz5pbPvdup4/79r7&#10;t4MP/mPz9s/K6j9R5L4JlN970b2xv2jm7ASLW63zRumjBGHcdMaGAsCTavxJx/G9prkrM0pqYo1Y&#10;/cm0K1HAlDkiTS0I49EMq62caN/6Ru/x/oL6RemusqgC2Mylyi2NKtiaX/NS5eZPX/npP5967/vl&#10;m3vyKuNFciLHEAgEAoFAIBAIBAKBQPj2+EqHQJKECFBTAO0G/EYgWIxKLwk6Aa8ZMGWoHDXcrzrJ&#10;z/4guviTaMPH4dOvgNSfAc3rUuXBhgRLV275onRXSXSBNzIP1V1SaLXyqjDdLzSGK3HGD6IK3xdp&#10;L4KYH+O6TkeAsBsw5QetHQdMLW3pLhzrlGeWpwWXRdhj8HV6ZNrPNp9+xL1qs766Lc1VEV1slWst&#10;8nSnEilB8L1BlpQpiVxtqrry+Lm9xqZVU31VMQa7Msupym6f4rrU88jfL//5L4+9/7yve1mGVzJU&#10;gIlAIBAIBAKBQCAQCAQC4VsimATyFcOtKEBFo7y/giUodkmwGvDbGEHNsgxfV25FV27lwnR3SVS+&#10;S5VtlaeLGQEAYgBkgNJjQacIV9GWAIqH1B8K1CeYn3KvWZdTVqEpdql13ki9gi/B5xgTTpShqLgw&#10;1WMrdnXeW16uKS6LLpgZZ25Pd81Lcbgicx2qHLsyy6HKXppbcvXFiw9a2zbkls+KtzhV2Q5l9qZZ&#10;i7/44/93eccL+83zrHItm+iXQCAQCAQCgUAgEAgEAuE7BkVRTYlWrMggUWZOos2pzDFHpDIUzbUY&#10;DQoABV/8WkXv9sJ6FLgUmeeJzHMpc4Z7BSgl8E94SMwTxIvkxvCkkqj8+lhTe5prdXZpr75qV3HD&#10;Qcu8w5a2OSm2voK6Lfk12wrr9ptb//jiO4+6V/ToquAMXSiVTGanueqEb7U3Mk9AoxS/BAKBQCAQ&#10;CAQCgUAgEAjfSSgA7pbGdudWdumQItOVU1EaXXCfLO6mmVlgg92WOY84lq7KKimLLmSzydwnjYf7&#10;YU/4QlMUn2ZkPFGqSGmRp5dripsSrUu0ng255VsLancbmw5b2h52LH3cteKUq/NJ56onHSt6ims+&#10;2fnCHwfOfnb0wl9OvPPH59950re+V189N9nuUefZFdl5YZNoLPrcZHIEAoFAIBAIBAKBQCAQCP/O&#10;UADwad5GXcXq7NJZCZbWFMeidPddYZO4w2PACiJpEvXbM3f1F9Y3JdpK1HpXpM4bNT1JpIgVhhtk&#10;Cd7IvJlx5rY01+qs0p68qv7iWYdtbd/zrHrWt+F5X9eznvVPuVY/YV9x0rr0kKl1fW6pR51nVWZ2&#10;exr3164+ULv6SOWqP774ztOlG7bk17Sk2D2RersiM5wnxmcmEAgEAoFAIBAIBAKBQPiOQwFQpilc&#10;mO5yq3MNsgTWFeWmTiiwAU3R2y2Nu0xNDQkWb6S+LKqgdrJpXpqrM8u3Ka+q3zDroGvRqVm9byw+&#10;/IvlD/2s7dCbdf1nSrpPOTsftXbsM85Zn1NWEV2UIlbyaIYbFINOTYH7wxM/feWnT5Ws36KvaUE+&#10;MjqrIoNPgpUIBAKBQCAQCAQCgUAg3B5QAIgZ/q6ihmUZ3qrJBrsi2yBLmCwKFzF8Ps3QFE2jECSa&#10;RzNCmidmBNECaapYbZGn+aLyGxIsC9Nc63NKt+RX7yxq2Gec+7B7+UuLdl069PxH3//JJ2cv/mLP&#10;C68373nO88ATtmX7jXM7p/rcap1GIIMjjxUYBffCrTLJ9OnZnz7p7uydXt2caHepco3hSWN1IRAI&#10;BAKBQCAQCAQCgUD4zuAvb1TGFB81z+svmtmVW7EkwzMn2d4Qb6mPNdVMNtXFmhoSLHOT7YvS3Z1T&#10;fT26yr782l1FDQeMc4/bFj3pXn2mfssb6w7/4vCZT85c/O3L7/zy4JnXF+191vfAw5ZFOwtnLda6&#10;HaqcKIGUpugAQSWIvrK3bMknT7z5qGNpj27G7ASLVZEVL5JzxwgEAoFAIBAIBAKBQCAQbg+ENK9H&#10;V/W0fcVT9hUnrIuPmdsOm+YdNLUcMrceNc8/Zm5/xLr4pHXpU/bOF91dP6rue3fFkSsHzvzhxZ98&#10;eu79j59+871tJ3/cvOsZz7oHLW39hTNXTS1pSrR6I/Uihj9SdrmpowuczC92PH15+1NHLG3rc8qq&#10;JxtM4an8G4ObCAQCgUAgEAgEAoFAIBC+81AUlS2J7tZVHjK1vuhc/2PPptc9m9/wou1N7+YL3i0X&#10;fFvfKt16acaO38x76LfbX/nVvjMXVh58rrL7QXPblunV3cW1j9X09BXWtyTbfZEFdmWWS53rjcyD&#10;r2pBGBz8piqMP9Wxxr+e+/nbc/cMGpqWaT1wnAyxmoQsEQgEAoFAIBAIBAKBQLjdoLAoU6ExdOVW&#10;wG19TqlXndea4thWWLfH0LTX0LzH0NhfOHPT9Kr2NFdZVIFVnh4rjJDyhDyUa4aiaXrn/K7zS/fD&#10;NvNTnOXRRQ5ltl2Z7VLneiLzzBFpsCU6BXe2YMCWry/e99nZn71U2rOtoG5ust0q1wpoHtFjCAQC&#10;gUAgEAgEAoFAINyeMBTdlGzdqKtcrHXTFA33jNRBRlVGKJT9l+ptWfVW14ODpjlLtZ6aWJNLnWtT&#10;aO2qLJc6x63W3S9LkPFF7LBjAY/2FFb/x+u//Lj78ePWhRtyyys1xRqhjDscmqZDIBAIBAKBQCAQ&#10;CAQCgfAdg6ZotzrPG6kbb5QQbA271Nh9P9/97COOJT26yjnJ9tLoQqsiw6JIsyszHYpshyrHGqGd&#10;KokK4wlHSjNwz5wE26/2vfCvF37+46q+nUUN81Psd0mi4bhcCwKBQCAQCAQCgUAgEAiE25hbk0DY&#10;Xuase94afPJHzTv3mpo7s0tnJ1q9UflWhdYckWqJSLPK0+F7mzzDqkg3hCdliKPSxKokkXJamGZd&#10;Vunbq4/+v3d//+tlJ46Y56/NKb1fFk/SxxAIBAKBQCAQCAQCgUC4U7gFFYTtAl/hJuILdizs+nj/&#10;K2cqNw0YG1dnl85NtldoilyqHKtCa5WnmSNSTXALT4ZvnMrspgTr7qLGt9Yd/Z/Lf7m6/fuP2Zdt&#10;ya8xyBIooscQCATCLQG/PGkAGAAEgBLRtJiheXSwoFECgUAgEAgEAoFw+5AVk/z8tqMf7nz+fMOO&#10;Y7ZFfYV167LLFqd7WpLtTYnW5kRra4pjVZavv3DmqfINVx557V8f/v2TXeefcK7u1lWmilTcKAQC&#10;gUCYAETXJhAIBAKBQCAQ7kRoisqNS/3epj2fPfmTP2x/+WLL/mfLNz3sWnHUtuiYveNx37ofLNx9&#10;5Ylz//zjf/7jZ3/5WefJY5Z2b2Q+j2aICUEgEAgEAoFAIBAIBAKBcCv4qyoSgbDBW/VE/9EPnnjz&#10;P1799Wc//t3ff/LpF7/+6z9/99c/nv/5+a4HtxtnO1XZfJrHdSAQCAQCgUAgEAgEAoFAIHwtUAAw&#10;NB0mFCeGR1pjcy2a7Hvl8RKegIdqZxO3GAKBQCAQCAQCgUAgEAiEbwuixBAIBAKBQCAQCAQCgUAg&#10;fLMM6y9EiCEQCAQCgUAgEAgEAoFAIBAIBAKBQCAQCAQCgUAgEAgEAoFAIBAIBAKBQCAQCAQCgUAg&#10;EAgEAoFAIBAIBAKBQCAQCAQCgUAgEAiECQDA/x9Cjj4yrmDeHQAAAABJRU5ErkJggg=="/>
  <p:tag name="ISPRING_COMPANY_LOGO" val="ISPRING_PRESENTER_PHOTO_2"/>
  <p:tag name="ISPRING_RESOURCE_FOLDER" val="C:\Users\Tracie\Documents\OUA ENR 116\Lecture Summaries\Completed summaries\To publish\Lecture 2\2a\Crystal_Structure_Week_2A_Formatted"/>
  <p:tag name="ISPRING_PRESENTATION_PATH" val="C:\Users\Tracie\Documents\OUA ENR 116\Lecture Summaries\Completed summaries\To publish\Lecture 2\2a\Crystal_Structure_Week_2A_Formatted.ppt"/>
  <p:tag name="ISPRING_PRESENTATION_INFO" val="&lt;?xml version=&quot;1.0&quot;?&gt;&#10;&lt;presentation&gt;&#10;&lt;slides&gt;&#10;&lt;slide duration=&quot;8800&quot; id=&quot;{D13B5C9F-207D-42D7-A4E5-401E4B8D6C38}&quot; pptId=&quot;506&quot; transitionDuration=&quot;0&quot;/&gt;&#10;&lt;slide duration=&quot;5000&quot; id=&quot;{9A7B60E0-BA35-4280-9929-4F5DBD1EB723}&quot; pptId=&quot;504&quot; transitionDuration=&quot;0&quot;/&gt;&#10;&lt;slide duration=&quot;3000&quot; id=&quot;{8E475E55-54F9-4980-AC65-A2A87DA265F7}&quot; pptId=&quot;590&quot; transitionDuration=&quot;0&quot;/&gt;&#10;&lt;slide duration=&quot;29300&quot; id=&quot;{4C122206-B9C4-4BF5-9E9B-5B619F86F675}&quot; pptId=&quot;591&quot; transitionDuration=&quot;0&quot;/&gt;&#10;&lt;slide duration=&quot;57080&quot; id=&quot;{78997EC2-2E51-4C32-A65F-53D81F6F22A7}&quot; pptId=&quot;613&quot; transitionDuration=&quot;0&quot;/&gt;&#10;&lt;slide duration=&quot;65099&quot; id=&quot;{1BDEABA6-8AAF-465F-8AF2-D8607A3A3D20}&quot; pptId=&quot;614&quot; transitionDuration=&quot;0&quot;/&gt;&#10;&lt;slide duration=&quot;30800&quot; id=&quot;{DFF624E0-AB57-47F6-8250-A9A52C7B7DEF}&quot; pptId=&quot;615&quot; transitionDuration=&quot;0&quot;/&gt;&#10;&lt;slide duration=&quot;32610&quot; id=&quot;{2FEFF147-65CF-466B-8955-AF00888E39C5}&quot; pptId=&quot;649&quot; transitionDuration=&quot;0&quot;/&gt;&#10;&lt;slide duration=&quot;36730&quot; id=&quot;{C3EBC640-CF98-4FCC-ADF1-F5263723A3AC}&quot; pptId=&quot;616&quot; transitionDuration=&quot;0&quot;/&gt;&#10;&lt;slide duration=&quot;36330&quot; id=&quot;{1AA94F28-D426-423D-9A2C-0EF7DC0D4152}&quot; pptId=&quot;617&quot; transitionDuration=&quot;0&quot;/&gt;&#10;&lt;slide duration=&quot;44250&quot; id=&quot;{5BE77BC8-49AE-45CE-9893-234B989BC171}&quot; pptId=&quot;618&quot; transitionDuration=&quot;0&quot;/&gt;&#10;&lt;slide duration=&quot;58850&quot; id=&quot;{9D301418-F042-4892-AC04-8F1715DA04EC}&quot; pptId=&quot;650&quot; transitionDuration=&quot;0&quot;/&gt;&#10;&lt;slide duration=&quot;69733&quot; id=&quot;{855B5E5C-883A-4709-BD22-BE65A944F57E}&quot; pptId=&quot;619&quot; transitionDuration=&quot;0&quot;/&gt;&#10;&lt;slide duration=&quot;39360&quot; id=&quot;{0A9C85B4-E153-4D4D-8BA9-D1CDD113A2BE}&quot; pptId=&quot;620&quot; transitionDuration=&quot;0&quot;/&gt;&#10;&lt;slide duration=&quot;76890&quot; id=&quot;{CD0EF2B4-93A2-4956-BF23-F3CB7F160C43}&quot; pptId=&quot;651&quot; transitionDuration=&quot;0&quot;/&gt;&#10;&lt;slide duration=&quot;27400&quot; id=&quot;{CA753390-4080-4B12-96DB-CA00D8FEC6FA}&quot; pptId=&quot;621&quot; transitionDuration=&quot;0&quot;/&gt;&#10;&lt;slide duration=&quot;26750&quot; id=&quot;{33D1DD4D-48EF-4F63-9428-2633267E5B9A}&quot; pptId=&quot;622&quot; transitionDuration=&quot;0&quot;/&gt;&#10;&lt;slide duration=&quot;54981&quot; id=&quot;{B9748E83-6B45-4820-A872-0B22ECC4691C}&quot; pptId=&quot;652&quot; transitionDuration=&quot;0&quot;/&gt;&#10;&lt;slide duration=&quot;33990&quot; id=&quot;{82347937-108C-44CB-BC61-907867FC5C4F}&quot; pptId=&quot;623&quot; transitionDuration=&quot;0&quot;/&gt;&#10;&lt;slide duration=&quot;57397&quot; id=&quot;{41E078DD-7E65-4DA4-866B-2377E0C8E29C}&quot; pptId=&quot;624&quot; transitionDuration=&quot;0&quot;/&gt;&#10;&lt;slide duration=&quot;39370&quot; id=&quot;{07F1EE80-01AC-40FC-8E47-48583A2F9A35}&quot; pptId=&quot;625&quot; transitionDuration=&quot;0&quot;/&gt;&#10;&lt;slide duration=&quot;59100&quot; id=&quot;{B0494122-DDA3-42C8-808F-C3866F2FD082}&quot; pptId=&quot;626&quot; transitionDuration=&quot;0&quot;/&gt;&#10;&lt;slide duration=&quot;46000&quot; id=&quot;{FC96D1DC-DFD5-4ED7-997B-7797B46228C8}&quot; pptId=&quot;627&quot; transitionDuration=&quot;0&quot;/&gt;&#10;&lt;slide duration=&quot;49280&quot; id=&quot;{DEEFEEF6-AA3A-4C1A-B96D-256744796A76}&quot; pptId=&quot;628&quot; transitionDuration=&quot;0&quot;/&gt;&#10;&lt;slide duration=&quot;23900&quot; id=&quot;{692AB1D0-C3B6-48FC-AAE3-6B05B6C03021}&quot; pptId=&quot;612&quot; transitionDuration=&quot;0&quot;/&gt;&#10;&lt;slide duration=&quot;13974&quot; id=&quot;{D7DC21C8-2EF7-4215-9683-1480A89E7741}&quot; pptId=&quot;541&quot; transitionDuration=&quot;0&quot;/&gt;&#10;&lt;/slides&gt;&#10;&lt;narration&gt;&#10;&lt;audioTracks&gt;&#10;&lt;audioTrack duration=&quot;57080&quot; muted=&quot;false&quot; slideId=&quot;{78997EC2-2E51-4C32-A65F-53D81F6F22A7}&quot; startTime=&quot;0&quot; stepIndex=&quot;0&quot; volume=&quot;2&quot;&gt;&#10;&lt;file modifyTime=&quot;2015-11-08T01:29:38&quot; size=&quot;10068992&quot;&gt;&#10;&lt;path full=&quot;C:\Users\Tracie\Documents\OUA ENR 116\Lecture Summaries\Completed summaries\To publish\Lecture 2\2a\Crystal_Structure_Week_2A_Formatted\audio\audio2.wav&quot; relative=&quot;Crystal_Structure_Week_2A_Formatted\audio\audio2.wav&quot; resource=&quot;audio2.wav&quot;/&gt;&#10;&lt;/file&gt;&#10;&lt;audio channels=&quot;2&quot; sampleRate=&quot;44100&quot;/&gt;&#10;&lt;/audioTrack&gt;&#10;&lt;audioTrack duration=&quot;65099&quot; muted=&quot;false&quot; slideId=&quot;{1BDEABA6-8AAF-465F-8AF2-D8607A3A3D20}&quot; startTime=&quot;0&quot; stepIndex=&quot;0&quot; volume=&quot;2&quot;&gt;&#10;&lt;file modifyTime=&quot;2015-11-08T01:31:37&quot; size=&quot;11483720&quot;&gt;&#10;&lt;path full=&quot;C:\Users\Tracie\Documents\OUA ENR 116\Lecture Summaries\Completed summaries\To publish\Lecture 2\2a\Crystal_Structure_Week_2A_Formatted\audio\audio4.wav&quot; relative=&quot;Crystal_Structure_Week_2A_Formatted\audio\audio4.wav&quot; resource=&quot;audio4.wav&quot;/&gt;&#10;&lt;/file&gt;&#10;&lt;audio channels=&quot;2&quot; sampleRate=&quot;44100&quot;/&gt;&#10;&lt;/audioTrack&gt;&#10;&lt;audioTrack duration=&quot;30800&quot; muted=&quot;false&quot; slideId=&quot;{DFF624E0-AB57-47F6-8250-A9A52C7B7DEF}&quot; startTime=&quot;0&quot; stepIndex=&quot;0&quot; volume=&quot;2&quot;&gt;&#10;&lt;file modifyTime=&quot;2015-11-08T01:32:35&quot; size=&quot;5433200&quot;&gt;&#10;&lt;path full=&quot;C:\Users\Tracie\Documents\OUA ENR 116\Lecture Summaries\Completed summaries\To publish\Lecture 2\2a\Crystal_Structure_Week_2A_Formatted\audio\audio6.wav&quot; relative=&quot;Crystal_Structure_Week_2A_Formatted\audio\audio6.wav&quot; resource=&quot;audio6.wav&quot;/&gt;&#10;&lt;/file&gt;&#10;&lt;audio channels=&quot;2&quot; sampleRate=&quot;44100&quot;/&gt;&#10;&lt;/audioTrack&gt;&#10;&lt;audioTrack duration=&quot;32670&quot; muted=&quot;false&quot; slideId=&quot;{2FEFF147-65CF-466B-8955-AF00888E39C5}&quot; startTime=&quot;0&quot; stepIndex=&quot;0&quot; volume=&quot;2&quot;&gt;&#10;&lt;file modifyTime=&quot;2015-11-08T01:34:20&quot; size=&quot;5763068&quot;&gt;&#10;&lt;path full=&quot;C:\Users\Tracie\Documents\OUA ENR 116\Lecture Summaries\Completed summaries\To publish\Lecture 2\2a\Crystal_Structure_Week_2A_Formatted\audio\audio10.wav&quot; relative=&quot;Crystal_Structure_Week_2A_Formatted\audio\audio10.wav&quot; resource=&quot;audio10.wav&quot;/&gt;&#10;&lt;/file&gt;&#10;&lt;trim end=&quot;60&quot; start=&quot;0&quot;/&gt;&#10;&lt;audio channels=&quot;2&quot; sampleRate=&quot;44100&quot;/&gt;&#10;&lt;/audioTrack&gt;&#10;&lt;audioTrack duration=&quot;36730&quot; muted=&quot;false&quot; slideId=&quot;{C3EBC640-CF98-4FCC-ADF1-F5263723A3AC}&quot; startTime=&quot;0&quot; stepIndex=&quot;0&quot; volume=&quot;2&quot;&gt;&#10;&lt;file modifyTime=&quot;2015-11-08T01:35:46&quot; size=&quot;6479252&quot;&gt;&#10;&lt;path full=&quot;C:\Users\Tracie\Documents\OUA ENR 116\Lecture Summaries\Completed summaries\To publish\Lecture 2\2a\Crystal_Structure_Week_2A_Formatted\audio\audio13.wav&quot; relative=&quot;Crystal_Structure_Week_2A_Formatted\audio\audio13.wav&quot; resource=&quot;audio13.wav&quot;/&gt;&#10;&lt;/file&gt;&#10;&lt;audio channels=&quot;2&quot; sampleRate=&quot;44100&quot;/&gt;&#10;&lt;/audioTrack&gt;&#10;&lt;audioTrack duration=&quot;36330&quot; muted=&quot;false&quot; slideId=&quot;{1AA94F28-D426-423D-9A2C-0EF7DC0D4152}&quot; startTime=&quot;0&quot; stepIndex=&quot;0&quot; volume=&quot;2&quot;&gt;&#10;&lt;file modifyTime=&quot;2015-11-08T01:36:31&quot; size=&quot;6408692&quot;&gt;&#10;&lt;path full=&quot;C:\Users\Tracie\Documents\OUA ENR 116\Lecture Summaries\Completed summaries\To publish\Lecture 2\2a\Crystal_Structure_Week_2A_Formatted\audio\audio14.wav&quot; relative=&quot;Crystal_Structure_Week_2A_Formatted\audio\audio14.wav&quot; resource=&quot;audio14.wav&quot;/&gt;&#10;&lt;/file&gt;&#10;&lt;audio channels=&quot;2&quot; sampleRate=&quot;44100&quot;/&gt;&#10;&lt;/audioTrack&gt;&#10;&lt;audioTrack duration=&quot;44250&quot; muted=&quot;false&quot; slideId=&quot;{5BE77BC8-49AE-45CE-9893-234B989BC171}&quot; startTime=&quot;0&quot; stepIndex=&quot;0&quot; volume=&quot;2&quot;&gt;&#10;&lt;file modifyTime=&quot;2015-11-08T01:41:14&quot; size=&quot;7805780&quot;&gt;&#10;&lt;path full=&quot;C:\Users\Tracie\Documents\OUA ENR 116\Lecture Summaries\Completed summaries\To publish\Lecture 2\2a\Crystal_Structure_Week_2A_Formatted\audio\audio20.wav&quot; relative=&quot;Crystal_Structure_Week_2A_Formatted\audio\audio20.wav&quot; resource=&quot;audio20.wav&quot;/&gt;&#10;&lt;/file&gt;&#10;&lt;audio channels=&quot;2&quot; sampleRate=&quot;44100&quot;/&gt;&#10;&lt;/audioTrack&gt;&#10;&lt;audioTrack duration=&quot;58920&quot; muted=&quot;false&quot; slideId=&quot;{9D301418-F042-4892-AC04-8F1715DA04EC}&quot; startTime=&quot;0&quot; stepIndex=&quot;0&quot; volume=&quot;2&quot;&gt;&#10;&lt;file modifyTime=&quot;2015-11-08T01:45:45&quot; size=&quot;10393568&quot;&gt;&#10;&lt;path full=&quot;C:\Users\Tracie\Documents\OUA ENR 116\Lecture Summaries\Completed summaries\To publish\Lecture 2\2a\Crystal_Structure_Week_2A_Formatted\audio\audio24.wav&quot; relative=&quot;Crystal_Structure_Week_2A_Formatted\audio\audio24.wav&quot; resource=&quot;audio24.wav&quot;/&gt;&#10;&lt;/file&gt;&#10;&lt;trim end=&quot;70&quot; start=&quot;0&quot;/&gt;&#10;&lt;audio channels=&quot;2&quot; sampleRate=&quot;44100&quot;/&gt;&#10;&lt;/audioTrack&gt;&#10;&lt;audioTrack duration=&quot;69740&quot; muted=&quot;false&quot; slideId=&quot;{855B5E5C-883A-4709-BD22-BE65A944F57E}&quot; startTime=&quot;0&quot; stepIndex=&quot;0&quot; volume=&quot;2&quot;&gt;&#10;&lt;file modifyTime=&quot;2015-11-08T01:47:18&quot; size=&quot;12302216&quot;&gt;&#10;&lt;path full=&quot;C:\Users\Tracie\Documents\OUA ENR 116\Lecture Summaries\Completed summaries\To publish\Lecture 2\2a\Crystal_Structure_Week_2A_Formatted\audio\audio25.wav&quot; relative=&quot;Crystal_Structure_Week_2A_Formatted\audio\audio25.wav&quot; resource=&quot;audio25.wav&quot;/&gt;&#10;&lt;/file&gt;&#10;&lt;trim end=&quot;7&quot; start=&quot;0&quot;/&gt;&#10;&lt;audio channels=&quot;2&quot; sampleRate=&quot;44100&quot;/&gt;&#10;&lt;/audioTrack&gt;&#10;&lt;audioTrack duration=&quot;39360&quot; muted=&quot;false&quot; slideId=&quot;{0A9C85B4-E153-4D4D-8BA9-D1CDD113A2BE}&quot; startTime=&quot;0&quot; stepIndex=&quot;0&quot; volume=&quot;2&quot;&gt;&#10;&lt;file modifyTime=&quot;2015-11-08T01:48:23&quot; size=&quot;6943184&quot;&gt;&#10;&lt;path full=&quot;C:\Users\Tracie\Documents\OUA ENR 116\Lecture Summaries\Completed summaries\To publish\Lecture 2\2a\Crystal_Structure_Week_2A_Formatted\audio\audio26.wav&quot; relative=&quot;Crystal_Structure_Week_2A_Formatted\audio\audio26.wav&quot; resource=&quot;audio26.wav&quot;/&gt;&#10;&lt;/file&gt;&#10;&lt;audio channels=&quot;2&quot; sampleRate=&quot;44100&quot;/&gt;&#10;&lt;/audioTrack&gt;&#10;&lt;audioTrack duration=&quot;76970&quot; muted=&quot;false&quot; slideId=&quot;{CD0EF2B4-93A2-4956-BF23-F3CB7F160C43}&quot; startTime=&quot;0&quot; stepIndex=&quot;0&quot; volume=&quot;2&quot;&gt;&#10;&lt;file modifyTime=&quot;2015-11-08T01:52:28&quot; size=&quot;13577588&quot;&gt;&#10;&lt;path full=&quot;C:\Users\Tracie\Documents\OUA ENR 116\Lecture Summaries\Completed summaries\To publish\Lecture 2\2a\Crystal_Structure_Week_2A_Formatted\audio\audio30.wav&quot; relative=&quot;Crystal_Structure_Week_2A_Formatted\audio\audio30.wav&quot; resource=&quot;audio30.wav&quot;/&gt;&#10;&lt;/file&gt;&#10;&lt;trim end=&quot;80&quot; start=&quot;0&quot;/&gt;&#10;&lt;audio channels=&quot;2&quot; sampleRate=&quot;44100&quot;/&gt;&#10;&lt;/audioTrack&gt;&#10;&lt;audioTrack duration=&quot;27400&quot; muted=&quot;false&quot; slideId=&quot;{CA753390-4080-4B12-96DB-CA00D8FEC6FA}&quot; startTime=&quot;0&quot; stepIndex=&quot;0&quot; volume=&quot;2&quot;&gt;&#10;&lt;file modifyTime=&quot;2015-11-08T01:56:42&quot; size=&quot;4833440&quot;&gt;&#10;&lt;path full=&quot;C:\Users\Tracie\Documents\OUA ENR 116\Lecture Summaries\Completed summaries\To publish\Lecture 2\2a\Crystal_Structure_Week_2A_Formatted\audio\audio37.wav&quot; relative=&quot;Crystal_Structure_Week_2A_Formatted\audio\audio37.wav&quot; resource=&quot;audio37.wav&quot;/&gt;&#10;&lt;/file&gt;&#10;&lt;audio channels=&quot;2&quot; sampleRate=&quot;44100&quot;/&gt;&#10;&lt;/audioTrack&gt;&#10;&lt;audioTrack duration=&quot;26750&quot; muted=&quot;false&quot; slideId=&quot;{33D1DD4D-48EF-4F63-9428-2633267E5B9A}&quot; startTime=&quot;0&quot; stepIndex=&quot;0&quot; volume=&quot;2&quot;&gt;&#10;&lt;file modifyTime=&quot;2015-11-08T01:57:16&quot; size=&quot;4718780&quot;&gt;&#10;&lt;path full=&quot;C:\Users\Tracie\Documents\OUA ENR 116\Lecture Summaries\Completed summaries\To publish\Lecture 2\2a\Crystal_Structure_Week_2A_Formatted\audio\audio38.wav&quot; relative=&quot;Crystal_Structure_Week_2A_Formatted\audio\audio38.wav&quot; resource=&quot;audio38.wav&quot;/&gt;&#10;&lt;/file&gt;&#10;&lt;audio channels=&quot;2&quot; sampleRate=&quot;44100&quot;/&gt;&#10;&lt;/audioTrack&gt;&#10;&lt;audioTrack duration=&quot;55000&quot; muted=&quot;false&quot; slideId=&quot;{B9748E83-6B45-4820-A872-0B22ECC4691C}&quot; startTime=&quot;0&quot; stepIndex=&quot;0&quot; volume=&quot;2&quot;&gt;&#10;&lt;file modifyTime=&quot;2015-11-08T01:59:46&quot; size=&quot;9702080&quot;&gt;&#10;&lt;path full=&quot;C:\Users\Tracie\Documents\OUA ENR 116\Lecture Summaries\Completed summaries\To publish\Lecture 2\2a\Crystal_Structure_Week_2A_Formatted\audio\audio41.wav&quot; relative=&quot;Crystal_Structure_Week_2A_Formatted\audio\audio41.wav&quot; resource=&quot;audio41.wav&quot;/&gt;&#10;&lt;/file&gt;&#10;&lt;trim end=&quot;19&quot; start=&quot;0&quot;/&gt;&#10;&lt;audio channels=&quot;2&quot; sampleRate=&quot;44100&quot;/&gt;&#10;&lt;/audioTrack&gt;&#10;&lt;audioTrack duration=&quot;33990&quot; muted=&quot;false&quot; slideId=&quot;{82347937-108C-44CB-BC61-907867FC5C4F}&quot; startTime=&quot;0&quot; stepIndex=&quot;0&quot; volume=&quot;2&quot;&gt;&#10;&lt;file modifyTime=&quot;2015-11-08T02:01:30&quot; size=&quot;5995916&quot;&gt;&#10;&lt;path full=&quot;C:\Users\Tracie\Documents\OUA ENR 116\Lecture Summaries\Completed summaries\To publish\Lecture 2\2a\Crystal_Structure_Week_2A_Formatted\audio\audio42.wav&quot; relative=&quot;Crystal_Structure_Week_2A_Formatted\audio\audio42.wav&quot; resource=&quot;audio42.wav&quot;/&gt;&#10;&lt;/file&gt;&#10;&lt;audio channels=&quot;2&quot; sampleRate=&quot;44100&quot;/&gt;&#10;&lt;/audioTrack&gt;&#10;&lt;audioTrack duration=&quot;57400&quot; muted=&quot;false&quot; slideId=&quot;{41E078DD-7E65-4DA4-866B-2377E0C8E29C}&quot; startTime=&quot;0&quot; stepIndex=&quot;0&quot; volume=&quot;2&quot;&gt;&#10;&lt;file modifyTime=&quot;2015-11-08T02:03:44&quot; size=&quot;10125440&quot;&gt;&#10;&lt;path full=&quot;C:\Users\Tracie\Documents\OUA ENR 116\Lecture Summaries\Completed summaries\To publish\Lecture 2\2a\Crystal_Structure_Week_2A_Formatted\audio\audio45.wav&quot; relative=&quot;Crystal_Structure_Week_2A_Formatted\audio\audio45.wav&quot; resource=&quot;audio45.wav&quot;/&gt;&#10;&lt;/file&gt;&#10;&lt;trim end=&quot;3&quot; start=&quot;0&quot;/&gt;&#10;&lt;audio channels=&quot;2&quot; sampleRate=&quot;44100&quot;/&gt;&#10;&lt;/audioTrack&gt;&#10;&lt;audioTrack duration=&quot;39370&quot; muted=&quot;false&quot; slideId=&quot;{07F1EE80-01AC-40FC-8E47-48583A2F9A35}&quot; startTime=&quot;0&quot; stepIndex=&quot;0&quot; volume=&quot;2&quot;&gt;&#10;&lt;file modifyTime=&quot;2015-11-08T02:05:40&quot; size=&quot;6944948&quot;&gt;&#10;&lt;path full=&quot;C:\Users\Tracie\Documents\OUA ENR 116\Lecture Summaries\Completed summaries\To publish\Lecture 2\2a\Crystal_Structure_Week_2A_Formatted\audio\audio46.wav&quot; relative=&quot;Crystal_Structure_Week_2A_Formatted\audio\audio46.wav&quot; resource=&quot;audio46.wav&quot;/&gt;&#10;&lt;/file&gt;&#10;&lt;audio channels=&quot;2&quot; sampleRate=&quot;44100&quot;/&gt;&#10;&lt;/audioTrack&gt;&#10;&lt;audioTrack duration=&quot;59100&quot; muted=&quot;false&quot; slideId=&quot;{B0494122-DDA3-42C8-808F-C3866F2FD082}&quot; startTime=&quot;0&quot; stepIndex=&quot;0&quot; volume=&quot;2&quot;&gt;&#10;&lt;file modifyTime=&quot;2015-11-08T02:07:57&quot; size=&quot;10425320&quot;&gt;&#10;&lt;path full=&quot;C:\Users\Tracie\Documents\OUA ENR 116\Lecture Summaries\Completed summaries\To publish\Lecture 2\2a\Crystal_Structure_Week_2A_Formatted\audio\audio48.wav&quot; relative=&quot;Crystal_Structure_Week_2A_Formatted\audio\audio48.wav&quot; resource=&quot;audio48.wav&quot;/&gt;&#10;&lt;/file&gt;&#10;&lt;audio channels=&quot;2&quot; sampleRate=&quot;44100&quot;/&gt;&#10;&lt;/audioTrack&gt;&#10;&lt;audioTrack duration=&quot;46000&quot; muted=&quot;false&quot; slideId=&quot;{FC96D1DC-DFD5-4ED7-997B-7797B46228C8}&quot; startTime=&quot;0&quot; stepIndex=&quot;0&quot; volume=&quot;2&quot;&gt;&#10;&lt;file modifyTime=&quot;2015-11-08T02:09:46&quot; size=&quot;8114480&quot;&gt;&#10;&lt;path full=&quot;C:\Users\Tracie\Documents\OUA ENR 116\Lecture Summaries\Completed summaries\To publish\Lecture 2\2a\Crystal_Structure_Week_2A_Formatted\audio\audio51.wav&quot; relative=&quot;Crystal_Structure_Week_2A_Formatted\audio\audio51.wav&quot; resource=&quot;audio51.wav&quot;/&gt;&#10;&lt;/file&gt;&#10;&lt;audio channels=&quot;2&quot; sampleRate=&quot;44100&quot;/&gt;&#10;&lt;/audioTrack&gt;&#10;&lt;audioTrack duration=&quot;49280&quot; muted=&quot;false&quot; slideId=&quot;{DEEFEEF6-AA3A-4C1A-B96D-256744796A76}&quot; startTime=&quot;0&quot; stepIndex=&quot;0&quot; volume=&quot;2&quot;&gt;&#10;&lt;file modifyTime=&quot;2015-11-08T02:11:41&quot; size=&quot;8693072&quot;&gt;&#10;&lt;path full=&quot;C:\Users\Tracie\Documents\OUA ENR 116\Lecture Summaries\Completed summaries\To publish\Lecture 2\2a\Crystal_Structure_Week_2A_Formatted\audio\audio53.wav&quot; relative=&quot;Crystal_Structure_Week_2A_Formatted\audio\audio53.wav&quot; resource=&quot;audio53.wav&quot;/&gt;&#10;&lt;/file&gt;&#10;&lt;audio channels=&quot;2&quot; sampleRate=&quot;44100&quot;/&gt;&#10;&lt;/audioTrack&gt;&#10;&lt;audioTrack duration=&quot;23900&quot; muted=&quot;false&quot; slideId=&quot;{692AB1D0-C3B6-48FC-AAE3-6B05B6C03021}&quot; startTime=&quot;0&quot; stepIndex=&quot;0&quot; volume=&quot;2&quot;&gt;&#10;&lt;file modifyTime=&quot;2015-11-08T02:13:39&quot; size=&quot;4216040&quot;&gt;&#10;&lt;path full=&quot;C:\Users\Tracie\Documents\OUA ENR 116\Lecture Summaries\Completed summaries\To publish\Lecture 2\2a\Crystal_Structure_Week_2A_Formatted\audio\audio58.wav&quot; relative=&quot;Crystal_Structure_Week_2A_Formatted\audio\audio58.wav&quot; resource=&quot;audio58.wav&quot;/&gt;&#10;&lt;/file&gt;&#10;&lt;audio channels=&quot;2&quot; sampleRate=&quot;44100&quot;/&gt;&#10;&lt;/audioTrack&gt;&#10;&lt;audioTrack duration=&quot;14000&quot; muted=&quot;false&quot; slideId=&quot;{D7DC21C8-2EF7-4215-9683-1480A89E7741}&quot; startTime=&quot;0&quot; stepIndex=&quot;0&quot; volume=&quot;2&quot;&gt;&#10;&lt;file modifyTime=&quot;2015-11-08T02:14:18&quot; size=&quot;2469680&quot;&gt;&#10;&lt;path full=&quot;C:\Users\Tracie\Documents\OUA ENR 116\Lecture Summaries\Completed summaries\To publish\Lecture 2\2a\Crystal_Structure_Week_2A_Formatted\audio\audio60.wav&quot; relative=&quot;Crystal_Structure_Week_2A_Formatted\audio\audio60.wav&quot; resource=&quot;audio60.wav&quot;/&gt;&#10;&lt;/file&gt;&#10;&lt;trim end=&quot;26&quot; start=&quot;0&quot;/&gt;&#10;&lt;audio channels=&quot;2&quot; sampleRate=&quot;44100&quot;/&gt;&#10;&lt;/audioTrack&gt;&#10;&lt;audioTrack duration=&quot;8800&quot; muted=&quot;false&quot; slideId=&quot;{D13B5C9F-207D-42D7-A4E5-401E4B8D6C38}&quot; startTime=&quot;0&quot; stepIndex=&quot;0&quot; volume=&quot;2&quot;&gt;&#10;&lt;file modifyTime=&quot;2015-11-08T02:19:56&quot; size=&quot;1552400&quot;&gt;&#10;&lt;path full=&quot;C:\Users\Tracie\Documents\OUA ENR 116\Lecture Summaries\Completed summaries\To publish\Lecture 2\2a\Crystal_Structure_Week_2A_Formatted\audio\audio61.wav&quot; relative=&quot;Crystal_Structure_Week_2A_Formatted\audio\audio61.wav&quot; resource=&quot;audio61.wav&quot;/&gt;&#10;&lt;/file&gt;&#10;&lt;audio channels=&quot;2&quot; sampleRate=&quot;44100&quot;/&gt;&#10;&lt;/audioTrack&gt;&#10;&lt;audioTrack duration=&quot;3000&quot; muted=&quot;false&quot; slideId=&quot;{8E475E55-54F9-4980-AC65-A2A87DA265F7}&quot; startTime=&quot;0&quot; stepIndex=&quot;0&quot; volume=&quot;2&quot;&gt;&#10;&lt;file modifyTime=&quot;2015-11-08T02:20:11&quot; size=&quot;529280&quot;&gt;&#10;&lt;path full=&quot;C:\Users\Tracie\Documents\OUA ENR 116\Lecture Summaries\Completed summaries\To publish\Lecture 2\2a\Crystal_Structure_Week_2A_Formatted\audio\audio63.wav&quot; relative=&quot;Crystal_Structure_Week_2A_Formatted\audio\audio63.wav&quot; resource=&quot;audio63.wav&quot;/&gt;&#10;&lt;/file&gt;&#10;&lt;audio channels=&quot;2&quot; sampleRate=&quot;44100&quot;/&gt;&#10;&lt;/audioTrack&gt;&#10;&lt;audioTrack duration=&quot;29300&quot; muted=&quot;false&quot; slideId=&quot;{4C122206-B9C4-4BF5-9E9B-5B619F86F675}&quot; startTime=&quot;0&quot; stepIndex=&quot;0&quot; volume=&quot;2&quot;&gt;&#10;&lt;file modifyTime=&quot;2015-11-08T02:21:57&quot; size=&quot;5168600&quot;&gt;&#10;&lt;path full=&quot;C:\Users\Tracie\Documents\OUA ENR 116\Lecture Summaries\Completed summaries\To publish\Lecture 2\2a\Crystal_Structure_Week_2A_Formatted\audio\audio67.wav&quot; relative=&quot;Crystal_Structure_Week_2A_Formatted\audio\audio67.wav&quot; resource=&quot;audio67.wav&quot;/&gt;&#10;&lt;/file&gt;&#10;&lt;audio channels=&quot;2&quot; sampleRate=&quot;44100&quot;/&gt;&#10;&lt;/audioTrack&gt;&#10;&lt;/audioTracks&gt;&#10;&lt;/narration&gt;&#10;&lt;/presentation&gt;&#10;"/>
  <p:tag name="ISPRING_RESOURCE_PATHS_HASH_PRESENTER" val="5a65817a4ae19f9e488e7cf22e527eeded53724"/>
</p:tagLst>
</file>

<file path=ppt/tags/tag10.xml><?xml version="1.0" encoding="utf-8"?>
<p:tagLst xmlns:a="http://schemas.openxmlformats.org/drawingml/2006/main" xmlns:r="http://schemas.openxmlformats.org/officeDocument/2006/relationships" xmlns:p="http://schemas.openxmlformats.org/presentationml/2006/main">
  <p:tag name="PPSNARRATION" val="8,1372365883,D:\Documents and Settings\steeleda\Desktop\OU Australia\Lectures\Week 2\Crystal Structure Week 2A Formatted\Media.ppcx"/>
  <p:tag name="ISPRING_CUSTOM_TIMING_USED" val="1"/>
  <p:tag name="GENSWF_SLIDE_TITLE" val="Basic Concepts"/>
  <p:tag name="ISPRING_SLIDE_INDENT_LEVEL" val="0"/>
  <p:tag name="GENSWF_ADVANCE_TIME" val="32.61"/>
  <p:tag name="TIMING" val="|14.125|11.138"/>
  <p:tag name="ISPRING_SLIDE_ID" val="{2FEFF147-65CF-466B-8955-AF00888E39C5}"/>
</p:tagLst>
</file>

<file path=ppt/tags/tag11.xml><?xml version="1.0" encoding="utf-8"?>
<p:tagLst xmlns:a="http://schemas.openxmlformats.org/drawingml/2006/main" xmlns:r="http://schemas.openxmlformats.org/officeDocument/2006/relationships" xmlns:p="http://schemas.openxmlformats.org/presentationml/2006/main">
  <p:tag name="PPSNARRATION" val="9,1372365883,D:\Documents and Settings\steeleda\Desktop\OU Australia\Lectures\Week 2\Crystal Structure Week 2A Formatted\Media.ppcx"/>
  <p:tag name="ISPRING_CUSTOM_TIMING_USED" val="1"/>
  <p:tag name="GENSWF_SLIDE_TITLE" val="Unit Cell"/>
  <p:tag name="ISPRING_SLIDE_INDENT_LEVEL" val="0"/>
  <p:tag name="GENSWF_ADVANCE_TIME" val="36.73"/>
  <p:tag name="TIMING" val="|6.045|10.847|7.206|5.276"/>
  <p:tag name="ISPRING_SLIDE_ID" val="{C3EBC640-CF98-4FCC-ADF1-F5263723A3AC}"/>
</p:tagLst>
</file>

<file path=ppt/tags/tag12.xml><?xml version="1.0" encoding="utf-8"?>
<p:tagLst xmlns:a="http://schemas.openxmlformats.org/drawingml/2006/main" xmlns:r="http://schemas.openxmlformats.org/officeDocument/2006/relationships" xmlns:p="http://schemas.openxmlformats.org/presentationml/2006/main">
  <p:tag name="PPSNARRATION" val="10,1372365883,D:\Documents and Settings\steeleda\Desktop\OU Australia\Lectures\Week 2\Crystal Structure Week 2A Formatted\Media.ppcx"/>
  <p:tag name="ISPRING_CUSTOM_TIMING_USED" val="1"/>
  <p:tag name="GENSWF_ADVANCE_TIME" val="36.33"/>
  <p:tag name="TIMING" val="|5.319|2.789|7.163|3.824|5.799|4.131"/>
  <p:tag name="ISPRING_SLIDE_ID" val="{1AA94F28-D426-423D-9A2C-0EF7DC0D4152}"/>
</p:tagLst>
</file>

<file path=ppt/tags/tag13.xml><?xml version="1.0" encoding="utf-8"?>
<p:tagLst xmlns:a="http://schemas.openxmlformats.org/drawingml/2006/main" xmlns:r="http://schemas.openxmlformats.org/officeDocument/2006/relationships" xmlns:p="http://schemas.openxmlformats.org/presentationml/2006/main">
  <p:tag name="PPSNARRATION" val="11,1372365883,D:\Documents and Settings\steeleda\Desktop\OU Australia\Lectures\Week 2\Crystal Structure Week 2A Formatted\Media.ppcx"/>
  <p:tag name="ISPRING_CUSTOM_TIMING_USED" val="1"/>
  <p:tag name="GENSWF_ADVANCE_TIME" val="44.25"/>
  <p:tag name="TIMING" val="|33.313|3.577|3.864"/>
  <p:tag name="ISPRING_SLIDE_ID" val="{5BE77BC8-49AE-45CE-9893-234B989BC17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8.85"/>
  <p:tag name="TIMING" val="|7.361|8.017|2.822|9.39|10.759|5.564|5.564"/>
  <p:tag name="ISPRING_SLIDE_ID" val="{9D301418-F042-4892-AC04-8F1715DA04EC}"/>
  <p:tag name="GENSWF_SLIDE_TITLE" val="Simple Cubic Structure (SC)"/>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PPSNARRATION" val="12,1372365883,D:\Documents and Settings\steeleda\Desktop\OU Australia\Lectures\Week 2\Crystal Structure Week 2A Formatted\Media.ppcx"/>
  <p:tag name="ISPRING_CUSTOM_TIMING_USED" val="1"/>
  <p:tag name="GENSWF_ADVANCE_TIME" val="69.733"/>
  <p:tag name="TIMING" val="|13.902|19.498|5.667|2.775|5.711|7.725|7.786"/>
  <p:tag name="ISPRING_SLIDE_ID" val="{855B5E5C-883A-4709-BD22-BE65A944F57E}"/>
</p:tagLst>
</file>

<file path=ppt/tags/tag16.xml><?xml version="1.0" encoding="utf-8"?>
<p:tagLst xmlns:a="http://schemas.openxmlformats.org/drawingml/2006/main" xmlns:r="http://schemas.openxmlformats.org/officeDocument/2006/relationships" xmlns:p="http://schemas.openxmlformats.org/presentationml/2006/main">
  <p:tag name="PPSNARRATION" val="13,1372365883,D:\Documents and Settings\steeleda\Desktop\OU Australia\Lectures\Week 2\Crystal Structure Week 2A Formatted\Media.ppcx"/>
  <p:tag name="ISPRING_CUSTOM_TIMING_USED" val="1"/>
  <p:tag name="GENSWF_ADVANCE_TIME" val="39.36"/>
  <p:tag name="TIMING" val="|6.317|9.136|10.778|6.614|4.176"/>
  <p:tag name="ISPRING_SLIDE_ID" val="{0A9C85B4-E153-4D4D-8BA9-D1CDD113A2BE}"/>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6.89"/>
  <p:tag name="TIMING" val="|7.098|12.926|16.131|8.556|4.074|6.42|4.975|7.775|3.727"/>
  <p:tag name="ISPRING_SLIDE_ID" val="{CD0EF2B4-93A2-4956-BF23-F3CB7F160C43}"/>
  <p:tag name="GENSWF_SLIDE_TITLE" val="Body Centered Cubic Structure (BCC)"/>
  <p:tag name="ISPRING_SLIDE_INDENT_LEVEL" val="0"/>
</p:tagLst>
</file>

<file path=ppt/tags/tag18.xml><?xml version="1.0" encoding="utf-8"?>
<p:tagLst xmlns:a="http://schemas.openxmlformats.org/drawingml/2006/main" xmlns:r="http://schemas.openxmlformats.org/officeDocument/2006/relationships" xmlns:p="http://schemas.openxmlformats.org/presentationml/2006/main">
  <p:tag name="PPSNARRATION" val="14,1372365883,D:\Documents and Settings\steeleda\Desktop\OU Australia\Lectures\Week 2\Crystal Structure Week 2A Formatted\Media.ppcx"/>
  <p:tag name="ISPRING_CUSTOM_TIMING_USED" val="1"/>
  <p:tag name="GENSWF_ADVANCE_TIME" val="27.4"/>
  <p:tag name="TIMING" val="|5.883|2.339|2.98|5.103|5.773"/>
  <p:tag name="ISPRING_SLIDE_ID" val="{CA753390-4080-4B12-96DB-CA00D8FEC6FA}"/>
</p:tagLst>
</file>

<file path=ppt/tags/tag19.xml><?xml version="1.0" encoding="utf-8"?>
<p:tagLst xmlns:a="http://schemas.openxmlformats.org/drawingml/2006/main" xmlns:r="http://schemas.openxmlformats.org/officeDocument/2006/relationships" xmlns:p="http://schemas.openxmlformats.org/presentationml/2006/main">
  <p:tag name="PPSNARRATION" val="15,1372365883,D:\Documents and Settings\steeleda\Desktop\OU Australia\Lectures\Week 2\Crystal Structure Week 2A Formatted\Media.ppcx"/>
  <p:tag name="ISPRING_CUSTOM_TIMING_USED" val="1"/>
  <p:tag name="GENSWF_ADVANCE_TIME" val="26.75"/>
  <p:tag name="TIMING" val="|4.606|4.867|12.061"/>
  <p:tag name="ISPRING_SLIDE_ID" val="{33D1DD4D-48EF-4F63-9428-2633267E5B9A}"/>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7465CD25-073F-4CEE-9E38-C1519614C6A6}"/>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TIMING" val="|6.663|10.374|6.622|6.42|4.89|6.313|5.201|3.759|2.209"/>
  <p:tag name="ISPRING_SLIDE_ID" val="{B9748E83-6B45-4820-A872-0B22ECC4691C}"/>
  <p:tag name="GENSWF_SLIDE_TITLE" val="Face Centered Cubic Structure (FCC)"/>
  <p:tag name="GENSWF_ADVANCE_TIME" val="54.98"/>
  <p:tag name="ISPRING_SLIDE_INDENT_LEVEL" val="0"/>
</p:tagLst>
</file>

<file path=ppt/tags/tag21.xml><?xml version="1.0" encoding="utf-8"?>
<p:tagLst xmlns:a="http://schemas.openxmlformats.org/drawingml/2006/main" xmlns:r="http://schemas.openxmlformats.org/officeDocument/2006/relationships" xmlns:p="http://schemas.openxmlformats.org/presentationml/2006/main">
  <p:tag name="PPSNARRATION" val="16,1372365883,D:\Documents and Settings\steeleda\Desktop\OU Australia\Lectures\Week 2\Crystal Structure Week 2A Formatted\Media.ppcx"/>
  <p:tag name="ISPRING_CUSTOM_TIMING_USED" val="1"/>
  <p:tag name="GENSWF_ADVANCE_TIME" val="33.99"/>
  <p:tag name="TIMING" val="|6.03|6.401|3.027|3.39|3.899|4.445"/>
  <p:tag name="ISPRING_SLIDE_ID" val="{82347937-108C-44CB-BC61-907867FC5C4F}"/>
</p:tagLst>
</file>

<file path=ppt/tags/tag22.xml><?xml version="1.0" encoding="utf-8"?>
<p:tagLst xmlns:a="http://schemas.openxmlformats.org/drawingml/2006/main" xmlns:r="http://schemas.openxmlformats.org/officeDocument/2006/relationships" xmlns:p="http://schemas.openxmlformats.org/presentationml/2006/main">
  <p:tag name="PPSNARRATION" val="17,1372365883,D:\Documents and Settings\steeleda\Desktop\OU Australia\Lectures\Week 2\Crystal Structure Week 2A Formatted\Media.ppcx"/>
  <p:tag name="ISPRING_CUSTOM_TIMING_USED" val="1"/>
  <p:tag name="GENSWF_SLIDE_TITLE" val="Hexagonal Close-Packed Crystal Structure (HCP)"/>
  <p:tag name="ISPRING_SLIDE_INDENT_LEVEL" val="0"/>
  <p:tag name="GENSWF_ADVANCE_TIME" val="57.397"/>
  <p:tag name="ISPRING_SLIDE_ID" val="{41E078DD-7E65-4DA4-866B-2377E0C8E29C}"/>
  <p:tag name="TIMING" val="|6.748|21.875|6.593|1.752|2.097|2.85|3.485|6.673"/>
</p:tagLst>
</file>

<file path=ppt/tags/tag23.xml><?xml version="1.0" encoding="utf-8"?>
<p:tagLst xmlns:a="http://schemas.openxmlformats.org/drawingml/2006/main" xmlns:r="http://schemas.openxmlformats.org/officeDocument/2006/relationships" xmlns:p="http://schemas.openxmlformats.org/presentationml/2006/main">
  <p:tag name="PPSNARRATION" val="18,1372365883,D:\Documents and Settings\steeleda\Desktop\OU Australia\Lectures\Week 2\Crystal Structure Week 2A Formatted\Media.ppcx"/>
  <p:tag name="ISPRING_CUSTOM_TIMING_USED" val="1"/>
  <p:tag name="ISPRING_SLIDE_ID" val="{07F1EE80-01AC-40FC-8E47-48583A2F9A35}"/>
  <p:tag name="GENSWF_ADVANCE_TIME" val="39.37"/>
  <p:tag name="TIMING" val="|10.372|8.957|4.275|2.791|4.14|3.365"/>
</p:tagLst>
</file>

<file path=ppt/tags/tag24.xml><?xml version="1.0" encoding="utf-8"?>
<p:tagLst xmlns:a="http://schemas.openxmlformats.org/drawingml/2006/main" xmlns:r="http://schemas.openxmlformats.org/officeDocument/2006/relationships" xmlns:p="http://schemas.openxmlformats.org/presentationml/2006/main">
  <p:tag name="PPSNARRATION" val="19,1372365883,D:\Documents and Settings\steeleda\Desktop\OU Australia\Lectures\Week 2\Crystal Structure Week 2A Formatted\Media.ppcx"/>
  <p:tag name="ISPRING_CUSTOM_TIMING_USED" val="1"/>
  <p:tag name="ISPRING_SLIDE_ID" val="{B0494122-DDA3-42C8-808F-C3866F2FD082}"/>
  <p:tag name="GENSWF_ADVANCE_TIME" val="59.1"/>
  <p:tag name="TIMING" val="|4.763|6.809|5.146|7.292|4.063|2.647|3.622|3.367|3.84|3.306|4.59"/>
</p:tagLst>
</file>

<file path=ppt/tags/tag25.xml><?xml version="1.0" encoding="utf-8"?>
<p:tagLst xmlns:a="http://schemas.openxmlformats.org/drawingml/2006/main" xmlns:r="http://schemas.openxmlformats.org/officeDocument/2006/relationships" xmlns:p="http://schemas.openxmlformats.org/presentationml/2006/main">
  <p:tag name="PPSNARRATION" val="20,1372365883,D:\Documents and Settings\steeleda\Desktop\OU Australia\Lectures\Week 2\Crystal Structure Week 2A Formatted\Media.ppcx"/>
  <p:tag name="ISPRING_CUSTOM_TIMING_USED" val="1"/>
  <p:tag name="ISPRING_SLIDE_ID" val="{FC96D1DC-DFD5-4ED7-997B-7797B46228C8}"/>
  <p:tag name="GENSWF_ADVANCE_TIME" val="46"/>
  <p:tag name="TIMING" val="|6.479|3.254|2.62|9.611|6.881|8.64"/>
</p:tagLst>
</file>

<file path=ppt/tags/tag26.xml><?xml version="1.0" encoding="utf-8"?>
<p:tagLst xmlns:a="http://schemas.openxmlformats.org/drawingml/2006/main" xmlns:r="http://schemas.openxmlformats.org/officeDocument/2006/relationships" xmlns:p="http://schemas.openxmlformats.org/presentationml/2006/main">
  <p:tag name="PPSNARRATION" val="21,1372365883,D:\Documents and Settings\steeleda\Desktop\OU Australia\Lectures\Week 2\Crystal Structure Week 2A Formatted\Media.ppcx"/>
  <p:tag name="ISPRING_CUSTOM_TIMING_USED" val="1"/>
  <p:tag name="ISPRING_SLIDE_ID" val="{DEEFEEF6-AA3A-4C1A-B96D-256744796A76}"/>
  <p:tag name="GENSWF_ADVANCE_TIME" val="49.28"/>
  <p:tag name="TIMING" val="|10.723|3.591|18.832"/>
</p:tagLst>
</file>

<file path=ppt/tags/tag27.xml><?xml version="1.0" encoding="utf-8"?>
<p:tagLst xmlns:a="http://schemas.openxmlformats.org/drawingml/2006/main" xmlns:r="http://schemas.openxmlformats.org/officeDocument/2006/relationships" xmlns:p="http://schemas.openxmlformats.org/presentationml/2006/main">
  <p:tag name="PPSNARRATION" val="22,1372365883,D:\Documents and Settings\steeleda\Desktop\OU Australia\Lectures\Week 2\Crystal Structure Week 2A Formatted\Media.ppcx"/>
  <p:tag name="ISPRING_CUSTOM_TIMING_USED" val="1"/>
  <p:tag name="ISPRING_SLIDE_ID" val="{692AB1D0-C3B6-48FC-AAE3-6B05B6C03021}"/>
  <p:tag name="GENSWF_ADVANCE_TIME" val="23.9"/>
  <p:tag name="TIMING" val="|5.736|4.242|4.385"/>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hank You"/>
  <p:tag name="ISPRING_SLIDE_INDENT_LEVEL" val="0"/>
  <p:tag name="GENSWF_ADVANCE_TIME" val="13.974"/>
  <p:tag name="ISPRING_SLIDE_ID" val="{D7DC21C8-2EF7-4215-9683-1480A89E7741}"/>
</p:tagLst>
</file>

<file path=ppt/tags/tag3.xml><?xml version="1.0" encoding="utf-8"?>
<p:tagLst xmlns:a="http://schemas.openxmlformats.org/drawingml/2006/main" xmlns:r="http://schemas.openxmlformats.org/officeDocument/2006/relationships" xmlns:p="http://schemas.openxmlformats.org/presentationml/2006/main">
  <p:tag name="PPSNARRATION" val="1,1372365883,D:\Documents and Settings\steeleda\Desktop\OU Australia\Lectures\Week 2\Crystal Structure Week 2A Formatted\Media.ppcx"/>
  <p:tag name="ISPRING_CUSTOM_TIMING_USED" val="1"/>
  <p:tag name="GENSWF_ADVANCE_TIME" val="8.8"/>
  <p:tag name="ISPRING_SLIDE_ID" val="{D13B5C9F-207D-42D7-A4E5-401E4B8D6C38}"/>
</p:tagLst>
</file>

<file path=ppt/tags/tag4.xml><?xml version="1.0" encoding="utf-8"?>
<p:tagLst xmlns:a="http://schemas.openxmlformats.org/drawingml/2006/main" xmlns:r="http://schemas.openxmlformats.org/officeDocument/2006/relationships" xmlns:p="http://schemas.openxmlformats.org/presentationml/2006/main">
  <p:tag name="PPSNARRATION" val="2,1372365883,D:\Documents and Settings\steeleda\Desktop\OU Australia\Lectures\Week 2\Crystal Structure Week 2A Formatted\Media.ppcx"/>
  <p:tag name="GENSWF_ADVANCE_TIME" val="5"/>
  <p:tag name="ISPRING_CUSTOM_TIMING_USED" val="1"/>
  <p:tag name="ISPRING_SLIDE_ID" val="{9A7B60E0-BA35-4280-9929-4F5DBD1EB723}"/>
</p:tagLst>
</file>

<file path=ppt/tags/tag5.xml><?xml version="1.0" encoding="utf-8"?>
<p:tagLst xmlns:a="http://schemas.openxmlformats.org/drawingml/2006/main" xmlns:r="http://schemas.openxmlformats.org/officeDocument/2006/relationships" xmlns:p="http://schemas.openxmlformats.org/presentationml/2006/main">
  <p:tag name="PPSNARRATION" val="3,1372365883,D:\Documents and Settings\steeleda\Desktop\OU Australia\Lectures\Week 2\Crystal Structure Week 2A Formatted\Media.ppcx"/>
  <p:tag name="ISPRING_CUSTOM_TIMING_USED" val="1"/>
  <p:tag name="GENSWF_ADVANCE_TIME" val="3"/>
  <p:tag name="ISPRING_SLIDE_ID" val="{8E475E55-54F9-4980-AC65-A2A87DA265F7}"/>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PPSNARRATION" val="4,1372365883,D:\Documents and Settings\steeleda\Desktop\OU Australia\Lectures\Week 2\Crystal Structure Week 2A Formatted\Media.ppcx"/>
  <p:tag name="ISPRING_CUSTOM_TIMING_USED" val="1"/>
  <p:tag name="GENSWF_ADVANCE_TIME" val="29.3"/>
  <p:tag name="TIMING" val="|5.063|5.68|9.133"/>
  <p:tag name="ISPRING_SLIDE_ID" val="{4C122206-B9C4-4BF5-9E9B-5B619F86F675}"/>
</p:tagLst>
</file>

<file path=ppt/tags/tag7.xml><?xml version="1.0" encoding="utf-8"?>
<p:tagLst xmlns:a="http://schemas.openxmlformats.org/drawingml/2006/main" xmlns:r="http://schemas.openxmlformats.org/officeDocument/2006/relationships" xmlns:p="http://schemas.openxmlformats.org/presentationml/2006/main">
  <p:tag name="PPSNARRATION" val="5,1372365883,D:\Documents and Settings\steeleda\Desktop\OU Australia\Lectures\Week 2\Crystal Structure Week 2A Formatted\Media.ppcx"/>
  <p:tag name="ISPRING_CUSTOM_TIMING_USED" val="1"/>
  <p:tag name="GENSWF_ADVANCE_TIME" val="57.08"/>
  <p:tag name="TIMING" val="|4.855|13.821|3.932|7.138|9.587|6.187"/>
  <p:tag name="ISPRING_SLIDE_ID" val="{78997EC2-2E51-4C32-A65F-53D81F6F22A7}"/>
</p:tagLst>
</file>

<file path=ppt/tags/tag8.xml><?xml version="1.0" encoding="utf-8"?>
<p:tagLst xmlns:a="http://schemas.openxmlformats.org/drawingml/2006/main" xmlns:r="http://schemas.openxmlformats.org/officeDocument/2006/relationships" xmlns:p="http://schemas.openxmlformats.org/presentationml/2006/main">
  <p:tag name="PPSNARRATION" val="6,1372365883,D:\Documents and Settings\steeleda\Desktop\OU Australia\Lectures\Week 2\Crystal Structure Week 2A Formatted\Media.ppcx"/>
  <p:tag name="ISPRING_CUSTOM_TIMING_USED" val="1"/>
  <p:tag name="GENSWF_ADVANCE_TIME" val="65.099"/>
  <p:tag name="TIMING" val="|8.438|24.513|2.783|8.554"/>
  <p:tag name="ISPRING_SLIDE_ID" val="{1BDEABA6-8AAF-465F-8AF2-D8607A3A3D20}"/>
</p:tagLst>
</file>

<file path=ppt/tags/tag9.xml><?xml version="1.0" encoding="utf-8"?>
<p:tagLst xmlns:a="http://schemas.openxmlformats.org/drawingml/2006/main" xmlns:r="http://schemas.openxmlformats.org/officeDocument/2006/relationships" xmlns:p="http://schemas.openxmlformats.org/presentationml/2006/main">
  <p:tag name="PPSNARRATION" val="7,1372365883,D:\Documents and Settings\steeleda\Desktop\OU Australia\Lectures\Week 2\Crystal Structure Week 2A Formatted\Media.ppcx"/>
  <p:tag name="ISPRING_CUSTOM_TIMING_USED" val="1"/>
  <p:tag name="GENSWF_SLIDE_TITLE" val="Basic Concepts"/>
  <p:tag name="ISPRING_SLIDE_INDENT_LEVEL" val="0"/>
  <p:tag name="GENSWF_ADVANCE_TIME" val="30.8"/>
  <p:tag name="TIMING" val="|12.368|7.027"/>
  <p:tag name="ISPRING_SLIDE_ID" val="{DFF624E0-AB57-47F6-8250-A9A52C7B7DEF}"/>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4740</TotalTime>
  <Words>3848</Words>
  <Application>Microsoft Office PowerPoint</Application>
  <PresentationFormat>On-screen Show (4:3)</PresentationFormat>
  <Paragraphs>522</Paragraphs>
  <Slides>26</Slides>
  <Notes>26</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Rounded MT Bold</vt:lpstr>
      <vt:lpstr>Calibri</vt:lpstr>
      <vt:lpstr>Intergraph ANSI</vt:lpstr>
      <vt:lpstr>Symbol</vt:lpstr>
      <vt:lpstr>Times New Roman</vt:lpstr>
      <vt:lpstr>Blank Presentation</vt:lpstr>
      <vt:lpstr>Module 1 Introduction to Materials </vt:lpstr>
      <vt:lpstr>Copyright Notice</vt:lpstr>
      <vt:lpstr>Crystal structure</vt:lpstr>
      <vt:lpstr>Intended Learning Outcomes</vt:lpstr>
      <vt:lpstr>Materials and Packing</vt:lpstr>
      <vt:lpstr>Energy and Packing</vt:lpstr>
      <vt:lpstr>PowerPoint Presentation</vt:lpstr>
      <vt:lpstr>PowerPoint Presentation</vt:lpstr>
      <vt:lpstr>PowerPoint Presentation</vt:lpstr>
      <vt:lpstr>Metallic Crystal Structures</vt:lpstr>
      <vt:lpstr>Simple Cubic Structure (SC)</vt:lpstr>
      <vt:lpstr>PowerPoint Presentation</vt:lpstr>
      <vt:lpstr>Atomic Packing Factor (APF)</vt:lpstr>
      <vt:lpstr>Body Centered Cubic Structure (BCC)</vt:lpstr>
      <vt:lpstr>PowerPoint Presentation</vt:lpstr>
      <vt:lpstr>Atomic Packing Factor: BCC</vt:lpstr>
      <vt:lpstr>Face Centered Cubic Structure (FCC)</vt:lpstr>
      <vt:lpstr>PowerPoint Presentation</vt:lpstr>
      <vt:lpstr>Atomic Packing Factor: FCC</vt:lpstr>
      <vt:lpstr>PowerPoint Presentation</vt:lpstr>
      <vt:lpstr>Theoretical Density, ρ</vt:lpstr>
      <vt:lpstr>Theoretical Density, ρ</vt:lpstr>
      <vt:lpstr>Densities of Material Classes</vt:lpstr>
      <vt:lpstr>Polymorphism </vt:lpstr>
      <vt:lpstr>Summary </vt:lpstr>
      <vt:lpstr>PowerPoint Presentation</vt:lpstr>
    </vt:vector>
  </TitlesOfParts>
  <Company>Edmund Boey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Crystal_Structure_Week_2A_Formatted</dc:title>
  <dc:creator>Edmund Boey</dc:creator>
  <cp:lastModifiedBy>Tracie</cp:lastModifiedBy>
  <cp:revision>450</cp:revision>
  <dcterms:created xsi:type="dcterms:W3CDTF">2006-05-19T00:41:12Z</dcterms:created>
  <dcterms:modified xsi:type="dcterms:W3CDTF">2015-11-29T04:59:32Z</dcterms:modified>
</cp:coreProperties>
</file>