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0" r:id="rId1"/>
  </p:sldMasterIdLst>
  <p:notesMasterIdLst>
    <p:notesMasterId r:id="rId14"/>
  </p:notesMasterIdLst>
  <p:handoutMasterIdLst>
    <p:handoutMasterId r:id="rId15"/>
  </p:handoutMasterIdLst>
  <p:sldIdLst>
    <p:sldId id="256" r:id="rId2"/>
    <p:sldId id="346" r:id="rId3"/>
    <p:sldId id="353" r:id="rId4"/>
    <p:sldId id="354" r:id="rId5"/>
    <p:sldId id="355" r:id="rId6"/>
    <p:sldId id="356" r:id="rId7"/>
    <p:sldId id="357" r:id="rId8"/>
    <p:sldId id="359" r:id="rId9"/>
    <p:sldId id="360" r:id="rId10"/>
    <p:sldId id="361" r:id="rId11"/>
    <p:sldId id="363" r:id="rId12"/>
    <p:sldId id="362" r:id="rId13"/>
  </p:sldIdLst>
  <p:sldSz cx="9144000" cy="6858000" type="screen4x3"/>
  <p:notesSz cx="6858000" cy="9144000"/>
  <p:custDataLst>
    <p:tags r:id="rId16"/>
  </p:custDataLst>
  <p:defaultTextStyle>
    <a:defPPr>
      <a:defRPr lang="en-A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FFFF66"/>
    <a:srgbClr val="FFCC00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850" autoAdjust="0"/>
    <p:restoredTop sz="94670" autoAdjust="0"/>
  </p:normalViewPr>
  <p:slideViewPr>
    <p:cSldViewPr snapToGrid="0">
      <p:cViewPr varScale="1">
        <p:scale>
          <a:sx n="77" d="100"/>
          <a:sy n="77" d="100"/>
        </p:scale>
        <p:origin x="-103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8" d="100"/>
          <a:sy n="58" d="100"/>
        </p:scale>
        <p:origin x="-1764" y="-6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r>
              <a:rPr lang="en-AU"/>
              <a:t>Lecture 1 - Introduction</a:t>
            </a:r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2D7E8868-460D-4A26-AF84-9D1A47402A38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905634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noProof="0" smtClean="0"/>
              <a:t>Click to edit Master text styles</a:t>
            </a:r>
          </a:p>
          <a:p>
            <a:pPr lvl="1"/>
            <a:r>
              <a:rPr lang="en-AU" noProof="0" smtClean="0"/>
              <a:t>Second level</a:t>
            </a:r>
          </a:p>
          <a:p>
            <a:pPr lvl="2"/>
            <a:r>
              <a:rPr lang="en-AU" noProof="0" smtClean="0"/>
              <a:t>Third level</a:t>
            </a:r>
          </a:p>
          <a:p>
            <a:pPr lvl="3"/>
            <a:r>
              <a:rPr lang="en-AU" noProof="0" smtClean="0"/>
              <a:t>Fourth level</a:t>
            </a:r>
          </a:p>
          <a:p>
            <a:pPr lvl="4"/>
            <a:r>
              <a:rPr lang="en-AU" noProof="0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E0CA193D-0FF9-461A-96AB-81945BDBFD7F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905967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6F14E1-E9CB-4622-9E89-21A7AE7FDC3E}" type="datetimeFigureOut">
              <a:rPr lang="en-AU"/>
              <a:pPr>
                <a:defRPr/>
              </a:pPr>
              <a:t>29/10/2012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A396C9-3AE7-4C4D-8869-FB6502F00D4B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395A80-399C-4A44-AD45-2B3CD8BA3BEA}" type="datetimeFigureOut">
              <a:rPr lang="en-AU"/>
              <a:pPr>
                <a:defRPr/>
              </a:pPr>
              <a:t>29/10/2012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8E5A7-CD54-4897-A1CA-2C225E854FAA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6C5D0E-365B-44AF-AF89-3C269C7909FB}" type="datetimeFigureOut">
              <a:rPr lang="en-AU"/>
              <a:pPr>
                <a:defRPr/>
              </a:pPr>
              <a:t>29/10/2012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E3A41A-88C6-4B71-A5D8-31CD6DBB6C78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56ABA5-AA79-4FA2-9DF8-C5D985CC5E00}" type="datetimeFigureOut">
              <a:rPr lang="en-AU"/>
              <a:pPr>
                <a:defRPr/>
              </a:pPr>
              <a:t>29/10/2012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A44588-E94F-4A81-9D7C-936D5FA2A8CE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8ED4C9-635D-46AB-960F-4080FCE02ECD}" type="datetimeFigureOut">
              <a:rPr lang="en-AU"/>
              <a:pPr>
                <a:defRPr/>
              </a:pPr>
              <a:t>29/10/2012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20FA92-D6CF-4402-A3CD-ADB7A9BB222D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A221D2-24D2-4217-8581-D38CF110A62B}" type="datetimeFigureOut">
              <a:rPr lang="en-AU"/>
              <a:pPr>
                <a:defRPr/>
              </a:pPr>
              <a:t>29/10/2012</a:t>
            </a:fld>
            <a:endParaRPr lang="en-A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04EC12-8493-495D-8DB6-B17E2B8D6167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9BC204-A291-4DE8-8ECB-874E097A9FD3}" type="datetimeFigureOut">
              <a:rPr lang="en-AU"/>
              <a:pPr>
                <a:defRPr/>
              </a:pPr>
              <a:t>29/10/2012</a:t>
            </a:fld>
            <a:endParaRPr lang="en-A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E6704B-1B65-4625-B9B7-502D664D8438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EA0455-5DBA-4256-BA09-CD89321C4668}" type="datetimeFigureOut">
              <a:rPr lang="en-AU"/>
              <a:pPr>
                <a:defRPr/>
              </a:pPr>
              <a:t>29/10/2012</a:t>
            </a:fld>
            <a:endParaRPr lang="en-A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16557B-B5D4-4103-92D4-6F3CAF2E4F4F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D7B603-E20C-4209-89E5-BC95615EAC87}" type="datetimeFigureOut">
              <a:rPr lang="en-AU"/>
              <a:pPr>
                <a:defRPr/>
              </a:pPr>
              <a:t>29/10/2012</a:t>
            </a:fld>
            <a:endParaRPr lang="en-A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58158A-DB9A-41B9-A772-6EC870C8738D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8A20E1-ADD1-43DA-A25F-6D7A5E2792E5}" type="datetimeFigureOut">
              <a:rPr lang="en-AU"/>
              <a:pPr>
                <a:defRPr/>
              </a:pPr>
              <a:t>29/10/2012</a:t>
            </a:fld>
            <a:endParaRPr lang="en-A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9A292A-E5FB-4398-BA0F-2B209A83FAB2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AU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AF9F2B-1DCB-42CE-AD0E-E20316CA0F0A}" type="datetimeFigureOut">
              <a:rPr lang="en-AU"/>
              <a:pPr>
                <a:defRPr/>
              </a:pPr>
              <a:t>29/10/2012</a:t>
            </a:fld>
            <a:endParaRPr lang="en-A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05648D-841C-47E0-973F-E1A3DF3FB364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AU" smtClean="0"/>
          </a:p>
        </p:txBody>
      </p:sp>
      <p:sp>
        <p:nvSpPr>
          <p:cNvPr id="717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2DF5AC8-A558-41C3-B725-5512CB1DB183}" type="datetimeFigureOut">
              <a:rPr lang="en-AU"/>
              <a:pPr>
                <a:defRPr/>
              </a:pPr>
              <a:t>29/10/2012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A079EC9-3B63-4F66-8E0B-9E1F4E6E0894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24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image" Target="../media/image5.wmf"/><Relationship Id="rId7" Type="http://schemas.openxmlformats.org/officeDocument/2006/relationships/oleObject" Target="../embeddings/Microsoft_Word_97_-_2003_Document1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image" Target="../media/image3.wmf"/><Relationship Id="rId4" Type="http://schemas.openxmlformats.org/officeDocument/2006/relationships/oleObject" Target="../embeddings/oleObject3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9.emf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4.bin"/><Relationship Id="rId10" Type="http://schemas.openxmlformats.org/officeDocument/2006/relationships/image" Target="../media/image12.emf"/><Relationship Id="rId4" Type="http://schemas.openxmlformats.org/officeDocument/2006/relationships/image" Target="../media/image10.wmf"/><Relationship Id="rId9" Type="http://schemas.openxmlformats.org/officeDocument/2006/relationships/image" Target="../media/image11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image" Target="../media/image15.png"/><Relationship Id="rId7" Type="http://schemas.openxmlformats.org/officeDocument/2006/relationships/image" Target="../media/image1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13.wmf"/><Relationship Id="rId4" Type="http://schemas.openxmlformats.org/officeDocument/2006/relationships/oleObject" Target="../embeddings/oleObject6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image" Target="../media/image18.png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838200" y="1676400"/>
            <a:ext cx="77724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/>
              <a:t>Revision </a:t>
            </a:r>
            <a:r>
              <a:rPr lang="en-AU" dirty="0" smtClean="0"/>
              <a:t>for </a:t>
            </a:r>
            <a:r>
              <a:rPr lang="en-AU" dirty="0" smtClean="0"/>
              <a:t>Mechanics </a:t>
            </a:r>
            <a:r>
              <a:rPr lang="en-AU" dirty="0" smtClean="0"/>
              <a:t>of Materials</a:t>
            </a:r>
            <a:endParaRPr lang="en-AU" dirty="0" smtClean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AU" dirty="0" smtClean="0"/>
              <a:t>Dr. Xing Ma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3FA64DFD-DC2F-4F49-B7B6-FDC2EBFCB7EC}" type="datetime1">
              <a:rPr lang="en-AU"/>
              <a:pPr>
                <a:defRPr/>
              </a:pPr>
              <a:t>29/10/2012</a:t>
            </a:fld>
            <a:endParaRPr lang="en-A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4E30EB-B5E8-4E2B-98DC-4D7B58BFE9DF}" type="slidenum">
              <a:rPr lang="en-AU"/>
              <a:pPr>
                <a:defRPr/>
              </a:pPr>
              <a:t>1</a:t>
            </a:fld>
            <a:endParaRPr lang="en-AU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 autoUpdateAnimBg="0"/>
      <p:bldP spid="4101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3"/>
          <p:cNvSpPr>
            <a:spLocks noGrp="1"/>
          </p:cNvSpPr>
          <p:nvPr>
            <p:ph type="title"/>
          </p:nvPr>
        </p:nvSpPr>
        <p:spPr>
          <a:xfrm>
            <a:off x="1047750" y="274638"/>
            <a:ext cx="7639050" cy="1143000"/>
          </a:xfrm>
        </p:spPr>
        <p:txBody>
          <a:bodyPr/>
          <a:lstStyle/>
          <a:p>
            <a:pPr eaLnBrk="1" hangingPunct="1"/>
            <a:r>
              <a:rPr lang="en-AU" sz="4000" b="1" smtClean="0"/>
              <a:t>Requirement for “Combined loadings”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3528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defRPr/>
            </a:pPr>
            <a:r>
              <a:rPr lang="en-AU" sz="2800" b="1" dirty="0" smtClean="0"/>
              <a:t>To be able to calculate internal actions (normal force, shear force, bending moment and torque) on a cross section due to complex loads</a:t>
            </a:r>
          </a:p>
          <a:p>
            <a:pPr eaLnBrk="1" hangingPunct="1">
              <a:defRPr/>
            </a:pPr>
            <a:r>
              <a:rPr lang="en-AU" sz="2800" b="1" dirty="0" smtClean="0"/>
              <a:t>To be able to calculate the maximum compressive and maximum tensile stress due to combination of normal force and bending moment</a:t>
            </a:r>
          </a:p>
          <a:p>
            <a:pPr eaLnBrk="1" hangingPunct="1">
              <a:defRPr/>
            </a:pPr>
            <a:r>
              <a:rPr lang="en-AU" sz="2800" b="1" dirty="0" smtClean="0"/>
              <a:t>To be able to calculate maximum shear stress due to combination of  shear force and torque</a:t>
            </a:r>
          </a:p>
          <a:p>
            <a:pPr eaLnBrk="1" hangingPunct="1">
              <a:defRPr/>
            </a:pPr>
            <a:r>
              <a:rPr lang="en-AU" sz="2800" b="1" dirty="0" smtClean="0"/>
              <a:t>Review practical project 4 “design of a signpost”</a:t>
            </a:r>
          </a:p>
          <a:p>
            <a:pPr eaLnBrk="1" hangingPunct="1">
              <a:buFont typeface="Arial" charset="0"/>
              <a:buNone/>
              <a:defRPr/>
            </a:pPr>
            <a:endParaRPr lang="en-AU" sz="2800" b="1" dirty="0" smtClean="0">
              <a:solidFill>
                <a:srgbClr val="FF0000"/>
              </a:solidFill>
            </a:endParaRPr>
          </a:p>
          <a:p>
            <a:pPr eaLnBrk="1" hangingPunct="1">
              <a:defRPr/>
            </a:pPr>
            <a:endParaRPr lang="en-AU" sz="28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3"/>
          <p:cNvSpPr>
            <a:spLocks noGrp="1"/>
          </p:cNvSpPr>
          <p:nvPr>
            <p:ph type="title"/>
          </p:nvPr>
        </p:nvSpPr>
        <p:spPr>
          <a:xfrm>
            <a:off x="1047750" y="274638"/>
            <a:ext cx="7639050" cy="1143000"/>
          </a:xfrm>
        </p:spPr>
        <p:txBody>
          <a:bodyPr/>
          <a:lstStyle/>
          <a:p>
            <a:pPr eaLnBrk="1" hangingPunct="1"/>
            <a:r>
              <a:rPr lang="en-AU" sz="4000" b="1" smtClean="0"/>
              <a:t>Requirement for “Indeterminate structures”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587500"/>
          </a:xfrm>
        </p:spPr>
        <p:txBody>
          <a:bodyPr>
            <a:normAutofit fontScale="70000" lnSpcReduction="20000"/>
          </a:bodyPr>
          <a:lstStyle/>
          <a:p>
            <a:pPr eaLnBrk="1" hangingPunct="1">
              <a:defRPr/>
            </a:pPr>
            <a:r>
              <a:rPr lang="en-AU" sz="2800" b="1" dirty="0" smtClean="0"/>
              <a:t>To be able to solve indeterminate problems using combination of equilibrium equations and compatibility conditions </a:t>
            </a:r>
          </a:p>
          <a:p>
            <a:pPr eaLnBrk="1" hangingPunct="1">
              <a:defRPr/>
            </a:pPr>
            <a:r>
              <a:rPr lang="en-AU" sz="2800" b="1" dirty="0" smtClean="0"/>
              <a:t>To be able to solve the following two types of questions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en-AU" sz="2800" b="1" dirty="0" smtClean="0"/>
              <a:t>Q1. One bar with two ends fixed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en-AU" sz="2800" b="1" dirty="0" smtClean="0"/>
              <a:t>Q2. Several bars support one rigid beam/plate</a:t>
            </a:r>
          </a:p>
          <a:p>
            <a:pPr eaLnBrk="1" hangingPunct="1">
              <a:defRPr/>
            </a:pPr>
            <a:endParaRPr lang="en-AU" sz="2800" b="1" dirty="0" smtClean="0">
              <a:solidFill>
                <a:srgbClr val="FF0000"/>
              </a:solidFill>
            </a:endParaRPr>
          </a:p>
        </p:txBody>
      </p:sp>
      <p:pic>
        <p:nvPicPr>
          <p:cNvPr id="13316" name="Picture 3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0888" y="3087688"/>
            <a:ext cx="2236787" cy="309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06850" y="3233738"/>
            <a:ext cx="2940050" cy="317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itle 3"/>
          <p:cNvSpPr>
            <a:spLocks noGrp="1"/>
          </p:cNvSpPr>
          <p:nvPr>
            <p:ph type="title"/>
          </p:nvPr>
        </p:nvSpPr>
        <p:spPr>
          <a:xfrm>
            <a:off x="1047750" y="274638"/>
            <a:ext cx="7639050" cy="1143000"/>
          </a:xfrm>
        </p:spPr>
        <p:txBody>
          <a:bodyPr/>
          <a:lstStyle/>
          <a:p>
            <a:pPr eaLnBrk="1" hangingPunct="1"/>
            <a:r>
              <a:rPr lang="en-AU" sz="4000" b="1" smtClean="0"/>
              <a:t>Requirement for “Stress transformation”</a:t>
            </a:r>
          </a:p>
        </p:txBody>
      </p:sp>
      <p:sp>
        <p:nvSpPr>
          <p:cNvPr id="6148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204913"/>
          </a:xfrm>
        </p:spPr>
        <p:txBody>
          <a:bodyPr/>
          <a:lstStyle/>
          <a:p>
            <a:pPr eaLnBrk="1" hangingPunct="1"/>
            <a:r>
              <a:rPr lang="en-AU" sz="2800" b="1" smtClean="0"/>
              <a:t>To be able to calculate principle stresses using given formulas</a:t>
            </a:r>
          </a:p>
          <a:p>
            <a:pPr eaLnBrk="1" hangingPunct="1">
              <a:buFont typeface="Arial" charset="0"/>
              <a:buNone/>
            </a:pPr>
            <a:endParaRPr lang="en-AU" sz="2800" b="1" smtClean="0">
              <a:solidFill>
                <a:srgbClr val="FF0000"/>
              </a:solidFill>
            </a:endParaRPr>
          </a:p>
          <a:p>
            <a:pPr eaLnBrk="1" hangingPunct="1"/>
            <a:endParaRPr lang="en-AU" sz="2800" b="1" smtClean="0">
              <a:solidFill>
                <a:srgbClr val="FF0000"/>
              </a:solidFill>
            </a:endParaRPr>
          </a:p>
        </p:txBody>
      </p:sp>
      <p:graphicFrame>
        <p:nvGraphicFramePr>
          <p:cNvPr id="3076" name="Object 25"/>
          <p:cNvGraphicFramePr>
            <a:graphicFrameLocks noChangeAspect="1"/>
          </p:cNvGraphicFramePr>
          <p:nvPr/>
        </p:nvGraphicFramePr>
        <p:xfrm>
          <a:off x="1512888" y="2957513"/>
          <a:ext cx="4789487" cy="1204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" name="Equation" r:id="rId3" imgW="2222280" imgH="558720" progId="Equation.3">
                  <p:embed/>
                </p:oleObj>
              </mc:Choice>
              <mc:Fallback>
                <p:oleObj name="Equation" r:id="rId3" imgW="2222280" imgH="558720" progId="Equation.3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12888" y="2957513"/>
                        <a:ext cx="4789487" cy="1204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FF66">
                                <a:alpha val="50000"/>
                              </a:srgbClr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sz="4000" dirty="0" smtClean="0"/>
              <a:t>What is “Mechanics </a:t>
            </a:r>
            <a:r>
              <a:rPr lang="en-AU" sz="4000" dirty="0" smtClean="0"/>
              <a:t>of Materials”?</a:t>
            </a:r>
            <a:endParaRPr lang="en-AU" sz="4000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eaLnBrk="1" hangingPunct="1">
              <a:buFont typeface="Arial" charset="0"/>
              <a:buNone/>
              <a:defRPr/>
            </a:pPr>
            <a:r>
              <a:rPr lang="en-AU" sz="2800" b="1" dirty="0" smtClean="0">
                <a:solidFill>
                  <a:srgbClr val="FF0000"/>
                </a:solidFill>
              </a:rPr>
              <a:t>Objective</a:t>
            </a:r>
            <a:r>
              <a:rPr lang="en-AU" sz="2800" dirty="0" smtClean="0"/>
              <a:t>: </a:t>
            </a:r>
            <a:r>
              <a:rPr lang="en-AU" sz="2600" dirty="0" smtClean="0"/>
              <a:t>to study </a:t>
            </a:r>
            <a:r>
              <a:rPr lang="en-AU" sz="2600" b="1" dirty="0" smtClean="0">
                <a:solidFill>
                  <a:srgbClr val="FF0000"/>
                </a:solidFill>
              </a:rPr>
              <a:t>load-carrying capacity </a:t>
            </a:r>
            <a:r>
              <a:rPr lang="en-AU" sz="2600" dirty="0" smtClean="0"/>
              <a:t>of a member from the following standpoints</a:t>
            </a:r>
            <a:r>
              <a:rPr lang="en-AU" sz="2800" dirty="0" smtClean="0"/>
              <a:t>: </a:t>
            </a:r>
          </a:p>
          <a:p>
            <a:pPr eaLnBrk="1" hangingPunct="1">
              <a:defRPr/>
            </a:pPr>
            <a:r>
              <a:rPr lang="en-AU" sz="2800" b="1" dirty="0" smtClean="0">
                <a:solidFill>
                  <a:srgbClr val="FF0000"/>
                </a:solidFill>
              </a:rPr>
              <a:t>Strength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en-AU" sz="2600" dirty="0" smtClean="0"/>
              <a:t>The ability to resist fracture or permanent deformation.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en-AU" sz="2600" dirty="0" smtClean="0"/>
              <a:t>We need know the maximum stress in the member.</a:t>
            </a:r>
          </a:p>
          <a:p>
            <a:pPr eaLnBrk="1" hangingPunct="1">
              <a:defRPr/>
            </a:pPr>
            <a:r>
              <a:rPr lang="en-AU" sz="2800" b="1" dirty="0" smtClean="0">
                <a:solidFill>
                  <a:srgbClr val="FF0000"/>
                </a:solidFill>
              </a:rPr>
              <a:t>Stiffness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en-AU" sz="2800" dirty="0" smtClean="0"/>
              <a:t>The ability to resist deflection/deformation. 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en-AU" sz="2800" dirty="0" smtClean="0"/>
              <a:t>We need know the maximum strain/deflection in the member.  </a:t>
            </a:r>
          </a:p>
          <a:p>
            <a:pPr eaLnBrk="1" hangingPunct="1">
              <a:defRPr/>
            </a:pPr>
            <a:r>
              <a:rPr lang="en-AU" sz="2800" b="1" dirty="0" smtClean="0">
                <a:solidFill>
                  <a:srgbClr val="FF0000"/>
                </a:solidFill>
              </a:rPr>
              <a:t>Stability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en-AU" sz="2800" dirty="0" smtClean="0"/>
              <a:t>The ability to remain equilibrium configuration. 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en-AU" sz="2800" dirty="0" smtClean="0"/>
              <a:t>We need know the critical stress/load of the member.  </a:t>
            </a:r>
            <a:endParaRPr lang="en-A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sz="4000" dirty="0" smtClean="0"/>
              <a:t>Contents in “Mechanics </a:t>
            </a:r>
            <a:r>
              <a:rPr lang="en-AU" sz="4000" dirty="0" smtClean="0"/>
              <a:t>of Materials”</a:t>
            </a:r>
            <a:endParaRPr lang="en-AU" sz="4000" dirty="0" smtClean="0"/>
          </a:p>
        </p:txBody>
      </p:sp>
      <p:sp>
        <p:nvSpPr>
          <p:cNvPr id="10243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AU" sz="2800" b="1" smtClean="0"/>
              <a:t>Axially loaded members</a:t>
            </a:r>
          </a:p>
          <a:p>
            <a:pPr eaLnBrk="1" hangingPunct="1"/>
            <a:r>
              <a:rPr lang="en-AU" sz="2800" b="1" smtClean="0"/>
              <a:t>Bending and shear (beam theory)</a:t>
            </a:r>
          </a:p>
          <a:p>
            <a:pPr eaLnBrk="1" hangingPunct="1"/>
            <a:r>
              <a:rPr lang="en-AU" sz="2800" b="1" smtClean="0"/>
              <a:t>Torsion</a:t>
            </a:r>
          </a:p>
          <a:p>
            <a:pPr eaLnBrk="1" hangingPunct="1"/>
            <a:r>
              <a:rPr lang="en-AU" sz="2800" b="1" smtClean="0"/>
              <a:t>Column buckling</a:t>
            </a:r>
          </a:p>
          <a:p>
            <a:pPr eaLnBrk="1" hangingPunct="1"/>
            <a:r>
              <a:rPr lang="en-AU" sz="2800" b="1" smtClean="0"/>
              <a:t>Combined loadings</a:t>
            </a:r>
          </a:p>
          <a:p>
            <a:pPr eaLnBrk="1" hangingPunct="1"/>
            <a:r>
              <a:rPr lang="en-AU" sz="2800" b="1" smtClean="0"/>
              <a:t>Indeterminate structures</a:t>
            </a:r>
          </a:p>
          <a:p>
            <a:pPr eaLnBrk="1" hangingPunct="1"/>
            <a:r>
              <a:rPr lang="en-AU" sz="2800" b="1" smtClean="0"/>
              <a:t>Stress transformation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sz="4000" b="1" smtClean="0"/>
              <a:t>Requirement for “Axially loaded members”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958975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defRPr/>
            </a:pPr>
            <a:r>
              <a:rPr lang="en-AU" sz="2800" b="1" dirty="0" smtClean="0"/>
              <a:t>To understand the concept of normal force and normal stress</a:t>
            </a:r>
          </a:p>
          <a:p>
            <a:pPr eaLnBrk="1" hangingPunct="1">
              <a:defRPr/>
            </a:pPr>
            <a:r>
              <a:rPr lang="en-AU" sz="2800" b="1" dirty="0" smtClean="0"/>
              <a:t>To be able to calculate the normal stress and normal deformation</a:t>
            </a:r>
          </a:p>
          <a:p>
            <a:pPr eaLnBrk="1" hangingPunct="1">
              <a:defRPr/>
            </a:pPr>
            <a:r>
              <a:rPr lang="en-AU" sz="2800" b="1" dirty="0" smtClean="0"/>
              <a:t>Important formulas</a:t>
            </a:r>
          </a:p>
          <a:p>
            <a:pPr eaLnBrk="1" hangingPunct="1">
              <a:buFont typeface="Arial" charset="0"/>
              <a:buNone/>
              <a:defRPr/>
            </a:pPr>
            <a:endParaRPr lang="en-AU" sz="2800" b="1" dirty="0" smtClean="0">
              <a:solidFill>
                <a:srgbClr val="FF0000"/>
              </a:solidFill>
            </a:endParaRPr>
          </a:p>
          <a:p>
            <a:pPr eaLnBrk="1" hangingPunct="1">
              <a:defRPr/>
            </a:pPr>
            <a:endParaRPr lang="en-AU" sz="2800" b="1" dirty="0" smtClean="0">
              <a:solidFill>
                <a:srgbClr val="FF0000"/>
              </a:solidFill>
            </a:endParaRPr>
          </a:p>
        </p:txBody>
      </p:sp>
      <p:graphicFrame>
        <p:nvGraphicFramePr>
          <p:cNvPr id="1026" name="Object 2054"/>
          <p:cNvGraphicFramePr>
            <a:graphicFrameLocks noChangeAspect="1"/>
          </p:cNvGraphicFramePr>
          <p:nvPr/>
        </p:nvGraphicFramePr>
        <p:xfrm>
          <a:off x="1571625" y="3805238"/>
          <a:ext cx="1117600" cy="1020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Equation" r:id="rId3" imgW="431640" imgH="393480" progId="Equation.3">
                  <p:embed/>
                </p:oleObj>
              </mc:Choice>
              <mc:Fallback>
                <p:oleObj name="Equation" r:id="rId3" imgW="431640" imgH="393480" progId="Equation.3">
                  <p:embed/>
                  <p:pic>
                    <p:nvPicPr>
                      <p:cNvPr id="0" name="Object 20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1625" y="3805238"/>
                        <a:ext cx="1117600" cy="1020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5"/>
          <p:cNvGraphicFramePr>
            <a:graphicFrameLocks noChangeAspect="1"/>
          </p:cNvGraphicFramePr>
          <p:nvPr/>
        </p:nvGraphicFramePr>
        <p:xfrm>
          <a:off x="4030663" y="3792538"/>
          <a:ext cx="1465262" cy="1108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Equation" r:id="rId5" imgW="520560" imgH="393480" progId="Equation.3">
                  <p:embed/>
                </p:oleObj>
              </mc:Choice>
              <mc:Fallback>
                <p:oleObj name="Equation" r:id="rId5" imgW="520560" imgH="3934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0663" y="3792538"/>
                        <a:ext cx="1465262" cy="1108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sz="4000" b="1" smtClean="0"/>
              <a:t>Requirement for “Bending and shear”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22800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defRPr/>
            </a:pPr>
            <a:r>
              <a:rPr lang="en-AU" sz="2800" b="1" dirty="0" smtClean="0"/>
              <a:t>To understand the concept of bending, shear</a:t>
            </a:r>
          </a:p>
          <a:p>
            <a:pPr eaLnBrk="1" hangingPunct="1">
              <a:defRPr/>
            </a:pPr>
            <a:r>
              <a:rPr lang="en-AU" sz="2800" b="1" dirty="0" smtClean="0"/>
              <a:t>To understand the normal stress due to bending and shear stress due to shear force </a:t>
            </a:r>
          </a:p>
          <a:p>
            <a:pPr eaLnBrk="1" hangingPunct="1">
              <a:defRPr/>
            </a:pPr>
            <a:r>
              <a:rPr lang="en-AU" sz="2800" b="1" dirty="0" smtClean="0"/>
              <a:t>To be able to draw Shear Force Diagram (SFD), and Bending Moment Diagram (BMD)</a:t>
            </a:r>
          </a:p>
          <a:p>
            <a:pPr eaLnBrk="1" hangingPunct="1">
              <a:defRPr/>
            </a:pPr>
            <a:r>
              <a:rPr lang="en-AU" sz="2800" b="1" dirty="0" smtClean="0"/>
              <a:t>To be able to draw normal stress distribution (maximum tensile normal stress and maximum compression normal stress) due to moment and shear stress (maximum shear stresses) distribution due to shear force</a:t>
            </a:r>
          </a:p>
          <a:p>
            <a:pPr eaLnBrk="1" hangingPunct="1">
              <a:defRPr/>
            </a:pPr>
            <a:r>
              <a:rPr lang="en-AU" sz="2800" b="1" dirty="0" smtClean="0"/>
              <a:t>To be able to calculate maximum deflection due to lateral loadings</a:t>
            </a:r>
          </a:p>
          <a:p>
            <a:pPr eaLnBrk="1" hangingPunct="1">
              <a:defRPr/>
            </a:pPr>
            <a:r>
              <a:rPr lang="en-AU" sz="2800" b="1" dirty="0" smtClean="0"/>
              <a:t>To be able to calculate </a:t>
            </a:r>
            <a:r>
              <a:rPr lang="en-AU" sz="2800" b="1" dirty="0" err="1" smtClean="0"/>
              <a:t>centroid</a:t>
            </a:r>
            <a:r>
              <a:rPr lang="en-AU" sz="2800" b="1" dirty="0" smtClean="0"/>
              <a:t> and I values for composite sections</a:t>
            </a:r>
          </a:p>
          <a:p>
            <a:pPr eaLnBrk="1" hangingPunct="1">
              <a:buFont typeface="Arial" charset="0"/>
              <a:buNone/>
              <a:defRPr/>
            </a:pPr>
            <a:endParaRPr lang="en-AU" sz="2800" b="1" dirty="0" smtClean="0"/>
          </a:p>
          <a:p>
            <a:pPr eaLnBrk="1" hangingPunct="1">
              <a:defRPr/>
            </a:pPr>
            <a:endParaRPr lang="en-AU" sz="2800" b="1" dirty="0" smtClean="0"/>
          </a:p>
          <a:p>
            <a:pPr eaLnBrk="1" hangingPunct="1">
              <a:defRPr/>
            </a:pPr>
            <a:endParaRPr lang="en-AU" sz="2800" b="1" dirty="0" smtClean="0">
              <a:solidFill>
                <a:srgbClr val="FF0000"/>
              </a:solidFill>
            </a:endParaRPr>
          </a:p>
          <a:p>
            <a:pPr eaLnBrk="1" hangingPunct="1">
              <a:defRPr/>
            </a:pPr>
            <a:endParaRPr lang="en-AU" sz="28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sz="3200" b="1" smtClean="0"/>
              <a:t>Important formulas for “Bending and shear”</a:t>
            </a:r>
          </a:p>
        </p:txBody>
      </p:sp>
      <p:sp>
        <p:nvSpPr>
          <p:cNvPr id="2053" name="Content Placeholder 4"/>
          <p:cNvSpPr>
            <a:spLocks noGrp="1"/>
          </p:cNvSpPr>
          <p:nvPr>
            <p:ph idx="1"/>
          </p:nvPr>
        </p:nvSpPr>
        <p:spPr>
          <a:xfrm>
            <a:off x="385763" y="6008688"/>
            <a:ext cx="8229600" cy="627062"/>
          </a:xfrm>
        </p:spPr>
        <p:txBody>
          <a:bodyPr/>
          <a:lstStyle/>
          <a:p>
            <a:pPr eaLnBrk="1" hangingPunct="1"/>
            <a:endParaRPr lang="en-AU" sz="2800" b="1" smtClean="0"/>
          </a:p>
          <a:p>
            <a:pPr eaLnBrk="1" hangingPunct="1"/>
            <a:endParaRPr lang="en-AU" sz="2800" b="1" smtClean="0">
              <a:solidFill>
                <a:srgbClr val="FF0000"/>
              </a:solidFill>
            </a:endParaRPr>
          </a:p>
          <a:p>
            <a:pPr eaLnBrk="1" hangingPunct="1"/>
            <a:endParaRPr lang="en-AU" sz="2800" b="1" smtClean="0">
              <a:solidFill>
                <a:srgbClr val="FF0000"/>
              </a:solidFill>
            </a:endParaRPr>
          </a:p>
        </p:txBody>
      </p:sp>
      <p:pic>
        <p:nvPicPr>
          <p:cNvPr id="2054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60425" y="1498600"/>
            <a:ext cx="3498850" cy="175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050" name="Object 4"/>
          <p:cNvGraphicFramePr>
            <a:graphicFrameLocks noChangeAspect="1"/>
          </p:cNvGraphicFramePr>
          <p:nvPr/>
        </p:nvGraphicFramePr>
        <p:xfrm>
          <a:off x="4879975" y="1773238"/>
          <a:ext cx="1143000" cy="754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Equation" r:id="rId4" imgW="596880" imgH="393480" progId="Equation.3">
                  <p:embed/>
                </p:oleObj>
              </mc:Choice>
              <mc:Fallback>
                <p:oleObj name="Equation" r:id="rId4" imgW="596880" imgH="393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9975" y="1773238"/>
                        <a:ext cx="1143000" cy="754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55" name="Picture 1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38175" y="2947988"/>
            <a:ext cx="3224213" cy="157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051" name="Object 1029"/>
          <p:cNvGraphicFramePr>
            <a:graphicFrameLocks noChangeAspect="1"/>
          </p:cNvGraphicFramePr>
          <p:nvPr/>
        </p:nvGraphicFramePr>
        <p:xfrm>
          <a:off x="4878388" y="3257550"/>
          <a:ext cx="1176337" cy="776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Document" r:id="rId7" imgW="496080" imgH="385560" progId="Word.Document.8">
                  <p:embed/>
                </p:oleObj>
              </mc:Choice>
              <mc:Fallback>
                <p:oleObj name="Document" r:id="rId7" imgW="496080" imgH="385560" progId="Word.Document.8">
                  <p:embed/>
                  <p:pic>
                    <p:nvPicPr>
                      <p:cNvPr id="0" name="Object 10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8388" y="3257550"/>
                        <a:ext cx="1176337" cy="776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4"/>
          <p:cNvSpPr>
            <a:spLocks noChangeArrowheads="1"/>
          </p:cNvSpPr>
          <p:nvPr/>
        </p:nvSpPr>
        <p:spPr bwMode="auto">
          <a:xfrm>
            <a:off x="701675" y="4386263"/>
            <a:ext cx="497998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en-AU">
                <a:latin typeface="Calibri" pitchFamily="34" charset="0"/>
                <a:ea typeface="Calibri" pitchFamily="34" charset="0"/>
                <a:cs typeface="Helvetica" pitchFamily="34" charset="0"/>
              </a:rPr>
              <a:t>Deflection for beams</a:t>
            </a:r>
          </a:p>
          <a:p>
            <a:pPr eaLnBrk="0" hangingPunct="0"/>
            <a:r>
              <a:rPr lang="en-AU">
                <a:latin typeface="Calibri" pitchFamily="34" charset="0"/>
                <a:ea typeface="Calibri" pitchFamily="34" charset="0"/>
                <a:cs typeface="Helvetica" pitchFamily="34" charset="0"/>
              </a:rPr>
              <a:t>  Point Load at mid-span  Δ=PL</a:t>
            </a:r>
            <a:r>
              <a:rPr lang="en-AU" baseline="30000">
                <a:latin typeface="Calibri" pitchFamily="34" charset="0"/>
                <a:ea typeface="Calibri" pitchFamily="34" charset="0"/>
                <a:cs typeface="Helvetica" pitchFamily="34" charset="0"/>
              </a:rPr>
              <a:t>3</a:t>
            </a:r>
            <a:r>
              <a:rPr lang="en-AU">
                <a:latin typeface="Calibri" pitchFamily="34" charset="0"/>
                <a:ea typeface="Calibri" pitchFamily="34" charset="0"/>
                <a:cs typeface="Helvetica" pitchFamily="34" charset="0"/>
              </a:rPr>
              <a:t>/(48EI)</a:t>
            </a:r>
            <a:endParaRPr lang="en-AU">
              <a:ea typeface="Calibri" pitchFamily="34" charset="0"/>
              <a:cs typeface="Helvetica" pitchFamily="34" charset="0"/>
            </a:endParaRPr>
          </a:p>
          <a:p>
            <a:pPr eaLnBrk="0" hangingPunct="0"/>
            <a:r>
              <a:rPr lang="en-AU">
                <a:latin typeface="Calibri" pitchFamily="34" charset="0"/>
                <a:ea typeface="Calibri" pitchFamily="34" charset="0"/>
                <a:cs typeface="Helvetica" pitchFamily="34" charset="0"/>
              </a:rPr>
              <a:t>  Uniform Load Δ=5qL</a:t>
            </a:r>
            <a:r>
              <a:rPr lang="en-AU" baseline="30000">
                <a:latin typeface="Calibri" pitchFamily="34" charset="0"/>
                <a:ea typeface="Calibri" pitchFamily="34" charset="0"/>
                <a:cs typeface="Helvetica" pitchFamily="34" charset="0"/>
              </a:rPr>
              <a:t>4</a:t>
            </a:r>
            <a:r>
              <a:rPr lang="en-AU">
                <a:latin typeface="Calibri" pitchFamily="34" charset="0"/>
                <a:ea typeface="Calibri" pitchFamily="34" charset="0"/>
                <a:cs typeface="Helvetica" pitchFamily="34" charset="0"/>
              </a:rPr>
              <a:t>/(384EI)</a:t>
            </a:r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sz="3200" smtClean="0"/>
              <a:t>Centroid and Moment of Inertia</a:t>
            </a:r>
            <a:endParaRPr lang="en-AU" sz="3200" b="1" smtClean="0"/>
          </a:p>
        </p:txBody>
      </p:sp>
      <p:sp>
        <p:nvSpPr>
          <p:cNvPr id="3077" name="Content Placeholder 4"/>
          <p:cNvSpPr>
            <a:spLocks noGrp="1"/>
          </p:cNvSpPr>
          <p:nvPr>
            <p:ph idx="1"/>
          </p:nvPr>
        </p:nvSpPr>
        <p:spPr>
          <a:xfrm>
            <a:off x="385763" y="6008688"/>
            <a:ext cx="8229600" cy="627062"/>
          </a:xfrm>
        </p:spPr>
        <p:txBody>
          <a:bodyPr/>
          <a:lstStyle/>
          <a:p>
            <a:pPr eaLnBrk="1" hangingPunct="1"/>
            <a:endParaRPr lang="en-AU" sz="2800" b="1" smtClean="0"/>
          </a:p>
          <a:p>
            <a:pPr eaLnBrk="1" hangingPunct="1"/>
            <a:endParaRPr lang="en-AU" sz="2800" b="1" smtClean="0">
              <a:solidFill>
                <a:srgbClr val="FF0000"/>
              </a:solidFill>
            </a:endParaRPr>
          </a:p>
          <a:p>
            <a:pPr eaLnBrk="1" hangingPunct="1"/>
            <a:endParaRPr lang="en-AU" sz="2800" b="1" smtClean="0">
              <a:solidFill>
                <a:srgbClr val="FF0000"/>
              </a:solidFill>
            </a:endParaRPr>
          </a:p>
        </p:txBody>
      </p:sp>
      <p:pic>
        <p:nvPicPr>
          <p:cNvPr id="3078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71625" y="1449388"/>
            <a:ext cx="2209800" cy="189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86225" y="1716088"/>
            <a:ext cx="2544763" cy="827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074" name="Object 4"/>
          <p:cNvGraphicFramePr>
            <a:graphicFrameLocks noChangeAspect="1"/>
          </p:cNvGraphicFramePr>
          <p:nvPr/>
        </p:nvGraphicFramePr>
        <p:xfrm>
          <a:off x="4048125" y="3713163"/>
          <a:ext cx="1158875" cy="1319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Equation" r:id="rId5" imgW="736560" imgH="838080" progId="Equation.3">
                  <p:embed/>
                </p:oleObj>
              </mc:Choice>
              <mc:Fallback>
                <p:oleObj name="Equation" r:id="rId5" imgW="736560" imgH="8380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48125" y="3713163"/>
                        <a:ext cx="1158875" cy="1319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Object 5"/>
          <p:cNvGraphicFramePr>
            <a:graphicFrameLocks noChangeAspect="1"/>
          </p:cNvGraphicFramePr>
          <p:nvPr/>
        </p:nvGraphicFramePr>
        <p:xfrm>
          <a:off x="5627688" y="3736975"/>
          <a:ext cx="1090612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Equation" r:id="rId7" imgW="749160" imgH="838080" progId="Equation.3">
                  <p:embed/>
                </p:oleObj>
              </mc:Choice>
              <mc:Fallback>
                <p:oleObj name="Equation" r:id="rId7" imgW="749160" imgH="8380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27688" y="3736975"/>
                        <a:ext cx="1090612" cy="121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080" name="Picture 5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321175" y="5202238"/>
            <a:ext cx="2057400" cy="117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1" name="Picture 4"/>
          <p:cNvPicPr>
            <a:picLocks noChangeAspect="1" noChangeArrowheads="1"/>
          </p:cNvPicPr>
          <p:nvPr/>
        </p:nvPicPr>
        <p:blipFill>
          <a:blip r:embed="rId10" cstate="print"/>
          <a:srcRect b="13734"/>
          <a:stretch>
            <a:fillRect/>
          </a:stretch>
        </p:blipFill>
        <p:spPr bwMode="auto">
          <a:xfrm>
            <a:off x="1314450" y="3898900"/>
            <a:ext cx="2124075" cy="19510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sz="4000" b="1" smtClean="0"/>
              <a:t>Requirement for “Torsion”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45415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defRPr/>
            </a:pPr>
            <a:r>
              <a:rPr lang="en-AU" sz="2800" b="1" dirty="0" smtClean="0"/>
              <a:t>To understand the distribution of shear stress due to torque</a:t>
            </a:r>
          </a:p>
          <a:p>
            <a:pPr eaLnBrk="1" hangingPunct="1">
              <a:defRPr/>
            </a:pPr>
            <a:r>
              <a:rPr lang="en-AU" sz="2800" b="1" dirty="0" smtClean="0"/>
              <a:t>To be able to calculate the maximum shear stress using given formulas</a:t>
            </a:r>
          </a:p>
          <a:p>
            <a:pPr eaLnBrk="1" hangingPunct="1">
              <a:buFont typeface="Arial" charset="0"/>
              <a:buNone/>
              <a:defRPr/>
            </a:pPr>
            <a:endParaRPr lang="en-AU" sz="2800" b="1" dirty="0" smtClean="0">
              <a:solidFill>
                <a:srgbClr val="FF0000"/>
              </a:solidFill>
            </a:endParaRPr>
          </a:p>
          <a:p>
            <a:pPr eaLnBrk="1" hangingPunct="1">
              <a:defRPr/>
            </a:pPr>
            <a:endParaRPr lang="en-AU" sz="2800" b="1" dirty="0" smtClean="0">
              <a:solidFill>
                <a:srgbClr val="FF0000"/>
              </a:solidFill>
            </a:endParaRPr>
          </a:p>
        </p:txBody>
      </p:sp>
      <p:pic>
        <p:nvPicPr>
          <p:cNvPr id="4102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2488" y="3187700"/>
            <a:ext cx="1865312" cy="20859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</p:pic>
      <p:graphicFrame>
        <p:nvGraphicFramePr>
          <p:cNvPr id="2" name="Object 10"/>
          <p:cNvGraphicFramePr>
            <a:graphicFrameLocks noChangeAspect="1"/>
          </p:cNvGraphicFramePr>
          <p:nvPr/>
        </p:nvGraphicFramePr>
        <p:xfrm>
          <a:off x="1100138" y="5481638"/>
          <a:ext cx="1131887" cy="100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name="Equation" r:id="rId4" imgW="444240" imgH="393480" progId="Equation.3">
                  <p:embed/>
                </p:oleObj>
              </mc:Choice>
              <mc:Fallback>
                <p:oleObj name="Equation" r:id="rId4" imgW="444240" imgH="39348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0138" y="5481638"/>
                        <a:ext cx="1131887" cy="1003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66FFFF">
                                <a:alpha val="50000"/>
                              </a:srgbClr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9" name="Object 6"/>
          <p:cNvGraphicFramePr>
            <a:graphicFrameLocks noChangeAspect="1"/>
          </p:cNvGraphicFramePr>
          <p:nvPr/>
        </p:nvGraphicFramePr>
        <p:xfrm>
          <a:off x="5092700" y="5597525"/>
          <a:ext cx="1285875" cy="766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" name="Equation" r:id="rId6" imgW="723600" imgH="431640" progId="Equation.3">
                  <p:embed/>
                </p:oleObj>
              </mc:Choice>
              <mc:Fallback>
                <p:oleObj name="Equation" r:id="rId6" imgW="723600" imgH="4316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2700" y="5597525"/>
                        <a:ext cx="1285875" cy="766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Picture 9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657725" y="3141663"/>
            <a:ext cx="2249488" cy="219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sz="4000" b="1" smtClean="0"/>
              <a:t>Requirement for “Column buckling”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454150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defRPr/>
            </a:pPr>
            <a:r>
              <a:rPr lang="en-AU" sz="2800" b="1" dirty="0" smtClean="0"/>
              <a:t>To understand the concept of column buckling</a:t>
            </a:r>
          </a:p>
          <a:p>
            <a:pPr eaLnBrk="1" hangingPunct="1">
              <a:defRPr/>
            </a:pPr>
            <a:r>
              <a:rPr lang="en-AU" sz="2800" b="1" dirty="0" smtClean="0"/>
              <a:t>To be able to calculate critical load based on given formulas</a:t>
            </a:r>
          </a:p>
          <a:p>
            <a:pPr eaLnBrk="1" hangingPunct="1">
              <a:defRPr/>
            </a:pPr>
            <a:r>
              <a:rPr lang="en-AU" sz="2800" b="1" dirty="0" smtClean="0"/>
              <a:t>To understand the concept of “effective length” due to end conditions</a:t>
            </a:r>
          </a:p>
          <a:p>
            <a:pPr eaLnBrk="1" hangingPunct="1">
              <a:buFont typeface="Arial" charset="0"/>
              <a:buNone/>
              <a:defRPr/>
            </a:pPr>
            <a:endParaRPr lang="en-AU" sz="2800" b="1" dirty="0" smtClean="0">
              <a:solidFill>
                <a:srgbClr val="FF0000"/>
              </a:solidFill>
            </a:endParaRPr>
          </a:p>
          <a:p>
            <a:pPr eaLnBrk="1" hangingPunct="1">
              <a:defRPr/>
            </a:pPr>
            <a:endParaRPr lang="en-AU" sz="2800" b="1" dirty="0" smtClean="0">
              <a:solidFill>
                <a:srgbClr val="FF0000"/>
              </a:solidFill>
            </a:endParaRPr>
          </a:p>
        </p:txBody>
      </p:sp>
      <p:pic>
        <p:nvPicPr>
          <p:cNvPr id="512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78150" y="3044825"/>
            <a:ext cx="1027113" cy="319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87825" y="2965450"/>
            <a:ext cx="1479550" cy="324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64200" y="3055938"/>
            <a:ext cx="1230313" cy="306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35775" y="2867025"/>
            <a:ext cx="1198563" cy="368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48489" name="Object 9"/>
          <p:cNvGraphicFramePr>
            <a:graphicFrameLocks noChangeAspect="1"/>
          </p:cNvGraphicFramePr>
          <p:nvPr/>
        </p:nvGraphicFramePr>
        <p:xfrm>
          <a:off x="847725" y="3197225"/>
          <a:ext cx="1919288" cy="1279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name="Equation" r:id="rId7" imgW="723600" imgH="482400" progId="Equation.3">
                  <p:embed/>
                </p:oleObj>
              </mc:Choice>
              <mc:Fallback>
                <p:oleObj name="Equation" r:id="rId7" imgW="723600" imgH="4824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7725" y="3197225"/>
                        <a:ext cx="1919288" cy="1279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CCFF">
                                <a:alpha val="50000"/>
                              </a:srgbClr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7"/>
          <p:cNvSpPr>
            <a:spLocks noChangeArrowheads="1"/>
          </p:cNvSpPr>
          <p:nvPr/>
        </p:nvSpPr>
        <p:spPr bwMode="auto">
          <a:xfrm>
            <a:off x="849313" y="4730750"/>
            <a:ext cx="1289050" cy="6223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>
                <a:solidFill>
                  <a:srgbClr val="0000FF"/>
                </a:solidFill>
                <a:cs typeface="Arial" charset="0"/>
              </a:rPr>
              <a:t>L</a:t>
            </a:r>
            <a:r>
              <a:rPr lang="en-GB" baseline="-30000">
                <a:solidFill>
                  <a:srgbClr val="0000FF"/>
                </a:solidFill>
                <a:cs typeface="Arial" charset="0"/>
              </a:rPr>
              <a:t>e</a:t>
            </a:r>
            <a:r>
              <a:rPr lang="en-GB">
                <a:cs typeface="Arial" charset="0"/>
              </a:rPr>
              <a:t> = KL</a:t>
            </a:r>
            <a:r>
              <a:rPr lang="en-AU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148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Revision of Mechanics &amp;amp; Structures (CIVE2005)&amp;quot;&quot;/&gt;&lt;property id=&quot;20307&quot; value=&quot;256&quot;/&gt;&lt;/object&gt;&lt;object type=&quot;3&quot; unique_id=&quot;10005&quot;&gt;&lt;property id=&quot;20148&quot; value=&quot;5&quot;/&gt;&lt;property id=&quot;20300&quot; value=&quot;Slide 2 - &amp;quot;What is “Mechanics &amp;amp; Structures”?&amp;quot;&quot;/&gt;&lt;property id=&quot;20307&quot; value=&quot;346&quot;/&gt;&lt;/object&gt;&lt;object type=&quot;3&quot; unique_id=&quot;10006&quot;&gt;&lt;property id=&quot;20148&quot; value=&quot;5&quot;/&gt;&lt;property id=&quot;20300&quot; value=&quot;Slide 3 - &amp;quot;Contents in “Mechanics &amp;amp; Structures”&amp;quot;&quot;/&gt;&lt;property id=&quot;20307&quot; value=&quot;353&quot;/&gt;&lt;/object&gt;&lt;object type=&quot;3&quot; unique_id=&quot;10007&quot;&gt;&lt;property id=&quot;20148&quot; value=&quot;5&quot;/&gt;&lt;property id=&quot;20300&quot; value=&quot;Slide 4 - &amp;quot;Requirement for “Axially loaded members”&amp;quot;&quot;/&gt;&lt;property id=&quot;20307&quot; value=&quot;354&quot;/&gt;&lt;/object&gt;&lt;object type=&quot;3&quot; unique_id=&quot;10008&quot;&gt;&lt;property id=&quot;20148&quot; value=&quot;5&quot;/&gt;&lt;property id=&quot;20300&quot; value=&quot;Slide 5 - &amp;quot;Requirement for “Bending and shear”&amp;quot;&quot;/&gt;&lt;property id=&quot;20307&quot; value=&quot;355&quot;/&gt;&lt;/object&gt;&lt;object type=&quot;3&quot; unique_id=&quot;10009&quot;&gt;&lt;property id=&quot;20148&quot; value=&quot;5&quot;/&gt;&lt;property id=&quot;20300&quot; value=&quot;Slide 6 - &amp;quot;Important formulas for “Bending and shear”&amp;quot;&quot;/&gt;&lt;property id=&quot;20307&quot; value=&quot;356&quot;/&gt;&lt;/object&gt;&lt;object type=&quot;3&quot; unique_id=&quot;10010&quot;&gt;&lt;property id=&quot;20148&quot; value=&quot;5&quot;/&gt;&lt;property id=&quot;20300&quot; value=&quot;Slide 7 - &amp;quot;Centroid and Moment of Inertia&amp;quot;&quot;/&gt;&lt;property id=&quot;20307&quot; value=&quot;357&quot;/&gt;&lt;/object&gt;&lt;object type=&quot;3&quot; unique_id=&quot;10011&quot;&gt;&lt;property id=&quot;20148&quot; value=&quot;5&quot;/&gt;&lt;property id=&quot;20300&quot; value=&quot;Slide 8 - &amp;quot;Requirement for “Torsion”&amp;quot;&quot;/&gt;&lt;property id=&quot;20307&quot; value=&quot;359&quot;/&gt;&lt;/object&gt;&lt;object type=&quot;3&quot; unique_id=&quot;10012&quot;&gt;&lt;property id=&quot;20148&quot; value=&quot;5&quot;/&gt;&lt;property id=&quot;20300&quot; value=&quot;Slide 9 - &amp;quot;Requirement for “Column buckling”&amp;quot;&quot;/&gt;&lt;property id=&quot;20307&quot; value=&quot;360&quot;/&gt;&lt;/object&gt;&lt;object type=&quot;3&quot; unique_id=&quot;10013&quot;&gt;&lt;property id=&quot;20148&quot; value=&quot;5&quot;/&gt;&lt;property id=&quot;20300&quot; value=&quot;Slide 10 - &amp;quot;Requirement for “Combined loadings”&amp;quot;&quot;/&gt;&lt;property id=&quot;20307&quot; value=&quot;361&quot;/&gt;&lt;/object&gt;&lt;object type=&quot;3&quot; unique_id=&quot;10014&quot;&gt;&lt;property id=&quot;20148&quot; value=&quot;5&quot;/&gt;&lt;property id=&quot;20300&quot; value=&quot;Slide 11 - &amp;quot;Requirement for “Indeterminate structures”&amp;quot;&quot;/&gt;&lt;property id=&quot;20307&quot; value=&quot;363&quot;/&gt;&lt;/object&gt;&lt;object type=&quot;3&quot; unique_id=&quot;10015&quot;&gt;&lt;property id=&quot;20148&quot; value=&quot;5&quot;/&gt;&lt;property id=&quot;20300&quot; value=&quot;Slide 12 - &amp;quot;Requirement for “Stress transformation”&amp;quot;&quot;/&gt;&lt;property id=&quot;20307&quot; value=&quot;362&quot;/&gt;&lt;/object&gt;&lt;/object&gt;&lt;/object&gt;&lt;/database&gt;"/>
  <p:tag name="SECTOMILLISECCONVERTED" val="1"/>
  <p:tag name="ISPRING_RESOURCE_PATHS_HASH_2" val="275ca955368fe97c5b35e3caac1b56037739452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807</TotalTime>
  <Words>492</Words>
  <Application>Microsoft Office PowerPoint</Application>
  <PresentationFormat>On-screen Show (4:3)</PresentationFormat>
  <Paragraphs>63</Paragraphs>
  <Slides>12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Office Theme</vt:lpstr>
      <vt:lpstr>Equation</vt:lpstr>
      <vt:lpstr>Document</vt:lpstr>
      <vt:lpstr>Revision for Mechanics of Materials</vt:lpstr>
      <vt:lpstr>What is “Mechanics of Materials”?</vt:lpstr>
      <vt:lpstr>Contents in “Mechanics of Materials”</vt:lpstr>
      <vt:lpstr>Requirement for “Axially loaded members”</vt:lpstr>
      <vt:lpstr>Requirement for “Bending and shear”</vt:lpstr>
      <vt:lpstr>Important formulas for “Bending and shear”</vt:lpstr>
      <vt:lpstr>Centroid and Moment of Inertia</vt:lpstr>
      <vt:lpstr>Requirement for “Torsion”</vt:lpstr>
      <vt:lpstr>Requirement for “Column buckling”</vt:lpstr>
      <vt:lpstr>Requirement for “Combined loadings”</vt:lpstr>
      <vt:lpstr>Requirement for “Indeterminate structures”</vt:lpstr>
      <vt:lpstr>Requirement for “Stress transformation”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LonieJohnson</dc:creator>
  <cp:lastModifiedBy>LonieJohnson</cp:lastModifiedBy>
  <cp:revision>56</cp:revision>
  <cp:lastPrinted>1601-01-01T00:00:00Z</cp:lastPrinted>
  <dcterms:created xsi:type="dcterms:W3CDTF">1601-01-01T00:00:00Z</dcterms:created>
  <dcterms:modified xsi:type="dcterms:W3CDTF">2012-10-29T01:19:18Z</dcterms:modified>
</cp:coreProperties>
</file>