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6" r:id="rId3"/>
    <p:sldId id="353" r:id="rId4"/>
    <p:sldId id="354" r:id="rId5"/>
    <p:sldId id="355" r:id="rId6"/>
    <p:sldId id="356" r:id="rId7"/>
    <p:sldId id="357" r:id="rId8"/>
    <p:sldId id="359" r:id="rId9"/>
    <p:sldId id="360" r:id="rId10"/>
    <p:sldId id="361" r:id="rId11"/>
    <p:sldId id="363" r:id="rId12"/>
    <p:sldId id="362" r:id="rId13"/>
  </p:sldIdLst>
  <p:sldSz cx="9144000" cy="6858000" type="screen4x3"/>
  <p:notesSz cx="6858000" cy="9144000"/>
  <p:custDataLst>
    <p:tags r:id="rId16"/>
  </p:custDataLst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0" autoAdjust="0"/>
    <p:restoredTop sz="94670" autoAdjust="0"/>
  </p:normalViewPr>
  <p:slideViewPr>
    <p:cSldViewPr snapToGrid="0">
      <p:cViewPr varScale="1">
        <p:scale>
          <a:sx n="77" d="100"/>
          <a:sy n="77" d="100"/>
        </p:scale>
        <p:origin x="-10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en-AU"/>
              <a:t>Lecture 1 - Introduction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D7E8868-460D-4A26-AF84-9D1A47402A3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0563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0CA193D-0FF9-461A-96AB-81945BDBFD7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596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F14E1-E9CB-4622-9E89-21A7AE7FDC3E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396C9-3AE7-4C4D-8869-FB6502F00D4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95A80-399C-4A44-AD45-2B3CD8BA3BEA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8E5A7-CD54-4897-A1CA-2C225E854FA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5D0E-365B-44AF-AF89-3C269C7909FB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3A41A-88C6-4B71-A5D8-31CD6DBB6C7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6ABA5-AA79-4FA2-9DF8-C5D985CC5E00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44588-E94F-4A81-9D7C-936D5FA2A8C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ED4C9-635D-46AB-960F-4080FCE02ECD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0FA92-D6CF-4402-A3CD-ADB7A9BB222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221D2-24D2-4217-8581-D38CF110A62B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4EC12-8493-495D-8DB6-B17E2B8D616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BC204-A291-4DE8-8ECB-874E097A9FD3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6704B-1B65-4625-B9B7-502D664D843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0455-5DBA-4256-BA09-CD89321C4668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557B-B5D4-4103-92D4-6F3CAF2E4F4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7B603-E20C-4209-89E5-BC95615EAC87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8158A-DB9A-41B9-A772-6EC870C8738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A20E1-ADD1-43DA-A25F-6D7A5E2792E5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A292A-E5FB-4398-BA0F-2B209A83FAB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9F2B-1DCB-42CE-AD0E-E20316CA0F0A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5648D-841C-47E0-973F-E1A3DF3FB36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DF5AC8-A558-41C3-B725-5512CB1DB183}" type="datetimeFigureOut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079EC9-3B63-4F66-8E0B-9E1F4E6E089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5.wmf"/><Relationship Id="rId7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9.emf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2.emf"/><Relationship Id="rId4" Type="http://schemas.openxmlformats.org/officeDocument/2006/relationships/image" Target="../media/image10.wmf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5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8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16764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Revision </a:t>
            </a:r>
            <a:r>
              <a:rPr lang="en-AU" dirty="0" smtClean="0"/>
              <a:t>for </a:t>
            </a:r>
            <a:r>
              <a:rPr lang="en-AU" dirty="0" smtClean="0"/>
              <a:t>Mechanics </a:t>
            </a:r>
            <a:r>
              <a:rPr lang="en-AU" dirty="0" smtClean="0"/>
              <a:t>of Materials</a:t>
            </a:r>
            <a:endParaRPr lang="en-AU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dirty="0" smtClean="0"/>
              <a:t>Dr. Xing Ma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FA64DFD-DC2F-4F49-B7B6-FDC2EBFCB7EC}" type="datetime1">
              <a:rPr lang="en-AU"/>
              <a:pPr>
                <a:defRPr/>
              </a:pPr>
              <a:t>29/10/2012</a:t>
            </a:fld>
            <a:endParaRPr lang="en-A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E30EB-B5E8-4E2B-98DC-4D7B58BFE9DF}" type="slidenum">
              <a:rPr lang="en-AU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1047750" y="274638"/>
            <a:ext cx="7639050" cy="1143000"/>
          </a:xfrm>
        </p:spPr>
        <p:txBody>
          <a:bodyPr/>
          <a:lstStyle/>
          <a:p>
            <a:pPr eaLnBrk="1" hangingPunct="1"/>
            <a:r>
              <a:rPr lang="en-AU" sz="4000" b="1" smtClean="0"/>
              <a:t>Requirement for “Combined loadings”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2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AU" sz="2800" b="1" dirty="0" smtClean="0"/>
              <a:t>To be able to calculate internal actions (normal force, shear force, bending moment and torque) on a cross section due to complex loads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calculate the maximum compressive and maximum tensile stress due to combination of normal force and bending moment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calculate maximum shear stress due to combination of  shear force and torque</a:t>
            </a:r>
          </a:p>
          <a:p>
            <a:pPr eaLnBrk="1" hangingPunct="1">
              <a:defRPr/>
            </a:pPr>
            <a:r>
              <a:rPr lang="en-AU" sz="2800" b="1" dirty="0" smtClean="0"/>
              <a:t>Review practical project 4 “design of a signpost”</a:t>
            </a:r>
          </a:p>
          <a:p>
            <a:pPr eaLnBrk="1" hangingPunct="1">
              <a:buFont typeface="Arial" charset="0"/>
              <a:buNone/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1047750" y="274638"/>
            <a:ext cx="7639050" cy="1143000"/>
          </a:xfrm>
        </p:spPr>
        <p:txBody>
          <a:bodyPr/>
          <a:lstStyle/>
          <a:p>
            <a:pPr eaLnBrk="1" hangingPunct="1"/>
            <a:r>
              <a:rPr lang="en-AU" sz="4000" b="1" smtClean="0"/>
              <a:t>Requirement for “Indeterminate structures”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875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AU" sz="2800" b="1" dirty="0" smtClean="0"/>
              <a:t>To be able to solve indeterminate problems using combination of equilibrium equations and compatibility conditions 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solve the following two types of questions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AU" sz="2800" b="1" dirty="0" smtClean="0"/>
              <a:t>Q1. One bar with two ends fixed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AU" sz="2800" b="1" dirty="0" smtClean="0"/>
              <a:t>Q2. Several bars support one rigid beam/plate</a:t>
            </a:r>
          </a:p>
          <a:p>
            <a:pPr eaLnBrk="1" hangingPunct="1"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</p:txBody>
      </p:sp>
      <p:pic>
        <p:nvPicPr>
          <p:cNvPr id="13316" name="Picture 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888" y="3087688"/>
            <a:ext cx="2236787" cy="309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6850" y="3233738"/>
            <a:ext cx="294005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3"/>
          <p:cNvSpPr>
            <a:spLocks noGrp="1"/>
          </p:cNvSpPr>
          <p:nvPr>
            <p:ph type="title"/>
          </p:nvPr>
        </p:nvSpPr>
        <p:spPr>
          <a:xfrm>
            <a:off x="1047750" y="274638"/>
            <a:ext cx="7639050" cy="1143000"/>
          </a:xfrm>
        </p:spPr>
        <p:txBody>
          <a:bodyPr/>
          <a:lstStyle/>
          <a:p>
            <a:pPr eaLnBrk="1" hangingPunct="1"/>
            <a:r>
              <a:rPr lang="en-AU" sz="4000" b="1" smtClean="0"/>
              <a:t>Requirement for “Stress transformation”</a:t>
            </a:r>
          </a:p>
        </p:txBody>
      </p:sp>
      <p:sp>
        <p:nvSpPr>
          <p:cNvPr id="6148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04913"/>
          </a:xfrm>
        </p:spPr>
        <p:txBody>
          <a:bodyPr/>
          <a:lstStyle/>
          <a:p>
            <a:pPr eaLnBrk="1" hangingPunct="1"/>
            <a:r>
              <a:rPr lang="en-AU" sz="2800" b="1" smtClean="0"/>
              <a:t>To be able to calculate principle stresses using given formulas</a:t>
            </a:r>
          </a:p>
          <a:p>
            <a:pPr eaLnBrk="1" hangingPunct="1">
              <a:buFont typeface="Arial" charset="0"/>
              <a:buNone/>
            </a:pPr>
            <a:endParaRPr lang="en-AU" sz="2800" b="1" smtClean="0">
              <a:solidFill>
                <a:srgbClr val="FF0000"/>
              </a:solidFill>
            </a:endParaRPr>
          </a:p>
          <a:p>
            <a:pPr eaLnBrk="1" hangingPunct="1"/>
            <a:endParaRPr lang="en-AU" sz="2800" b="1" smtClean="0">
              <a:solidFill>
                <a:srgbClr val="FF0000"/>
              </a:solidFill>
            </a:endParaRPr>
          </a:p>
        </p:txBody>
      </p:sp>
      <p:graphicFrame>
        <p:nvGraphicFramePr>
          <p:cNvPr id="3076" name="Object 25"/>
          <p:cNvGraphicFramePr>
            <a:graphicFrameLocks noChangeAspect="1"/>
          </p:cNvGraphicFramePr>
          <p:nvPr/>
        </p:nvGraphicFramePr>
        <p:xfrm>
          <a:off x="1512888" y="2957513"/>
          <a:ext cx="4789487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2222280" imgH="558720" progId="Equation.3">
                  <p:embed/>
                </p:oleObj>
              </mc:Choice>
              <mc:Fallback>
                <p:oleObj name="Equation" r:id="rId3" imgW="2222280" imgH="55872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2957513"/>
                        <a:ext cx="4789487" cy="12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66">
                                <a:alpha val="50000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What is “Mechanics </a:t>
            </a:r>
            <a:r>
              <a:rPr lang="en-AU" sz="4000" dirty="0" smtClean="0"/>
              <a:t>of Materials”?</a:t>
            </a:r>
            <a:endParaRPr lang="en-AU" sz="4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AU" sz="2800" b="1" dirty="0" smtClean="0">
                <a:solidFill>
                  <a:srgbClr val="FF0000"/>
                </a:solidFill>
              </a:rPr>
              <a:t>Objective</a:t>
            </a:r>
            <a:r>
              <a:rPr lang="en-AU" sz="2800" dirty="0" smtClean="0"/>
              <a:t>: </a:t>
            </a:r>
            <a:r>
              <a:rPr lang="en-AU" sz="2600" dirty="0" smtClean="0"/>
              <a:t>to study </a:t>
            </a:r>
            <a:r>
              <a:rPr lang="en-AU" sz="2600" b="1" dirty="0" smtClean="0">
                <a:solidFill>
                  <a:srgbClr val="FF0000"/>
                </a:solidFill>
              </a:rPr>
              <a:t>load-carrying capacity </a:t>
            </a:r>
            <a:r>
              <a:rPr lang="en-AU" sz="2600" dirty="0" smtClean="0"/>
              <a:t>of a member from the following standpoints</a:t>
            </a:r>
            <a:r>
              <a:rPr lang="en-AU" sz="2800" dirty="0" smtClean="0"/>
              <a:t>: </a:t>
            </a:r>
          </a:p>
          <a:p>
            <a:pPr eaLnBrk="1" hangingPunct="1">
              <a:defRPr/>
            </a:pPr>
            <a:r>
              <a:rPr lang="en-AU" sz="2800" b="1" dirty="0" smtClean="0">
                <a:solidFill>
                  <a:srgbClr val="FF0000"/>
                </a:solidFill>
              </a:rPr>
              <a:t>Strength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AU" sz="2600" dirty="0" smtClean="0"/>
              <a:t>The ability to resist fracture or permanent deformation.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AU" sz="2600" dirty="0" smtClean="0"/>
              <a:t>We need know the maximum stress in the member.</a:t>
            </a:r>
          </a:p>
          <a:p>
            <a:pPr eaLnBrk="1" hangingPunct="1">
              <a:defRPr/>
            </a:pPr>
            <a:r>
              <a:rPr lang="en-AU" sz="2800" b="1" dirty="0" smtClean="0">
                <a:solidFill>
                  <a:srgbClr val="FF0000"/>
                </a:solidFill>
              </a:rPr>
              <a:t>Stiffness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AU" sz="2800" dirty="0" smtClean="0"/>
              <a:t>The ability to resist deflection/deformation.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AU" sz="2800" dirty="0" smtClean="0"/>
              <a:t>We need know the maximum strain/deflection in the member.  </a:t>
            </a:r>
          </a:p>
          <a:p>
            <a:pPr eaLnBrk="1" hangingPunct="1">
              <a:defRPr/>
            </a:pPr>
            <a:r>
              <a:rPr lang="en-AU" sz="2800" b="1" dirty="0" smtClean="0">
                <a:solidFill>
                  <a:srgbClr val="FF0000"/>
                </a:solidFill>
              </a:rPr>
              <a:t>Stability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AU" sz="2800" dirty="0" smtClean="0"/>
              <a:t>The ability to remain equilibrium configuration.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AU" sz="2800" dirty="0" smtClean="0"/>
              <a:t>We need know the critical stress/load of the member.  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Contents in “Mechanics </a:t>
            </a:r>
            <a:r>
              <a:rPr lang="en-AU" sz="4000" dirty="0" smtClean="0"/>
              <a:t>of Materials”</a:t>
            </a:r>
            <a:endParaRPr lang="en-AU" sz="4000" dirty="0" smtClean="0"/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sz="2800" b="1" smtClean="0"/>
              <a:t>Axially loaded members</a:t>
            </a:r>
          </a:p>
          <a:p>
            <a:pPr eaLnBrk="1" hangingPunct="1"/>
            <a:r>
              <a:rPr lang="en-AU" sz="2800" b="1" smtClean="0"/>
              <a:t>Bending and shear (beam theory)</a:t>
            </a:r>
          </a:p>
          <a:p>
            <a:pPr eaLnBrk="1" hangingPunct="1"/>
            <a:r>
              <a:rPr lang="en-AU" sz="2800" b="1" smtClean="0"/>
              <a:t>Torsion</a:t>
            </a:r>
          </a:p>
          <a:p>
            <a:pPr eaLnBrk="1" hangingPunct="1"/>
            <a:r>
              <a:rPr lang="en-AU" sz="2800" b="1" smtClean="0"/>
              <a:t>Column buckling</a:t>
            </a:r>
          </a:p>
          <a:p>
            <a:pPr eaLnBrk="1" hangingPunct="1"/>
            <a:r>
              <a:rPr lang="en-AU" sz="2800" b="1" smtClean="0"/>
              <a:t>Combined loadings</a:t>
            </a:r>
          </a:p>
          <a:p>
            <a:pPr eaLnBrk="1" hangingPunct="1"/>
            <a:r>
              <a:rPr lang="en-AU" sz="2800" b="1" smtClean="0"/>
              <a:t>Indeterminate structures</a:t>
            </a:r>
          </a:p>
          <a:p>
            <a:pPr eaLnBrk="1" hangingPunct="1"/>
            <a:r>
              <a:rPr lang="en-AU" sz="2800" b="1" smtClean="0"/>
              <a:t>Stress transformation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b="1" smtClean="0"/>
              <a:t>Requirement for “Axially loaded members”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589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AU" sz="2800" b="1" dirty="0" smtClean="0"/>
              <a:t>To understand the concept of normal force and normal stress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calculate the normal stress and normal deformation</a:t>
            </a:r>
          </a:p>
          <a:p>
            <a:pPr eaLnBrk="1" hangingPunct="1">
              <a:defRPr/>
            </a:pPr>
            <a:r>
              <a:rPr lang="en-AU" sz="2800" b="1" dirty="0" smtClean="0"/>
              <a:t>Important formulas</a:t>
            </a:r>
          </a:p>
          <a:p>
            <a:pPr eaLnBrk="1" hangingPunct="1">
              <a:buFont typeface="Arial" charset="0"/>
              <a:buNone/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026" name="Object 2054"/>
          <p:cNvGraphicFramePr>
            <a:graphicFrameLocks noChangeAspect="1"/>
          </p:cNvGraphicFramePr>
          <p:nvPr/>
        </p:nvGraphicFramePr>
        <p:xfrm>
          <a:off x="1571625" y="3805238"/>
          <a:ext cx="111760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431640" imgH="393480" progId="Equation.3">
                  <p:embed/>
                </p:oleObj>
              </mc:Choice>
              <mc:Fallback>
                <p:oleObj name="Equation" r:id="rId3" imgW="431640" imgH="393480" progId="Equation.3">
                  <p:embed/>
                  <p:pic>
                    <p:nvPicPr>
                      <p:cNvPr id="0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805238"/>
                        <a:ext cx="1117600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4030663" y="3792538"/>
          <a:ext cx="1465262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520560" imgH="393480" progId="Equation.3">
                  <p:embed/>
                </p:oleObj>
              </mc:Choice>
              <mc:Fallback>
                <p:oleObj name="Equation" r:id="rId5" imgW="5205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0663" y="3792538"/>
                        <a:ext cx="1465262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b="1" smtClean="0"/>
              <a:t>Requirement for “Bending and shear”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2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AU" sz="2800" b="1" dirty="0" smtClean="0"/>
              <a:t>To understand the concept of bending, shear</a:t>
            </a:r>
          </a:p>
          <a:p>
            <a:pPr eaLnBrk="1" hangingPunct="1">
              <a:defRPr/>
            </a:pPr>
            <a:r>
              <a:rPr lang="en-AU" sz="2800" b="1" dirty="0" smtClean="0"/>
              <a:t>To understand the normal stress due to bending and shear stress due to shear force 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draw Shear Force Diagram (SFD), and Bending Moment Diagram (BMD)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draw normal stress distribution (maximum tensile normal stress and maximum compression normal stress) due to moment and shear stress (maximum shear stresses) distribution due to shear force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calculate maximum deflection due to lateral loadings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calculate </a:t>
            </a:r>
            <a:r>
              <a:rPr lang="en-AU" sz="2800" b="1" dirty="0" err="1" smtClean="0"/>
              <a:t>centroid</a:t>
            </a:r>
            <a:r>
              <a:rPr lang="en-AU" sz="2800" b="1" dirty="0" smtClean="0"/>
              <a:t> and I values for composite sections</a:t>
            </a:r>
          </a:p>
          <a:p>
            <a:pPr eaLnBrk="1" hangingPunct="1">
              <a:buFont typeface="Arial" charset="0"/>
              <a:buNone/>
              <a:defRPr/>
            </a:pPr>
            <a:endParaRPr lang="en-AU" sz="2800" b="1" dirty="0" smtClean="0"/>
          </a:p>
          <a:p>
            <a:pPr eaLnBrk="1" hangingPunct="1">
              <a:defRPr/>
            </a:pPr>
            <a:endParaRPr lang="en-AU" sz="2800" b="1" dirty="0" smtClean="0"/>
          </a:p>
          <a:p>
            <a:pPr eaLnBrk="1" hangingPunct="1"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b="1" smtClean="0"/>
              <a:t>Important formulas for “Bending and shear”</a:t>
            </a:r>
          </a:p>
        </p:txBody>
      </p:sp>
      <p:sp>
        <p:nvSpPr>
          <p:cNvPr id="2053" name="Content Placeholder 4"/>
          <p:cNvSpPr>
            <a:spLocks noGrp="1"/>
          </p:cNvSpPr>
          <p:nvPr>
            <p:ph idx="1"/>
          </p:nvPr>
        </p:nvSpPr>
        <p:spPr>
          <a:xfrm>
            <a:off x="385763" y="6008688"/>
            <a:ext cx="8229600" cy="627062"/>
          </a:xfrm>
        </p:spPr>
        <p:txBody>
          <a:bodyPr/>
          <a:lstStyle/>
          <a:p>
            <a:pPr eaLnBrk="1" hangingPunct="1"/>
            <a:endParaRPr lang="en-AU" sz="2800" b="1" smtClean="0"/>
          </a:p>
          <a:p>
            <a:pPr eaLnBrk="1" hangingPunct="1"/>
            <a:endParaRPr lang="en-AU" sz="2800" b="1" smtClean="0">
              <a:solidFill>
                <a:srgbClr val="FF0000"/>
              </a:solidFill>
            </a:endParaRPr>
          </a:p>
          <a:p>
            <a:pPr eaLnBrk="1" hangingPunct="1"/>
            <a:endParaRPr lang="en-AU" sz="2800" b="1" smtClean="0">
              <a:solidFill>
                <a:srgbClr val="FF0000"/>
              </a:solidFill>
            </a:endParaRPr>
          </a:p>
        </p:txBody>
      </p:sp>
      <p:pic>
        <p:nvPicPr>
          <p:cNvPr id="205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25" y="1498600"/>
            <a:ext cx="3498850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879975" y="1773238"/>
          <a:ext cx="1143000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4" imgW="596880" imgH="393480" progId="Equation.3">
                  <p:embed/>
                </p:oleObj>
              </mc:Choice>
              <mc:Fallback>
                <p:oleObj name="Equation" r:id="rId4" imgW="5968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975" y="1773238"/>
                        <a:ext cx="1143000" cy="75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5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8175" y="2947988"/>
            <a:ext cx="3224213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1029"/>
          <p:cNvGraphicFramePr>
            <a:graphicFrameLocks noChangeAspect="1"/>
          </p:cNvGraphicFramePr>
          <p:nvPr/>
        </p:nvGraphicFramePr>
        <p:xfrm>
          <a:off x="4878388" y="3257550"/>
          <a:ext cx="1176337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cument" r:id="rId7" imgW="496080" imgH="385560" progId="Word.Document.8">
                  <p:embed/>
                </p:oleObj>
              </mc:Choice>
              <mc:Fallback>
                <p:oleObj name="Document" r:id="rId7" imgW="496080" imgH="385560" progId="Word.Document.8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8" y="3257550"/>
                        <a:ext cx="1176337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4"/>
          <p:cNvSpPr>
            <a:spLocks noChangeArrowheads="1"/>
          </p:cNvSpPr>
          <p:nvPr/>
        </p:nvSpPr>
        <p:spPr bwMode="auto">
          <a:xfrm>
            <a:off x="701675" y="4386263"/>
            <a:ext cx="49799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AU">
                <a:latin typeface="Calibri" pitchFamily="34" charset="0"/>
                <a:ea typeface="Calibri" pitchFamily="34" charset="0"/>
                <a:cs typeface="Helvetica" pitchFamily="34" charset="0"/>
              </a:rPr>
              <a:t>Deflection for beams</a:t>
            </a:r>
          </a:p>
          <a:p>
            <a:pPr eaLnBrk="0" hangingPunct="0"/>
            <a:r>
              <a:rPr lang="en-AU">
                <a:latin typeface="Calibri" pitchFamily="34" charset="0"/>
                <a:ea typeface="Calibri" pitchFamily="34" charset="0"/>
                <a:cs typeface="Helvetica" pitchFamily="34" charset="0"/>
              </a:rPr>
              <a:t>  Point Load at mid-span  Δ=PL</a:t>
            </a:r>
            <a:r>
              <a:rPr lang="en-AU" baseline="30000">
                <a:latin typeface="Calibri" pitchFamily="34" charset="0"/>
                <a:ea typeface="Calibri" pitchFamily="34" charset="0"/>
                <a:cs typeface="Helvetica" pitchFamily="34" charset="0"/>
              </a:rPr>
              <a:t>3</a:t>
            </a:r>
            <a:r>
              <a:rPr lang="en-AU">
                <a:latin typeface="Calibri" pitchFamily="34" charset="0"/>
                <a:ea typeface="Calibri" pitchFamily="34" charset="0"/>
                <a:cs typeface="Helvetica" pitchFamily="34" charset="0"/>
              </a:rPr>
              <a:t>/(48EI)</a:t>
            </a:r>
            <a:endParaRPr lang="en-AU">
              <a:ea typeface="Calibri" pitchFamily="34" charset="0"/>
              <a:cs typeface="Helvetica" pitchFamily="34" charset="0"/>
            </a:endParaRPr>
          </a:p>
          <a:p>
            <a:pPr eaLnBrk="0" hangingPunct="0"/>
            <a:r>
              <a:rPr lang="en-AU">
                <a:latin typeface="Calibri" pitchFamily="34" charset="0"/>
                <a:ea typeface="Calibri" pitchFamily="34" charset="0"/>
                <a:cs typeface="Helvetica" pitchFamily="34" charset="0"/>
              </a:rPr>
              <a:t>  Uniform Load Δ=5qL</a:t>
            </a:r>
            <a:r>
              <a:rPr lang="en-AU" baseline="30000">
                <a:latin typeface="Calibri" pitchFamily="34" charset="0"/>
                <a:ea typeface="Calibri" pitchFamily="34" charset="0"/>
                <a:cs typeface="Helvetica" pitchFamily="34" charset="0"/>
              </a:rPr>
              <a:t>4</a:t>
            </a:r>
            <a:r>
              <a:rPr lang="en-AU">
                <a:latin typeface="Calibri" pitchFamily="34" charset="0"/>
                <a:ea typeface="Calibri" pitchFamily="34" charset="0"/>
                <a:cs typeface="Helvetica" pitchFamily="34" charset="0"/>
              </a:rPr>
              <a:t>/(384EI)</a:t>
            </a:r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smtClean="0"/>
              <a:t>Centroid and Moment of Inertia</a:t>
            </a:r>
            <a:endParaRPr lang="en-AU" sz="3200" b="1" smtClean="0"/>
          </a:p>
        </p:txBody>
      </p:sp>
      <p:sp>
        <p:nvSpPr>
          <p:cNvPr id="3077" name="Content Placeholder 4"/>
          <p:cNvSpPr>
            <a:spLocks noGrp="1"/>
          </p:cNvSpPr>
          <p:nvPr>
            <p:ph idx="1"/>
          </p:nvPr>
        </p:nvSpPr>
        <p:spPr>
          <a:xfrm>
            <a:off x="385763" y="6008688"/>
            <a:ext cx="8229600" cy="627062"/>
          </a:xfrm>
        </p:spPr>
        <p:txBody>
          <a:bodyPr/>
          <a:lstStyle/>
          <a:p>
            <a:pPr eaLnBrk="1" hangingPunct="1"/>
            <a:endParaRPr lang="en-AU" sz="2800" b="1" smtClean="0"/>
          </a:p>
          <a:p>
            <a:pPr eaLnBrk="1" hangingPunct="1"/>
            <a:endParaRPr lang="en-AU" sz="2800" b="1" smtClean="0">
              <a:solidFill>
                <a:srgbClr val="FF0000"/>
              </a:solidFill>
            </a:endParaRPr>
          </a:p>
          <a:p>
            <a:pPr eaLnBrk="1" hangingPunct="1"/>
            <a:endParaRPr lang="en-AU" sz="2800" b="1" smtClean="0">
              <a:solidFill>
                <a:srgbClr val="FF0000"/>
              </a:solidFill>
            </a:endParaRPr>
          </a:p>
        </p:txBody>
      </p:sp>
      <p:pic>
        <p:nvPicPr>
          <p:cNvPr id="307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25" y="1449388"/>
            <a:ext cx="22098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6225" y="1716088"/>
            <a:ext cx="2544763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048125" y="3713163"/>
          <a:ext cx="1158875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736560" imgH="838080" progId="Equation.3">
                  <p:embed/>
                </p:oleObj>
              </mc:Choice>
              <mc:Fallback>
                <p:oleObj name="Equation" r:id="rId5" imgW="736560" imgH="838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25" y="3713163"/>
                        <a:ext cx="1158875" cy="131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5627688" y="3736975"/>
          <a:ext cx="109061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7" imgW="749160" imgH="838080" progId="Equation.3">
                  <p:embed/>
                </p:oleObj>
              </mc:Choice>
              <mc:Fallback>
                <p:oleObj name="Equation" r:id="rId7" imgW="749160" imgH="838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7688" y="3736975"/>
                        <a:ext cx="109061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0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21175" y="5202238"/>
            <a:ext cx="2057400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4"/>
          <p:cNvPicPr>
            <a:picLocks noChangeAspect="1" noChangeArrowheads="1"/>
          </p:cNvPicPr>
          <p:nvPr/>
        </p:nvPicPr>
        <p:blipFill>
          <a:blip r:embed="rId10" cstate="print"/>
          <a:srcRect b="13734"/>
          <a:stretch>
            <a:fillRect/>
          </a:stretch>
        </p:blipFill>
        <p:spPr bwMode="auto">
          <a:xfrm>
            <a:off x="1314450" y="3898900"/>
            <a:ext cx="2124075" cy="1951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b="1" smtClean="0"/>
              <a:t>Requirement for “Torsion”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541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AU" sz="2800" b="1" dirty="0" smtClean="0"/>
              <a:t>To understand the distribution of shear stress due to torque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calculate the maximum shear stress using given formulas</a:t>
            </a:r>
          </a:p>
          <a:p>
            <a:pPr eaLnBrk="1" hangingPunct="1">
              <a:buFont typeface="Arial" charset="0"/>
              <a:buNone/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</p:txBody>
      </p:sp>
      <p:pic>
        <p:nvPicPr>
          <p:cNvPr id="410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2488" y="3187700"/>
            <a:ext cx="1865312" cy="2085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1100138" y="5481638"/>
          <a:ext cx="1131887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444240" imgH="393480" progId="Equation.3">
                  <p:embed/>
                </p:oleObj>
              </mc:Choice>
              <mc:Fallback>
                <p:oleObj name="Equation" r:id="rId4" imgW="44424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5481638"/>
                        <a:ext cx="1131887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>
                                <a:alpha val="50000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092700" y="5597525"/>
          <a:ext cx="12858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6" imgW="723600" imgH="431640" progId="Equation.3">
                  <p:embed/>
                </p:oleObj>
              </mc:Choice>
              <mc:Fallback>
                <p:oleObj name="Equation" r:id="rId6" imgW="7236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5597525"/>
                        <a:ext cx="128587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57725" y="3141663"/>
            <a:ext cx="2249488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b="1" smtClean="0"/>
              <a:t>Requirement for “Column buckling”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5415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AU" sz="2800" b="1" dirty="0" smtClean="0"/>
              <a:t>To understand the concept of column buckling</a:t>
            </a:r>
          </a:p>
          <a:p>
            <a:pPr eaLnBrk="1" hangingPunct="1">
              <a:defRPr/>
            </a:pPr>
            <a:r>
              <a:rPr lang="en-AU" sz="2800" b="1" dirty="0" smtClean="0"/>
              <a:t>To be able to calculate critical load based on given formulas</a:t>
            </a:r>
          </a:p>
          <a:p>
            <a:pPr eaLnBrk="1" hangingPunct="1">
              <a:defRPr/>
            </a:pPr>
            <a:r>
              <a:rPr lang="en-AU" sz="2800" b="1" dirty="0" smtClean="0"/>
              <a:t>To understand the concept of “effective length” due to end conditions</a:t>
            </a:r>
          </a:p>
          <a:p>
            <a:pPr eaLnBrk="1" hangingPunct="1">
              <a:buFont typeface="Arial" charset="0"/>
              <a:buNone/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AU" sz="2800" b="1" dirty="0" smtClean="0">
              <a:solidFill>
                <a:srgbClr val="FF0000"/>
              </a:solidFill>
            </a:endParaRPr>
          </a:p>
        </p:txBody>
      </p:sp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8150" y="3044825"/>
            <a:ext cx="1027113" cy="319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87825" y="2965450"/>
            <a:ext cx="14795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64200" y="3055938"/>
            <a:ext cx="1230313" cy="306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775" y="2867025"/>
            <a:ext cx="1198563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8489" name="Object 9"/>
          <p:cNvGraphicFramePr>
            <a:graphicFrameLocks noChangeAspect="1"/>
          </p:cNvGraphicFramePr>
          <p:nvPr/>
        </p:nvGraphicFramePr>
        <p:xfrm>
          <a:off x="847725" y="3197225"/>
          <a:ext cx="1919288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7" imgW="723600" imgH="482400" progId="Equation.3">
                  <p:embed/>
                </p:oleObj>
              </mc:Choice>
              <mc:Fallback>
                <p:oleObj name="Equation" r:id="rId7" imgW="72360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3197225"/>
                        <a:ext cx="1919288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CCFF">
                                <a:alpha val="50000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849313" y="4730750"/>
            <a:ext cx="1289050" cy="622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solidFill>
                  <a:srgbClr val="0000FF"/>
                </a:solidFill>
                <a:cs typeface="Arial" charset="0"/>
              </a:rPr>
              <a:t>L</a:t>
            </a:r>
            <a:r>
              <a:rPr lang="en-GB" baseline="-30000">
                <a:solidFill>
                  <a:srgbClr val="0000FF"/>
                </a:solidFill>
                <a:cs typeface="Arial" charset="0"/>
              </a:rPr>
              <a:t>e</a:t>
            </a:r>
            <a:r>
              <a:rPr lang="en-GB">
                <a:cs typeface="Arial" charset="0"/>
              </a:rPr>
              <a:t> = KL</a:t>
            </a:r>
            <a:r>
              <a:rPr lang="en-A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evision of Mechanics &amp;amp; Structures (CIVE2005)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at is “Mechanics &amp;amp; Structures”?&amp;quot;&quot;/&gt;&lt;property id=&quot;20307&quot; value=&quot;346&quot;/&gt;&lt;/object&gt;&lt;object type=&quot;3&quot; unique_id=&quot;10006&quot;&gt;&lt;property id=&quot;20148&quot; value=&quot;5&quot;/&gt;&lt;property id=&quot;20300&quot; value=&quot;Slide 3 - &amp;quot;Contents in “Mechanics &amp;amp; Structures”&amp;quot;&quot;/&gt;&lt;property id=&quot;20307&quot; value=&quot;353&quot;/&gt;&lt;/object&gt;&lt;object type=&quot;3&quot; unique_id=&quot;10007&quot;&gt;&lt;property id=&quot;20148&quot; value=&quot;5&quot;/&gt;&lt;property id=&quot;20300&quot; value=&quot;Slide 4 - &amp;quot;Requirement for “Axially loaded members”&amp;quot;&quot;/&gt;&lt;property id=&quot;20307&quot; value=&quot;354&quot;/&gt;&lt;/object&gt;&lt;object type=&quot;3&quot; unique_id=&quot;10008&quot;&gt;&lt;property id=&quot;20148&quot; value=&quot;5&quot;/&gt;&lt;property id=&quot;20300&quot; value=&quot;Slide 5 - &amp;quot;Requirement for “Bending and shear”&amp;quot;&quot;/&gt;&lt;property id=&quot;20307&quot; value=&quot;355&quot;/&gt;&lt;/object&gt;&lt;object type=&quot;3&quot; unique_id=&quot;10009&quot;&gt;&lt;property id=&quot;20148&quot; value=&quot;5&quot;/&gt;&lt;property id=&quot;20300&quot; value=&quot;Slide 6 - &amp;quot;Important formulas for “Bending and shear”&amp;quot;&quot;/&gt;&lt;property id=&quot;20307&quot; value=&quot;356&quot;/&gt;&lt;/object&gt;&lt;object type=&quot;3&quot; unique_id=&quot;10010&quot;&gt;&lt;property id=&quot;20148&quot; value=&quot;5&quot;/&gt;&lt;property id=&quot;20300&quot; value=&quot;Slide 7 - &amp;quot;Centroid and Moment of Inertia&amp;quot;&quot;/&gt;&lt;property id=&quot;20307&quot; value=&quot;357&quot;/&gt;&lt;/object&gt;&lt;object type=&quot;3&quot; unique_id=&quot;10011&quot;&gt;&lt;property id=&quot;20148&quot; value=&quot;5&quot;/&gt;&lt;property id=&quot;20300&quot; value=&quot;Slide 8 - &amp;quot;Requirement for “Torsion”&amp;quot;&quot;/&gt;&lt;property id=&quot;20307&quot; value=&quot;359&quot;/&gt;&lt;/object&gt;&lt;object type=&quot;3&quot; unique_id=&quot;10012&quot;&gt;&lt;property id=&quot;20148&quot; value=&quot;5&quot;/&gt;&lt;property id=&quot;20300&quot; value=&quot;Slide 9 - &amp;quot;Requirement for “Column buckling”&amp;quot;&quot;/&gt;&lt;property id=&quot;20307&quot; value=&quot;360&quot;/&gt;&lt;/object&gt;&lt;object type=&quot;3&quot; unique_id=&quot;10013&quot;&gt;&lt;property id=&quot;20148&quot; value=&quot;5&quot;/&gt;&lt;property id=&quot;20300&quot; value=&quot;Slide 10 - &amp;quot;Requirement for “Combined loadings”&amp;quot;&quot;/&gt;&lt;property id=&quot;20307&quot; value=&quot;361&quot;/&gt;&lt;/object&gt;&lt;object type=&quot;3&quot; unique_id=&quot;10014&quot;&gt;&lt;property id=&quot;20148&quot; value=&quot;5&quot;/&gt;&lt;property id=&quot;20300&quot; value=&quot;Slide 11 - &amp;quot;Requirement for “Indeterminate structures”&amp;quot;&quot;/&gt;&lt;property id=&quot;20307&quot; value=&quot;363&quot;/&gt;&lt;/object&gt;&lt;object type=&quot;3&quot; unique_id=&quot;10015&quot;&gt;&lt;property id=&quot;20148&quot; value=&quot;5&quot;/&gt;&lt;property id=&quot;20300&quot; value=&quot;Slide 12 - &amp;quot;Requirement for “Stress transformation”&amp;quot;&quot;/&gt;&lt;property id=&quot;20307&quot; value=&quot;362&quot;/&gt;&lt;/object&gt;&lt;/object&gt;&lt;/object&gt;&lt;/database&gt;"/>
  <p:tag name="SECTOMILLISECCONVERTED" val="1"/>
  <p:tag name="ISPRING_RESOURCE_PATHS_HASH_2" val="275ca955368fe97c5b35e3caac1b5603773945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</TotalTime>
  <Words>492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Document</vt:lpstr>
      <vt:lpstr>Revision for Mechanics of Materials</vt:lpstr>
      <vt:lpstr>What is “Mechanics of Materials”?</vt:lpstr>
      <vt:lpstr>Contents in “Mechanics of Materials”</vt:lpstr>
      <vt:lpstr>Requirement for “Axially loaded members”</vt:lpstr>
      <vt:lpstr>Requirement for “Bending and shear”</vt:lpstr>
      <vt:lpstr>Important formulas for “Bending and shear”</vt:lpstr>
      <vt:lpstr>Centroid and Moment of Inertia</vt:lpstr>
      <vt:lpstr>Requirement for “Torsion”</vt:lpstr>
      <vt:lpstr>Requirement for “Column buckling”</vt:lpstr>
      <vt:lpstr>Requirement for “Combined loadings”</vt:lpstr>
      <vt:lpstr>Requirement for “Indeterminate structures”</vt:lpstr>
      <vt:lpstr>Requirement for “Stress transformation”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LonieJohnson</dc:creator>
  <cp:lastModifiedBy>LonieJohnson</cp:lastModifiedBy>
  <cp:revision>56</cp:revision>
  <cp:lastPrinted>1601-01-01T00:00:00Z</cp:lastPrinted>
  <dcterms:created xsi:type="dcterms:W3CDTF">1601-01-01T00:00:00Z</dcterms:created>
  <dcterms:modified xsi:type="dcterms:W3CDTF">2012-10-29T01:19:18Z</dcterms:modified>
</cp:coreProperties>
</file>